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78" r:id="rId1"/>
    <p:sldMasterId id="2147483890" r:id="rId2"/>
  </p:sldMasterIdLst>
  <p:notesMasterIdLst>
    <p:notesMasterId r:id="rId13"/>
  </p:notesMasterIdLst>
  <p:sldIdLst>
    <p:sldId id="258" r:id="rId3"/>
    <p:sldId id="282" r:id="rId4"/>
    <p:sldId id="286" r:id="rId5"/>
    <p:sldId id="259" r:id="rId6"/>
    <p:sldId id="260" r:id="rId7"/>
    <p:sldId id="261" r:id="rId8"/>
    <p:sldId id="265" r:id="rId9"/>
    <p:sldId id="276" r:id="rId10"/>
    <p:sldId id="28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25" autoAdjust="0"/>
    <p:restoredTop sz="94263" autoAdjust="0"/>
  </p:normalViewPr>
  <p:slideViewPr>
    <p:cSldViewPr snapToGrid="0">
      <p:cViewPr>
        <p:scale>
          <a:sx n="75" d="100"/>
          <a:sy n="75" d="100"/>
        </p:scale>
        <p:origin x="662" y="221"/>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F72774-00F3-4A07-B470-DB9E37B26FBA}" type="datetimeFigureOut">
              <a:rPr lang="en-US" smtClean="0"/>
              <a:t>9/25/2024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A032F3-7482-46F8-BD3B-D15C1EF1A392}" type="slidenum">
              <a:rPr lang="en-US" smtClean="0"/>
              <a:t>‹#›</a:t>
            </a:fld>
            <a:endParaRPr lang="en-US"/>
          </a:p>
        </p:txBody>
      </p:sp>
    </p:spTree>
    <p:extLst>
      <p:ext uri="{BB962C8B-B14F-4D97-AF65-F5344CB8AC3E}">
        <p14:creationId xmlns:p14="http://schemas.microsoft.com/office/powerpoint/2010/main" val="114745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A032F3-7482-46F8-BD3B-D15C1EF1A392}" type="slidenum">
              <a:rPr lang="en-US" smtClean="0"/>
              <a:t>6</a:t>
            </a:fld>
            <a:endParaRPr lang="en-US"/>
          </a:p>
        </p:txBody>
      </p:sp>
    </p:spTree>
    <p:extLst>
      <p:ext uri="{BB962C8B-B14F-4D97-AF65-F5344CB8AC3E}">
        <p14:creationId xmlns:p14="http://schemas.microsoft.com/office/powerpoint/2010/main" val="726120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1A6662E-FAF4-44BC-88B5-85A7CBFB6D30}" type="datetime1">
              <a:rPr lang="en-US" smtClean="0"/>
              <a:pPr/>
              <a:t>9/25/2024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solidFill>
                <a:schemeClr val="tx1">
                  <a:alpha val="60000"/>
                </a:schemeClr>
              </a:solidFill>
            </a:endParaRP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3B850FF-6169-4056-8077-06FFA93A5366}"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55081840"/>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0CF6C-748E-4B7A-BC8B-3011EF78ED13}" type="datetime1">
              <a:rPr lang="en-US" smtClean="0"/>
              <a:pPr/>
              <a:t>9/25/2024</a:t>
            </a:fld>
            <a:endParaRPr lang="en-US"/>
          </a:p>
        </p:txBody>
      </p:sp>
      <p:sp>
        <p:nvSpPr>
          <p:cNvPr id="5" name="Footer Placeholder 4"/>
          <p:cNvSpPr>
            <a:spLocks noGrp="1"/>
          </p:cNvSpPr>
          <p:nvPr>
            <p:ph type="ftr" sz="quarter" idx="11"/>
          </p:nvPr>
        </p:nvSpPr>
        <p:spPr/>
        <p:txBody>
          <a:bodyPr/>
          <a:lstStyle/>
          <a:p>
            <a:endParaRPr lang="en-US">
              <a:solidFill>
                <a:schemeClr val="tx1">
                  <a:alpha val="60000"/>
                </a:schemeClr>
              </a:solidFill>
            </a:endParaRPr>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42029347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0CF6C-748E-4B7A-BC8B-3011EF78ED13}" type="datetime1">
              <a:rPr lang="en-US" smtClean="0"/>
              <a:pPr/>
              <a:t>9/25/2024</a:t>
            </a:fld>
            <a:endParaRPr lang="en-US"/>
          </a:p>
        </p:txBody>
      </p:sp>
      <p:sp>
        <p:nvSpPr>
          <p:cNvPr id="5" name="Footer Placeholder 4"/>
          <p:cNvSpPr>
            <a:spLocks noGrp="1"/>
          </p:cNvSpPr>
          <p:nvPr>
            <p:ph type="ftr" sz="quarter" idx="11"/>
          </p:nvPr>
        </p:nvSpPr>
        <p:spPr/>
        <p:txBody>
          <a:bodyPr/>
          <a:lstStyle/>
          <a:p>
            <a:endParaRPr lang="en-US">
              <a:solidFill>
                <a:schemeClr val="tx1">
                  <a:alpha val="60000"/>
                </a:schemeClr>
              </a:solidFill>
            </a:endParaRPr>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1784450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14588-92BA-BC34-99FC-6DACB24CD3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E1EC65-F536-BD0E-B8B2-4B284A0594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4C8236-3279-9281-3576-FB7C860D3BDD}"/>
              </a:ext>
            </a:extLst>
          </p:cNvPr>
          <p:cNvSpPr>
            <a:spLocks noGrp="1"/>
          </p:cNvSpPr>
          <p:nvPr>
            <p:ph type="dt" sz="half" idx="10"/>
          </p:nvPr>
        </p:nvSpPr>
        <p:spPr/>
        <p:txBody>
          <a:bodyPr/>
          <a:lstStyle/>
          <a:p>
            <a:fld id="{11A6662E-FAF4-44BC-88B5-85A7CBFB6D30}" type="datetime1">
              <a:rPr lang="en-US" smtClean="0"/>
              <a:pPr/>
              <a:t>9/25/2024</a:t>
            </a:fld>
            <a:endParaRPr lang="en-US"/>
          </a:p>
        </p:txBody>
      </p:sp>
      <p:sp>
        <p:nvSpPr>
          <p:cNvPr id="5" name="Footer Placeholder 4">
            <a:extLst>
              <a:ext uri="{FF2B5EF4-FFF2-40B4-BE49-F238E27FC236}">
                <a16:creationId xmlns:a16="http://schemas.microsoft.com/office/drawing/2014/main" id="{94D299DE-3B0B-F033-8ED0-A06F0338F6F4}"/>
              </a:ext>
            </a:extLst>
          </p:cNvPr>
          <p:cNvSpPr>
            <a:spLocks noGrp="1"/>
          </p:cNvSpPr>
          <p:nvPr>
            <p:ph type="ftr" sz="quarter" idx="11"/>
          </p:nvPr>
        </p:nvSpPr>
        <p:spPr/>
        <p:txBody>
          <a:body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2161A75F-FE49-B603-9E58-A7E4EA742D76}"/>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90365660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AE29D-2381-C2ED-B5DB-6C88EE48C2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6614C1-63C0-B51E-D43A-9060711E1D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ECB5A0-0184-D0BC-4258-2821FB8D754D}"/>
              </a:ext>
            </a:extLst>
          </p:cNvPr>
          <p:cNvSpPr>
            <a:spLocks noGrp="1"/>
          </p:cNvSpPr>
          <p:nvPr>
            <p:ph type="dt" sz="half" idx="10"/>
          </p:nvPr>
        </p:nvSpPr>
        <p:spPr/>
        <p:txBody>
          <a:bodyPr/>
          <a:lstStyle/>
          <a:p>
            <a:fld id="{57E0CF6C-748E-4B7A-BC8B-3011EF78ED13}" type="datetime1">
              <a:rPr lang="en-US" smtClean="0"/>
              <a:pPr/>
              <a:t>9/25/2024</a:t>
            </a:fld>
            <a:endParaRPr lang="en-US"/>
          </a:p>
        </p:txBody>
      </p:sp>
      <p:sp>
        <p:nvSpPr>
          <p:cNvPr id="5" name="Footer Placeholder 4">
            <a:extLst>
              <a:ext uri="{FF2B5EF4-FFF2-40B4-BE49-F238E27FC236}">
                <a16:creationId xmlns:a16="http://schemas.microsoft.com/office/drawing/2014/main" id="{006DC52D-D15B-AB4C-F726-C3033B96BDD6}"/>
              </a:ext>
            </a:extLst>
          </p:cNvPr>
          <p:cNvSpPr>
            <a:spLocks noGrp="1"/>
          </p:cNvSpPr>
          <p:nvPr>
            <p:ph type="ftr" sz="quarter" idx="11"/>
          </p:nvPr>
        </p:nvSpPr>
        <p:spPr/>
        <p:txBody>
          <a:body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245C95F6-C0F7-8491-22B7-6A3913A0F4AD}"/>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81526862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0F4F-842D-D6AA-361F-3C1A53910B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7EFBD-6621-5CE7-1709-372F59B9D4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5F91FC-F81D-313A-9D1D-4AEF22496284}"/>
              </a:ext>
            </a:extLst>
          </p:cNvPr>
          <p:cNvSpPr>
            <a:spLocks noGrp="1"/>
          </p:cNvSpPr>
          <p:nvPr>
            <p:ph type="dt" sz="half" idx="10"/>
          </p:nvPr>
        </p:nvSpPr>
        <p:spPr/>
        <p:txBody>
          <a:bodyPr/>
          <a:lstStyle/>
          <a:p>
            <a:fld id="{15417D9E-721A-44BB-8863-9873FE64DA75}" type="datetime1">
              <a:rPr lang="en-US" smtClean="0"/>
              <a:pPr/>
              <a:t>9/25/2024</a:t>
            </a:fld>
            <a:endParaRPr lang="en-US"/>
          </a:p>
        </p:txBody>
      </p:sp>
      <p:sp>
        <p:nvSpPr>
          <p:cNvPr id="5" name="Footer Placeholder 4">
            <a:extLst>
              <a:ext uri="{FF2B5EF4-FFF2-40B4-BE49-F238E27FC236}">
                <a16:creationId xmlns:a16="http://schemas.microsoft.com/office/drawing/2014/main" id="{1FC8EA12-6CE1-292E-84D4-6B06A5247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ACB666-0EFA-3FCF-9A67-93319D5EA6C3}"/>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93413468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9941-309C-0C3D-37A3-6B55B40F30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0F270B-8478-F8E7-BD1E-FED8B12259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9EAA38-7B42-A14C-7800-9DF32EB41B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0A46DA-B54D-6D2C-41C0-0EB6D88175E9}"/>
              </a:ext>
            </a:extLst>
          </p:cNvPr>
          <p:cNvSpPr>
            <a:spLocks noGrp="1"/>
          </p:cNvSpPr>
          <p:nvPr>
            <p:ph type="dt" sz="half" idx="10"/>
          </p:nvPr>
        </p:nvSpPr>
        <p:spPr/>
        <p:txBody>
          <a:bodyPr/>
          <a:lstStyle/>
          <a:p>
            <a:fld id="{57E0CF6C-748E-4B7A-BC8B-3011EF78ED13}" type="datetime1">
              <a:rPr lang="en-US" smtClean="0"/>
              <a:pPr/>
              <a:t>9/25/2024</a:t>
            </a:fld>
            <a:endParaRPr lang="en-US"/>
          </a:p>
        </p:txBody>
      </p:sp>
      <p:sp>
        <p:nvSpPr>
          <p:cNvPr id="6" name="Footer Placeholder 5">
            <a:extLst>
              <a:ext uri="{FF2B5EF4-FFF2-40B4-BE49-F238E27FC236}">
                <a16:creationId xmlns:a16="http://schemas.microsoft.com/office/drawing/2014/main" id="{88722325-0C28-EA4D-0883-E984E62FE9C4}"/>
              </a:ext>
            </a:extLst>
          </p:cNvPr>
          <p:cNvSpPr>
            <a:spLocks noGrp="1"/>
          </p:cNvSpPr>
          <p:nvPr>
            <p:ph type="ftr" sz="quarter" idx="11"/>
          </p:nvPr>
        </p:nvSpPr>
        <p:spPr/>
        <p:txBody>
          <a:bodyPr/>
          <a:lstStyle/>
          <a:p>
            <a:endParaRPr lang="en-US">
              <a:solidFill>
                <a:schemeClr val="tx1">
                  <a:alpha val="60000"/>
                </a:schemeClr>
              </a:solidFill>
            </a:endParaRPr>
          </a:p>
        </p:txBody>
      </p:sp>
      <p:sp>
        <p:nvSpPr>
          <p:cNvPr id="7" name="Slide Number Placeholder 6">
            <a:extLst>
              <a:ext uri="{FF2B5EF4-FFF2-40B4-BE49-F238E27FC236}">
                <a16:creationId xmlns:a16="http://schemas.microsoft.com/office/drawing/2014/main" id="{16E6DDFA-9234-72EC-CB5A-58FE1DFD619D}"/>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25737462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DD753-D0A2-F901-9910-44B0FEEF53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6701C1-EE24-6ED9-DE7B-CC4D72D230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44C0FE-8E21-8FF5-69A9-8916E5D550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F97B66-CBF0-0035-32BC-9E44F5EBD8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777469-E570-A3A9-4FF5-CB6187AA1E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2EB211-260A-79D2-3AF6-489E8EBA0E56}"/>
              </a:ext>
            </a:extLst>
          </p:cNvPr>
          <p:cNvSpPr>
            <a:spLocks noGrp="1"/>
          </p:cNvSpPr>
          <p:nvPr>
            <p:ph type="dt" sz="half" idx="10"/>
          </p:nvPr>
        </p:nvSpPr>
        <p:spPr/>
        <p:txBody>
          <a:bodyPr/>
          <a:lstStyle/>
          <a:p>
            <a:fld id="{57E0CF6C-748E-4B7A-BC8B-3011EF78ED13}" type="datetime1">
              <a:rPr lang="en-US" smtClean="0"/>
              <a:pPr/>
              <a:t>9/25/2024</a:t>
            </a:fld>
            <a:endParaRPr lang="en-US"/>
          </a:p>
        </p:txBody>
      </p:sp>
      <p:sp>
        <p:nvSpPr>
          <p:cNvPr id="8" name="Footer Placeholder 7">
            <a:extLst>
              <a:ext uri="{FF2B5EF4-FFF2-40B4-BE49-F238E27FC236}">
                <a16:creationId xmlns:a16="http://schemas.microsoft.com/office/drawing/2014/main" id="{93994C1E-9151-7E48-E9B0-333B4ABF2A21}"/>
              </a:ext>
            </a:extLst>
          </p:cNvPr>
          <p:cNvSpPr>
            <a:spLocks noGrp="1"/>
          </p:cNvSpPr>
          <p:nvPr>
            <p:ph type="ftr" sz="quarter" idx="11"/>
          </p:nvPr>
        </p:nvSpPr>
        <p:spPr/>
        <p:txBody>
          <a:bodyPr/>
          <a:lstStyle/>
          <a:p>
            <a:endParaRPr lang="en-US">
              <a:solidFill>
                <a:schemeClr val="tx1">
                  <a:alpha val="60000"/>
                </a:schemeClr>
              </a:solidFill>
            </a:endParaRPr>
          </a:p>
        </p:txBody>
      </p:sp>
      <p:sp>
        <p:nvSpPr>
          <p:cNvPr id="9" name="Slide Number Placeholder 8">
            <a:extLst>
              <a:ext uri="{FF2B5EF4-FFF2-40B4-BE49-F238E27FC236}">
                <a16:creationId xmlns:a16="http://schemas.microsoft.com/office/drawing/2014/main" id="{F26D9F03-6311-EC13-DFF6-1119D178C086}"/>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24194021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B673-1B2E-F800-1AF7-60EC2D2DE4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9A6CBE-4D60-DD6C-B079-DC136FCC0894}"/>
              </a:ext>
            </a:extLst>
          </p:cNvPr>
          <p:cNvSpPr>
            <a:spLocks noGrp="1"/>
          </p:cNvSpPr>
          <p:nvPr>
            <p:ph type="dt" sz="half" idx="10"/>
          </p:nvPr>
        </p:nvSpPr>
        <p:spPr/>
        <p:txBody>
          <a:bodyPr/>
          <a:lstStyle/>
          <a:p>
            <a:fld id="{3AB41CFF-90C9-47B3-9DA1-F2BF8D839F7E}" type="datetime1">
              <a:rPr lang="en-US" smtClean="0"/>
              <a:pPr/>
              <a:t>9/25/2024</a:t>
            </a:fld>
            <a:endParaRPr lang="en-US"/>
          </a:p>
        </p:txBody>
      </p:sp>
      <p:sp>
        <p:nvSpPr>
          <p:cNvPr id="4" name="Footer Placeholder 3">
            <a:extLst>
              <a:ext uri="{FF2B5EF4-FFF2-40B4-BE49-F238E27FC236}">
                <a16:creationId xmlns:a16="http://schemas.microsoft.com/office/drawing/2014/main" id="{8F443699-9172-AC42-DCB0-B048EC1DFC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A2E869-BCF1-41A6-B367-4D38F54BAF93}"/>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62957351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5DD8BC-F4C8-5B44-845A-019A9126BF51}"/>
              </a:ext>
            </a:extLst>
          </p:cNvPr>
          <p:cNvSpPr>
            <a:spLocks noGrp="1"/>
          </p:cNvSpPr>
          <p:nvPr>
            <p:ph type="dt" sz="half" idx="10"/>
          </p:nvPr>
        </p:nvSpPr>
        <p:spPr/>
        <p:txBody>
          <a:bodyPr/>
          <a:lstStyle/>
          <a:p>
            <a:fld id="{F06048FA-06AB-4884-A69B-986B96E68A24}" type="datetime1">
              <a:rPr lang="en-US" smtClean="0"/>
              <a:pPr/>
              <a:t>9/25/2024</a:t>
            </a:fld>
            <a:endParaRPr lang="en-US"/>
          </a:p>
        </p:txBody>
      </p:sp>
      <p:sp>
        <p:nvSpPr>
          <p:cNvPr id="3" name="Footer Placeholder 2">
            <a:extLst>
              <a:ext uri="{FF2B5EF4-FFF2-40B4-BE49-F238E27FC236}">
                <a16:creationId xmlns:a16="http://schemas.microsoft.com/office/drawing/2014/main" id="{4DB4F5C4-9DE0-B70A-F0AB-941985B7F9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735A35-B0CB-DAFC-0ABD-5E7A4201F6FC}"/>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19647368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FDAA5-A547-571F-EEC0-7CF64E4DF6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147474-DD92-3264-E1DE-2734B827FF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0B37E3-A23A-EE30-A249-628D72F651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D7A27D-FAB9-2EA9-75AB-34AB789E5293}"/>
              </a:ext>
            </a:extLst>
          </p:cNvPr>
          <p:cNvSpPr>
            <a:spLocks noGrp="1"/>
          </p:cNvSpPr>
          <p:nvPr>
            <p:ph type="dt" sz="half" idx="10"/>
          </p:nvPr>
        </p:nvSpPr>
        <p:spPr/>
        <p:txBody>
          <a:bodyPr/>
          <a:lstStyle/>
          <a:p>
            <a:fld id="{57E0CF6C-748E-4B7A-BC8B-3011EF78ED13}" type="datetime1">
              <a:rPr lang="en-US" smtClean="0"/>
              <a:pPr/>
              <a:t>9/25/2024</a:t>
            </a:fld>
            <a:endParaRPr lang="en-US"/>
          </a:p>
        </p:txBody>
      </p:sp>
      <p:sp>
        <p:nvSpPr>
          <p:cNvPr id="6" name="Footer Placeholder 5">
            <a:extLst>
              <a:ext uri="{FF2B5EF4-FFF2-40B4-BE49-F238E27FC236}">
                <a16:creationId xmlns:a16="http://schemas.microsoft.com/office/drawing/2014/main" id="{1D6B8E73-B023-9EB8-3FE6-44BD7EF8414A}"/>
              </a:ext>
            </a:extLst>
          </p:cNvPr>
          <p:cNvSpPr>
            <a:spLocks noGrp="1"/>
          </p:cNvSpPr>
          <p:nvPr>
            <p:ph type="ftr" sz="quarter" idx="11"/>
          </p:nvPr>
        </p:nvSpPr>
        <p:spPr/>
        <p:txBody>
          <a:bodyPr/>
          <a:lstStyle/>
          <a:p>
            <a:endParaRPr lang="en-US">
              <a:solidFill>
                <a:schemeClr val="tx1">
                  <a:alpha val="60000"/>
                </a:schemeClr>
              </a:solidFill>
            </a:endParaRPr>
          </a:p>
        </p:txBody>
      </p:sp>
      <p:sp>
        <p:nvSpPr>
          <p:cNvPr id="7" name="Slide Number Placeholder 6">
            <a:extLst>
              <a:ext uri="{FF2B5EF4-FFF2-40B4-BE49-F238E27FC236}">
                <a16:creationId xmlns:a16="http://schemas.microsoft.com/office/drawing/2014/main" id="{BBC86DBB-0E05-7B1E-9A71-2E28405B4FA5}"/>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56509990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0CF6C-748E-4B7A-BC8B-3011EF78ED13}" type="datetime1">
              <a:rPr lang="en-US" smtClean="0"/>
              <a:pPr/>
              <a:t>9/25/2024</a:t>
            </a:fld>
            <a:endParaRPr lang="en-US"/>
          </a:p>
        </p:txBody>
      </p:sp>
      <p:sp>
        <p:nvSpPr>
          <p:cNvPr id="5" name="Footer Placeholder 4"/>
          <p:cNvSpPr>
            <a:spLocks noGrp="1"/>
          </p:cNvSpPr>
          <p:nvPr>
            <p:ph type="ftr" sz="quarter" idx="11"/>
          </p:nvPr>
        </p:nvSpPr>
        <p:spPr/>
        <p:txBody>
          <a:bodyPr/>
          <a:lstStyle/>
          <a:p>
            <a:endParaRPr lang="en-US">
              <a:solidFill>
                <a:schemeClr val="tx1">
                  <a:alpha val="60000"/>
                </a:schemeClr>
              </a:solidFill>
            </a:endParaRPr>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0416173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34052-2603-D17C-22E0-6DA6DDFCE4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448625-A638-01C6-A413-E2E6454E8F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DC69BA-64D9-1BB7-6F2C-8E8353B2EF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29B896-B324-0717-1C99-B81119E64E6C}"/>
              </a:ext>
            </a:extLst>
          </p:cNvPr>
          <p:cNvSpPr>
            <a:spLocks noGrp="1"/>
          </p:cNvSpPr>
          <p:nvPr>
            <p:ph type="dt" sz="half" idx="10"/>
          </p:nvPr>
        </p:nvSpPr>
        <p:spPr/>
        <p:txBody>
          <a:bodyPr/>
          <a:lstStyle/>
          <a:p>
            <a:fld id="{78AC6A5B-8AE7-4A41-B5A7-9ADC6686DC18}" type="datetime1">
              <a:rPr lang="en-US" smtClean="0"/>
              <a:pPr/>
              <a:t>9/25/2024</a:t>
            </a:fld>
            <a:endParaRPr lang="en-US"/>
          </a:p>
        </p:txBody>
      </p:sp>
      <p:sp>
        <p:nvSpPr>
          <p:cNvPr id="6" name="Footer Placeholder 5">
            <a:extLst>
              <a:ext uri="{FF2B5EF4-FFF2-40B4-BE49-F238E27FC236}">
                <a16:creationId xmlns:a16="http://schemas.microsoft.com/office/drawing/2014/main" id="{C14BFD2C-D729-A995-4247-399D6C59501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323ED07-5FDB-DA3E-61FC-DC739C6698B0}"/>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58346170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C35E-104A-0430-5CA5-3F4DA27E98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1546A-FF80-E0F9-50A9-46625A5EDC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6B0ACE-D6B0-E119-192B-1CF3DEEEE530}"/>
              </a:ext>
            </a:extLst>
          </p:cNvPr>
          <p:cNvSpPr>
            <a:spLocks noGrp="1"/>
          </p:cNvSpPr>
          <p:nvPr>
            <p:ph type="dt" sz="half" idx="10"/>
          </p:nvPr>
        </p:nvSpPr>
        <p:spPr/>
        <p:txBody>
          <a:bodyPr/>
          <a:lstStyle/>
          <a:p>
            <a:fld id="{57E0CF6C-748E-4B7A-BC8B-3011EF78ED13}" type="datetime1">
              <a:rPr lang="en-US" smtClean="0"/>
              <a:pPr/>
              <a:t>9/25/2024</a:t>
            </a:fld>
            <a:endParaRPr lang="en-US"/>
          </a:p>
        </p:txBody>
      </p:sp>
      <p:sp>
        <p:nvSpPr>
          <p:cNvPr id="5" name="Footer Placeholder 4">
            <a:extLst>
              <a:ext uri="{FF2B5EF4-FFF2-40B4-BE49-F238E27FC236}">
                <a16:creationId xmlns:a16="http://schemas.microsoft.com/office/drawing/2014/main" id="{72864E40-4284-2B24-AC1C-441DE327CA99}"/>
              </a:ext>
            </a:extLst>
          </p:cNvPr>
          <p:cNvSpPr>
            <a:spLocks noGrp="1"/>
          </p:cNvSpPr>
          <p:nvPr>
            <p:ph type="ftr" sz="quarter" idx="11"/>
          </p:nvPr>
        </p:nvSpPr>
        <p:spPr/>
        <p:txBody>
          <a:body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E5B1F149-BEAC-0639-2830-C3777E4564CB}"/>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895079148"/>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F32896-AEB6-0F02-5C57-86DBD5EDB8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FB304A-4310-890A-5804-65F112FF97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BEC023-3955-6E71-8EAB-5397E7C9FE64}"/>
              </a:ext>
            </a:extLst>
          </p:cNvPr>
          <p:cNvSpPr>
            <a:spLocks noGrp="1"/>
          </p:cNvSpPr>
          <p:nvPr>
            <p:ph type="dt" sz="half" idx="10"/>
          </p:nvPr>
        </p:nvSpPr>
        <p:spPr/>
        <p:txBody>
          <a:bodyPr/>
          <a:lstStyle/>
          <a:p>
            <a:fld id="{57E0CF6C-748E-4B7A-BC8B-3011EF78ED13}" type="datetime1">
              <a:rPr lang="en-US" smtClean="0"/>
              <a:pPr/>
              <a:t>9/25/2024</a:t>
            </a:fld>
            <a:endParaRPr lang="en-US"/>
          </a:p>
        </p:txBody>
      </p:sp>
      <p:sp>
        <p:nvSpPr>
          <p:cNvPr id="5" name="Footer Placeholder 4">
            <a:extLst>
              <a:ext uri="{FF2B5EF4-FFF2-40B4-BE49-F238E27FC236}">
                <a16:creationId xmlns:a16="http://schemas.microsoft.com/office/drawing/2014/main" id="{34A1362C-792A-2EB6-684D-402A7BAD4D16}"/>
              </a:ext>
            </a:extLst>
          </p:cNvPr>
          <p:cNvSpPr>
            <a:spLocks noGrp="1"/>
          </p:cNvSpPr>
          <p:nvPr>
            <p:ph type="ftr" sz="quarter" idx="11"/>
          </p:nvPr>
        </p:nvSpPr>
        <p:spPr/>
        <p:txBody>
          <a:body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3E0D72AE-A9DC-1BD2-5A45-5EA1BB612E2A}"/>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74631718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pPr/>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543829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0CF6C-748E-4B7A-BC8B-3011EF78ED13}" type="datetime1">
              <a:rPr lang="en-US" smtClean="0"/>
              <a:pPr/>
              <a:t>9/25/2024</a:t>
            </a:fld>
            <a:endParaRPr lang="en-US"/>
          </a:p>
        </p:txBody>
      </p:sp>
      <p:sp>
        <p:nvSpPr>
          <p:cNvPr id="6" name="Footer Placeholder 5"/>
          <p:cNvSpPr>
            <a:spLocks noGrp="1"/>
          </p:cNvSpPr>
          <p:nvPr>
            <p:ph type="ftr" sz="quarter" idx="11"/>
          </p:nvPr>
        </p:nvSpPr>
        <p:spPr/>
        <p:txBody>
          <a:bodyPr/>
          <a:lstStyle/>
          <a:p>
            <a:endParaRPr lang="en-US">
              <a:solidFill>
                <a:schemeClr val="tx1">
                  <a:alpha val="60000"/>
                </a:schemeClr>
              </a:solidFill>
            </a:endParaRPr>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5218041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0CF6C-748E-4B7A-BC8B-3011EF78ED13}" type="datetime1">
              <a:rPr lang="en-US" smtClean="0"/>
              <a:pPr/>
              <a:t>9/25/2024</a:t>
            </a:fld>
            <a:endParaRPr lang="en-US"/>
          </a:p>
        </p:txBody>
      </p:sp>
      <p:sp>
        <p:nvSpPr>
          <p:cNvPr id="8" name="Footer Placeholder 7"/>
          <p:cNvSpPr>
            <a:spLocks noGrp="1"/>
          </p:cNvSpPr>
          <p:nvPr>
            <p:ph type="ftr" sz="quarter" idx="11"/>
          </p:nvPr>
        </p:nvSpPr>
        <p:spPr/>
        <p:txBody>
          <a:bodyPr/>
          <a:lstStyle/>
          <a:p>
            <a:endParaRPr lang="en-US">
              <a:solidFill>
                <a:schemeClr val="tx1">
                  <a:alpha val="60000"/>
                </a:schemeClr>
              </a:solidFill>
            </a:endParaRPr>
          </a:p>
        </p:txBody>
      </p:sp>
      <p:sp>
        <p:nvSpPr>
          <p:cNvPr id="9" name="Slide Number Placeholder 8"/>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7920613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pPr/>
              <a:t>9/25/2024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41589118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pPr/>
              <a:t>9/25/2024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860630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9/25/2024</a:t>
            </a:fld>
            <a:endParaRPr lang="en-US"/>
          </a:p>
        </p:txBody>
      </p:sp>
      <p:sp>
        <p:nvSpPr>
          <p:cNvPr id="6" name="Footer Placeholder 5"/>
          <p:cNvSpPr>
            <a:spLocks noGrp="1"/>
          </p:cNvSpPr>
          <p:nvPr>
            <p:ph type="ftr" sz="quarter" idx="11"/>
          </p:nvPr>
        </p:nvSpPr>
        <p:spPr/>
        <p:txBody>
          <a:bodyPr/>
          <a:lstStyle/>
          <a:p>
            <a:endParaRPr lang="en-US">
              <a:solidFill>
                <a:schemeClr val="tx1">
                  <a:alpha val="60000"/>
                </a:schemeClr>
              </a:solidFill>
            </a:endParaRPr>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90590508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pPr/>
              <a:t>9/25/2024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43755947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7E0CF6C-748E-4B7A-BC8B-3011EF78ED13}" type="datetime1">
              <a:rPr lang="en-US" smtClean="0"/>
              <a:pPr/>
              <a:t>9/25/2024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solidFill>
                <a:schemeClr val="tx1">
                  <a:alpha val="60000"/>
                </a:schemeClr>
              </a:solidFill>
            </a:endParaRP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660014641"/>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p:bldLst>
  </p:timing>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0C6A01-B857-FAD1-C983-1867692009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3F60C6-F241-AEA7-8218-30AC9D5C35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F606B1-A2C3-3ABB-9C9E-C8D4A2C247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0CF6C-748E-4B7A-BC8B-3011EF78ED13}" type="datetime1">
              <a:rPr lang="en-US" smtClean="0"/>
              <a:pPr/>
              <a:t>9/25/2024</a:t>
            </a:fld>
            <a:endParaRPr lang="en-US"/>
          </a:p>
        </p:txBody>
      </p:sp>
      <p:sp>
        <p:nvSpPr>
          <p:cNvPr id="5" name="Footer Placeholder 4">
            <a:extLst>
              <a:ext uri="{FF2B5EF4-FFF2-40B4-BE49-F238E27FC236}">
                <a16:creationId xmlns:a16="http://schemas.microsoft.com/office/drawing/2014/main" id="{CB956282-F794-E84E-0904-73D71D85DF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54023284-5C4B-1CE3-F0A3-50ADC1E43A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02689555"/>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p:bld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48117" y="991720"/>
            <a:ext cx="56645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dirty="0"/>
          </a:p>
          <a:p>
            <a:pPr marL="285750" indent="-285750">
              <a:buFont typeface="Wingdings" panose="05000000000000000000"/>
              <a:buChar char="Ø"/>
            </a:pPr>
            <a:endParaRPr lang="en-US" dirty="0"/>
          </a:p>
        </p:txBody>
      </p:sp>
      <p:pic>
        <p:nvPicPr>
          <p:cNvPr id="2" name="Picture 2" descr="Logo, company name&#10;&#10;Description automatically generated"/>
          <p:cNvPicPr>
            <a:picLocks noChangeAspect="1"/>
          </p:cNvPicPr>
          <p:nvPr/>
        </p:nvPicPr>
        <p:blipFill>
          <a:blip r:embed="rId2"/>
          <a:stretch>
            <a:fillRect/>
          </a:stretch>
        </p:blipFill>
        <p:spPr>
          <a:xfrm>
            <a:off x="1198071" y="349894"/>
            <a:ext cx="1780208" cy="1392775"/>
          </a:xfrm>
          <a:prstGeom prst="rect">
            <a:avLst/>
          </a:prstGeom>
        </p:spPr>
      </p:pic>
      <p:pic>
        <p:nvPicPr>
          <p:cNvPr id="3" name="Picture 4"/>
          <p:cNvPicPr>
            <a:picLocks noChangeAspect="1"/>
          </p:cNvPicPr>
          <p:nvPr/>
        </p:nvPicPr>
        <p:blipFill>
          <a:blip r:embed="rId3"/>
          <a:stretch>
            <a:fillRect/>
          </a:stretch>
        </p:blipFill>
        <p:spPr>
          <a:xfrm>
            <a:off x="9596757" y="353784"/>
            <a:ext cx="1694251" cy="1384996"/>
          </a:xfrm>
          <a:prstGeom prst="rect">
            <a:avLst/>
          </a:prstGeom>
        </p:spPr>
      </p:pic>
      <p:sp>
        <p:nvSpPr>
          <p:cNvPr id="5" name="TextBox 4"/>
          <p:cNvSpPr txBox="1"/>
          <p:nvPr/>
        </p:nvSpPr>
        <p:spPr>
          <a:xfrm>
            <a:off x="2095500" y="353785"/>
            <a:ext cx="834934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3600" b="1" i="0" u="none" strike="noStrike" dirty="0">
                <a:solidFill>
                  <a:srgbClr val="002060"/>
                </a:solidFill>
                <a:latin typeface="Times New Roman" panose="02020603050405020304" pitchFamily="18" charset="0"/>
                <a:ea typeface="Bookman Old Style"/>
                <a:cs typeface="Times New Roman" panose="02020603050405020304" pitchFamily="18" charset="0"/>
              </a:rPr>
              <a:t>CMR Technical Campus</a:t>
            </a:r>
          </a:p>
          <a:p>
            <a:pPr algn="ctr"/>
            <a:r>
              <a:rPr lang="en-US" sz="1600" b="1" i="0" u="none" strike="noStrike" dirty="0">
                <a:solidFill>
                  <a:srgbClr val="C00000"/>
                </a:solidFill>
                <a:latin typeface="Times New Roman" panose="02020603050405020304" pitchFamily="18" charset="0"/>
                <a:ea typeface="Trebuchet MS" panose="020B0603020202020204"/>
                <a:cs typeface="Times New Roman" panose="02020603050405020304" pitchFamily="18" charset="0"/>
              </a:rPr>
              <a:t>UGC AUTONOMOUS</a:t>
            </a:r>
          </a:p>
          <a:p>
            <a:pPr algn="ctr"/>
            <a:r>
              <a:rPr lang="en-US" sz="1600" b="1" i="0" u="none" strike="noStrike" dirty="0">
                <a:solidFill>
                  <a:srgbClr val="000000"/>
                </a:solidFill>
                <a:latin typeface="Times New Roman" panose="02020603050405020304" pitchFamily="18" charset="0"/>
                <a:ea typeface="Trebuchet MS" panose="020B0603020202020204"/>
                <a:cs typeface="Times New Roman" panose="02020603050405020304" pitchFamily="18" charset="0"/>
              </a:rPr>
              <a:t>Accredited by NAAC with A Grade</a:t>
            </a:r>
          </a:p>
          <a:p>
            <a:r>
              <a:rPr lang="en-US" sz="1600" b="1" i="0" u="none" strike="noStrike" dirty="0">
                <a:solidFill>
                  <a:srgbClr val="000000"/>
                </a:solidFill>
                <a:latin typeface="Times New Roman" panose="02020603050405020304" pitchFamily="18" charset="0"/>
                <a:ea typeface="Trebuchet MS" panose="020B0603020202020204"/>
                <a:cs typeface="Times New Roman" panose="02020603050405020304" pitchFamily="18" charset="0"/>
              </a:rPr>
              <a:t> </a:t>
            </a:r>
            <a:r>
              <a:rPr lang="en-US" sz="1600" b="1" dirty="0">
                <a:solidFill>
                  <a:srgbClr val="000000"/>
                </a:solidFill>
                <a:latin typeface="Times New Roman" panose="02020603050405020304" pitchFamily="18" charset="0"/>
                <a:ea typeface="Trebuchet MS" panose="020B0603020202020204"/>
                <a:cs typeface="Times New Roman" panose="02020603050405020304" pitchFamily="18" charset="0"/>
              </a:rPr>
              <a:t> </a:t>
            </a:r>
            <a:r>
              <a:rPr lang="en-US" sz="1600" b="1" i="0" u="none" strike="noStrike" dirty="0">
                <a:solidFill>
                  <a:srgbClr val="000000"/>
                </a:solidFill>
                <a:latin typeface="Times New Roman" panose="02020603050405020304" pitchFamily="18" charset="0"/>
                <a:ea typeface="Trebuchet MS" panose="020B0603020202020204"/>
                <a:cs typeface="Times New Roman" panose="02020603050405020304" pitchFamily="18" charset="0"/>
              </a:rPr>
              <a:t>    </a:t>
            </a:r>
            <a:r>
              <a:rPr lang="en-US" sz="1600" b="1" dirty="0">
                <a:solidFill>
                  <a:srgbClr val="000000"/>
                </a:solidFill>
                <a:latin typeface="Times New Roman" panose="02020603050405020304" pitchFamily="18" charset="0"/>
                <a:ea typeface="Trebuchet MS" panose="020B0603020202020204"/>
                <a:cs typeface="Times New Roman" panose="02020603050405020304" pitchFamily="18" charset="0"/>
              </a:rPr>
              <a:t>                 </a:t>
            </a:r>
            <a:r>
              <a:rPr lang="en-US" sz="1600" b="1" i="0" u="none" strike="noStrike" dirty="0">
                <a:solidFill>
                  <a:srgbClr val="000000"/>
                </a:solidFill>
                <a:latin typeface="Times New Roman" panose="02020603050405020304" pitchFamily="18" charset="0"/>
                <a:ea typeface="Trebuchet MS" panose="020B0603020202020204"/>
                <a:cs typeface="Times New Roman" panose="02020603050405020304" pitchFamily="18" charset="0"/>
              </a:rPr>
              <a:t>Approved by AICTE, New Delhi and Affiliated to JNTU, Hyderabad</a:t>
            </a:r>
          </a:p>
        </p:txBody>
      </p:sp>
      <p:sp>
        <p:nvSpPr>
          <p:cNvPr id="6" name="TextBox 5"/>
          <p:cNvSpPr txBox="1"/>
          <p:nvPr/>
        </p:nvSpPr>
        <p:spPr>
          <a:xfrm>
            <a:off x="2452006" y="1969255"/>
            <a:ext cx="763632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t>    </a:t>
            </a:r>
            <a:endParaRPr lang="en-US" sz="2400" dirty="0">
              <a:solidFill>
                <a:srgbClr val="000000"/>
              </a:solidFill>
            </a:endParaRPr>
          </a:p>
          <a:p>
            <a:endParaRPr lang="en-US" sz="2400" b="1" dirty="0">
              <a:solidFill>
                <a:srgbClr val="002060"/>
              </a:solidFill>
            </a:endParaRPr>
          </a:p>
          <a:p>
            <a:endParaRPr lang="en-US" sz="2400" b="1" dirty="0">
              <a:solidFill>
                <a:srgbClr val="002060"/>
              </a:solidFill>
            </a:endParaRPr>
          </a:p>
        </p:txBody>
      </p:sp>
      <p:sp>
        <p:nvSpPr>
          <p:cNvPr id="7" name="TextBox 6"/>
          <p:cNvSpPr txBox="1"/>
          <p:nvPr/>
        </p:nvSpPr>
        <p:spPr>
          <a:xfrm>
            <a:off x="1273628" y="2157491"/>
            <a:ext cx="9437915" cy="218521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spAutoFit/>
          </a:bodyPr>
          <a:lstStyle/>
          <a:p>
            <a:r>
              <a:rPr lang="en-US" sz="2400" dirty="0"/>
              <a:t>Department of Computer Science and Engineering (Data Science)</a:t>
            </a:r>
          </a:p>
          <a:p>
            <a:pPr algn="ctr"/>
            <a:r>
              <a:rPr lang="en-US" sz="2400" b="1" dirty="0"/>
              <a:t>MINI PROJECT</a:t>
            </a:r>
          </a:p>
          <a:p>
            <a:pPr algn="ctr"/>
            <a:r>
              <a:rPr lang="en-US" sz="2400" b="1" dirty="0"/>
              <a:t>ON</a:t>
            </a:r>
            <a:endParaRPr lang="en-US" sz="2400" b="1" dirty="0">
              <a:latin typeface="Times New Roman" panose="02020603050405020304"/>
              <a:cs typeface="Times New Roman" panose="02020603050405020304"/>
            </a:endParaRPr>
          </a:p>
          <a:p>
            <a:pPr algn="ctr"/>
            <a:r>
              <a:rPr lang="en-US" sz="2400" b="1" dirty="0"/>
              <a:t>Air Quality Prediction based on Machine Learning </a:t>
            </a:r>
            <a:endParaRPr lang="en-US" sz="2400" b="1" dirty="0">
              <a:latin typeface="Times New Roman" panose="02020603050405020304"/>
              <a:cs typeface="Times New Roman" panose="02020603050405020304"/>
            </a:endParaRPr>
          </a:p>
          <a:p>
            <a:pPr algn="ctr"/>
            <a:r>
              <a:rPr lang="en-US" sz="2000" b="1" dirty="0">
                <a:latin typeface="Times New Roman" panose="02020603050405020304"/>
                <a:cs typeface="Times New Roman" panose="02020603050405020304"/>
              </a:rPr>
              <a:t>Under  the </a:t>
            </a:r>
            <a:r>
              <a:rPr lang="en-US" sz="2000" b="1" dirty="0" err="1">
                <a:latin typeface="Times New Roman" panose="02020603050405020304"/>
                <a:cs typeface="Times New Roman" panose="02020603050405020304"/>
              </a:rPr>
              <a:t>guidence</a:t>
            </a:r>
            <a:r>
              <a:rPr lang="en-US" sz="2000" b="1" dirty="0">
                <a:latin typeface="Times New Roman" panose="02020603050405020304"/>
                <a:cs typeface="Times New Roman" panose="02020603050405020304"/>
              </a:rPr>
              <a:t>  of</a:t>
            </a:r>
          </a:p>
          <a:p>
            <a:pPr algn="ctr"/>
            <a:r>
              <a:rPr lang="en-US" sz="2000" b="1" dirty="0">
                <a:latin typeface="Times New Roman" panose="02020603050405020304"/>
                <a:cs typeface="Times New Roman" panose="02020603050405020304"/>
              </a:rPr>
              <a:t>Dr. A. </a:t>
            </a:r>
            <a:r>
              <a:rPr lang="en-US" sz="2000" b="1" dirty="0" err="1">
                <a:latin typeface="Times New Roman" panose="02020603050405020304"/>
                <a:cs typeface="Times New Roman" panose="02020603050405020304"/>
              </a:rPr>
              <a:t>Mahendar</a:t>
            </a:r>
            <a:endParaRPr lang="en-US" sz="2000" b="1" dirty="0">
              <a:latin typeface="Times New Roman" panose="02020603050405020304"/>
              <a:cs typeface="Times New Roman" panose="02020603050405020304"/>
            </a:endParaRPr>
          </a:p>
        </p:txBody>
      </p:sp>
      <p:sp>
        <p:nvSpPr>
          <p:cNvPr id="8" name="TextBox 7"/>
          <p:cNvSpPr txBox="1"/>
          <p:nvPr/>
        </p:nvSpPr>
        <p:spPr>
          <a:xfrm>
            <a:off x="6977447" y="4542841"/>
            <a:ext cx="504008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b="1" dirty="0">
                <a:latin typeface="Times New Roman" panose="02020603050405020304" pitchFamily="18" charset="0"/>
                <a:cs typeface="Times New Roman" panose="02020603050405020304" pitchFamily="18" charset="0"/>
              </a:rPr>
              <a:t>Presented by:</a:t>
            </a:r>
          </a:p>
          <a:p>
            <a:r>
              <a:rPr lang="en-US" sz="2000" b="1" dirty="0" err="1">
                <a:latin typeface="Times New Roman" panose="02020603050405020304" pitchFamily="18" charset="0"/>
                <a:cs typeface="Times New Roman" panose="02020603050405020304" pitchFamily="18" charset="0"/>
              </a:rPr>
              <a:t>P.Soumya</a:t>
            </a:r>
            <a:r>
              <a:rPr lang="en-US" sz="2000" b="1" dirty="0">
                <a:latin typeface="Times New Roman" panose="02020603050405020304" pitchFamily="18" charset="0"/>
                <a:cs typeface="Times New Roman" panose="02020603050405020304" pitchFamily="18" charset="0"/>
              </a:rPr>
              <a:t>                      217R1A67A9</a:t>
            </a:r>
          </a:p>
          <a:p>
            <a:r>
              <a:rPr lang="en-US" sz="2000" b="1" dirty="0" err="1">
                <a:latin typeface="Times New Roman" panose="02020603050405020304" pitchFamily="18" charset="0"/>
                <a:cs typeface="Times New Roman" panose="02020603050405020304" pitchFamily="18" charset="0"/>
              </a:rPr>
              <a:t>K.Durgaprasad</a:t>
            </a:r>
            <a:r>
              <a:rPr lang="en-US" sz="2000" b="1" dirty="0">
                <a:latin typeface="Times New Roman" panose="02020603050405020304" pitchFamily="18" charset="0"/>
                <a:cs typeface="Times New Roman" panose="02020603050405020304" pitchFamily="18" charset="0"/>
              </a:rPr>
              <a:t>            217R1A6796</a:t>
            </a:r>
          </a:p>
          <a:p>
            <a:r>
              <a:rPr lang="en-US" sz="2000" b="1" dirty="0" err="1">
                <a:latin typeface="Times New Roman" panose="02020603050405020304" pitchFamily="18" charset="0"/>
                <a:cs typeface="Times New Roman" panose="02020603050405020304" pitchFamily="18" charset="0"/>
              </a:rPr>
              <a:t>M.Vamshi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krishna</a:t>
            </a:r>
            <a:r>
              <a:rPr lang="en-US" sz="2000" b="1" dirty="0">
                <a:latin typeface="Times New Roman" panose="02020603050405020304" pitchFamily="18" charset="0"/>
                <a:cs typeface="Times New Roman" panose="02020603050405020304" pitchFamily="18" charset="0"/>
              </a:rPr>
              <a:t>       227R5A6712</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V="1">
            <a:off x="2432956" y="2531753"/>
            <a:ext cx="920931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8000">
              <a:latin typeface="Times New Roman" panose="02020603050405020304"/>
              <a:cs typeface="Times New Roman" panose="02020603050405020304"/>
            </a:endParaRPr>
          </a:p>
        </p:txBody>
      </p:sp>
      <p:sp>
        <p:nvSpPr>
          <p:cNvPr id="3" name="TextBox 2"/>
          <p:cNvSpPr txBox="1"/>
          <p:nvPr/>
        </p:nvSpPr>
        <p:spPr>
          <a:xfrm>
            <a:off x="2637807" y="2379221"/>
            <a:ext cx="738051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8000" dirty="0">
                <a:latin typeface="Times New Roman" panose="02020603050405020304"/>
                <a:cs typeface="Times New Roman" panose="02020603050405020304"/>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a:xfrm>
            <a:off x="942661" y="216107"/>
            <a:ext cx="3832539" cy="1053893"/>
          </a:xfrm>
        </p:spPr>
        <p:txBody>
          <a:bodyPr>
            <a:normAutofit/>
          </a:bodyPr>
          <a:lstStyle/>
          <a:p>
            <a:r>
              <a:rPr lang="en-US" dirty="0"/>
              <a:t>Outline:</a:t>
            </a:r>
          </a:p>
        </p:txBody>
      </p:sp>
      <p:sp>
        <p:nvSpPr>
          <p:cNvPr id="3" name="Text Placeholder 2"/>
          <p:cNvSpPr>
            <a:spLocks noGrp="1"/>
          </p:cNvSpPr>
          <p:nvPr>
            <p:ph type="body" idx="1"/>
          </p:nvPr>
        </p:nvSpPr>
        <p:spPr>
          <a:xfrm>
            <a:off x="942661" y="1599065"/>
            <a:ext cx="10246974" cy="4497816"/>
          </a:xfrm>
        </p:spPr>
        <p:txBody>
          <a:bodyPr>
            <a:normAutofit/>
          </a:bodyPr>
          <a:lstStyle/>
          <a:p>
            <a:pPr lvl="0">
              <a:lnSpc>
                <a:spcPct val="100000"/>
              </a:lnSpc>
              <a:spcBef>
                <a:spcPct val="0"/>
              </a:spcBef>
              <a:spcAft>
                <a:spcPct val="20000"/>
              </a:spcAft>
              <a:buFont typeface="Wingdings" pitchFamily="2" charset="2"/>
              <a:buChar char="q"/>
            </a:pPr>
            <a:r>
              <a:rPr lang="en-US" sz="2800" dirty="0">
                <a:latin typeface="Times New Roman" panose="02020603050405020304" pitchFamily="18" charset="0"/>
                <a:cs typeface="Times New Roman" panose="02020603050405020304" pitchFamily="18" charset="0"/>
              </a:rPr>
              <a:t>Abstract</a:t>
            </a:r>
          </a:p>
          <a:p>
            <a:pPr lvl="0">
              <a:lnSpc>
                <a:spcPct val="100000"/>
              </a:lnSpc>
              <a:spcBef>
                <a:spcPct val="0"/>
              </a:spcBef>
              <a:spcAft>
                <a:spcPct val="20000"/>
              </a:spcAft>
              <a:buFont typeface="Wingdings" pitchFamily="2" charset="2"/>
              <a:buChar char="q"/>
            </a:pPr>
            <a:r>
              <a:rPr lang="en-US" sz="2800" dirty="0">
                <a:latin typeface="Times New Roman" panose="02020603050405020304" pitchFamily="18" charset="0"/>
                <a:cs typeface="Times New Roman" panose="02020603050405020304" pitchFamily="18" charset="0"/>
              </a:rPr>
              <a:t>Introduction</a:t>
            </a:r>
          </a:p>
          <a:p>
            <a:pPr lvl="0">
              <a:lnSpc>
                <a:spcPct val="100000"/>
              </a:lnSpc>
              <a:spcBef>
                <a:spcPct val="0"/>
              </a:spcBef>
              <a:spcAft>
                <a:spcPct val="20000"/>
              </a:spcAft>
              <a:buFont typeface="Wingdings" pitchFamily="2" charset="2"/>
              <a:buChar char="q"/>
            </a:pPr>
            <a:r>
              <a:rPr lang="en-US" sz="2800" dirty="0">
                <a:latin typeface="Times New Roman" panose="02020603050405020304" pitchFamily="18" charset="0"/>
                <a:cs typeface="Times New Roman" panose="02020603050405020304" pitchFamily="18" charset="0"/>
              </a:rPr>
              <a:t>Hardware and software requirement</a:t>
            </a:r>
          </a:p>
          <a:p>
            <a:pPr lvl="0">
              <a:buFont typeface="Wingdings" pitchFamily="2" charset="2"/>
              <a:buChar char="q"/>
            </a:pPr>
            <a:r>
              <a:rPr lang="en-US" sz="2800" dirty="0">
                <a:latin typeface="Times New Roman" panose="02020603050405020304" pitchFamily="18" charset="0"/>
                <a:cs typeface="Times New Roman" panose="02020603050405020304" pitchFamily="18" charset="0"/>
              </a:rPr>
              <a:t>Existing System, Disadvantages</a:t>
            </a:r>
          </a:p>
          <a:p>
            <a:pPr lvl="0">
              <a:buFont typeface="Wingdings" pitchFamily="2" charset="2"/>
              <a:buChar char="q"/>
            </a:pPr>
            <a:r>
              <a:rPr lang="en-US" sz="2800" dirty="0">
                <a:latin typeface="Times New Roman" panose="02020603050405020304" pitchFamily="18" charset="0"/>
                <a:cs typeface="Times New Roman" panose="02020603050405020304" pitchFamily="18" charset="0"/>
              </a:rPr>
              <a:t>Proposed System, Advantages</a:t>
            </a:r>
          </a:p>
          <a:p>
            <a:pPr lvl="0">
              <a:buFont typeface="Wingdings" pitchFamily="2" charset="2"/>
              <a:buChar char="q"/>
            </a:pPr>
            <a:r>
              <a:rPr lang="en-US" sz="2800" dirty="0">
                <a:latin typeface="Times New Roman" panose="02020603050405020304" pitchFamily="18" charset="0"/>
                <a:cs typeface="Times New Roman" panose="02020603050405020304" pitchFamily="18" charset="0"/>
              </a:rPr>
              <a:t>Architecture</a:t>
            </a:r>
          </a:p>
          <a:p>
            <a:pPr lvl="0">
              <a:buFont typeface="Wingdings" pitchFamily="2" charset="2"/>
              <a:buChar char="q"/>
            </a:pPr>
            <a:r>
              <a:rPr lang="en-US" sz="2800" dirty="0">
                <a:latin typeface="Times New Roman" panose="02020603050405020304" pitchFamily="18" charset="0"/>
                <a:cs typeface="Times New Roman" panose="02020603050405020304" pitchFamily="18" charset="0"/>
              </a:rPr>
              <a:t>References</a:t>
            </a:r>
            <a:endParaRPr lang="en-US" sz="28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831851" y="367646"/>
            <a:ext cx="10515600" cy="961533"/>
          </a:xfrm>
        </p:spPr>
        <p:txBody>
          <a:bodyPr/>
          <a:lstStyle/>
          <a:p>
            <a:pPr algn="l"/>
            <a:r>
              <a:rPr lang="en-US" sz="3600" b="1" dirty="0">
                <a:latin typeface="Times New Roman" pitchFamily="18" charset="0"/>
                <a:cs typeface="Times New Roman" pitchFamily="18" charset="0"/>
              </a:rPr>
              <a:t>ABSTRACT</a:t>
            </a:r>
            <a:r>
              <a:rPr lang="en-US" sz="3600" dirty="0">
                <a:latin typeface="Times New Roman" pitchFamily="18" charset="0"/>
                <a:cs typeface="Times New Roman" pitchFamily="18" charset="0"/>
              </a:rPr>
              <a:t>:</a:t>
            </a:r>
          </a:p>
        </p:txBody>
      </p:sp>
      <p:sp>
        <p:nvSpPr>
          <p:cNvPr id="3" name="Text Placeholder 2"/>
          <p:cNvSpPr>
            <a:spLocks noGrp="1"/>
          </p:cNvSpPr>
          <p:nvPr>
            <p:ph type="body" idx="1"/>
          </p:nvPr>
        </p:nvSpPr>
        <p:spPr>
          <a:xfrm>
            <a:off x="634903" y="1447087"/>
            <a:ext cx="10515600" cy="4770833"/>
          </a:xfrm>
        </p:spPr>
        <p:txBody>
          <a:bodyPr>
            <a:normAutofit/>
          </a:bodyPr>
          <a:lstStyle/>
          <a:p>
            <a:pPr marL="342900" indent="-342900" algn="just">
              <a:lnSpc>
                <a:spcPct val="110000"/>
              </a:lnSpc>
              <a:spcAft>
                <a:spcPts val="10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Clean air is a basic right for all citizens, and it's everyone's responsibility to contribute to keeping the air clean. Air quality forecasting is key to providing early warnings and managing pollution</a:t>
            </a:r>
            <a:r>
              <a:rPr lang="en-US" sz="2000" dirty="0"/>
              <a:t>.</a:t>
            </a:r>
            <a:endParaRPr lang="en-US" sz="2000" dirty="0">
              <a:solidFill>
                <a:srgbClr val="000000"/>
              </a:solidFill>
              <a:latin typeface="Times New Roman" panose="02020603050405020304" pitchFamily="18" charset="0"/>
              <a:ea typeface="Times New Roman" panose="02020603050405020304" pitchFamily="18" charset="0"/>
              <a:cs typeface="Gautami" panose="020B0502040204020203" pitchFamily="34" charset="0"/>
            </a:endParaRPr>
          </a:p>
          <a:p>
            <a:pPr marL="342900" indent="-342900" algn="just">
              <a:lnSpc>
                <a:spcPct val="110000"/>
              </a:lnSpc>
              <a:spcAft>
                <a:spcPts val="10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Our project, </a:t>
            </a:r>
            <a:r>
              <a:rPr lang="en-US" sz="2000" b="1" dirty="0">
                <a:latin typeface="Times New Roman" panose="02020603050405020304" pitchFamily="18" charset="0"/>
                <a:cs typeface="Times New Roman" panose="02020603050405020304" pitchFamily="18" charset="0"/>
              </a:rPr>
              <a:t>"Air Quality Prediction using </a:t>
            </a:r>
            <a:r>
              <a:rPr lang="en-US" sz="2000" b="1" dirty="0" err="1">
                <a:latin typeface="Times New Roman" panose="02020603050405020304" pitchFamily="18" charset="0"/>
                <a:cs typeface="Times New Roman" panose="02020603050405020304" pitchFamily="18" charset="0"/>
              </a:rPr>
              <a:t>LightGBM</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aims to build a machine learning-based prediction system. The </a:t>
            </a:r>
            <a:r>
              <a:rPr lang="en-US" sz="2000" b="1" dirty="0" err="1">
                <a:latin typeface="Times New Roman" panose="02020603050405020304" pitchFamily="18" charset="0"/>
                <a:cs typeface="Times New Roman" panose="02020603050405020304" pitchFamily="18" charset="0"/>
              </a:rPr>
              <a:t>LightGBM</a:t>
            </a:r>
            <a:r>
              <a:rPr lang="en-US" sz="2000" b="1" dirty="0">
                <a:latin typeface="Times New Roman" panose="02020603050405020304" pitchFamily="18" charset="0"/>
                <a:cs typeface="Times New Roman" panose="02020603050405020304" pitchFamily="18" charset="0"/>
              </a:rPr>
              <a:t> model</a:t>
            </a:r>
            <a:r>
              <a:rPr lang="en-US" sz="2000" dirty="0">
                <a:latin typeface="Times New Roman" panose="02020603050405020304" pitchFamily="18" charset="0"/>
                <a:cs typeface="Times New Roman" panose="02020603050405020304" pitchFamily="18" charset="0"/>
              </a:rPr>
              <a:t> uses meteorological data to predict air quality, improving accuracy by utilizing spatial data effectively.</a:t>
            </a:r>
          </a:p>
          <a:p>
            <a:pPr marL="342900" indent="-342900" algn="just">
              <a:lnSpc>
                <a:spcPct val="110000"/>
              </a:lnSpc>
              <a:spcAft>
                <a:spcPts val="10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system uses real-time data from air quality monitoring stations and satellite meteorological sources to predict future air pollutant trends</a:t>
            </a:r>
            <a:r>
              <a:rPr lang="en-US" sz="2000" dirty="0"/>
              <a:t>.</a:t>
            </a:r>
          </a:p>
          <a:p>
            <a:pPr marL="342900" indent="-342900" algn="just">
              <a:lnSpc>
                <a:spcPct val="110000"/>
              </a:lnSpc>
              <a:spcAft>
                <a:spcPts val="10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model achieved </a:t>
            </a:r>
            <a:r>
              <a:rPr lang="en-US" sz="2000" b="1" dirty="0">
                <a:latin typeface="Times New Roman" panose="02020603050405020304" pitchFamily="18" charset="0"/>
                <a:cs typeface="Times New Roman" panose="02020603050405020304" pitchFamily="18" charset="0"/>
              </a:rPr>
              <a:t>92% accuracy</a:t>
            </a:r>
            <a:r>
              <a:rPr lang="en-US" sz="2000" dirty="0">
                <a:latin typeface="Times New Roman" panose="02020603050405020304" pitchFamily="18" charset="0"/>
                <a:cs typeface="Times New Roman" panose="02020603050405020304" pitchFamily="18" charset="0"/>
              </a:rPr>
              <a:t> in predicting air quality, making it a valuable tool for pollution management.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89868"/>
            <a:ext cx="119703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600" b="1" dirty="0">
                <a:latin typeface="Times New Roman" panose="02020603050405020304" pitchFamily="18" charset="0"/>
                <a:cs typeface="Times New Roman" panose="02020603050405020304" pitchFamily="18" charset="0"/>
              </a:rPr>
              <a:t> </a:t>
            </a:r>
            <a:endParaRPr lang="en-US" sz="2000" i="1" dirty="0">
              <a:latin typeface="Calibri" panose="020F0502020204030204"/>
              <a:cs typeface="Times New Roman" panose="02020603050405020304"/>
            </a:endParaRPr>
          </a:p>
        </p:txBody>
      </p:sp>
      <p:sp>
        <p:nvSpPr>
          <p:cNvPr id="3" name="Rectangle 2"/>
          <p:cNvSpPr/>
          <p:nvPr/>
        </p:nvSpPr>
        <p:spPr>
          <a:xfrm>
            <a:off x="0" y="305068"/>
            <a:ext cx="11226018" cy="5816977"/>
          </a:xfrm>
          <a:prstGeom prst="rect">
            <a:avLst/>
          </a:prstGeom>
        </p:spPr>
        <p:txBody>
          <a:bodyPr wrap="square">
            <a:spAutoFit/>
          </a:bodyPr>
          <a:lstStyle/>
          <a:p>
            <a:endParaRPr lang="en-US" sz="3200" b="1" dirty="0">
              <a:latin typeface="Times New Roman" panose="02020603050405020304"/>
              <a:cs typeface="Sabon Next LT"/>
            </a:endParaRPr>
          </a:p>
          <a:p>
            <a:r>
              <a:rPr lang="en-US" sz="3200" b="1" dirty="0">
                <a:latin typeface="Times New Roman" panose="02020603050405020304"/>
                <a:cs typeface="Sabon Next LT"/>
              </a:rPr>
              <a:t>INTRODUCTION:</a:t>
            </a:r>
            <a:endParaRPr lang="en-US" sz="2400" dirty="0"/>
          </a:p>
          <a:p>
            <a:pPr algn="just">
              <a:buFont typeface="Wingdings" pitchFamily="2" charset="2"/>
              <a:buChar char="Ø"/>
            </a:pPr>
            <a:r>
              <a:rPr lang="en-US" sz="2200" dirty="0">
                <a:latin typeface="Times New Roman" panose="02020603050405020304" pitchFamily="18" charset="0"/>
                <a:cs typeface="Times New Roman" panose="02020603050405020304" pitchFamily="18" charset="0"/>
              </a:rPr>
              <a:t>Air pollution is a global health concern, especially in fast-developing countries like India and            China, with both short- and long-term exposure causing severe health impacts</a:t>
            </a:r>
            <a:r>
              <a:rPr lang="en-US" sz="2200" dirty="0"/>
              <a:t>.</a:t>
            </a:r>
          </a:p>
          <a:p>
            <a:pPr algn="just"/>
            <a:endParaRPr lang="en-US" sz="2200" dirty="0"/>
          </a:p>
          <a:p>
            <a:pPr algn="just">
              <a:buFont typeface="Wingdings" pitchFamily="2" charset="2"/>
              <a:buChar char="Ø"/>
            </a:pPr>
            <a:r>
              <a:rPr lang="en-US" sz="2200" dirty="0">
                <a:latin typeface="Times New Roman" panose="02020603050405020304" pitchFamily="18" charset="0"/>
                <a:cs typeface="Times New Roman" panose="02020603050405020304" pitchFamily="18" charset="0"/>
              </a:rPr>
              <a:t>The project aims to develop a machine learning-based prediction system to forecast air pollution levels and provide early warnings to protect human health.</a:t>
            </a:r>
          </a:p>
          <a:p>
            <a:pPr algn="just"/>
            <a:endParaRPr lang="en-US" sz="22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sz="2200" dirty="0">
                <a:latin typeface="Times New Roman" panose="02020603050405020304" pitchFamily="18" charset="0"/>
                <a:cs typeface="Times New Roman" panose="02020603050405020304" pitchFamily="18" charset="0"/>
              </a:rPr>
              <a:t>Key pollutants include nitrogen oxides (NO), carbon monoxide (CO), particulate matter (PM), and sulfur dioxide (SO2), all of which have serious health consequences</a:t>
            </a:r>
            <a:r>
              <a:rPr lang="en-US" sz="2200" dirty="0"/>
              <a:t>.</a:t>
            </a:r>
          </a:p>
          <a:p>
            <a:pPr algn="just"/>
            <a:endParaRPr lang="en-US" sz="2200" dirty="0"/>
          </a:p>
          <a:p>
            <a:pPr algn="just">
              <a:buFont typeface="Wingdings" pitchFamily="2" charset="2"/>
              <a:buChar char="Ø"/>
            </a:pPr>
            <a:r>
              <a:rPr lang="en-US" sz="2200" dirty="0">
                <a:latin typeface="Times New Roman" panose="02020603050405020304" pitchFamily="18" charset="0"/>
                <a:cs typeface="Times New Roman" panose="02020603050405020304" pitchFamily="18" charset="0"/>
              </a:rPr>
              <a:t>Advanced machine learning algorithms, including convolutional neural networks and deep learning, are used to predict the Air Quality Index (AQI).</a:t>
            </a:r>
          </a:p>
          <a:p>
            <a:pPr algn="just"/>
            <a:endParaRPr lang="en-US" sz="22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sz="2200" dirty="0">
                <a:latin typeface="Times New Roman" panose="02020603050405020304" pitchFamily="18" charset="0"/>
                <a:cs typeface="Times New Roman" panose="02020603050405020304" pitchFamily="18" charset="0"/>
              </a:rPr>
              <a:t>The system compares different models to find the most accurate solution for predicting future air pollutant concentrations and helping reduce health risks.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064" y="295603"/>
            <a:ext cx="11912139" cy="689419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HARDWARE REQUIREMENTS :</a:t>
            </a:r>
            <a:endParaRPr lang="en-US" sz="4000" dirty="0">
              <a:latin typeface="Times New Roman" panose="02020603050405020304" pitchFamily="18" charset="0"/>
              <a:cs typeface="Times New Roman" panose="02020603050405020304" pitchFamily="18" charset="0"/>
            </a:endParaRPr>
          </a:p>
          <a:p>
            <a:pPr marL="342900" lvl="0" indent="-342900" algn="just">
              <a:lnSpc>
                <a:spcPct val="150000"/>
              </a:lnSpc>
              <a:spcAft>
                <a:spcPts val="600"/>
              </a:spcAft>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Gautami" panose="020B0502040204020203" pitchFamily="34" charset="0"/>
              </a:rPr>
              <a:t>S</a:t>
            </a:r>
            <a:r>
              <a:rPr lang="en-GB" dirty="0" err="1">
                <a:effectLst/>
                <a:latin typeface="Times New Roman" panose="02020603050405020304" pitchFamily="18" charset="0"/>
                <a:ea typeface="Calibri" panose="020F0502020204030204" pitchFamily="34" charset="0"/>
              </a:rPr>
              <a:t>ystem</a:t>
            </a:r>
            <a:r>
              <a:rPr lang="en-GB" dirty="0">
                <a:effectLst/>
                <a:latin typeface="Times New Roman" panose="02020603050405020304" pitchFamily="18" charset="0"/>
                <a:ea typeface="Calibri" panose="020F0502020204030204" pitchFamily="34" charset="0"/>
              </a:rPr>
              <a:t>			: 	Intel Core i7.</a:t>
            </a:r>
            <a:endParaRPr lang="en-IN" dirty="0">
              <a:effectLst/>
              <a:latin typeface="Times New Roman" panose="02020603050405020304" pitchFamily="18" charset="0"/>
              <a:ea typeface="Calibri" panose="020F0502020204030204" pitchFamily="34" charset="0"/>
            </a:endParaRPr>
          </a:p>
          <a:p>
            <a:pPr marL="342900" lvl="0" indent="-342900" algn="just">
              <a:lnSpc>
                <a:spcPct val="150000"/>
              </a:lnSpc>
              <a:spcAft>
                <a:spcPts val="600"/>
              </a:spcAft>
              <a:buFont typeface="Wingdings" panose="05000000000000000000" pitchFamily="2" charset="2"/>
              <a:buChar char=""/>
            </a:pPr>
            <a:r>
              <a:rPr lang="en-GB" dirty="0">
                <a:effectLst/>
                <a:latin typeface="Times New Roman" panose="02020603050405020304" pitchFamily="18" charset="0"/>
                <a:ea typeface="Calibri" panose="020F0502020204030204" pitchFamily="34" charset="0"/>
              </a:rPr>
              <a:t>Hard Disk 			: 	1TB.</a:t>
            </a:r>
            <a:endParaRPr lang="en-IN" dirty="0">
              <a:effectLst/>
              <a:latin typeface="Times New Roman" panose="02020603050405020304" pitchFamily="18" charset="0"/>
              <a:ea typeface="Calibri" panose="020F0502020204030204" pitchFamily="34" charset="0"/>
            </a:endParaRPr>
          </a:p>
          <a:p>
            <a:pPr marL="342900" lvl="0" indent="-342900" algn="just">
              <a:lnSpc>
                <a:spcPct val="150000"/>
              </a:lnSpc>
              <a:spcAft>
                <a:spcPts val="600"/>
              </a:spcAft>
              <a:buFont typeface="Wingdings" panose="05000000000000000000" pitchFamily="2" charset="2"/>
              <a:buChar char=""/>
            </a:pPr>
            <a:r>
              <a:rPr lang="en-GB" dirty="0">
                <a:effectLst/>
                <a:latin typeface="Times New Roman" panose="02020603050405020304" pitchFamily="18" charset="0"/>
                <a:ea typeface="Calibri" panose="020F0502020204030204" pitchFamily="34" charset="0"/>
              </a:rPr>
              <a:t>Monitor			: 	15’’ LED</a:t>
            </a:r>
            <a:endParaRPr lang="en-IN" dirty="0">
              <a:effectLst/>
              <a:latin typeface="Times New Roman" panose="02020603050405020304" pitchFamily="18" charset="0"/>
              <a:ea typeface="Calibri" panose="020F0502020204030204" pitchFamily="34" charset="0"/>
            </a:endParaRPr>
          </a:p>
          <a:p>
            <a:pPr marL="342900" lvl="0" indent="-342900" algn="just">
              <a:lnSpc>
                <a:spcPct val="150000"/>
              </a:lnSpc>
              <a:spcAft>
                <a:spcPts val="600"/>
              </a:spcAft>
              <a:buFont typeface="Wingdings" panose="05000000000000000000" pitchFamily="2" charset="2"/>
              <a:buChar char=""/>
            </a:pPr>
            <a:r>
              <a:rPr lang="en-GB" dirty="0">
                <a:effectLst/>
                <a:latin typeface="Times New Roman" panose="02020603050405020304" pitchFamily="18" charset="0"/>
                <a:ea typeface="Calibri" panose="020F0502020204030204" pitchFamily="34" charset="0"/>
              </a:rPr>
              <a:t>Input Devices		: 	Keyboard, Mouse</a:t>
            </a:r>
            <a:endParaRPr lang="en-IN"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Ø"/>
            </a:pPr>
            <a:r>
              <a:rPr lang="en-GB" kern="0" dirty="0">
                <a:effectLst/>
                <a:latin typeface="Calibri" panose="020F0502020204030204" pitchFamily="34" charset="0"/>
                <a:ea typeface="Calibri" panose="020F0502020204030204" pitchFamily="34" charset="0"/>
                <a:cs typeface="Arial" panose="020B0604020202020204" pitchFamily="34" charset="0"/>
              </a:rPr>
              <a:t>Ram				: 	8GB</a:t>
            </a:r>
          </a:p>
          <a:p>
            <a:endParaRPr lang="en-GB" kern="0" dirty="0">
              <a:latin typeface="Calibri" panose="020F0502020204030204" pitchFamily="34" charset="0"/>
              <a:cs typeface="Arial" panose="020B0604020202020204" pitchFamily="34" charset="0"/>
            </a:endParaRPr>
          </a:p>
          <a:p>
            <a:endParaRPr lang="en-US" dirty="0">
              <a:latin typeface="Times New Roman" panose="02020603050405020304" pitchFamily="18" charset="0"/>
              <a:cs typeface="Times New Roman" panose="02020603050405020304" pitchFamily="18" charset="0"/>
            </a:endParaRPr>
          </a:p>
          <a:p>
            <a:r>
              <a:rPr lang="en-US" sz="4000" b="1" dirty="0">
                <a:latin typeface="Times New Roman" panose="02020603050405020304" pitchFamily="18" charset="0"/>
                <a:cs typeface="Times New Roman" panose="02020603050405020304" pitchFamily="18" charset="0"/>
              </a:rPr>
              <a:t>SOFTWARE REQUIREMENTS : </a:t>
            </a:r>
          </a:p>
          <a:p>
            <a:pPr marL="342900" lvl="0" indent="-342900" algn="just">
              <a:lnSpc>
                <a:spcPct val="150000"/>
              </a:lnSpc>
              <a:spcAft>
                <a:spcPts val="6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rPr>
              <a:t>Operating system </a:t>
            </a:r>
            <a:r>
              <a:rPr lang="en-US" dirty="0">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 	Windows 10.</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50000"/>
              </a:lnSpc>
              <a:spcAft>
                <a:spcPts val="6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rPr>
              <a:t>Coding Language	 :	Python</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50000"/>
              </a:lnSpc>
              <a:spcAft>
                <a:spcPts val="6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rPr>
              <a:t>Tool				 :	PyCharm, Visual Studio Code</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50000"/>
              </a:lnSpc>
              <a:spcAft>
                <a:spcPts val="6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rPr>
              <a:t>Database			 :	SQLite</a:t>
            </a:r>
            <a:endParaRPr lang="en-IN" sz="1800" dirty="0">
              <a:effectLst/>
              <a:latin typeface="Times New Roman" panose="02020603050405020304" pitchFamily="18" charset="0"/>
              <a:ea typeface="Calibri" panose="020F0502020204030204" pitchFamily="34" charset="0"/>
            </a:endParaRPr>
          </a:p>
          <a:p>
            <a:endParaRPr lang="en-US" sz="2800" b="1" dirty="0">
              <a:latin typeface="Times New Roman" pitchFamily="18" charset="0"/>
              <a:cs typeface="Times New Roman" pitchFamily="18" charset="0"/>
            </a:endParaRPr>
          </a:p>
          <a:p>
            <a:pPr marL="285750" indent="-285750">
              <a:buFont typeface="Wingdings" pitchFamily="2" charset="2"/>
              <a:buChar char="Ø"/>
            </a:pPr>
            <a:endParaRPr lang="en-US" sz="2400" dirty="0">
              <a:latin typeface="Times New Roman" panose="02020603050405020304"/>
              <a:cs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193" y="437476"/>
            <a:ext cx="10880081" cy="598304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600" b="1" dirty="0">
                <a:latin typeface="Times New Roman" panose="02020603050405020304" pitchFamily="18" charset="0"/>
                <a:cs typeface="Times New Roman" panose="02020603050405020304" pitchFamily="18" charset="0"/>
              </a:rPr>
              <a:t>EXISTING SYSTEM </a:t>
            </a:r>
            <a:r>
              <a:rPr lang="en-US" sz="3600" b="1" dirty="0"/>
              <a:t>:</a:t>
            </a:r>
            <a:endParaRPr lang="en-US" sz="3600" b="1" dirty="0">
              <a:latin typeface="Avenir Next LT Pro"/>
              <a:cs typeface="Times New Roman" panose="02020603050405020304"/>
            </a:endParaRPr>
          </a:p>
          <a:p>
            <a:pPr algn="just"/>
            <a:r>
              <a:rPr lang="en-US" sz="2000" kern="0" dirty="0">
                <a:effectLst/>
                <a:latin typeface="Times New Roman" panose="02020603050405020304" pitchFamily="18" charset="0"/>
                <a:ea typeface="Calibri" panose="020F0502020204030204" pitchFamily="34" charset="0"/>
              </a:rPr>
              <a:t>The existing system aims to predict air quality using machine learning techniques. It utilizes historical air pollutant data collected from sensors and preprocesses the data by cleaning and normalizing it. The dataset is divided into training and testing sets, and feature selection is applied to identify relevant attributes. Various supervised machine learning algorithms, including Linear Regression, Support Vector Machine (SVM), Decision Tree, and Random Forest, are employed to predict air quality levels. The system's architecture involves data extraction, preprocessing, feature selection, training and testing using machine learning algorithms, and prediction. The goal is to develop a model that accurately predicts air quality levels for improved pollution management and public health protection. </a:t>
            </a:r>
          </a:p>
          <a:p>
            <a:pPr algn="just"/>
            <a:endParaRPr lang="en-US" sz="2000" kern="0" dirty="0">
              <a:effectLst/>
              <a:latin typeface="Times New Roman" panose="02020603050405020304" pitchFamily="18" charset="0"/>
              <a:ea typeface="Calibri" panose="020F0502020204030204" pitchFamily="34" charset="0"/>
            </a:endParaRPr>
          </a:p>
          <a:p>
            <a:pPr algn="just"/>
            <a:r>
              <a:rPr lang="en-US" sz="2400" b="1" dirty="0">
                <a:effectLst/>
                <a:latin typeface="Times New Roman" panose="02020603050405020304" pitchFamily="18" charset="0"/>
                <a:ea typeface="Calibri" panose="020F0502020204030204" pitchFamily="34" charset="0"/>
                <a:cs typeface="Arial" panose="020B0604020202020204" pitchFamily="34" charset="0"/>
              </a:rPr>
              <a:t>Algorithm</a:t>
            </a:r>
            <a:r>
              <a:rPr lang="en-US" sz="2000" dirty="0">
                <a:effectLst/>
                <a:latin typeface="Times New Roman" panose="02020603050405020304" pitchFamily="18" charset="0"/>
                <a:ea typeface="Calibri" panose="020F0502020204030204" pitchFamily="34" charset="0"/>
                <a:cs typeface="Arial" panose="020B0604020202020204" pitchFamily="34" charset="0"/>
              </a:rPr>
              <a:t>: SVM, linear regression</a:t>
            </a:r>
            <a:endParaRPr lang="en-US" sz="2000" dirty="0">
              <a:effectLst/>
              <a:latin typeface="Times New Roman" panose="02020603050405020304" pitchFamily="18" charset="0"/>
              <a:ea typeface="Times New Roman" panose="02020603050405020304" pitchFamily="18" charset="0"/>
              <a:cs typeface="Gautami" panose="020B0502040204020203" pitchFamily="34" charset="0"/>
            </a:endParaRPr>
          </a:p>
          <a:p>
            <a:pPr algn="just"/>
            <a:r>
              <a:rPr lang="en-US" sz="2800" dirty="0">
                <a:latin typeface="Times New Roman" panose="02020603050405020304" pitchFamily="18" charset="0"/>
                <a:ea typeface="Times New Roman" panose="02020603050405020304" pitchFamily="18" charset="0"/>
                <a:cs typeface="Gautami" panose="020B0502040204020203" pitchFamily="34" charset="0"/>
              </a:rPr>
              <a:t>     </a:t>
            </a:r>
          </a:p>
          <a:p>
            <a:pPr algn="just"/>
            <a:r>
              <a:rPr lang="en-US" sz="2800" dirty="0">
                <a:latin typeface="Times New Roman" panose="02020603050405020304" pitchFamily="18" charset="0"/>
                <a:ea typeface="Times New Roman" panose="02020603050405020304" pitchFamily="18" charset="0"/>
                <a:cs typeface="Gautami" panose="020B0502040204020203" pitchFamily="34" charset="0"/>
              </a:rPr>
              <a:t>DISADVANTAGE:-</a:t>
            </a:r>
          </a:p>
          <a:p>
            <a:pPr marL="800100" indent="-342900" algn="just">
              <a:lnSpc>
                <a:spcPct val="150000"/>
              </a:lnSpc>
              <a:buFont typeface="Wingdings" panose="05000000000000000000" pitchFamily="2" charset="2"/>
              <a:buChar char="q"/>
            </a:pPr>
            <a:r>
              <a:rPr lang="en-US" sz="2000" dirty="0">
                <a:effectLst/>
                <a:latin typeface="Times New Roman" panose="02020603050405020304" pitchFamily="18" charset="0"/>
                <a:ea typeface="Calibri" panose="020F0502020204030204" pitchFamily="34" charset="0"/>
                <a:cs typeface="Arial" panose="020B0604020202020204" pitchFamily="34" charset="0"/>
              </a:rPr>
              <a:t>The accuracy of air quality predictions heavily relies on the quality and coverage of sensor data. </a:t>
            </a:r>
          </a:p>
          <a:p>
            <a:pPr marL="800100" indent="-342900" algn="just">
              <a:lnSpc>
                <a:spcPct val="150000"/>
              </a:lnSpc>
              <a:buFont typeface="Wingdings" panose="05000000000000000000" pitchFamily="2" charset="2"/>
              <a:buChar char="q"/>
            </a:pPr>
            <a:r>
              <a:rPr lang="en-US" sz="2000" dirty="0">
                <a:effectLst/>
                <a:latin typeface="Times New Roman" panose="02020603050405020304" pitchFamily="18" charset="0"/>
                <a:ea typeface="Calibri" panose="020F0502020204030204" pitchFamily="34" charset="0"/>
                <a:cs typeface="Arial" panose="020B0604020202020204" pitchFamily="34" charset="0"/>
              </a:rPr>
              <a:t>If the sensor network is sparse or data quality is poor, it can affect the reliability of the predictions.</a:t>
            </a:r>
            <a:endParaRPr lang="en-IN" sz="20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132" y="489734"/>
            <a:ext cx="10968704" cy="5878532"/>
          </a:xfrm>
          <a:prstGeom prst="rect">
            <a:avLst/>
          </a:prstGeom>
          <a:noFill/>
        </p:spPr>
        <p:txBody>
          <a:bodyPr wrap="square" rtlCol="0">
            <a:spAutoFit/>
          </a:bodyPr>
          <a:lstStyle/>
          <a:p>
            <a:pPr algn="just"/>
            <a:r>
              <a:rPr lang="en-US" sz="3200" b="1" dirty="0">
                <a:latin typeface="Times New Roman" panose="02020603050405020304" pitchFamily="18" charset="0"/>
                <a:cs typeface="Times New Roman" panose="02020603050405020304" pitchFamily="18" charset="0"/>
              </a:rPr>
              <a:t>PROPOSED SYSTEM:</a:t>
            </a:r>
            <a:endParaRPr lang="en-US" b="1" dirty="0"/>
          </a:p>
          <a:p>
            <a:pPr algn="just"/>
            <a:r>
              <a:rPr lang="en-US" sz="2400" dirty="0">
                <a:effectLst/>
                <a:latin typeface="Times New Roman" panose="02020603050405020304" pitchFamily="18" charset="0"/>
                <a:ea typeface="Calibri" panose="020F0502020204030204" pitchFamily="34" charset="0"/>
                <a:cs typeface="Arial" panose="020B0604020202020204" pitchFamily="34" charset="0"/>
              </a:rPr>
              <a:t>The proposed system aims to enhance air quality prediction by incorporating advanced machine learning algorithms like Random forest, decision tree, </a:t>
            </a:r>
            <a:r>
              <a:rPr lang="en-US" sz="2400" dirty="0" err="1">
                <a:effectLst/>
                <a:latin typeface="Times New Roman" panose="02020603050405020304" pitchFamily="18" charset="0"/>
                <a:ea typeface="Calibri" panose="020F0502020204030204" pitchFamily="34" charset="0"/>
                <a:cs typeface="Arial" panose="020B0604020202020204" pitchFamily="34" charset="0"/>
              </a:rPr>
              <a:t>svm</a:t>
            </a:r>
            <a:r>
              <a:rPr lang="en-US" sz="2400" dirty="0">
                <a:effectLst/>
                <a:latin typeface="Times New Roman" panose="02020603050405020304" pitchFamily="18" charset="0"/>
                <a:ea typeface="Calibri" panose="020F0502020204030204" pitchFamily="34" charset="0"/>
                <a:cs typeface="Arial" panose="020B0604020202020204" pitchFamily="34" charset="0"/>
              </a:rPr>
              <a:t> It includes ensemble learning, time-series analysis, and real-time monitoring for adapting to changing data. The system integrates external factors, improves model interpretability, and features a user-friendly interface.</a:t>
            </a:r>
          </a:p>
          <a:p>
            <a:pPr algn="just"/>
            <a:endParaRPr lang="en-US" sz="2400" dirty="0">
              <a:latin typeface="Times New Roman" panose="02020603050405020304" pitchFamily="18" charset="0"/>
              <a:ea typeface="Calibri" panose="020F0502020204030204" pitchFamily="34" charset="0"/>
              <a:cs typeface="Arial" panose="020B0604020202020204" pitchFamily="34" charset="0"/>
            </a:endParaRPr>
          </a:p>
          <a:p>
            <a:pPr algn="just"/>
            <a:r>
              <a:rPr lang="en-US" sz="2400" b="1" dirty="0">
                <a:effectLst/>
                <a:latin typeface="Times New Roman" panose="02020603050405020304" pitchFamily="18" charset="0"/>
                <a:ea typeface="Calibri" panose="020F0502020204030204" pitchFamily="34" charset="0"/>
                <a:cs typeface="Arial" panose="020B0604020202020204" pitchFamily="34" charset="0"/>
              </a:rPr>
              <a:t>Algorithm</a:t>
            </a:r>
            <a:r>
              <a:rPr lang="en-US" sz="2400" dirty="0">
                <a:effectLst/>
                <a:latin typeface="Times New Roman" panose="02020603050405020304" pitchFamily="18" charset="0"/>
                <a:ea typeface="Calibri" panose="020F0502020204030204" pitchFamily="34" charset="0"/>
                <a:cs typeface="Arial" panose="020B0604020202020204" pitchFamily="34" charset="0"/>
              </a:rPr>
              <a:t>:  Support Vector Machine (SVM), Decision Tree (DT), Random Forest (RF), Linear regression, KNN</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algn="just"/>
            <a:endParaRPr lang="en-US" sz="2400" dirty="0">
              <a:latin typeface="Times New Roman" pitchFamily="18" charset="0"/>
              <a:ea typeface="Times New Roman" panose="02020603050405020304" pitchFamily="18" charset="0"/>
              <a:cs typeface="Times New Roman" pitchFamily="18" charset="0"/>
            </a:endParaRPr>
          </a:p>
          <a:p>
            <a:pPr algn="just"/>
            <a:r>
              <a:rPr lang="en-US" sz="2800" dirty="0">
                <a:latin typeface="Times New Roman" pitchFamily="18" charset="0"/>
                <a:ea typeface="Times New Roman" panose="02020603050405020304" pitchFamily="18" charset="0"/>
                <a:cs typeface="Times New Roman" pitchFamily="18" charset="0"/>
              </a:rPr>
              <a:t>ADVANTAGES:-</a:t>
            </a: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Improved prediction accuracy</a:t>
            </a: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Real-time monitoring and forecasting</a:t>
            </a: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Identification of key pollutant contributors</a:t>
            </a: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Enhanced decision-making for policy and regulation</a:t>
            </a: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Better understanding of air quality dynamics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9">
            <a:extLst>
              <a:ext uri="{FF2B5EF4-FFF2-40B4-BE49-F238E27FC236}">
                <a16:creationId xmlns:a16="http://schemas.microsoft.com/office/drawing/2014/main" id="{2952E2CD-8332-4400-23A7-20159F56F887}"/>
              </a:ext>
            </a:extLst>
          </p:cNvPr>
          <p:cNvSpPr>
            <a:spLocks noChangeArrowheads="1"/>
          </p:cNvSpPr>
          <p:nvPr/>
        </p:nvSpPr>
        <p:spPr bwMode="auto">
          <a:xfrm>
            <a:off x="1298429" y="1478654"/>
            <a:ext cx="1416050" cy="347662"/>
          </a:xfrm>
          <a:prstGeom prst="rect">
            <a:avLst/>
          </a:prstGeom>
          <a:gradFill rotWithShape="0">
            <a:gsLst>
              <a:gs pos="0">
                <a:srgbClr val="B2A1C7"/>
              </a:gs>
              <a:gs pos="50000">
                <a:srgbClr val="8064A2"/>
              </a:gs>
              <a:gs pos="100000">
                <a:srgbClr val="B2A1C7"/>
              </a:gs>
            </a:gsLst>
            <a:lin ang="5400000" scaled="1"/>
          </a:gra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Web Server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6" name="Rectangle 73">
            <a:extLst>
              <a:ext uri="{FF2B5EF4-FFF2-40B4-BE49-F238E27FC236}">
                <a16:creationId xmlns:a16="http://schemas.microsoft.com/office/drawing/2014/main" id="{4BB293B2-E8AF-937E-10ED-B91B9CDD6853}"/>
              </a:ext>
            </a:extLst>
          </p:cNvPr>
          <p:cNvSpPr>
            <a:spLocks noChangeArrowheads="1"/>
          </p:cNvSpPr>
          <p:nvPr/>
        </p:nvSpPr>
        <p:spPr bwMode="auto">
          <a:xfrm>
            <a:off x="2550001" y="315025"/>
            <a:ext cx="5441060" cy="68897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Architecture Diagr</a:t>
            </a:r>
            <a:r>
              <a:rPr lang="en-US" altLang="en-US" sz="4000" b="1" dirty="0">
                <a:latin typeface="Times New Roman" panose="02020603050405020304" pitchFamily="18" charset="0"/>
                <a:ea typeface="Calibri" panose="020F0502020204030204" pitchFamily="34" charset="0"/>
                <a:cs typeface="Times New Roman" panose="02020603050405020304" pitchFamily="18" charset="0"/>
              </a:rPr>
              <a:t>a</a:t>
            </a:r>
            <a:r>
              <a:rPr kumimoji="0" lang="en-US" altLang="en-US" sz="4000" b="1" i="0"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  </a:t>
            </a:r>
            <a:endParaRPr kumimoji="0" lang="en-US" altLang="en-US" sz="40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7" name="AutoShape 72">
            <a:extLst>
              <a:ext uri="{FF2B5EF4-FFF2-40B4-BE49-F238E27FC236}">
                <a16:creationId xmlns:a16="http://schemas.microsoft.com/office/drawing/2014/main" id="{A15CE271-07D0-2E14-EC46-7F5D0AD40E4D}"/>
              </a:ext>
            </a:extLst>
          </p:cNvPr>
          <p:cNvSpPr>
            <a:spLocks noChangeShapeType="1"/>
          </p:cNvSpPr>
          <p:nvPr/>
        </p:nvSpPr>
        <p:spPr bwMode="auto">
          <a:xfrm flipV="1">
            <a:off x="2781530" y="1520859"/>
            <a:ext cx="5599990" cy="45719"/>
          </a:xfrm>
          <a:prstGeom prst="straightConnector1">
            <a:avLst/>
          </a:prstGeom>
          <a:noFill/>
          <a:ln w="12700">
            <a:solidFill>
              <a:srgbClr val="00B05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sp>
        <p:nvSpPr>
          <p:cNvPr id="69" name="AutoShape 68">
            <a:extLst>
              <a:ext uri="{FF2B5EF4-FFF2-40B4-BE49-F238E27FC236}">
                <a16:creationId xmlns:a16="http://schemas.microsoft.com/office/drawing/2014/main" id="{15760D57-5AC4-8450-3E30-1B1531547CEA}"/>
              </a:ext>
            </a:extLst>
          </p:cNvPr>
          <p:cNvSpPr>
            <a:spLocks noChangeShapeType="1"/>
          </p:cNvSpPr>
          <p:nvPr/>
        </p:nvSpPr>
        <p:spPr bwMode="auto">
          <a:xfrm>
            <a:off x="2826680" y="1915348"/>
            <a:ext cx="6109461" cy="3739003"/>
          </a:xfrm>
          <a:prstGeom prst="straightConnector1">
            <a:avLst/>
          </a:prstGeom>
          <a:noFill/>
          <a:ln w="12700">
            <a:solidFill>
              <a:srgbClr val="00B05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sp>
        <p:nvSpPr>
          <p:cNvPr id="70" name="AutoShape 61">
            <a:extLst>
              <a:ext uri="{FF2B5EF4-FFF2-40B4-BE49-F238E27FC236}">
                <a16:creationId xmlns:a16="http://schemas.microsoft.com/office/drawing/2014/main" id="{F33EE343-113C-4CC2-AF06-A73070A4ECD0}"/>
              </a:ext>
            </a:extLst>
          </p:cNvPr>
          <p:cNvSpPr>
            <a:spLocks noChangeShapeType="1"/>
          </p:cNvSpPr>
          <p:nvPr/>
        </p:nvSpPr>
        <p:spPr bwMode="auto">
          <a:xfrm flipV="1">
            <a:off x="9756095" y="4420039"/>
            <a:ext cx="45719" cy="782023"/>
          </a:xfrm>
          <a:prstGeom prst="straightConnector1">
            <a:avLst/>
          </a:prstGeom>
          <a:noFill/>
          <a:ln w="12700">
            <a:solidFill>
              <a:srgbClr val="C0504D"/>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IN" dirty="0"/>
          </a:p>
        </p:txBody>
      </p:sp>
      <p:sp>
        <p:nvSpPr>
          <p:cNvPr id="71" name="AutoShape 67">
            <a:extLst>
              <a:ext uri="{FF2B5EF4-FFF2-40B4-BE49-F238E27FC236}">
                <a16:creationId xmlns:a16="http://schemas.microsoft.com/office/drawing/2014/main" id="{74716796-1586-68E7-200B-5974E04258E6}"/>
              </a:ext>
            </a:extLst>
          </p:cNvPr>
          <p:cNvSpPr>
            <a:spLocks noChangeShapeType="1"/>
          </p:cNvSpPr>
          <p:nvPr/>
        </p:nvSpPr>
        <p:spPr bwMode="auto">
          <a:xfrm>
            <a:off x="1887377" y="2050446"/>
            <a:ext cx="0" cy="2103437"/>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72" name="Rectangle 66">
            <a:extLst>
              <a:ext uri="{FF2B5EF4-FFF2-40B4-BE49-F238E27FC236}">
                <a16:creationId xmlns:a16="http://schemas.microsoft.com/office/drawing/2014/main" id="{7A3936CB-5A4D-04A7-F416-DF07C9700536}"/>
              </a:ext>
            </a:extLst>
          </p:cNvPr>
          <p:cNvSpPr>
            <a:spLocks noChangeArrowheads="1"/>
          </p:cNvSpPr>
          <p:nvPr/>
        </p:nvSpPr>
        <p:spPr bwMode="auto">
          <a:xfrm>
            <a:off x="984758" y="2668325"/>
            <a:ext cx="863600" cy="544512"/>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Accessing Data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3" name="AutoShape 71">
            <a:extLst>
              <a:ext uri="{FF2B5EF4-FFF2-40B4-BE49-F238E27FC236}">
                <a16:creationId xmlns:a16="http://schemas.microsoft.com/office/drawing/2014/main" id="{9DBE3A26-6F91-BDFF-F85B-B06358520F4D}"/>
              </a:ext>
            </a:extLst>
          </p:cNvPr>
          <p:cNvSpPr>
            <a:spLocks noChangeArrowheads="1"/>
          </p:cNvSpPr>
          <p:nvPr/>
        </p:nvSpPr>
        <p:spPr bwMode="auto">
          <a:xfrm>
            <a:off x="8318543" y="315025"/>
            <a:ext cx="3540752" cy="3972560"/>
          </a:xfrm>
          <a:prstGeom prst="roundRect">
            <a:avLst>
              <a:gd name="adj" fmla="val 16667"/>
            </a:avLst>
          </a:prstGeom>
          <a:gradFill rotWithShape="0">
            <a:gsLst>
              <a:gs pos="0">
                <a:srgbClr val="D99594"/>
              </a:gs>
              <a:gs pos="50000">
                <a:srgbClr val="C0504D"/>
              </a:gs>
              <a:gs pos="100000">
                <a:srgbClr val="D99594"/>
              </a:gs>
            </a:gsLst>
            <a:lin ang="5400000" scaled="1"/>
          </a:gradFill>
          <a:ln w="12700">
            <a:solidFill>
              <a:srgbClr val="C0504D"/>
            </a:solidFill>
            <a:round/>
            <a:headEnd/>
            <a:tailEnd/>
          </a:ln>
          <a:effectLst>
            <a:outerShdw dist="28398" dir="3806097" algn="ctr" rotWithShape="0">
              <a:srgbClr val="622423"/>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Service Provider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Login,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 Data Sets and View Child Birth Prediction,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View Train and Test Results,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View Predicted Air Quality/Pollution Details,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Find Air Quality/Pollution Prediction Ratio on Data Sets,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Find Air Quality/Pollution Prediction Ratio Results,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Download Trained Data Sets,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View All Remote Users.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4" name="Rectangle 59">
            <a:extLst>
              <a:ext uri="{FF2B5EF4-FFF2-40B4-BE49-F238E27FC236}">
                <a16:creationId xmlns:a16="http://schemas.microsoft.com/office/drawing/2014/main" id="{3BAED3FD-4A31-E775-3297-25131BEB553C}"/>
              </a:ext>
            </a:extLst>
          </p:cNvPr>
          <p:cNvSpPr>
            <a:spLocks noChangeArrowheads="1"/>
          </p:cNvSpPr>
          <p:nvPr/>
        </p:nvSpPr>
        <p:spPr bwMode="auto">
          <a:xfrm>
            <a:off x="8923972" y="5654365"/>
            <a:ext cx="2097406" cy="957262"/>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REGISTER AND LOGIN,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PREDICT AIR POLLUTION TYPE,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VIEW YOUR PROFILE.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5" name="AutoShape 70">
            <a:extLst>
              <a:ext uri="{FF2B5EF4-FFF2-40B4-BE49-F238E27FC236}">
                <a16:creationId xmlns:a16="http://schemas.microsoft.com/office/drawing/2014/main" id="{8CB28AC6-A865-26F2-E88E-C048CF0CBE64}"/>
              </a:ext>
            </a:extLst>
          </p:cNvPr>
          <p:cNvSpPr>
            <a:spLocks noChangeShapeType="1"/>
          </p:cNvSpPr>
          <p:nvPr/>
        </p:nvSpPr>
        <p:spPr bwMode="auto">
          <a:xfrm flipH="1">
            <a:off x="2781529" y="1680107"/>
            <a:ext cx="5599988" cy="45719"/>
          </a:xfrm>
          <a:prstGeom prst="straightConnector1">
            <a:avLst/>
          </a:prstGeom>
          <a:noFill/>
          <a:ln w="12700">
            <a:solidFill>
              <a:srgbClr val="00B05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sp>
        <p:nvSpPr>
          <p:cNvPr id="76" name="Rectangle 65">
            <a:extLst>
              <a:ext uri="{FF2B5EF4-FFF2-40B4-BE49-F238E27FC236}">
                <a16:creationId xmlns:a16="http://schemas.microsoft.com/office/drawing/2014/main" id="{37D28DDD-204F-CA95-C8E8-91C019CF89A4}"/>
              </a:ext>
            </a:extLst>
          </p:cNvPr>
          <p:cNvSpPr>
            <a:spLocks noChangeArrowheads="1"/>
          </p:cNvSpPr>
          <p:nvPr/>
        </p:nvSpPr>
        <p:spPr bwMode="auto">
          <a:xfrm>
            <a:off x="2089561" y="2891003"/>
            <a:ext cx="1133470" cy="41404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Process all user queries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7" name="AutoShape 63">
            <a:extLst>
              <a:ext uri="{FF2B5EF4-FFF2-40B4-BE49-F238E27FC236}">
                <a16:creationId xmlns:a16="http://schemas.microsoft.com/office/drawing/2014/main" id="{BA08192B-51D4-DD86-BA18-1121AC043B3A}"/>
              </a:ext>
            </a:extLst>
          </p:cNvPr>
          <p:cNvSpPr>
            <a:spLocks noChangeArrowheads="1"/>
          </p:cNvSpPr>
          <p:nvPr/>
        </p:nvSpPr>
        <p:spPr bwMode="auto">
          <a:xfrm>
            <a:off x="1298429" y="4378014"/>
            <a:ext cx="1133475" cy="1276350"/>
          </a:xfrm>
          <a:prstGeom prst="can">
            <a:avLst>
              <a:gd name="adj" fmla="val 28151"/>
            </a:avLst>
          </a:prstGeom>
          <a:solidFill>
            <a:srgbClr val="F79646"/>
          </a:solidFill>
          <a:ln w="38100">
            <a:solidFill>
              <a:srgbClr val="F2F2F2"/>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WEB Database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8" name="AutoShape 64">
            <a:extLst>
              <a:ext uri="{FF2B5EF4-FFF2-40B4-BE49-F238E27FC236}">
                <a16:creationId xmlns:a16="http://schemas.microsoft.com/office/drawing/2014/main" id="{9B059A8B-D541-C830-8654-209FA290DD56}"/>
              </a:ext>
            </a:extLst>
          </p:cNvPr>
          <p:cNvSpPr>
            <a:spLocks noChangeShapeType="1"/>
          </p:cNvSpPr>
          <p:nvPr/>
        </p:nvSpPr>
        <p:spPr bwMode="auto">
          <a:xfrm flipV="1">
            <a:off x="2558529" y="2554494"/>
            <a:ext cx="5599990" cy="2255217"/>
          </a:xfrm>
          <a:prstGeom prst="straightConnector1">
            <a:avLst/>
          </a:prstGeom>
          <a:noFill/>
          <a:ln w="12700">
            <a:solidFill>
              <a:srgbClr val="4BACC6"/>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IN" dirty="0"/>
          </a:p>
        </p:txBody>
      </p:sp>
      <p:sp>
        <p:nvSpPr>
          <p:cNvPr id="79" name="AutoShape 62">
            <a:extLst>
              <a:ext uri="{FF2B5EF4-FFF2-40B4-BE49-F238E27FC236}">
                <a16:creationId xmlns:a16="http://schemas.microsoft.com/office/drawing/2014/main" id="{F1878159-13E9-9746-DCE7-525419D8F7E9}"/>
              </a:ext>
            </a:extLst>
          </p:cNvPr>
          <p:cNvSpPr>
            <a:spLocks noChangeShapeType="1"/>
          </p:cNvSpPr>
          <p:nvPr/>
        </p:nvSpPr>
        <p:spPr bwMode="auto">
          <a:xfrm flipV="1">
            <a:off x="10621768" y="4349679"/>
            <a:ext cx="180974" cy="1551646"/>
          </a:xfrm>
          <a:prstGeom prst="straightConnector1">
            <a:avLst/>
          </a:prstGeom>
          <a:noFill/>
          <a:ln w="12700">
            <a:solidFill>
              <a:srgbClr val="F7964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sp>
        <p:nvSpPr>
          <p:cNvPr id="80" name="Rectangle 74">
            <a:extLst>
              <a:ext uri="{FF2B5EF4-FFF2-40B4-BE49-F238E27FC236}">
                <a16:creationId xmlns:a16="http://schemas.microsoft.com/office/drawing/2014/main" id="{0F29AED9-9932-3B0E-47AA-371AB756653E}"/>
              </a:ext>
            </a:extLst>
          </p:cNvPr>
          <p:cNvSpPr>
            <a:spLocks noChangeArrowheads="1"/>
          </p:cNvSpPr>
          <p:nvPr/>
        </p:nvSpPr>
        <p:spPr bwMode="auto">
          <a:xfrm>
            <a:off x="3008312" y="5599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1" name="Rectangle 77">
            <a:extLst>
              <a:ext uri="{FF2B5EF4-FFF2-40B4-BE49-F238E27FC236}">
                <a16:creationId xmlns:a16="http://schemas.microsoft.com/office/drawing/2014/main" id="{BD039DD1-60D1-5BA7-D16D-CFB4FC133B2F}"/>
              </a:ext>
            </a:extLst>
          </p:cNvPr>
          <p:cNvSpPr>
            <a:spLocks noChangeArrowheads="1"/>
          </p:cNvSpPr>
          <p:nvPr/>
        </p:nvSpPr>
        <p:spPr bwMode="auto">
          <a:xfrm>
            <a:off x="3008312" y="10171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5" name="Rectangle 84">
            <a:extLst>
              <a:ext uri="{FF2B5EF4-FFF2-40B4-BE49-F238E27FC236}">
                <a16:creationId xmlns:a16="http://schemas.microsoft.com/office/drawing/2014/main" id="{CF73742B-007D-B586-5D0B-4048799C8831}"/>
              </a:ext>
            </a:extLst>
          </p:cNvPr>
          <p:cNvSpPr>
            <a:spLocks noChangeArrowheads="1"/>
          </p:cNvSpPr>
          <p:nvPr/>
        </p:nvSpPr>
        <p:spPr bwMode="auto">
          <a:xfrm>
            <a:off x="3853078" y="2774255"/>
            <a:ext cx="2967031"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708525" algn="l"/>
              </a:tabLst>
              <a:defRPr>
                <a:solidFill>
                  <a:schemeClr val="tx1"/>
                </a:solidFill>
                <a:latin typeface="Arial" panose="020B0604020202020204" pitchFamily="34" charset="0"/>
              </a:defRPr>
            </a:lvl1pPr>
            <a:lvl2pPr eaLnBrk="0" fontAlgn="base" hangingPunct="0">
              <a:spcBef>
                <a:spcPct val="0"/>
              </a:spcBef>
              <a:spcAft>
                <a:spcPct val="0"/>
              </a:spcAft>
              <a:tabLst>
                <a:tab pos="4708525" algn="l"/>
              </a:tabLst>
              <a:defRPr>
                <a:solidFill>
                  <a:schemeClr val="tx1"/>
                </a:solidFill>
                <a:latin typeface="Arial" panose="020B0604020202020204" pitchFamily="34" charset="0"/>
              </a:defRPr>
            </a:lvl2pPr>
            <a:lvl3pPr eaLnBrk="0" fontAlgn="base" hangingPunct="0">
              <a:spcBef>
                <a:spcPct val="0"/>
              </a:spcBef>
              <a:spcAft>
                <a:spcPct val="0"/>
              </a:spcAft>
              <a:tabLst>
                <a:tab pos="4708525" algn="l"/>
              </a:tabLst>
              <a:defRPr>
                <a:solidFill>
                  <a:schemeClr val="tx1"/>
                </a:solidFill>
                <a:latin typeface="Arial" panose="020B0604020202020204" pitchFamily="34" charset="0"/>
              </a:defRPr>
            </a:lvl3pPr>
            <a:lvl4pPr eaLnBrk="0" fontAlgn="base" hangingPunct="0">
              <a:spcBef>
                <a:spcPct val="0"/>
              </a:spcBef>
              <a:spcAft>
                <a:spcPct val="0"/>
              </a:spcAft>
              <a:tabLst>
                <a:tab pos="4708525" algn="l"/>
              </a:tabLst>
              <a:defRPr>
                <a:solidFill>
                  <a:schemeClr val="tx1"/>
                </a:solidFill>
                <a:latin typeface="Arial" panose="020B0604020202020204" pitchFamily="34" charset="0"/>
              </a:defRPr>
            </a:lvl4pPr>
            <a:lvl5pPr eaLnBrk="0" fontAlgn="base" hangingPunct="0">
              <a:spcBef>
                <a:spcPct val="0"/>
              </a:spcBef>
              <a:spcAft>
                <a:spcPct val="0"/>
              </a:spcAft>
              <a:tabLst>
                <a:tab pos="4708525" algn="l"/>
              </a:tabLst>
              <a:defRPr>
                <a:solidFill>
                  <a:schemeClr val="tx1"/>
                </a:solidFill>
                <a:latin typeface="Arial" panose="020B0604020202020204" pitchFamily="34" charset="0"/>
              </a:defRPr>
            </a:lvl5pPr>
            <a:lvl6pPr eaLnBrk="0" fontAlgn="base" hangingPunct="0">
              <a:spcBef>
                <a:spcPct val="0"/>
              </a:spcBef>
              <a:spcAft>
                <a:spcPct val="0"/>
              </a:spcAft>
              <a:tabLst>
                <a:tab pos="4708525" algn="l"/>
              </a:tabLst>
              <a:defRPr>
                <a:solidFill>
                  <a:schemeClr val="tx1"/>
                </a:solidFill>
                <a:latin typeface="Arial" panose="020B0604020202020204" pitchFamily="34" charset="0"/>
              </a:defRPr>
            </a:lvl6pPr>
            <a:lvl7pPr eaLnBrk="0" fontAlgn="base" hangingPunct="0">
              <a:spcBef>
                <a:spcPct val="0"/>
              </a:spcBef>
              <a:spcAft>
                <a:spcPct val="0"/>
              </a:spcAft>
              <a:tabLst>
                <a:tab pos="4708525" algn="l"/>
              </a:tabLst>
              <a:defRPr>
                <a:solidFill>
                  <a:schemeClr val="tx1"/>
                </a:solidFill>
                <a:latin typeface="Arial" panose="020B0604020202020204" pitchFamily="34" charset="0"/>
              </a:defRPr>
            </a:lvl7pPr>
            <a:lvl8pPr eaLnBrk="0" fontAlgn="base" hangingPunct="0">
              <a:spcBef>
                <a:spcPct val="0"/>
              </a:spcBef>
              <a:spcAft>
                <a:spcPct val="0"/>
              </a:spcAft>
              <a:tabLst>
                <a:tab pos="4708525" algn="l"/>
              </a:tabLst>
              <a:defRPr>
                <a:solidFill>
                  <a:schemeClr val="tx1"/>
                </a:solidFill>
                <a:latin typeface="Arial" panose="020B0604020202020204" pitchFamily="34" charset="0"/>
              </a:defRPr>
            </a:lvl8pPr>
            <a:lvl9pPr eaLnBrk="0" fontAlgn="base" hangingPunct="0">
              <a:spcBef>
                <a:spcPct val="0"/>
              </a:spcBef>
              <a:spcAft>
                <a:spcPct val="0"/>
              </a:spcAft>
              <a:tabLst>
                <a:tab pos="47085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708525" algn="l"/>
              </a:tabLst>
            </a:pP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708525" algn="l"/>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100" b="1"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Store and retrievals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708525" algn="l"/>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70852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9" name="Picture 88">
            <a:extLst>
              <a:ext uri="{FF2B5EF4-FFF2-40B4-BE49-F238E27FC236}">
                <a16:creationId xmlns:a16="http://schemas.microsoft.com/office/drawing/2014/main" id="{517B108E-A8EB-A734-FC60-AAF5E3DE29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5388" y="5202077"/>
            <a:ext cx="1254033" cy="452274"/>
          </a:xfrm>
          <a:prstGeom prst="rect">
            <a:avLst/>
          </a:prstGeom>
        </p:spPr>
      </p:pic>
      <p:sp>
        <p:nvSpPr>
          <p:cNvPr id="91" name="TextBox 90">
            <a:extLst>
              <a:ext uri="{FF2B5EF4-FFF2-40B4-BE49-F238E27FC236}">
                <a16:creationId xmlns:a16="http://schemas.microsoft.com/office/drawing/2014/main" id="{044413BF-6709-7E7D-EEE4-4558E5DF3B5D}"/>
              </a:ext>
            </a:extLst>
          </p:cNvPr>
          <p:cNvSpPr txBox="1"/>
          <p:nvPr/>
        </p:nvSpPr>
        <p:spPr>
          <a:xfrm>
            <a:off x="4812337" y="1683542"/>
            <a:ext cx="2560320"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Datasets Results Storage</a:t>
            </a:r>
            <a:endParaRPr lang="en-IN" dirty="0"/>
          </a:p>
        </p:txBody>
      </p:sp>
      <p:sp>
        <p:nvSpPr>
          <p:cNvPr id="93" name="TextBox 92">
            <a:extLst>
              <a:ext uri="{FF2B5EF4-FFF2-40B4-BE49-F238E27FC236}">
                <a16:creationId xmlns:a16="http://schemas.microsoft.com/office/drawing/2014/main" id="{D8704EB2-0CC1-1AB7-EEE5-F849FB774DB4}"/>
              </a:ext>
            </a:extLst>
          </p:cNvPr>
          <p:cNvSpPr txBox="1"/>
          <p:nvPr/>
        </p:nvSpPr>
        <p:spPr>
          <a:xfrm>
            <a:off x="4771698" y="1261222"/>
            <a:ext cx="2641599"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Accepting all  Information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505612" y="793188"/>
            <a:ext cx="10071652" cy="43396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REFERENCES:</a:t>
            </a:r>
            <a:endParaRPr lang="en-US" sz="2400" dirty="0">
              <a:latin typeface="Times New Roman" pitchFamily="18" charset="0"/>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2400" dirty="0">
                <a:latin typeface="Times New Roman" pitchFamily="18" charset="0"/>
                <a:cs typeface="Times New Roman" pitchFamily="18" charset="0"/>
              </a:rPr>
              <a:t>Gupta, P., &amp; Ram, K. (2019). Application of Machine Learning in Air Quality Prediction: A Case Study in New Delhi. Environmental Science and Pollution Research.</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2400" dirty="0">
                <a:latin typeface="Times New Roman" pitchFamily="18" charset="0"/>
                <a:cs typeface="Times New Roman" pitchFamily="18" charset="0"/>
              </a:rPr>
              <a:t>Jiang, N., Zhang, T., Zhou, H., &amp; Xu, J. (2020). Machine Learning-Based Models for Air Quality Prediction: A Review. Environmental Monitoring and Assessment.</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2400" dirty="0">
                <a:latin typeface="Times New Roman" pitchFamily="18" charset="0"/>
                <a:cs typeface="Times New Roman" pitchFamily="18" charset="0"/>
              </a:rPr>
              <a:t>Palani, N., Chaitanya, N. V., &amp; Anjali, N. (2021). Air Pollution Prediction Using Machine Learning Algorithms: A Review. Journal of Cleaner Production</a:t>
            </a:r>
          </a:p>
        </p:txBody>
      </p:sp>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792</TotalTime>
  <Words>914</Words>
  <Application>Microsoft Office PowerPoint</Application>
  <PresentationFormat>Widescreen</PresentationFormat>
  <Paragraphs>105</Paragraphs>
  <Slides>10</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Avenir Next LT Pro</vt:lpstr>
      <vt:lpstr>Calibri</vt:lpstr>
      <vt:lpstr>Calibri Light</vt:lpstr>
      <vt:lpstr>Century Schoolbook</vt:lpstr>
      <vt:lpstr>Times New Roman</vt:lpstr>
      <vt:lpstr>Wingdings</vt:lpstr>
      <vt:lpstr>Wingdings 2</vt:lpstr>
      <vt:lpstr>View</vt:lpstr>
      <vt:lpstr>Office Theme</vt:lpstr>
      <vt:lpstr>PowerPoint Presentation</vt:lpstr>
      <vt:lpstr>Outline:</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Surapaneni</dc:creator>
  <cp:lastModifiedBy>kotipally durgaprasad</cp:lastModifiedBy>
  <cp:revision>78</cp:revision>
  <dcterms:created xsi:type="dcterms:W3CDTF">2023-02-27T16:00:00Z</dcterms:created>
  <dcterms:modified xsi:type="dcterms:W3CDTF">2024-09-25T10:11:58Z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FF580960194F4AFA8D34582E98320991</vt:lpwstr>
  </property>
  <property fmtid="{D5CDD505-2E9C-101B-9397-08002B2CF9AE}" pid="3" name="KSOProductBuildVer">
    <vt:lpwstr>1033-11.2.0.11498</vt:lpwstr>
  </property>
</Properties>
</file>