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4"/>
  </p:notesMasterIdLst>
  <p:sldIdLst>
    <p:sldId id="265" r:id="rId2"/>
    <p:sldId id="268" r:id="rId3"/>
    <p:sldId id="270" r:id="rId4"/>
    <p:sldId id="271" r:id="rId5"/>
    <p:sldId id="272" r:id="rId6"/>
    <p:sldId id="273" r:id="rId7"/>
    <p:sldId id="274" r:id="rId8"/>
    <p:sldId id="277" r:id="rId9"/>
    <p:sldId id="278" r:id="rId10"/>
    <p:sldId id="279" r:id="rId11"/>
    <p:sldId id="280" r:id="rId12"/>
    <p:sldId id="28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2FFB6-70B9-4DF0-BE81-39D75953D0D4}" type="datetimeFigureOut">
              <a:rPr lang="en-IN" smtClean="0"/>
              <a:t>27-05-2025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35C26C-E124-4BD1-B53B-A4F18D0B7E8C}" type="slidenum">
              <a:rPr lang="en-IN" smtClean="0"/>
              <a:t>‹#›</a:t>
            </a:fld>
            <a:endParaRPr lang="en-IN"/>
          </a:p>
        </p:txBody>
      </p:sp>
    </p:spTree>
    <p:extLst>
      <p:ext uri="{BB962C8B-B14F-4D97-AF65-F5344CB8AC3E}">
        <p14:creationId xmlns:p14="http://schemas.microsoft.com/office/powerpoint/2010/main" val="176254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0661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2803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54308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50569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34632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6494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05535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506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221424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393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21719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82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8667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173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2455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3514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162465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24256"/>
          </a:xfrm>
        </p:spPr>
        <p:txBody>
          <a:bodyPr>
            <a:normAutofit/>
          </a:bodyPr>
          <a:lstStyle/>
          <a:p>
            <a:r>
              <a:rPr lang="en-US" sz="2400" b="1" dirty="0">
                <a:latin typeface="Times New Roman" panose="02020603050405020304" pitchFamily="18" charset="0"/>
                <a:cs typeface="Times New Roman" panose="02020603050405020304" pitchFamily="18" charset="0"/>
              </a:rPr>
              <a:t>PROPOSED SYSTEM</a:t>
            </a:r>
            <a:endParaRPr lang="en-IN" sz="2400" dirty="0"/>
          </a:p>
        </p:txBody>
      </p:sp>
      <p:sp>
        <p:nvSpPr>
          <p:cNvPr id="3" name="Content Placeholder 2"/>
          <p:cNvSpPr>
            <a:spLocks noGrp="1"/>
          </p:cNvSpPr>
          <p:nvPr>
            <p:ph idx="1"/>
          </p:nvPr>
        </p:nvSpPr>
        <p:spPr>
          <a:xfrm>
            <a:off x="677334" y="1133856"/>
            <a:ext cx="8596668" cy="5279135"/>
          </a:xfrm>
        </p:spPr>
        <p:txBody>
          <a:bodyPr>
            <a:norm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Our Hybrid Deep Learning Approach:</a:t>
            </a:r>
          </a:p>
          <a:p>
            <a:pPr algn="just">
              <a:lnSpc>
                <a:spcPct val="150000"/>
              </a:lnSpc>
            </a:pPr>
            <a:r>
              <a:rPr lang="en-US" sz="1600" b="1" dirty="0">
                <a:latin typeface="Times New Roman" panose="02020603050405020304" pitchFamily="18" charset="0"/>
                <a:cs typeface="Times New Roman" panose="02020603050405020304" pitchFamily="18" charset="0"/>
              </a:rPr>
              <a:t>BERT Model</a:t>
            </a:r>
            <a:r>
              <a:rPr lang="en-US" sz="1600" dirty="0">
                <a:latin typeface="Times New Roman" panose="02020603050405020304" pitchFamily="18" charset="0"/>
                <a:cs typeface="Times New Roman" panose="02020603050405020304" pitchFamily="18" charset="0"/>
              </a:rPr>
              <a:t> – Detects misinformation in </a:t>
            </a:r>
            <a:r>
              <a:rPr lang="en-US" sz="1600" b="1" dirty="0">
                <a:latin typeface="Times New Roman" panose="02020603050405020304" pitchFamily="18" charset="0"/>
                <a:cs typeface="Times New Roman" panose="02020603050405020304" pitchFamily="18" charset="0"/>
              </a:rPr>
              <a:t>text-based content</a:t>
            </a:r>
            <a:r>
              <a:rPr lang="en-US" sz="1600" dirty="0">
                <a:latin typeface="Times New Roman" panose="02020603050405020304" pitchFamily="18" charset="0"/>
                <a:cs typeface="Times New Roman" panose="02020603050405020304" pitchFamily="18" charset="0"/>
              </a:rPr>
              <a:t>.</a:t>
            </a:r>
          </a:p>
          <a:p>
            <a:pPr algn="just">
              <a:lnSpc>
                <a:spcPct val="150000"/>
              </a:lnSpc>
            </a:pPr>
            <a:r>
              <a:rPr lang="en-US" sz="1600" b="1" dirty="0">
                <a:latin typeface="Times New Roman" panose="02020603050405020304" pitchFamily="18" charset="0"/>
                <a:cs typeface="Times New Roman" panose="02020603050405020304" pitchFamily="18" charset="0"/>
              </a:rPr>
              <a:t>CNN + YOLO</a:t>
            </a:r>
            <a:r>
              <a:rPr lang="en-US" sz="1600" dirty="0">
                <a:latin typeface="Times New Roman" panose="02020603050405020304" pitchFamily="18" charset="0"/>
                <a:cs typeface="Times New Roman" panose="02020603050405020304" pitchFamily="18" charset="0"/>
              </a:rPr>
              <a:t> – Detects criminal activities in </a:t>
            </a:r>
            <a:r>
              <a:rPr lang="en-US" sz="1600" b="1" dirty="0">
                <a:latin typeface="Times New Roman" panose="02020603050405020304" pitchFamily="18" charset="0"/>
                <a:cs typeface="Times New Roman" panose="02020603050405020304" pitchFamily="18" charset="0"/>
              </a:rPr>
              <a:t>images</a:t>
            </a:r>
            <a:r>
              <a:rPr lang="en-US" sz="1600" dirty="0">
                <a:latin typeface="Times New Roman" panose="02020603050405020304" pitchFamily="18" charset="0"/>
                <a:cs typeface="Times New Roman" panose="02020603050405020304" pitchFamily="18" charset="0"/>
              </a:rPr>
              <a:t>.</a:t>
            </a:r>
          </a:p>
          <a:p>
            <a:pPr algn="just">
              <a:lnSpc>
                <a:spcPct val="150000"/>
              </a:lnSpc>
            </a:pPr>
            <a:r>
              <a:rPr lang="en-US" sz="1600" b="1" dirty="0">
                <a:latin typeface="Times New Roman" panose="02020603050405020304" pitchFamily="18" charset="0"/>
                <a:cs typeface="Times New Roman" panose="02020603050405020304" pitchFamily="18" charset="0"/>
              </a:rPr>
              <a:t>Multi-Modal Fusion</a:t>
            </a:r>
            <a:r>
              <a:rPr lang="en-US" sz="1600" dirty="0">
                <a:latin typeface="Times New Roman" panose="02020603050405020304" pitchFamily="18" charset="0"/>
                <a:cs typeface="Times New Roman" panose="02020603050405020304" pitchFamily="18" charset="0"/>
              </a:rPr>
              <a:t> – Combines text + image processing for </a:t>
            </a:r>
            <a:r>
              <a:rPr lang="en-US" sz="1600" b="1" dirty="0">
                <a:latin typeface="Times New Roman" panose="02020603050405020304" pitchFamily="18" charset="0"/>
                <a:cs typeface="Times New Roman" panose="02020603050405020304" pitchFamily="18" charset="0"/>
              </a:rPr>
              <a:t>better accuracy</a:t>
            </a:r>
            <a:r>
              <a:rPr lang="en-US" sz="1600" dirty="0">
                <a:latin typeface="Times New Roman" panose="02020603050405020304" pitchFamily="18" charset="0"/>
                <a:cs typeface="Times New Roman" panose="02020603050405020304" pitchFamily="18" charset="0"/>
              </a:rPr>
              <a:t>.</a:t>
            </a:r>
          </a:p>
          <a:p>
            <a:pPr marL="0" indent="0" algn="just">
              <a:lnSpc>
                <a:spcPct val="150000"/>
              </a:lnSpc>
              <a:buNone/>
            </a:pPr>
            <a:r>
              <a:rPr lang="en-IN" b="1" u="sng" dirty="0">
                <a:latin typeface="Times New Roman" panose="02020603050405020304" pitchFamily="18" charset="0"/>
                <a:cs typeface="Times New Roman" panose="02020603050405020304" pitchFamily="18" charset="0"/>
              </a:rPr>
              <a:t>Advantages:</a:t>
            </a:r>
          </a:p>
          <a:p>
            <a:pPr algn="just">
              <a:lnSpc>
                <a:spcPct val="150000"/>
              </a:lnSpc>
            </a:pPr>
            <a:r>
              <a:rPr lang="en-US" sz="1600" b="1" dirty="0">
                <a:latin typeface="Times New Roman" panose="02020603050405020304" pitchFamily="18" charset="0"/>
                <a:cs typeface="Times New Roman" panose="02020603050405020304" pitchFamily="18" charset="0"/>
              </a:rPr>
              <a:t>Privacy-Preserving:</a:t>
            </a:r>
            <a:r>
              <a:rPr lang="en-US" sz="1600" dirty="0">
                <a:latin typeface="Times New Roman" panose="02020603050405020304" pitchFamily="18" charset="0"/>
                <a:cs typeface="Times New Roman" panose="02020603050405020304" pitchFamily="18" charset="0"/>
              </a:rPr>
              <a:t> No raw data storage.</a:t>
            </a:r>
            <a:endParaRPr lang="en-IN" sz="1600" b="1" u="sng"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Scalable &amp; Fast:</a:t>
            </a:r>
            <a:r>
              <a:rPr lang="en-US" sz="1600" dirty="0">
                <a:latin typeface="Times New Roman" panose="02020603050405020304" pitchFamily="18" charset="0"/>
                <a:cs typeface="Times New Roman" panose="02020603050405020304" pitchFamily="18" charset="0"/>
              </a:rPr>
              <a:t> Handles large social media data streams.</a:t>
            </a:r>
            <a:endParaRPr lang="en-IN" sz="1600" b="1" u="sng"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Accurate &amp; Adaptive:</a:t>
            </a:r>
            <a:r>
              <a:rPr lang="en-US" sz="1600" dirty="0">
                <a:latin typeface="Times New Roman" panose="02020603050405020304" pitchFamily="18" charset="0"/>
                <a:cs typeface="Times New Roman" panose="02020603050405020304" pitchFamily="18" charset="0"/>
              </a:rPr>
              <a:t> Detects evolving misinformation and crimes.</a:t>
            </a:r>
            <a:endParaRPr lang="en-US" sz="1600" b="1" u="sng"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16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IN" dirty="0"/>
          </a:p>
        </p:txBody>
      </p:sp>
    </p:spTree>
    <p:extLst>
      <p:ext uri="{BB962C8B-B14F-4D97-AF65-F5344CB8AC3E}">
        <p14:creationId xmlns:p14="http://schemas.microsoft.com/office/powerpoint/2010/main" val="3407434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0"/>
          </a:xfrm>
        </p:spPr>
        <p:txBody>
          <a:bodyPr>
            <a:normAutofit/>
          </a:bodyPr>
          <a:lstStyle/>
          <a:p>
            <a:r>
              <a:rPr lang="en-US" sz="2800" b="1" dirty="0">
                <a:latin typeface="Times New Roman" panose="02020603050405020304" pitchFamily="18" charset="0"/>
                <a:cs typeface="Times New Roman" panose="02020603050405020304" pitchFamily="18" charset="0"/>
              </a:rPr>
              <a:t>OUTPUT SCREENSHOTS</a:t>
            </a:r>
            <a:endParaRPr lang="en-IN" sz="2800" dirty="0"/>
          </a:p>
        </p:txBody>
      </p:sp>
      <p:sp>
        <p:nvSpPr>
          <p:cNvPr id="3" name="Content Placeholder 2"/>
          <p:cNvSpPr>
            <a:spLocks noGrp="1"/>
          </p:cNvSpPr>
          <p:nvPr>
            <p:ph sz="half" idx="1"/>
          </p:nvPr>
        </p:nvSpPr>
        <p:spPr>
          <a:xfrm>
            <a:off x="677334" y="1219200"/>
            <a:ext cx="4184035" cy="4822161"/>
          </a:xfrm>
        </p:spPr>
        <p:txBody>
          <a:bodyPr/>
          <a:lstStyle/>
          <a:p>
            <a:pPr marL="0" indent="0">
              <a:buNone/>
            </a:pPr>
            <a:r>
              <a:rPr lang="en-IN" dirty="0"/>
              <a:t> </a:t>
            </a:r>
          </a:p>
        </p:txBody>
      </p:sp>
      <p:sp>
        <p:nvSpPr>
          <p:cNvPr id="4" name="Content Placeholder 3"/>
          <p:cNvSpPr>
            <a:spLocks noGrp="1"/>
          </p:cNvSpPr>
          <p:nvPr>
            <p:ph sz="half" idx="2"/>
          </p:nvPr>
        </p:nvSpPr>
        <p:spPr>
          <a:xfrm>
            <a:off x="2571262" y="1219201"/>
            <a:ext cx="6702742" cy="4822162"/>
          </a:xfrm>
        </p:spPr>
        <p:txBody>
          <a:bodyPr>
            <a:normAutofit/>
          </a:bodyPr>
          <a:lstStyle/>
          <a:p>
            <a:pPr marL="0" indent="0">
              <a:buNone/>
            </a:pPr>
            <a:r>
              <a:rPr lang="en-US" sz="1800" dirty="0">
                <a:effectLst/>
                <a:latin typeface="Times New Roman" panose="02020603050405020304" pitchFamily="18" charset="0"/>
                <a:ea typeface="Times New Roman" panose="02020603050405020304" pitchFamily="18" charset="0"/>
              </a:rPr>
              <a:t>                 Crime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Output 1</a:t>
            </a:r>
            <a:endParaRPr lang="en-US"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6" name="Image 55">
            <a:extLst>
              <a:ext uri="{FF2B5EF4-FFF2-40B4-BE49-F238E27FC236}">
                <a16:creationId xmlns:a16="http://schemas.microsoft.com/office/drawing/2014/main" id="{C9839E41-BC77-BC3B-B8C8-E5E86F3C3CD7}"/>
              </a:ext>
            </a:extLst>
          </p:cNvPr>
          <p:cNvPicPr>
            <a:picLocks/>
          </p:cNvPicPr>
          <p:nvPr/>
        </p:nvPicPr>
        <p:blipFill>
          <a:blip r:embed="rId2" cstate="print"/>
          <a:stretch>
            <a:fillRect/>
          </a:stretch>
        </p:blipFill>
        <p:spPr>
          <a:xfrm>
            <a:off x="677334" y="1625600"/>
            <a:ext cx="8506434" cy="3820180"/>
          </a:xfrm>
          <a:prstGeom prst="rect">
            <a:avLst/>
          </a:prstGeom>
        </p:spPr>
      </p:pic>
    </p:spTree>
    <p:extLst>
      <p:ext uri="{BB962C8B-B14F-4D97-AF65-F5344CB8AC3E}">
        <p14:creationId xmlns:p14="http://schemas.microsoft.com/office/powerpoint/2010/main" val="140931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0"/>
          </a:xfrm>
        </p:spPr>
        <p:txBody>
          <a:bodyPr>
            <a:normAutofit/>
          </a:bodyPr>
          <a:lstStyle/>
          <a:p>
            <a:r>
              <a:rPr lang="en-US" sz="2800" b="1" dirty="0">
                <a:latin typeface="Times New Roman" panose="02020603050405020304" pitchFamily="18" charset="0"/>
                <a:cs typeface="Times New Roman" panose="02020603050405020304" pitchFamily="18" charset="0"/>
              </a:rPr>
              <a:t>OUTPUT SCREENSHOTS</a:t>
            </a:r>
            <a:endParaRPr lang="en-IN" sz="2800" dirty="0"/>
          </a:p>
        </p:txBody>
      </p:sp>
      <p:sp>
        <p:nvSpPr>
          <p:cNvPr id="3" name="Content Placeholder 2"/>
          <p:cNvSpPr>
            <a:spLocks noGrp="1"/>
          </p:cNvSpPr>
          <p:nvPr>
            <p:ph sz="half" idx="1"/>
          </p:nvPr>
        </p:nvSpPr>
        <p:spPr>
          <a:xfrm>
            <a:off x="677334" y="1219200"/>
            <a:ext cx="8325989" cy="4822161"/>
          </a:xfrm>
        </p:spPr>
        <p:txBody>
          <a:bodyPr/>
          <a:lstStyle/>
          <a:p>
            <a:pPr marL="0" lvl="0" indent="0">
              <a:buNone/>
            </a:pPr>
            <a:endParaRPr lang="en-US" sz="1800" dirty="0">
              <a:effectLst/>
              <a:latin typeface="Times New Roman" panose="02020603050405020304" pitchFamily="18" charset="0"/>
              <a:ea typeface="Times New Roman" panose="02020603050405020304" pitchFamily="18" charset="0"/>
            </a:endParaRPr>
          </a:p>
          <a:p>
            <a:pPr marL="0" lvl="0" indent="0">
              <a:buNone/>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Crime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Detection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Output</a:t>
            </a:r>
            <a:r>
              <a:rPr lang="en-US" sz="1800" spc="-15" dirty="0">
                <a:effectLst/>
                <a:latin typeface="Times New Roman" panose="02020603050405020304" pitchFamily="18" charset="0"/>
                <a:ea typeface="Times New Roman" panose="02020603050405020304" pitchFamily="18" charset="0"/>
              </a:rPr>
              <a:t> </a:t>
            </a:r>
            <a:r>
              <a:rPr lang="en-US" sz="1800" spc="-50" dirty="0">
                <a:effectLst/>
                <a:latin typeface="Times New Roman" panose="02020603050405020304" pitchFamily="18" charset="0"/>
                <a:ea typeface="Times New Roman" panose="02020603050405020304" pitchFamily="18" charset="0"/>
              </a:rPr>
              <a:t>2</a:t>
            </a:r>
            <a:endParaRPr lang="en-IN" sz="1800" dirty="0">
              <a:effectLst/>
              <a:latin typeface="Times New Roman" panose="02020603050405020304" pitchFamily="18" charset="0"/>
              <a:ea typeface="Times New Roman" panose="02020603050405020304" pitchFamily="18" charset="0"/>
            </a:endParaRPr>
          </a:p>
          <a:p>
            <a:pPr marL="0" lvl="0" indent="0">
              <a:buNone/>
            </a:pPr>
            <a:endParaRPr lang="en-IN" dirty="0"/>
          </a:p>
        </p:txBody>
      </p:sp>
      <p:sp>
        <p:nvSpPr>
          <p:cNvPr id="4" name="Content Placeholder 3"/>
          <p:cNvSpPr>
            <a:spLocks noGrp="1"/>
          </p:cNvSpPr>
          <p:nvPr>
            <p:ph sz="half" idx="2"/>
          </p:nvPr>
        </p:nvSpPr>
        <p:spPr>
          <a:xfrm>
            <a:off x="5089970" y="1219201"/>
            <a:ext cx="4184034" cy="4822162"/>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   </a:t>
            </a:r>
          </a:p>
        </p:txBody>
      </p:sp>
      <p:pic>
        <p:nvPicPr>
          <p:cNvPr id="7" name="Image 56">
            <a:extLst>
              <a:ext uri="{FF2B5EF4-FFF2-40B4-BE49-F238E27FC236}">
                <a16:creationId xmlns:a16="http://schemas.microsoft.com/office/drawing/2014/main" id="{88B7EE75-E621-7E27-E60A-C10A70D576BB}"/>
              </a:ext>
            </a:extLst>
          </p:cNvPr>
          <p:cNvPicPr>
            <a:picLocks/>
          </p:cNvPicPr>
          <p:nvPr/>
        </p:nvPicPr>
        <p:blipFill>
          <a:blip r:embed="rId2" cstate="print"/>
          <a:stretch>
            <a:fillRect/>
          </a:stretch>
        </p:blipFill>
        <p:spPr>
          <a:xfrm>
            <a:off x="791636" y="2079400"/>
            <a:ext cx="8596667" cy="3961961"/>
          </a:xfrm>
          <a:prstGeom prst="rect">
            <a:avLst/>
          </a:prstGeom>
        </p:spPr>
      </p:pic>
    </p:spTree>
    <p:extLst>
      <p:ext uri="{BB962C8B-B14F-4D97-AF65-F5344CB8AC3E}">
        <p14:creationId xmlns:p14="http://schemas.microsoft.com/office/powerpoint/2010/main" val="204760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63296"/>
          </a:xfrm>
        </p:spPr>
        <p:txBody>
          <a:bodyPr>
            <a:normAutofit fontScale="90000"/>
          </a:bodyPr>
          <a:lstStyle/>
          <a:p>
            <a:r>
              <a:rPr lang="en-US" sz="2800" b="1" dirty="0">
                <a:latin typeface="Times New Roman" panose="02020603050405020304" pitchFamily="18" charset="0"/>
                <a:cs typeface="Times New Roman" panose="02020603050405020304" pitchFamily="18" charset="0"/>
              </a:rPr>
              <a:t>CONCLUSION:</a:t>
            </a:r>
            <a:br>
              <a:rPr lang="en-IN" dirty="0"/>
            </a:br>
            <a:endParaRPr lang="en-IN" dirty="0"/>
          </a:p>
        </p:txBody>
      </p:sp>
      <p:sp>
        <p:nvSpPr>
          <p:cNvPr id="3" name="Content Placeholder 2"/>
          <p:cNvSpPr>
            <a:spLocks noGrp="1"/>
          </p:cNvSpPr>
          <p:nvPr>
            <p:ph idx="1"/>
          </p:nvPr>
        </p:nvSpPr>
        <p:spPr>
          <a:xfrm>
            <a:off x="677334" y="1211385"/>
            <a:ext cx="8596668" cy="4829978"/>
          </a:xfrm>
        </p:spPr>
        <p:txBody>
          <a:bodyPr>
            <a:normAutofit fontScale="92500" lnSpcReduction="10000"/>
          </a:bodyPr>
          <a:lstStyle/>
          <a:p>
            <a:pPr algn="just">
              <a:lnSpc>
                <a:spcPct val="150000"/>
              </a:lnSpc>
              <a:buNone/>
            </a:pPr>
            <a:r>
              <a:rPr lang="en-US" sz="18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conclusion,</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Hybrid</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Deep</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Learning-Based</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Real-</a:t>
            </a:r>
            <a:r>
              <a:rPr lang="en-US" sz="1600" spc="-20" dirty="0">
                <a:effectLst/>
                <a:latin typeface="Times New Roman" panose="02020603050405020304" pitchFamily="18" charset="0"/>
                <a:ea typeface="Times New Roman" panose="02020603050405020304" pitchFamily="18" charset="0"/>
              </a:rPr>
              <a:t>Time </a:t>
            </a:r>
            <a:r>
              <a:rPr lang="en-US" sz="1600" dirty="0">
                <a:effectLst/>
                <a:latin typeface="Times New Roman" panose="02020603050405020304" pitchFamily="18" charset="0"/>
                <a:ea typeface="Times New Roman" panose="02020603050405020304" pitchFamily="18" charset="0"/>
              </a:rPr>
              <a:t>Misinformation </a:t>
            </a:r>
            <a:r>
              <a:rPr lang="en-US" sz="1600" dirty="0" err="1">
                <a:effectLst/>
                <a:latin typeface="Times New Roman" panose="02020603050405020304" pitchFamily="18" charset="0"/>
                <a:ea typeface="Times New Roman" panose="02020603050405020304" pitchFamily="18" charset="0"/>
              </a:rPr>
              <a:t>andCrime</a:t>
            </a:r>
            <a:r>
              <a:rPr lang="en-US" sz="1600" dirty="0">
                <a:effectLst/>
                <a:latin typeface="Times New Roman" panose="02020603050405020304" pitchFamily="18" charset="0"/>
                <a:ea typeface="Times New Roman" panose="02020603050405020304" pitchFamily="18" charset="0"/>
              </a:rPr>
              <a:t> Detection on Social Networks addresses a critical need in today's digital landscape. By leveraging the power of advanced deep learning models, including BERT, CNNs,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potentially</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GNNs,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offers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robust</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scalable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solution</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combat</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rapid spread</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of</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harmful</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content.</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Its</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ability</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to</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analyze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multimodal</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in</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real-time</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enables</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accurate detection of misinformation, such as fake news and manipulated media, as well as criminal activities like cyberbullying and online scams, ultimately contributing to a safer online </a:t>
            </a:r>
            <a:r>
              <a:rPr lang="en-US" sz="1600" spc="-10" dirty="0">
                <a:effectLst/>
                <a:latin typeface="Times New Roman" panose="02020603050405020304" pitchFamily="18" charset="0"/>
                <a:ea typeface="Times New Roman" panose="02020603050405020304" pitchFamily="18" charset="0"/>
              </a:rPr>
              <a:t>environment.</a:t>
            </a:r>
            <a:r>
              <a:rPr lang="en-US" sz="180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The successful implementation of this system has the potential to significantly mitigate the negative</a:t>
            </a:r>
            <a:r>
              <a:rPr lang="en-US" sz="1700" spc="-3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impacts of deceptive</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and illicit content on</a:t>
            </a:r>
            <a:r>
              <a:rPr lang="en-US" sz="1700" spc="-1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social networks. By automating the detection process, it reduces the reliance on manual moderation, which is often overwhelmed by the sheer volume</a:t>
            </a:r>
            <a:r>
              <a:rPr lang="en-US" sz="1700" spc="-3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of</a:t>
            </a:r>
            <a:r>
              <a:rPr lang="en-US" sz="1700" spc="-5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data.</a:t>
            </a:r>
            <a:r>
              <a:rPr lang="en-US" sz="1700" spc="-4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This</a:t>
            </a:r>
            <a:r>
              <a:rPr lang="en-US" sz="1700" spc="-4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proactive</a:t>
            </a:r>
            <a:r>
              <a:rPr lang="en-US" sz="1700" spc="-4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approach</a:t>
            </a:r>
            <a:r>
              <a:rPr lang="en-US" sz="1700" spc="-5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allows</a:t>
            </a:r>
            <a:r>
              <a:rPr lang="en-US" sz="1700" spc="-4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for</a:t>
            </a:r>
            <a:r>
              <a:rPr lang="en-US" sz="1700" spc="-4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timely</a:t>
            </a:r>
            <a:r>
              <a:rPr lang="en-US" sz="1700" spc="-4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intervention,</a:t>
            </a:r>
            <a:r>
              <a:rPr lang="en-US" sz="1700" spc="-4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preventing</a:t>
            </a:r>
            <a:r>
              <a:rPr lang="en-US" sz="1700" spc="-4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the</a:t>
            </a:r>
            <a:r>
              <a:rPr lang="en-US" sz="1700" spc="-5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widespread dissemination of harmful information and protecting vulnerable users from online threats. Furthermore,</a:t>
            </a:r>
            <a:r>
              <a:rPr lang="en-US" sz="1700" spc="-7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the</a:t>
            </a:r>
            <a:r>
              <a:rPr lang="en-US" sz="1700" spc="-7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system's</a:t>
            </a:r>
            <a:r>
              <a:rPr lang="en-US" sz="1700" spc="-7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ability</a:t>
            </a:r>
            <a:r>
              <a:rPr lang="en-US" sz="1700" spc="-7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to</a:t>
            </a:r>
            <a:r>
              <a:rPr lang="en-US" sz="1700" spc="-6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adapt</a:t>
            </a:r>
            <a:r>
              <a:rPr lang="en-US" sz="1700" spc="-7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to</a:t>
            </a:r>
            <a:r>
              <a:rPr lang="en-US" sz="1700" spc="-7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evolving</a:t>
            </a:r>
            <a:r>
              <a:rPr lang="en-US" sz="1700" spc="-7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patterns</a:t>
            </a:r>
            <a:r>
              <a:rPr lang="en-US" sz="1700" spc="-6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of</a:t>
            </a:r>
            <a:r>
              <a:rPr lang="en-US" sz="1700" spc="-75"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misinformation</a:t>
            </a:r>
            <a:r>
              <a:rPr lang="en-US" sz="1700" spc="-7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and</a:t>
            </a:r>
            <a:r>
              <a:rPr lang="en-US" sz="1700" spc="-7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crime</a:t>
            </a:r>
            <a:r>
              <a:rPr lang="en-US" sz="1700" spc="-70" dirty="0">
                <a:effectLst/>
                <a:latin typeface="Times New Roman" panose="02020603050405020304" pitchFamily="18" charset="0"/>
                <a:ea typeface="Times New Roman" panose="02020603050405020304" pitchFamily="18" charset="0"/>
              </a:rPr>
              <a:t> </a:t>
            </a:r>
            <a:r>
              <a:rPr lang="en-US" sz="1700" dirty="0">
                <a:effectLst/>
                <a:latin typeface="Times New Roman" panose="02020603050405020304" pitchFamily="18" charset="0"/>
                <a:ea typeface="Times New Roman" panose="02020603050405020304" pitchFamily="18" charset="0"/>
              </a:rPr>
              <a:t>ensures its continued effectiveness in the face of emerging challenges.</a:t>
            </a:r>
            <a:endParaRPr lang="en-IN" sz="1700" dirty="0">
              <a:effectLst/>
              <a:latin typeface="Times New Roman" panose="02020603050405020304" pitchFamily="18" charset="0"/>
              <a:ea typeface="Times New Roman" panose="02020603050405020304" pitchFamily="18" charset="0"/>
            </a:endParaRPr>
          </a:p>
          <a:p>
            <a:pPr algn="just">
              <a:lnSpc>
                <a:spcPct val="150000"/>
              </a:lnSpc>
              <a:buNone/>
            </a:pPr>
            <a:endParaRPr lang="en-IN" sz="1600" dirty="0">
              <a:effectLst/>
              <a:latin typeface="Times New Roman" panose="02020603050405020304" pitchFamily="18" charset="0"/>
              <a:ea typeface="Times New Roman" panose="02020603050405020304" pitchFamily="18" charset="0"/>
            </a:endParaRPr>
          </a:p>
          <a:p>
            <a:pPr algn="just">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352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4" y="793052"/>
            <a:ext cx="8596668" cy="402336"/>
          </a:xfrm>
        </p:spPr>
        <p:txBody>
          <a:bodyPr>
            <a:noAutofit/>
          </a:bodyPr>
          <a:lstStyle/>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BERT (Bidirectional Encoder Representations from Transformers) is a pre-trained language model developed by Google. It's a type of neural network designed to process natural language inputs and generate contextualized representations of words and phrases. BERT is trained on a massive corpus of text data, including the entire Wikipedia and </a:t>
            </a:r>
            <a:r>
              <a:rPr lang="en-US" sz="1600" dirty="0" err="1">
                <a:solidFill>
                  <a:schemeClr val="tx1"/>
                </a:solidFill>
                <a:latin typeface="Times New Roman" panose="02020603050405020304" pitchFamily="18" charset="0"/>
                <a:cs typeface="Times New Roman" panose="02020603050405020304" pitchFamily="18" charset="0"/>
              </a:rPr>
              <a:t>BookCorpus</a:t>
            </a:r>
            <a:r>
              <a:rPr lang="en-US" sz="1600" dirty="0">
                <a:solidFill>
                  <a:schemeClr val="tx1"/>
                </a:solidFill>
                <a:latin typeface="Times New Roman" panose="02020603050405020304" pitchFamily="18" charset="0"/>
                <a:cs typeface="Times New Roman" panose="02020603050405020304" pitchFamily="18" charset="0"/>
              </a:rPr>
              <a:t> datasets. </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BERT uses a multi-layer bidirectional transformer encoder to process input text. Here's a simplified overview of the BERT architecture:</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1. Input </a:t>
            </a:r>
            <a:r>
              <a:rPr lang="en-US" sz="1600" dirty="0" err="1">
                <a:solidFill>
                  <a:schemeClr val="tx1"/>
                </a:solidFill>
                <a:latin typeface="Times New Roman" panose="02020603050405020304" pitchFamily="18" charset="0"/>
                <a:cs typeface="Times New Roman" panose="02020603050405020304" pitchFamily="18" charset="0"/>
              </a:rPr>
              <a:t>Embeddings</a:t>
            </a:r>
            <a:r>
              <a:rPr lang="en-US" sz="1600" dirty="0">
                <a:solidFill>
                  <a:schemeClr val="tx1"/>
                </a:solidFill>
                <a:latin typeface="Times New Roman" panose="02020603050405020304" pitchFamily="18" charset="0"/>
                <a:cs typeface="Times New Roman" panose="02020603050405020304" pitchFamily="18" charset="0"/>
              </a:rPr>
              <a:t>: The input text is first tokenized into individual words or </a:t>
            </a:r>
            <a:r>
              <a:rPr lang="en-US" sz="1600" dirty="0" err="1">
                <a:solidFill>
                  <a:schemeClr val="tx1"/>
                </a:solidFill>
                <a:latin typeface="Times New Roman" panose="02020603050405020304" pitchFamily="18" charset="0"/>
                <a:cs typeface="Times New Roman" panose="02020603050405020304" pitchFamily="18" charset="0"/>
              </a:rPr>
              <a:t>subwords</a:t>
            </a:r>
            <a:r>
              <a:rPr lang="en-US" sz="1600" dirty="0">
                <a:solidFill>
                  <a:schemeClr val="tx1"/>
                </a:solidFill>
                <a:latin typeface="Times New Roman" panose="02020603050405020304" pitchFamily="18" charset="0"/>
                <a:cs typeface="Times New Roman" panose="02020603050405020304" pitchFamily="18" charset="0"/>
              </a:rPr>
              <a:t>. Each token is then embedded into a vector space using a learned embedding layer.</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2. Encoder Layers: Encoder layer consists of two sub-layers: a self-attention mechanism and a feed-forward neural network (FFNN).</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3. Self-Attention Mechanism: The self-attention mechanism allows the model to attend to different parts of the input sequence simultaneously and weigh their importance.</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4. Feed-Forward Neural Network (FFNN): The FFNN is used to transform the output of the self-attention mechanism into a higher-dimensional space.</a:t>
            </a:r>
            <a:br>
              <a:rPr lang="en-US" sz="1600" dirty="0">
                <a:solidFill>
                  <a:schemeClr val="tx1"/>
                </a:solidFill>
                <a:latin typeface="Times New Roman" panose="02020603050405020304" pitchFamily="18" charset="0"/>
                <a:cs typeface="Times New Roman" panose="02020603050405020304" pitchFamily="18" charset="0"/>
              </a:rPr>
            </a:br>
            <a:r>
              <a:rPr lang="en-US" sz="1600" dirty="0">
                <a:solidFill>
                  <a:schemeClr val="tx1"/>
                </a:solidFill>
                <a:latin typeface="Times New Roman" panose="02020603050405020304" pitchFamily="18" charset="0"/>
                <a:cs typeface="Times New Roman" panose="02020603050405020304" pitchFamily="18" charset="0"/>
              </a:rPr>
              <a:t>5. Output: The final output of the BERT model is a sequence of vectors, each representing a token in the input sequence.</a:t>
            </a:r>
            <a:br>
              <a:rPr lang="en-US" sz="1600" dirty="0">
                <a:solidFill>
                  <a:schemeClr val="tx1"/>
                </a:solidFill>
                <a:latin typeface="Times New Roman" panose="02020603050405020304" pitchFamily="18" charset="0"/>
                <a:cs typeface="Times New Roman" panose="02020603050405020304" pitchFamily="18" charset="0"/>
              </a:rPr>
            </a:br>
            <a:endParaRPr lang="en-IN" sz="1600" dirty="0">
              <a:solidFill>
                <a:schemeClr val="tx1"/>
              </a:solidFill>
            </a:endParaRPr>
          </a:p>
        </p:txBody>
      </p:sp>
      <p:sp>
        <p:nvSpPr>
          <p:cNvPr id="5" name="Content Placeholder 4">
            <a:extLst>
              <a:ext uri="{FF2B5EF4-FFF2-40B4-BE49-F238E27FC236}">
                <a16:creationId xmlns:a16="http://schemas.microsoft.com/office/drawing/2014/main" id="{97699B4E-E1D9-A35C-9833-34A2C1564143}"/>
              </a:ext>
            </a:extLst>
          </p:cNvPr>
          <p:cNvSpPr>
            <a:spLocks noGrp="1"/>
          </p:cNvSpPr>
          <p:nvPr>
            <p:ph idx="1"/>
          </p:nvPr>
        </p:nvSpPr>
        <p:spPr>
          <a:xfrm>
            <a:off x="829734" y="262700"/>
            <a:ext cx="8596668" cy="3880773"/>
          </a:xfrm>
        </p:spPr>
        <p:txBody>
          <a:bodyPr/>
          <a:lstStyle/>
          <a:p>
            <a:pPr marL="0" indent="0">
              <a:buNone/>
            </a:pPr>
            <a:r>
              <a:rPr lang="en-IN" dirty="0"/>
              <a:t>  </a:t>
            </a:r>
          </a:p>
        </p:txBody>
      </p:sp>
      <p:sp>
        <p:nvSpPr>
          <p:cNvPr id="6" name="Title 1"/>
          <p:cNvSpPr txBox="1">
            <a:spLocks/>
          </p:cNvSpPr>
          <p:nvPr/>
        </p:nvSpPr>
        <p:spPr>
          <a:xfrm>
            <a:off x="829734" y="427292"/>
            <a:ext cx="8596668" cy="4023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dirty="0">
                <a:latin typeface="Times New Roman" panose="02020603050405020304" pitchFamily="18" charset="0"/>
                <a:cs typeface="Times New Roman" panose="02020603050405020304" pitchFamily="18" charset="0"/>
              </a:rPr>
              <a:t>BERT</a:t>
            </a:r>
            <a:endParaRPr lang="en-IN" sz="2400" dirty="0"/>
          </a:p>
        </p:txBody>
      </p:sp>
    </p:spTree>
    <p:extLst>
      <p:ext uri="{BB962C8B-B14F-4D97-AF65-F5344CB8AC3E}">
        <p14:creationId xmlns:p14="http://schemas.microsoft.com/office/powerpoint/2010/main" val="281767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5920"/>
            <a:ext cx="8596668" cy="402336"/>
          </a:xfrm>
        </p:spPr>
        <p:txBody>
          <a:bodyPr>
            <a:noAutofit/>
          </a:bodyPr>
          <a:lstStyle/>
          <a:p>
            <a:r>
              <a:rPr lang="en-US" sz="2400" dirty="0">
                <a:latin typeface="Times New Roman" panose="02020603050405020304" pitchFamily="18" charset="0"/>
                <a:cs typeface="Times New Roman" panose="02020603050405020304" pitchFamily="18" charset="0"/>
              </a:rPr>
              <a:t>CNN </a:t>
            </a:r>
            <a:endParaRPr lang="en-IN" sz="2400" dirty="0">
              <a:latin typeface="Times New Roman" panose="02020603050405020304" pitchFamily="18" charset="0"/>
              <a:cs typeface="Times New Roman" panose="02020603050405020304" pitchFamily="18" charset="0"/>
            </a:endParaRPr>
          </a:p>
        </p:txBody>
      </p:sp>
      <p:sp>
        <p:nvSpPr>
          <p:cNvPr id="13" name="Content Placeholder 12">
            <a:extLst>
              <a:ext uri="{FF2B5EF4-FFF2-40B4-BE49-F238E27FC236}">
                <a16:creationId xmlns:a16="http://schemas.microsoft.com/office/drawing/2014/main" id="{5BD9DB27-6A2C-F0B3-1AD6-6B3914DA11E8}"/>
              </a:ext>
            </a:extLst>
          </p:cNvPr>
          <p:cNvSpPr>
            <a:spLocks noGrp="1"/>
          </p:cNvSpPr>
          <p:nvPr>
            <p:ph idx="1"/>
          </p:nvPr>
        </p:nvSpPr>
        <p:spPr>
          <a:xfrm>
            <a:off x="677334" y="1187938"/>
            <a:ext cx="8596668" cy="5060461"/>
          </a:xfrm>
        </p:spPr>
        <p:txBody>
          <a:bodyPr/>
          <a:lstStyle/>
          <a:p>
            <a:pPr marL="0" indent="0">
              <a:buNone/>
            </a:pPr>
            <a:r>
              <a:rPr lang="en-IN" dirty="0"/>
              <a:t> </a:t>
            </a:r>
          </a:p>
        </p:txBody>
      </p:sp>
      <p:sp>
        <p:nvSpPr>
          <p:cNvPr id="5" name="Title 1"/>
          <p:cNvSpPr txBox="1">
            <a:spLocks/>
          </p:cNvSpPr>
          <p:nvPr/>
        </p:nvSpPr>
        <p:spPr>
          <a:xfrm>
            <a:off x="677334" y="742930"/>
            <a:ext cx="8596668" cy="40233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A Convolutional Neural Network (CNN) is a type of deep learning algorithm that is particularly well-suited for image and video processing tasks. CNNs are designed to automatically and adaptively learn spatial hierarchies of features from images, which allows them to be highly effective for tasks such as image classification, object detection, and segmentation. </a:t>
            </a:r>
          </a:p>
          <a:p>
            <a:pPr>
              <a:lnSpc>
                <a:spcPct val="150000"/>
              </a:lnSpc>
            </a:pPr>
            <a:endParaRPr lang="en-US" sz="16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YOLO (You Only Look Once) is a real-time object detection algorithm that uses a CNN to detect objects in images and videos. YOLO is designed to be fast and accurate, and it is widely used for applications such as surveillance, security, and autonomous vehicles.</a:t>
            </a:r>
          </a:p>
          <a:p>
            <a:pPr>
              <a:lnSpc>
                <a:spcPct val="150000"/>
              </a:lnSpc>
            </a:pPr>
            <a:endParaRPr lang="en-US" sz="160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600" dirty="0">
                <a:solidFill>
                  <a:schemeClr val="tx1"/>
                </a:solidFill>
                <a:latin typeface="Times New Roman" panose="02020603050405020304" pitchFamily="18" charset="0"/>
                <a:cs typeface="Times New Roman" panose="02020603050405020304" pitchFamily="18" charset="0"/>
              </a:rPr>
              <a:t>YOLO works by dividing the input image into a grid of cells, where each cell is responsible for detecting objects within its region. Each cell predicts a set of bounding boxes, which are then filtered and non-maximum suppressed to produce the final detections.</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22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8912"/>
            <a:ext cx="8596668" cy="402336"/>
          </a:xfrm>
        </p:spPr>
        <p:txBody>
          <a:bodyPr>
            <a:noAutofit/>
          </a:bodyPr>
          <a:lstStyle/>
          <a:p>
            <a:r>
              <a:rPr lang="en-US" sz="2400" dirty="0">
                <a:latin typeface="Times New Roman" panose="02020603050405020304" pitchFamily="18" charset="0"/>
                <a:cs typeface="Times New Roman" panose="02020603050405020304" pitchFamily="18" charset="0"/>
              </a:rPr>
              <a:t>SYSTEM ARCHITECTURE</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11937"/>
            <a:ext cx="8596668" cy="5029426"/>
          </a:xfrm>
        </p:spPr>
        <p:txBody>
          <a:bodyPr/>
          <a:lstStyle/>
          <a:p>
            <a:pPr marL="0" indent="0">
              <a:buNone/>
            </a:pPr>
            <a:r>
              <a:rPr lang="en-IN" dirty="0"/>
              <a:t> </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1146002" y="1259840"/>
            <a:ext cx="8128000" cy="4389120"/>
          </a:xfrm>
          <a:prstGeom prst="rect">
            <a:avLst/>
          </a:prstGeom>
        </p:spPr>
      </p:pic>
    </p:spTree>
    <p:extLst>
      <p:ext uri="{BB962C8B-B14F-4D97-AF65-F5344CB8AC3E}">
        <p14:creationId xmlns:p14="http://schemas.microsoft.com/office/powerpoint/2010/main" val="1863821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8912"/>
            <a:ext cx="8596668" cy="402336"/>
          </a:xfrm>
        </p:spPr>
        <p:txBody>
          <a:bodyPr>
            <a:noAutofit/>
          </a:bodyPr>
          <a:lstStyle/>
          <a:p>
            <a:r>
              <a:rPr lang="en-US" sz="2400" dirty="0">
                <a:latin typeface="Times New Roman" panose="02020603050405020304" pitchFamily="18" charset="0"/>
                <a:cs typeface="Times New Roman" panose="02020603050405020304" pitchFamily="18" charset="0"/>
              </a:rPr>
              <a:t>SYSTEM MODEL</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11936"/>
            <a:ext cx="8596668" cy="5407152"/>
          </a:xfrm>
        </p:spPr>
        <p:txBody>
          <a:bodyPr>
            <a:normAutofit/>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The proposed Hybrid Deep Learning-Based System is designed for real-time misinformation and crime detection on social networks. It follows a multi-layered architecture, ensuring scalability, efficiency, and accuracy.</a:t>
            </a:r>
          </a:p>
          <a:p>
            <a:pPr>
              <a:lnSpc>
                <a:spcPct val="150000"/>
              </a:lnSpc>
            </a:pPr>
            <a:r>
              <a:rPr lang="en-IN" sz="1600" dirty="0">
                <a:latin typeface="Times New Roman" panose="02020603050405020304" pitchFamily="18" charset="0"/>
                <a:cs typeface="Times New Roman" panose="02020603050405020304" pitchFamily="18" charset="0"/>
              </a:rPr>
              <a:t>Data Ingestion Layer: </a:t>
            </a:r>
            <a:r>
              <a:rPr lang="en-US" sz="1600" dirty="0">
                <a:latin typeface="Times New Roman" panose="02020603050405020304" pitchFamily="18" charset="0"/>
                <a:cs typeface="Times New Roman" panose="02020603050405020304" pitchFamily="18" charset="0"/>
              </a:rPr>
              <a:t>Collects data from platforms like Twitter, Facebook, and Instagram.</a:t>
            </a:r>
          </a:p>
          <a:p>
            <a:pPr>
              <a:lnSpc>
                <a:spcPct val="150000"/>
              </a:lnSpc>
            </a:pPr>
            <a:r>
              <a:rPr lang="en-IN" sz="1600" dirty="0">
                <a:latin typeface="Times New Roman" panose="02020603050405020304" pitchFamily="18" charset="0"/>
                <a:cs typeface="Times New Roman" panose="02020603050405020304" pitchFamily="18" charset="0"/>
              </a:rPr>
              <a:t>Data Preprocessing Layer: </a:t>
            </a:r>
            <a:r>
              <a:rPr lang="en-US" sz="1600" dirty="0">
                <a:latin typeface="Times New Roman" panose="02020603050405020304" pitchFamily="18" charset="0"/>
                <a:cs typeface="Times New Roman" panose="02020603050405020304" pitchFamily="18" charset="0"/>
              </a:rPr>
              <a:t>Tokenization, Lemmatization, Stop-word Removal using BERT embedding.</a:t>
            </a:r>
          </a:p>
          <a:p>
            <a:pPr>
              <a:lnSpc>
                <a:spcPct val="150000"/>
              </a:lnSpc>
            </a:pPr>
            <a:r>
              <a:rPr lang="en-US" sz="1600" dirty="0">
                <a:latin typeface="Times New Roman" panose="02020603050405020304" pitchFamily="18" charset="0"/>
                <a:cs typeface="Times New Roman" panose="02020603050405020304" pitchFamily="18" charset="0"/>
              </a:rPr>
              <a:t>Hybrid Deep Learning Model Layer: Tokenization, Lemmatization, Stop-word Removal using BERT embedding.</a:t>
            </a:r>
          </a:p>
          <a:p>
            <a:pPr lvl="0">
              <a:lnSpc>
                <a:spcPct val="150000"/>
              </a:lnSpc>
            </a:pPr>
            <a:r>
              <a:rPr lang="en-IN" sz="1600" dirty="0">
                <a:latin typeface="Times New Roman" panose="02020603050405020304" pitchFamily="18" charset="0"/>
                <a:cs typeface="Times New Roman" panose="02020603050405020304" pitchFamily="18" charset="0"/>
              </a:rPr>
              <a:t>User Interface &amp; Reporting Layer: </a:t>
            </a:r>
            <a:r>
              <a:rPr lang="en-US" sz="1600" dirty="0">
                <a:latin typeface="Times New Roman" panose="02020603050405020304" pitchFamily="18" charset="0"/>
                <a:cs typeface="Times New Roman" panose="02020603050405020304" pitchFamily="18" charset="0"/>
              </a:rPr>
              <a:t>Connects with external security platforms for sharing insights</a:t>
            </a:r>
            <a:r>
              <a:rPr lang="en-IN" sz="1600" dirty="0">
                <a:latin typeface="Times New Roman" panose="02020603050405020304" pitchFamily="18" charset="0"/>
                <a:cs typeface="Times New Roman" panose="02020603050405020304" pitchFamily="18" charset="0"/>
              </a:rPr>
              <a:t>.</a:t>
            </a:r>
          </a:p>
          <a:p>
            <a:pPr lvl="0">
              <a:lnSpc>
                <a:spcPct val="150000"/>
              </a:lnSpc>
            </a:pPr>
            <a:r>
              <a:rPr lang="en-IN" sz="1600" dirty="0">
                <a:latin typeface="Times New Roman" panose="02020603050405020304" pitchFamily="18" charset="0"/>
                <a:cs typeface="Times New Roman" panose="02020603050405020304" pitchFamily="18" charset="0"/>
              </a:rPr>
              <a:t>Model Retraining &amp; Maintenance Layer: </a:t>
            </a:r>
            <a:r>
              <a:rPr lang="en-US" sz="1600" dirty="0">
                <a:latin typeface="Times New Roman" panose="02020603050405020304" pitchFamily="18" charset="0"/>
                <a:cs typeface="Times New Roman" panose="02020603050405020304" pitchFamily="18" charset="0"/>
              </a:rPr>
              <a:t>Uses real-world feedback &amp; new data to enhance detection accuracy. Periodically re-trains BERT &amp; CNN-YOLO models.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3900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8912"/>
            <a:ext cx="8596668" cy="402336"/>
          </a:xfrm>
        </p:spPr>
        <p:txBody>
          <a:bodyPr>
            <a:noAutofit/>
          </a:bodyPr>
          <a:lstStyle/>
          <a:p>
            <a:r>
              <a:rPr lang="en-US" sz="2400" b="1" dirty="0">
                <a:latin typeface="Times New Roman" panose="02020603050405020304" pitchFamily="18" charset="0"/>
                <a:cs typeface="Times New Roman" panose="02020603050405020304" pitchFamily="18" charset="0"/>
              </a:rPr>
              <a:t>SYSTEM REQUIREMENTS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11936"/>
            <a:ext cx="8596668" cy="5608320"/>
          </a:xfrm>
        </p:spPr>
        <p:txBody>
          <a:bodyPr>
            <a:normAutofit/>
          </a:bodyPr>
          <a:lstStyle/>
          <a:p>
            <a:pPr marL="0" indent="0">
              <a:lnSpc>
                <a:spcPct val="150000"/>
              </a:lnSpc>
              <a:buNone/>
            </a:pPr>
            <a:r>
              <a:rPr lang="en-US" b="1" u="sng" dirty="0">
                <a:latin typeface="Times New Roman" panose="02020603050405020304" pitchFamily="18" charset="0"/>
                <a:cs typeface="Times New Roman" panose="02020603050405020304" pitchFamily="18" charset="0"/>
              </a:rPr>
              <a:t>Hardware Requirements</a:t>
            </a:r>
            <a:r>
              <a:rPr lang="en-US" sz="1600" b="1" dirty="0">
                <a:latin typeface="Times New Roman" panose="02020603050405020304" pitchFamily="18" charset="0"/>
                <a:cs typeface="Times New Roman" panose="02020603050405020304" pitchFamily="18" charset="0"/>
              </a:rPr>
              <a:t>:</a:t>
            </a:r>
          </a:p>
          <a:p>
            <a:pPr>
              <a:lnSpc>
                <a:spcPct val="150000"/>
              </a:lnSpc>
            </a:pPr>
            <a:r>
              <a:rPr lang="en-US" sz="1600" b="1" spc="-10" dirty="0">
                <a:effectLst/>
                <a:latin typeface="Times New Roman" panose="02020603050405020304" pitchFamily="18" charset="0"/>
                <a:ea typeface="Symbol" panose="05050102010706020507" pitchFamily="18" charset="2"/>
                <a:cs typeface="Symbol" panose="05050102010706020507" pitchFamily="18" charset="2"/>
              </a:rPr>
              <a:t>High-Performance</a:t>
            </a:r>
            <a:r>
              <a:rPr lang="en-US" sz="1600" b="1" spc="10" dirty="0">
                <a:effectLst/>
                <a:latin typeface="Times New Roman" panose="02020603050405020304" pitchFamily="18" charset="0"/>
                <a:ea typeface="Symbol" panose="05050102010706020507" pitchFamily="18" charset="2"/>
                <a:cs typeface="Symbol" panose="05050102010706020507" pitchFamily="18" charset="2"/>
              </a:rPr>
              <a:t> </a:t>
            </a:r>
            <a:r>
              <a:rPr lang="en-US" sz="1600" b="1" spc="-20" dirty="0">
                <a:effectLst/>
                <a:latin typeface="Times New Roman" panose="02020603050405020304" pitchFamily="18" charset="0"/>
                <a:ea typeface="Symbol" panose="05050102010706020507" pitchFamily="18" charset="2"/>
                <a:cs typeface="Symbol" panose="05050102010706020507" pitchFamily="18" charset="2"/>
              </a:rPr>
              <a:t>GPUs: </a:t>
            </a:r>
            <a:r>
              <a:rPr lang="en-US" sz="1600" dirty="0">
                <a:effectLst/>
                <a:latin typeface="Times New Roman" panose="02020603050405020304" pitchFamily="18" charset="0"/>
                <a:ea typeface="Times New Roman" panose="02020603050405020304" pitchFamily="18" charset="0"/>
              </a:rPr>
              <a:t>Multiple high-end GPUs (e.g., NVIDIA A100, RTX 3090/4090, or similar) are essential for accelerating deep learning model training and inference. GPU memory (VRAM) is crucial for handling large models and batch sizes.</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1600" b="1" spc="-10" dirty="0">
                <a:effectLst/>
                <a:latin typeface="Times New Roman" panose="02020603050405020304" pitchFamily="18" charset="0"/>
                <a:ea typeface="Symbol" panose="05050102010706020507" pitchFamily="18" charset="2"/>
                <a:cs typeface="Symbol" panose="05050102010706020507" pitchFamily="18" charset="2"/>
              </a:rPr>
              <a:t>Powerful</a:t>
            </a:r>
            <a:r>
              <a:rPr lang="en-US" sz="1600" b="1"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b="1" spc="-10" dirty="0">
                <a:effectLst/>
                <a:latin typeface="Times New Roman" panose="02020603050405020304" pitchFamily="18" charset="0"/>
                <a:ea typeface="Symbol" panose="05050102010706020507" pitchFamily="18" charset="2"/>
                <a:cs typeface="Symbol" panose="05050102010706020507" pitchFamily="18" charset="2"/>
              </a:rPr>
              <a:t>CPUs: </a:t>
            </a:r>
            <a:r>
              <a:rPr lang="en-US" sz="1600" dirty="0">
                <a:effectLst/>
                <a:latin typeface="Times New Roman" panose="02020603050405020304" pitchFamily="18" charset="0"/>
                <a:ea typeface="Times New Roman" panose="02020603050405020304" pitchFamily="18" charset="0"/>
              </a:rPr>
              <a:t>Multi-core</a:t>
            </a:r>
            <a:r>
              <a:rPr lang="en-US" sz="1600" spc="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CPUs</a:t>
            </a:r>
            <a:r>
              <a:rPr lang="en-US" sz="1600" spc="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with</a:t>
            </a:r>
            <a:r>
              <a:rPr lang="en-US" sz="1600" spc="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high</a:t>
            </a:r>
            <a:r>
              <a:rPr lang="en-US" sz="1600" spc="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clock</a:t>
            </a:r>
            <a:r>
              <a:rPr lang="en-US" sz="1600" spc="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speeds</a:t>
            </a:r>
            <a:r>
              <a:rPr lang="en-US" sz="1600" spc="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necessary</a:t>
            </a:r>
            <a:r>
              <a:rPr lang="en-US" sz="1600" spc="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a:t>
            </a:r>
            <a:r>
              <a:rPr lang="en-US" sz="1600" spc="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preprocessing,</a:t>
            </a:r>
            <a:r>
              <a:rPr lang="en-US" sz="1600" spc="40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 orchestration, and other computational tasks.</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1600" b="1" spc="0" dirty="0">
                <a:effectLst/>
                <a:latin typeface="Times New Roman" panose="02020603050405020304" pitchFamily="18" charset="0"/>
                <a:ea typeface="Symbol" panose="05050102010706020507" pitchFamily="18" charset="2"/>
                <a:cs typeface="Symbol" panose="05050102010706020507" pitchFamily="18" charset="2"/>
              </a:rPr>
              <a:t>Large</a:t>
            </a:r>
            <a:r>
              <a:rPr lang="en-US" sz="1600" b="1" spc="-40" dirty="0">
                <a:effectLst/>
                <a:latin typeface="Times New Roman" panose="02020603050405020304" pitchFamily="18" charset="0"/>
                <a:ea typeface="Symbol" panose="05050102010706020507" pitchFamily="18" charset="2"/>
                <a:cs typeface="Symbol" panose="05050102010706020507" pitchFamily="18" charset="2"/>
              </a:rPr>
              <a:t> </a:t>
            </a:r>
            <a:r>
              <a:rPr lang="en-US" sz="1600" b="1" spc="-20" dirty="0">
                <a:effectLst/>
                <a:latin typeface="Times New Roman" panose="02020603050405020304" pitchFamily="18" charset="0"/>
                <a:ea typeface="Symbol" panose="05050102010706020507" pitchFamily="18" charset="2"/>
                <a:cs typeface="Symbol" panose="05050102010706020507" pitchFamily="18" charset="2"/>
              </a:rPr>
              <a:t>RAM: </a:t>
            </a:r>
            <a:r>
              <a:rPr lang="en-US" sz="1600" dirty="0">
                <a:effectLst/>
                <a:latin typeface="Times New Roman" panose="02020603050405020304" pitchFamily="18" charset="0"/>
                <a:ea typeface="Times New Roman" panose="02020603050405020304" pitchFamily="18" charset="0"/>
              </a:rPr>
              <a:t>Significant RAM (e.g., 128 GB or more) is needed to handle large datasets and complex </a:t>
            </a:r>
            <a:r>
              <a:rPr lang="en-US" sz="1600" spc="-10" dirty="0">
                <a:effectLst/>
                <a:latin typeface="Times New Roman" panose="02020603050405020304" pitchFamily="18" charset="0"/>
                <a:ea typeface="Times New Roman" panose="02020603050405020304" pitchFamily="18" charset="0"/>
              </a:rPr>
              <a:t>models.</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1600" b="1" spc="0" dirty="0">
                <a:effectLst/>
                <a:latin typeface="Times New Roman" panose="02020603050405020304" pitchFamily="18" charset="0"/>
                <a:ea typeface="Symbol" panose="05050102010706020507" pitchFamily="18" charset="2"/>
                <a:cs typeface="Symbol" panose="05050102010706020507" pitchFamily="18" charset="2"/>
              </a:rPr>
              <a:t>Network</a:t>
            </a:r>
            <a:r>
              <a:rPr lang="en-US" sz="1600" b="1" spc="-60" dirty="0">
                <a:effectLst/>
                <a:latin typeface="Times New Roman" panose="02020603050405020304" pitchFamily="18" charset="0"/>
                <a:ea typeface="Symbol" panose="05050102010706020507" pitchFamily="18" charset="2"/>
                <a:cs typeface="Symbol" panose="05050102010706020507" pitchFamily="18" charset="2"/>
              </a:rPr>
              <a:t> </a:t>
            </a:r>
            <a:r>
              <a:rPr lang="en-US" sz="1600" b="1" spc="-10" dirty="0">
                <a:effectLst/>
                <a:latin typeface="Times New Roman" panose="02020603050405020304" pitchFamily="18" charset="0"/>
                <a:ea typeface="Symbol" panose="05050102010706020507" pitchFamily="18" charset="2"/>
                <a:cs typeface="Symbol" panose="05050102010706020507" pitchFamily="18" charset="2"/>
              </a:rPr>
              <a:t>Infrastructure:</a:t>
            </a:r>
            <a:r>
              <a:rPr lang="en-IN" sz="1600" b="1" dirty="0">
                <a:latin typeface="Times New Roman" panose="02020603050405020304" pitchFamily="18" charset="0"/>
                <a:ea typeface="Symbol" panose="05050102010706020507" pitchFamily="18" charset="2"/>
                <a:cs typeface="Symbol" panose="05050102010706020507" pitchFamily="18" charset="2"/>
              </a:rPr>
              <a:t> </a:t>
            </a:r>
            <a:r>
              <a:rPr lang="en-US" sz="1600" dirty="0">
                <a:effectLst/>
                <a:latin typeface="Times New Roman" panose="02020603050405020304" pitchFamily="18" charset="0"/>
                <a:ea typeface="Times New Roman" panose="02020603050405020304" pitchFamily="18" charset="0"/>
              </a:rPr>
              <a:t>High-bandwidth network connections are required for real-time data ingestion and distribution. If a cloud-based system, then a very robust network connection to the cloud </a:t>
            </a:r>
            <a:r>
              <a:rPr lang="en-US" sz="1600" spc="-10" dirty="0">
                <a:effectLst/>
                <a:latin typeface="Times New Roman" panose="02020603050405020304" pitchFamily="18" charset="0"/>
                <a:ea typeface="Times New Roman" panose="02020603050405020304" pitchFamily="18" charset="0"/>
              </a:rPr>
              <a:t>provider.</a:t>
            </a:r>
            <a:endParaRPr lang="en-IN" sz="1600" dirty="0">
              <a:effectLst/>
              <a:latin typeface="Times New Roman" panose="02020603050405020304" pitchFamily="18" charset="0"/>
              <a:ea typeface="Times New Roman" panose="02020603050405020304" pitchFamily="18" charset="0"/>
            </a:endParaRPr>
          </a:p>
          <a:p>
            <a:pPr>
              <a:lnSpc>
                <a:spcPct val="150000"/>
              </a:lnSpc>
            </a:pPr>
            <a:endParaRPr lang="en-IN" sz="1800" b="1" spc="0" dirty="0">
              <a:effectLst/>
              <a:latin typeface="Times New Roman" panose="02020603050405020304" pitchFamily="18" charset="0"/>
              <a:ea typeface="Symbol" panose="05050102010706020507" pitchFamily="18" charset="2"/>
              <a:cs typeface="Symbol" panose="05050102010706020507" pitchFamily="18" charset="2"/>
            </a:endParaRPr>
          </a:p>
          <a:p>
            <a:pPr>
              <a:lnSpc>
                <a:spcPct val="150000"/>
              </a:lnSpc>
            </a:pPr>
            <a:endParaRPr lang="en-IN" sz="1800" b="1" spc="0" dirty="0">
              <a:effectLst/>
              <a:latin typeface="Times New Roman" panose="02020603050405020304" pitchFamily="18" charset="0"/>
              <a:ea typeface="Symbol" panose="05050102010706020507" pitchFamily="18" charset="2"/>
              <a:cs typeface="Symbol" panose="05050102010706020507" pitchFamily="18" charset="2"/>
            </a:endParaRPr>
          </a:p>
          <a:p>
            <a:pPr>
              <a:lnSpc>
                <a:spcPct val="150000"/>
              </a:lnSpc>
            </a:pPr>
            <a:endParaRPr lang="en-IN" sz="1800" b="1" spc="0" dirty="0">
              <a:effectLst/>
              <a:latin typeface="Times New Roman" panose="02020603050405020304" pitchFamily="18" charset="0"/>
              <a:ea typeface="Symbol" panose="05050102010706020507" pitchFamily="18" charset="2"/>
              <a:cs typeface="Symbol" panose="05050102010706020507" pitchFamily="18" charset="2"/>
            </a:endParaRPr>
          </a:p>
          <a:p>
            <a:pPr>
              <a:lnSpc>
                <a:spcPct val="150000"/>
              </a:lnSpc>
            </a:pPr>
            <a:endParaRPr lang="en-IN"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600" dirty="0"/>
          </a:p>
        </p:txBody>
      </p:sp>
    </p:spTree>
    <p:extLst>
      <p:ext uri="{BB962C8B-B14F-4D97-AF65-F5344CB8AC3E}">
        <p14:creationId xmlns:p14="http://schemas.microsoft.com/office/powerpoint/2010/main" val="2956858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38912"/>
            <a:ext cx="8596668" cy="402336"/>
          </a:xfrm>
        </p:spPr>
        <p:txBody>
          <a:bodyPr>
            <a:noAutofit/>
          </a:bodyPr>
          <a:lstStyle/>
          <a:p>
            <a:r>
              <a:rPr lang="en-US" sz="2400" b="1" dirty="0">
                <a:latin typeface="Times New Roman" panose="02020603050405020304" pitchFamily="18" charset="0"/>
                <a:cs typeface="Times New Roman" panose="02020603050405020304" pitchFamily="18" charset="0"/>
              </a:rPr>
              <a:t>SYSTEM REQUIREMENTS</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011936"/>
            <a:ext cx="8596668" cy="5608320"/>
          </a:xfrm>
        </p:spPr>
        <p:txBody>
          <a:bodyPr>
            <a:normAutofit/>
          </a:bodyPr>
          <a:lstStyle/>
          <a:p>
            <a:pPr marL="0" indent="0">
              <a:lnSpc>
                <a:spcPct val="150000"/>
              </a:lnSpc>
              <a:buNone/>
            </a:pPr>
            <a:r>
              <a:rPr lang="en-US" b="1" u="sng" dirty="0">
                <a:latin typeface="Times New Roman" panose="02020603050405020304" pitchFamily="18" charset="0"/>
                <a:cs typeface="Times New Roman" panose="02020603050405020304" pitchFamily="18" charset="0"/>
              </a:rPr>
              <a:t>Software Requirements:</a:t>
            </a:r>
          </a:p>
          <a:p>
            <a:pPr>
              <a:lnSpc>
                <a:spcPct val="150000"/>
              </a:lnSpc>
            </a:pPr>
            <a:r>
              <a:rPr lang="en-US" sz="1600" b="1" spc="-10" dirty="0">
                <a:effectLst/>
                <a:latin typeface="Times New Roman" panose="02020603050405020304" pitchFamily="18" charset="0"/>
                <a:ea typeface="Times New Roman" panose="02020603050405020304" pitchFamily="18" charset="0"/>
              </a:rPr>
              <a:t>Operating</a:t>
            </a:r>
            <a:r>
              <a:rPr lang="en-US" sz="1600" b="1" spc="-25"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System</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Linux-based</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operating</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(e.g.,</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Ubuntu,</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CentOS)</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typically</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preferred</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deep</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learning development and deployment.</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1600" b="1" dirty="0">
                <a:effectLst/>
                <a:latin typeface="Times New Roman" panose="02020603050405020304" pitchFamily="18" charset="0"/>
                <a:ea typeface="Times New Roman" panose="02020603050405020304" pitchFamily="18" charset="0"/>
              </a:rPr>
              <a:t>Deep</a:t>
            </a:r>
            <a:r>
              <a:rPr lang="en-US" sz="1600" b="1" spc="-65" dirty="0">
                <a:effectLst/>
                <a:latin typeface="Times New Roman" panose="02020603050405020304" pitchFamily="18" charset="0"/>
                <a:ea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rPr>
              <a:t>Learning</a:t>
            </a:r>
            <a:r>
              <a:rPr lang="en-US" sz="1600" b="1" spc="-50" dirty="0">
                <a:effectLst/>
                <a:latin typeface="Times New Roman" panose="02020603050405020304" pitchFamily="18" charset="0"/>
                <a:ea typeface="Times New Roman" panose="02020603050405020304" pitchFamily="18" charset="0"/>
              </a:rPr>
              <a:t> </a:t>
            </a:r>
            <a:r>
              <a:rPr lang="en-US" sz="1600" b="1" spc="-10" dirty="0" err="1">
                <a:effectLst/>
                <a:latin typeface="Times New Roman" panose="02020603050405020304" pitchFamily="18" charset="0"/>
                <a:ea typeface="Times New Roman" panose="02020603050405020304" pitchFamily="18" charset="0"/>
              </a:rPr>
              <a:t>Frameworks</a:t>
            </a:r>
            <a:r>
              <a:rPr lang="en-US" sz="1600" spc="-10" dirty="0" err="1">
                <a:effectLst/>
                <a:latin typeface="Times New Roman" panose="02020603050405020304" pitchFamily="18" charset="0"/>
                <a:ea typeface="Times New Roman" panose="02020603050405020304" pitchFamily="18" charset="0"/>
              </a:rPr>
              <a:t>:</a:t>
            </a:r>
            <a:r>
              <a:rPr lang="en-US" sz="1600" dirty="0" err="1">
                <a:effectLst/>
                <a:latin typeface="Times New Roman" panose="02020603050405020304" pitchFamily="18" charset="0"/>
                <a:ea typeface="Times New Roman" panose="02020603050405020304" pitchFamily="18" charset="0"/>
              </a:rPr>
              <a:t>TensorFlow</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essential</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building</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training</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deep</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learning</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models.</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Transformers</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library</a:t>
            </a:r>
            <a:r>
              <a:rPr lang="en-US" sz="1600" spc="-3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from Hugging Face for BERT-related operations.</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1600" b="1" spc="-10" dirty="0">
                <a:effectLst/>
                <a:latin typeface="Times New Roman" panose="02020603050405020304" pitchFamily="18" charset="0"/>
                <a:ea typeface="Times New Roman" panose="02020603050405020304" pitchFamily="18" charset="0"/>
              </a:rPr>
              <a:t>Programming</a:t>
            </a:r>
            <a:r>
              <a:rPr lang="en-US" sz="1600" b="1" spc="-60" dirty="0">
                <a:effectLst/>
                <a:latin typeface="Times New Roman" panose="02020603050405020304" pitchFamily="18" charset="0"/>
                <a:ea typeface="Times New Roman" panose="02020603050405020304" pitchFamily="18" charset="0"/>
              </a:rPr>
              <a:t> </a:t>
            </a:r>
            <a:r>
              <a:rPr lang="en-US" sz="1600" b="1" spc="-10" dirty="0">
                <a:effectLst/>
                <a:latin typeface="Times New Roman" panose="02020603050405020304" pitchFamily="18" charset="0"/>
                <a:ea typeface="Times New Roman" panose="02020603050405020304" pitchFamily="18" charset="0"/>
              </a:rPr>
              <a:t>Languages</a:t>
            </a:r>
            <a:r>
              <a:rPr lang="en-US" sz="1600" spc="-10" dirty="0">
                <a:effectLst/>
                <a:latin typeface="Times New Roman" panose="02020603050405020304" pitchFamily="18" charset="0"/>
                <a:ea typeface="Times New Roman" panose="02020603050405020304" pitchFamily="18" charset="0"/>
              </a:rPr>
              <a:t>:</a:t>
            </a:r>
            <a:r>
              <a:rPr lang="en-US" sz="1600" b="1" u="sng"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Python</a:t>
            </a:r>
            <a:r>
              <a:rPr lang="en-US" sz="1600" spc="-5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the</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primary</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programming</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language</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deep</a:t>
            </a:r>
            <a:r>
              <a:rPr lang="en-US" sz="1600" spc="-4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learning.</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US" sz="1600" b="1" spc="-10" dirty="0">
                <a:effectLst/>
                <a:latin typeface="Times New Roman" panose="02020603050405020304" pitchFamily="18" charset="0"/>
                <a:ea typeface="Symbol" panose="05050102010706020507" pitchFamily="18" charset="2"/>
                <a:cs typeface="Symbol" panose="05050102010706020507" pitchFamily="18" charset="2"/>
              </a:rPr>
              <a:t>Natural</a:t>
            </a:r>
            <a:r>
              <a:rPr lang="en-US" sz="1600" b="1" spc="-40" dirty="0">
                <a:effectLst/>
                <a:latin typeface="Times New Roman" panose="02020603050405020304" pitchFamily="18" charset="0"/>
                <a:ea typeface="Symbol" panose="05050102010706020507" pitchFamily="18" charset="2"/>
                <a:cs typeface="Symbol" panose="05050102010706020507" pitchFamily="18" charset="2"/>
              </a:rPr>
              <a:t> </a:t>
            </a:r>
            <a:r>
              <a:rPr lang="en-US" sz="1600" b="1" spc="-10" dirty="0">
                <a:effectLst/>
                <a:latin typeface="Times New Roman" panose="02020603050405020304" pitchFamily="18" charset="0"/>
                <a:ea typeface="Symbol" panose="05050102010706020507" pitchFamily="18" charset="2"/>
                <a:cs typeface="Symbol" panose="05050102010706020507" pitchFamily="18" charset="2"/>
              </a:rPr>
              <a:t>Language</a:t>
            </a:r>
            <a:r>
              <a:rPr lang="en-US" sz="1600" b="1" spc="15" dirty="0">
                <a:effectLst/>
                <a:latin typeface="Times New Roman" panose="02020603050405020304" pitchFamily="18" charset="0"/>
                <a:ea typeface="Symbol" panose="05050102010706020507" pitchFamily="18" charset="2"/>
                <a:cs typeface="Symbol" panose="05050102010706020507" pitchFamily="18" charset="2"/>
              </a:rPr>
              <a:t> </a:t>
            </a:r>
            <a:r>
              <a:rPr lang="en-US" sz="1600" b="1" spc="-10" dirty="0">
                <a:effectLst/>
                <a:latin typeface="Times New Roman" panose="02020603050405020304" pitchFamily="18" charset="0"/>
                <a:ea typeface="Symbol" panose="05050102010706020507" pitchFamily="18" charset="2"/>
                <a:cs typeface="Symbol" panose="05050102010706020507" pitchFamily="18" charset="2"/>
              </a:rPr>
              <a:t>Processing</a:t>
            </a:r>
            <a:r>
              <a:rPr lang="en-US" sz="1600" b="1" spc="30" dirty="0">
                <a:effectLst/>
                <a:latin typeface="Times New Roman" panose="02020603050405020304" pitchFamily="18" charset="0"/>
                <a:ea typeface="Symbol" panose="05050102010706020507" pitchFamily="18" charset="2"/>
                <a:cs typeface="Symbol" panose="05050102010706020507" pitchFamily="18" charset="2"/>
              </a:rPr>
              <a:t> </a:t>
            </a:r>
            <a:r>
              <a:rPr lang="en-US" sz="1600" b="1" spc="-10" dirty="0">
                <a:effectLst/>
                <a:latin typeface="Times New Roman" panose="02020603050405020304" pitchFamily="18" charset="0"/>
                <a:ea typeface="Symbol" panose="05050102010706020507" pitchFamily="18" charset="2"/>
                <a:cs typeface="Symbol" panose="05050102010706020507" pitchFamily="18" charset="2"/>
              </a:rPr>
              <a:t>(NLP)</a:t>
            </a:r>
            <a:r>
              <a:rPr lang="en-US" sz="1600" b="1"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b="1" spc="-10" dirty="0">
                <a:effectLst/>
                <a:latin typeface="Times New Roman" panose="02020603050405020304" pitchFamily="18" charset="0"/>
                <a:ea typeface="Symbol" panose="05050102010706020507" pitchFamily="18" charset="2"/>
                <a:cs typeface="Symbol" panose="05050102010706020507" pitchFamily="18" charset="2"/>
              </a:rPr>
              <a:t>Libraries: </a:t>
            </a:r>
            <a:r>
              <a:rPr lang="en-US" sz="1600" dirty="0">
                <a:effectLst/>
                <a:latin typeface="Times New Roman" panose="02020603050405020304" pitchFamily="18" charset="0"/>
                <a:ea typeface="Times New Roman" panose="02020603050405020304" pitchFamily="18" charset="0"/>
              </a:rPr>
              <a:t>NLTK,</a:t>
            </a:r>
            <a:r>
              <a:rPr lang="en-US" sz="1600" spc="-75" dirty="0">
                <a:effectLst/>
                <a:latin typeface="Times New Roman" panose="02020603050405020304" pitchFamily="18" charset="0"/>
                <a:ea typeface="Times New Roman" panose="02020603050405020304" pitchFamily="18" charset="0"/>
              </a:rPr>
              <a:t> </a:t>
            </a:r>
            <a:r>
              <a:rPr lang="en-US" sz="1600" dirty="0" err="1">
                <a:effectLst/>
                <a:latin typeface="Times New Roman" panose="02020603050405020304" pitchFamily="18" charset="0"/>
                <a:ea typeface="Times New Roman" panose="02020603050405020304" pitchFamily="18" charset="0"/>
              </a:rPr>
              <a:t>spaCy</a:t>
            </a:r>
            <a:r>
              <a:rPr lang="en-US" sz="1600" dirty="0">
                <a:effectLst/>
                <a:latin typeface="Times New Roman" panose="02020603050405020304" pitchFamily="18" charset="0"/>
                <a:ea typeface="Times New Roman" panose="02020603050405020304" pitchFamily="18" charset="0"/>
              </a:rPr>
              <a:t>,</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Hugging</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Face</a:t>
            </a:r>
            <a:r>
              <a:rPr lang="en-US" sz="1600" spc="-5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Transformers</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are</a:t>
            </a:r>
            <a:r>
              <a:rPr lang="en-US" sz="1600" spc="-3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used</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for</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text</a:t>
            </a:r>
            <a:r>
              <a:rPr lang="en-US" sz="1600" spc="-7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processing</a:t>
            </a:r>
            <a:r>
              <a:rPr lang="en-US" sz="1600" spc="-4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and</a:t>
            </a:r>
            <a:r>
              <a:rPr lang="en-US" sz="1600" spc="-45"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analysis</a:t>
            </a:r>
          </a:p>
          <a:p>
            <a:pPr>
              <a:lnSpc>
                <a:spcPct val="150000"/>
              </a:lnSpc>
            </a:pPr>
            <a:r>
              <a:rPr lang="en-US" sz="1600" b="1" spc="-10" dirty="0">
                <a:effectLst/>
                <a:latin typeface="Times New Roman" panose="02020603050405020304" pitchFamily="18" charset="0"/>
                <a:ea typeface="Symbol" panose="05050102010706020507" pitchFamily="18" charset="2"/>
                <a:cs typeface="Symbol" panose="05050102010706020507" pitchFamily="18" charset="2"/>
              </a:rPr>
              <a:t>Database</a:t>
            </a:r>
            <a:r>
              <a:rPr lang="en-US" sz="1600" b="1" spc="-20" dirty="0">
                <a:effectLst/>
                <a:latin typeface="Times New Roman" panose="02020603050405020304" pitchFamily="18" charset="0"/>
                <a:ea typeface="Symbol" panose="05050102010706020507" pitchFamily="18" charset="2"/>
                <a:cs typeface="Symbol" panose="05050102010706020507" pitchFamily="18" charset="2"/>
              </a:rPr>
              <a:t> </a:t>
            </a:r>
            <a:r>
              <a:rPr lang="en-US" sz="1600" b="1" spc="-10" dirty="0">
                <a:effectLst/>
                <a:latin typeface="Times New Roman" panose="02020603050405020304" pitchFamily="18" charset="0"/>
                <a:ea typeface="Symbol" panose="05050102010706020507" pitchFamily="18" charset="2"/>
                <a:cs typeface="Symbol" panose="05050102010706020507" pitchFamily="18" charset="2"/>
              </a:rPr>
              <a:t>Systems: </a:t>
            </a:r>
            <a:r>
              <a:rPr lang="en-US" sz="1600" dirty="0">
                <a:effectLst/>
                <a:latin typeface="Times New Roman" panose="02020603050405020304" pitchFamily="18" charset="0"/>
                <a:ea typeface="Times New Roman" panose="02020603050405020304" pitchFamily="18" charset="0"/>
              </a:rPr>
              <a:t>A</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scalable</a:t>
            </a:r>
            <a:r>
              <a:rPr lang="en-US" sz="1600" spc="-6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database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system</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(e.g.,</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PostgreSQL,</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MySQL,</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or</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NoSQL</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databases</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like</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MongoDB)</a:t>
            </a:r>
            <a:r>
              <a:rPr lang="en-US" sz="1600" spc="-6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is needed for storing and managing social network data.</a:t>
            </a:r>
            <a:endParaRPr lang="en-IN" sz="1600" dirty="0">
              <a:effectLst/>
              <a:latin typeface="Times New Roman" panose="02020603050405020304" pitchFamily="18" charset="0"/>
              <a:ea typeface="Times New Roman" panose="02020603050405020304" pitchFamily="18" charset="0"/>
            </a:endParaRPr>
          </a:p>
          <a:p>
            <a:pPr>
              <a:lnSpc>
                <a:spcPct val="150000"/>
              </a:lnSpc>
            </a:pPr>
            <a:endParaRPr lang="en-IN" sz="1800" b="1" spc="0" dirty="0">
              <a:effectLst/>
              <a:latin typeface="Times New Roman" panose="02020603050405020304" pitchFamily="18" charset="0"/>
              <a:ea typeface="Symbol" panose="05050102010706020507" pitchFamily="18" charset="2"/>
              <a:cs typeface="Symbol" panose="05050102010706020507" pitchFamily="18" charset="2"/>
            </a:endParaRPr>
          </a:p>
          <a:p>
            <a:pPr>
              <a:lnSpc>
                <a:spcPct val="150000"/>
              </a:lnSpc>
            </a:pPr>
            <a:endParaRPr lang="en-IN" sz="1800" b="1" spc="0" dirty="0">
              <a:effectLst/>
              <a:latin typeface="Times New Roman" panose="02020603050405020304" pitchFamily="18" charset="0"/>
              <a:ea typeface="Symbol" panose="05050102010706020507" pitchFamily="18" charset="2"/>
              <a:cs typeface="Symbol" panose="05050102010706020507" pitchFamily="18" charset="2"/>
            </a:endParaRPr>
          </a:p>
          <a:p>
            <a:pPr>
              <a:lnSpc>
                <a:spcPct val="150000"/>
              </a:lnSpc>
            </a:pPr>
            <a:endParaRPr lang="en-IN" dirty="0">
              <a:latin typeface="Times New Roman" panose="02020603050405020304" pitchFamily="18" charset="0"/>
              <a:ea typeface="Times New Roman" panose="02020603050405020304" pitchFamily="18" charset="0"/>
            </a:endParaRPr>
          </a:p>
          <a:p>
            <a:pPr marL="0" indent="0" algn="just">
              <a:lnSpc>
                <a:spcPct val="150000"/>
              </a:lnSpc>
              <a:buNone/>
            </a:pPr>
            <a:endParaRPr lang="en-IN" b="1" u="sng" dirty="0">
              <a:latin typeface="Times New Roman" panose="02020603050405020304" pitchFamily="18" charset="0"/>
              <a:cs typeface="Times New Roman" panose="02020603050405020304" pitchFamily="18" charset="0"/>
            </a:endParaRPr>
          </a:p>
          <a:p>
            <a:pPr marL="0" indent="0">
              <a:buNone/>
            </a:pPr>
            <a:endParaRPr lang="en-IN" sz="3400" dirty="0">
              <a:latin typeface="Times New Roman" panose="02020603050405020304" pitchFamily="18" charset="0"/>
              <a:cs typeface="Times New Roman" panose="02020603050405020304" pitchFamily="18" charset="0"/>
            </a:endParaRPr>
          </a:p>
          <a:p>
            <a:pPr>
              <a:lnSpc>
                <a:spcPct val="150000"/>
              </a:lnSpc>
            </a:pPr>
            <a:endParaRPr lang="en-IN" sz="16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600" dirty="0"/>
          </a:p>
        </p:txBody>
      </p:sp>
    </p:spTree>
    <p:extLst>
      <p:ext uri="{BB962C8B-B14F-4D97-AF65-F5344CB8AC3E}">
        <p14:creationId xmlns:p14="http://schemas.microsoft.com/office/powerpoint/2010/main" val="2222630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0"/>
          </a:xfrm>
        </p:spPr>
        <p:txBody>
          <a:bodyPr>
            <a:normAutofit/>
          </a:bodyPr>
          <a:lstStyle/>
          <a:p>
            <a:r>
              <a:rPr lang="en-US" sz="2800" b="1" dirty="0">
                <a:latin typeface="Times New Roman" panose="02020603050405020304" pitchFamily="18" charset="0"/>
                <a:cs typeface="Times New Roman" panose="02020603050405020304" pitchFamily="18" charset="0"/>
              </a:rPr>
              <a:t>OUTPUT SCREENSHOTS</a:t>
            </a:r>
            <a:endParaRPr lang="en-IN" sz="2800" dirty="0"/>
          </a:p>
        </p:txBody>
      </p:sp>
      <p:sp>
        <p:nvSpPr>
          <p:cNvPr id="3" name="Content Placeholder 2"/>
          <p:cNvSpPr>
            <a:spLocks noGrp="1"/>
          </p:cNvSpPr>
          <p:nvPr>
            <p:ph sz="half" idx="1"/>
          </p:nvPr>
        </p:nvSpPr>
        <p:spPr>
          <a:xfrm>
            <a:off x="677334" y="1219200"/>
            <a:ext cx="7067712" cy="4822161"/>
          </a:xfrm>
        </p:spPr>
        <p:txBody>
          <a:bodyPr/>
          <a:lstStyle/>
          <a:p>
            <a:pPr marL="0" indent="0">
              <a:buNone/>
            </a:pPr>
            <a:r>
              <a:rPr lang="en-US" sz="1800" dirty="0">
                <a:effectLst/>
                <a:latin typeface="Times New Roman" panose="02020603050405020304" pitchFamily="18" charset="0"/>
                <a:ea typeface="Times New Roman" panose="02020603050405020304" pitchFamily="18" charset="0"/>
              </a:rPr>
              <a:t>                                               </a:t>
            </a:r>
          </a:p>
          <a:p>
            <a:pPr marL="0" indent="0">
              <a:buNone/>
            </a:pPr>
            <a:r>
              <a:rPr lang="en-US"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Misinformation Output 1</a:t>
            </a:r>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endParaRPr lang="en-IN" dirty="0"/>
          </a:p>
        </p:txBody>
      </p:sp>
      <p:sp>
        <p:nvSpPr>
          <p:cNvPr id="4" name="Content Placeholder 3"/>
          <p:cNvSpPr>
            <a:spLocks noGrp="1"/>
          </p:cNvSpPr>
          <p:nvPr>
            <p:ph sz="half" idx="2"/>
          </p:nvPr>
        </p:nvSpPr>
        <p:spPr>
          <a:xfrm>
            <a:off x="5089970" y="1219201"/>
            <a:ext cx="4184034" cy="4822162"/>
          </a:xfrm>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                   </a:t>
            </a:r>
            <a:endParaRPr lang="en-IN" sz="1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11" name="Image 52">
            <a:extLst>
              <a:ext uri="{FF2B5EF4-FFF2-40B4-BE49-F238E27FC236}">
                <a16:creationId xmlns:a16="http://schemas.microsoft.com/office/drawing/2014/main" id="{08CBA48F-6AC3-5502-9F72-D6E20F0FC560}"/>
              </a:ext>
            </a:extLst>
          </p:cNvPr>
          <p:cNvPicPr>
            <a:picLocks/>
          </p:cNvPicPr>
          <p:nvPr/>
        </p:nvPicPr>
        <p:blipFill>
          <a:blip r:embed="rId2" cstate="print"/>
          <a:stretch>
            <a:fillRect/>
          </a:stretch>
        </p:blipFill>
        <p:spPr>
          <a:xfrm>
            <a:off x="791015" y="1911349"/>
            <a:ext cx="7546340" cy="3727450"/>
          </a:xfrm>
          <a:prstGeom prst="rect">
            <a:avLst/>
          </a:prstGeom>
        </p:spPr>
      </p:pic>
    </p:spTree>
    <p:extLst>
      <p:ext uri="{BB962C8B-B14F-4D97-AF65-F5344CB8AC3E}">
        <p14:creationId xmlns:p14="http://schemas.microsoft.com/office/powerpoint/2010/main" val="2563955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0"/>
          </a:xfrm>
        </p:spPr>
        <p:txBody>
          <a:bodyPr>
            <a:normAutofit/>
          </a:bodyPr>
          <a:lstStyle/>
          <a:p>
            <a:r>
              <a:rPr lang="en-US" sz="2800" b="1" dirty="0">
                <a:latin typeface="Times New Roman" panose="02020603050405020304" pitchFamily="18" charset="0"/>
                <a:cs typeface="Times New Roman" panose="02020603050405020304" pitchFamily="18" charset="0"/>
              </a:rPr>
              <a:t>OUTPUT SCREENSHOTS</a:t>
            </a:r>
            <a:endParaRPr lang="en-IN" sz="2800" dirty="0"/>
          </a:p>
        </p:txBody>
      </p:sp>
      <p:sp>
        <p:nvSpPr>
          <p:cNvPr id="4" name="Content Placeholder 3"/>
          <p:cNvSpPr>
            <a:spLocks noGrp="1"/>
          </p:cNvSpPr>
          <p:nvPr>
            <p:ph sz="half" idx="2"/>
          </p:nvPr>
        </p:nvSpPr>
        <p:spPr>
          <a:xfrm>
            <a:off x="883138" y="1219201"/>
            <a:ext cx="8390866" cy="4822162"/>
          </a:xfrm>
        </p:spPr>
        <p:txBody>
          <a:bodyPr>
            <a:normAutofit/>
          </a:bodyPr>
          <a:lstStyle/>
          <a:p>
            <a:pPr marL="0" indent="0">
              <a:buNone/>
            </a:pPr>
            <a:r>
              <a:rPr lang="en-US" sz="1800" i="1" dirty="0">
                <a:effectLst/>
                <a:latin typeface="Times New Roman" panose="02020603050405020304" pitchFamily="18" charset="0"/>
                <a:ea typeface="Times New Roman" panose="02020603050405020304" pitchFamily="18" charset="0"/>
              </a:rPr>
              <a:t>                                                </a:t>
            </a:r>
          </a:p>
          <a:p>
            <a:pPr marL="0" indent="0">
              <a:buNone/>
            </a:pPr>
            <a:r>
              <a:rPr lang="en-US" i="1"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Misinformation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Output</a:t>
            </a:r>
            <a:r>
              <a:rPr lang="en-US" sz="1800" spc="-45" dirty="0">
                <a:effectLst/>
                <a:latin typeface="Times New Roman" panose="02020603050405020304" pitchFamily="18" charset="0"/>
                <a:ea typeface="Times New Roman" panose="02020603050405020304" pitchFamily="18" charset="0"/>
              </a:rPr>
              <a:t> </a:t>
            </a:r>
            <a:r>
              <a:rPr lang="en-US" sz="1800" spc="-50" dirty="0">
                <a:effectLst/>
                <a:latin typeface="Times New Roman" panose="02020603050405020304" pitchFamily="18" charset="0"/>
                <a:ea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pic>
        <p:nvPicPr>
          <p:cNvPr id="11" name="Image 53">
            <a:extLst>
              <a:ext uri="{FF2B5EF4-FFF2-40B4-BE49-F238E27FC236}">
                <a16:creationId xmlns:a16="http://schemas.microsoft.com/office/drawing/2014/main" id="{38044058-B4CB-B581-591D-2C8EC7B9A576}"/>
              </a:ext>
            </a:extLst>
          </p:cNvPr>
          <p:cNvPicPr>
            <a:picLocks noGrp="1"/>
          </p:cNvPicPr>
          <p:nvPr>
            <p:ph sz="half" idx="1"/>
          </p:nvPr>
        </p:nvPicPr>
        <p:blipFill>
          <a:blip r:embed="rId2" cstate="print"/>
          <a:stretch>
            <a:fillRect/>
          </a:stretch>
        </p:blipFill>
        <p:spPr>
          <a:xfrm>
            <a:off x="1396877" y="2096356"/>
            <a:ext cx="7176600" cy="3436936"/>
          </a:xfrm>
          <a:prstGeom prst="rect">
            <a:avLst/>
          </a:prstGeom>
        </p:spPr>
      </p:pic>
    </p:spTree>
    <p:extLst>
      <p:ext uri="{BB962C8B-B14F-4D97-AF65-F5344CB8AC3E}">
        <p14:creationId xmlns:p14="http://schemas.microsoft.com/office/powerpoint/2010/main" val="11015612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258</TotalTime>
  <Words>1058</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PROPOSED SYSTEM</vt:lpstr>
      <vt:lpstr>BERT (Bidirectional Encoder Representations from Transformers) is a pre-trained language model developed by Google. It's a type of neural network designed to process natural language inputs and generate contextualized representations of words and phrases. BERT is trained on a massive corpus of text data, including the entire Wikipedia and BookCorpus datasets.  BERT uses a multi-layer bidirectional transformer encoder to process input text. Here's a simplified overview of the BERT architecture: 1. Input Embeddings: The input text is first tokenized into individual words or subwords. Each token is then embedded into a vector space using a learned embedding layer. 2. Encoder Layers: Encoder layer consists of two sub-layers: a self-attention mechanism and a feed-forward neural network (FFNN). 3. Self-Attention Mechanism: The self-attention mechanism allows the model to attend to different parts of the input sequence simultaneously and weigh their importance. 4. Feed-Forward Neural Network (FFNN): The FFNN is used to transform the output of the self-attention mechanism into a higher-dimensional space. 5. Output: The final output of the BERT model is a sequence of vectors, each representing a token in the input sequence. </vt:lpstr>
      <vt:lpstr>CNN </vt:lpstr>
      <vt:lpstr>SYSTEM ARCHITECTURE</vt:lpstr>
      <vt:lpstr>SYSTEM MODEL</vt:lpstr>
      <vt:lpstr>SYSTEM REQUIREMENTS</vt:lpstr>
      <vt:lpstr>SYSTEM REQUIREMENTS</vt:lpstr>
      <vt:lpstr>OUTPUT SCREENSHOTS</vt:lpstr>
      <vt:lpstr>OUTPUT SCREENSHOTS</vt:lpstr>
      <vt:lpstr>OUTPUT SCREENSHOTS</vt:lpstr>
      <vt:lpstr>OUTPUT SCREENSHOTS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 NAGI REDDY</dc:creator>
  <cp:lastModifiedBy>Durgaprasad chintada</cp:lastModifiedBy>
  <cp:revision>15</cp:revision>
  <dcterms:created xsi:type="dcterms:W3CDTF">2025-03-21T20:35:45Z</dcterms:created>
  <dcterms:modified xsi:type="dcterms:W3CDTF">2025-05-27T06:37:15Z</dcterms:modified>
</cp:coreProperties>
</file>