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2"/>
  </p:notesMasterIdLst>
  <p:handoutMasterIdLst>
    <p:handoutMasterId r:id="rId33"/>
  </p:handoutMasterIdLst>
  <p:sldIdLst>
    <p:sldId id="256" r:id="rId5"/>
    <p:sldId id="257" r:id="rId6"/>
    <p:sldId id="270" r:id="rId7"/>
    <p:sldId id="271" r:id="rId8"/>
    <p:sldId id="272" r:id="rId9"/>
    <p:sldId id="273" r:id="rId10"/>
    <p:sldId id="275" r:id="rId11"/>
    <p:sldId id="274" r:id="rId12"/>
    <p:sldId id="276" r:id="rId13"/>
    <p:sldId id="277" r:id="rId14"/>
    <p:sldId id="279" r:id="rId15"/>
    <p:sldId id="278" r:id="rId16"/>
    <p:sldId id="280" r:id="rId17"/>
    <p:sldId id="281" r:id="rId18"/>
    <p:sldId id="282" r:id="rId19"/>
    <p:sldId id="283" r:id="rId20"/>
    <p:sldId id="284" r:id="rId21"/>
    <p:sldId id="285" r:id="rId22"/>
    <p:sldId id="286" r:id="rId23"/>
    <p:sldId id="287" r:id="rId24"/>
    <p:sldId id="288" r:id="rId25"/>
    <p:sldId id="290" r:id="rId26"/>
    <p:sldId id="291" r:id="rId27"/>
    <p:sldId id="293" r:id="rId28"/>
    <p:sldId id="292" r:id="rId29"/>
    <p:sldId id="294" r:id="rId30"/>
    <p:sldId id="266"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1395D-D316-4E0D-83E3-E94229A49E93}" v="1" dt="2023-07-10T18:18:58.807"/>
    <p1510:client id="{0A4940EA-2A11-4329-8994-E6A2EF841A23}" v="2" dt="2023-12-06T06:03:09.792"/>
    <p1510:client id="{47D63B6E-F3CC-4194-A3C9-0F5A18DADF01}" v="1507" dt="2023-12-06T06:34:57.778"/>
    <p1510:client id="{898DE624-263D-9E46-A1E1-225AC092D137}" v="5" dt="2023-12-06T05:57:35.257"/>
    <p1510:client id="{89A6DC5B-D684-2484-7503-2303AE5864D1}" v="9" dt="2023-12-07T02:25:46.679"/>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94694"/>
  </p:normalViewPr>
  <p:slideViewPr>
    <p:cSldViewPr snapToGrid="0">
      <p:cViewPr varScale="1">
        <p:scale>
          <a:sx n="109" d="100"/>
          <a:sy n="109" d="100"/>
        </p:scale>
        <p:origin x="200" y="448"/>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11/2/24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11/2/24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11/2/24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11/2/24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11/2/24</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In-vehicle Coupon Recommendation</a:t>
            </a:r>
          </a:p>
        </p:txBody>
      </p:sp>
      <p:sp>
        <p:nvSpPr>
          <p:cNvPr id="3" name="Subtitle 2"/>
          <p:cNvSpPr>
            <a:spLocks noGrp="1"/>
          </p:cNvSpPr>
          <p:nvPr>
            <p:ph type="subTitle" idx="1"/>
          </p:nvPr>
        </p:nvSpPr>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0801B67C-510E-CABB-55C5-F18ADEEFB1FA}"/>
              </a:ext>
            </a:extLst>
          </p:cNvPr>
          <p:cNvSpPr>
            <a:spLocks noGrp="1"/>
          </p:cNvSpPr>
          <p:nvPr>
            <p:ph type="title"/>
          </p:nvPr>
        </p:nvSpPr>
        <p:spPr>
          <a:xfrm>
            <a:off x="1522414" y="274638"/>
            <a:ext cx="9143998" cy="1020762"/>
          </a:xfrm>
        </p:spPr>
        <p:txBody>
          <a:bodyPr/>
          <a:lstStyle/>
          <a:p>
            <a:endParaRPr lang="en-US"/>
          </a:p>
        </p:txBody>
      </p:sp>
      <p:sp>
        <p:nvSpPr>
          <p:cNvPr id="33" name="Text Placeholder 2">
            <a:extLst>
              <a:ext uri="{FF2B5EF4-FFF2-40B4-BE49-F238E27FC236}">
                <a16:creationId xmlns:a16="http://schemas.microsoft.com/office/drawing/2014/main" id="{B3DB468E-0107-1F18-1538-1DBDF00C5759}"/>
              </a:ext>
            </a:extLst>
          </p:cNvPr>
          <p:cNvSpPr>
            <a:spLocks noGrp="1"/>
          </p:cNvSpPr>
          <p:nvPr>
            <p:ph type="body" idx="1"/>
          </p:nvPr>
        </p:nvSpPr>
        <p:spPr>
          <a:xfrm>
            <a:off x="1522413" y="1905000"/>
            <a:ext cx="4416552" cy="762000"/>
          </a:xfrm>
        </p:spPr>
        <p:txBody>
          <a:bodyPr/>
          <a:lstStyle/>
          <a:p>
            <a:r>
              <a:rPr lang="en-US" u="sng">
                <a:latin typeface="Consolas"/>
              </a:rPr>
              <a:t>Targeted variable plotting</a:t>
            </a:r>
            <a:r>
              <a:rPr lang="en-US"/>
              <a:t>:</a:t>
            </a:r>
          </a:p>
        </p:txBody>
      </p:sp>
      <p:sp>
        <p:nvSpPr>
          <p:cNvPr id="35" name="Text Placeholder 4">
            <a:extLst>
              <a:ext uri="{FF2B5EF4-FFF2-40B4-BE49-F238E27FC236}">
                <a16:creationId xmlns:a16="http://schemas.microsoft.com/office/drawing/2014/main" id="{2A3D13CD-52CB-CE9C-CC09-026F79753903}"/>
              </a:ext>
            </a:extLst>
          </p:cNvPr>
          <p:cNvSpPr>
            <a:spLocks noGrp="1"/>
          </p:cNvSpPr>
          <p:nvPr>
            <p:ph type="body" sz="quarter" idx="3"/>
          </p:nvPr>
        </p:nvSpPr>
        <p:spPr>
          <a:xfrm>
            <a:off x="6249860" y="1905000"/>
            <a:ext cx="4416552" cy="762000"/>
          </a:xfrm>
        </p:spPr>
        <p:txBody>
          <a:bodyPr/>
          <a:lstStyle/>
          <a:p>
            <a:endParaRPr lang="en-US"/>
          </a:p>
        </p:txBody>
      </p:sp>
      <p:pic>
        <p:nvPicPr>
          <p:cNvPr id="4" name="Picture Placeholder 3" descr="A graph of different colors&#10;&#10;Description automatically generated">
            <a:extLst>
              <a:ext uri="{FF2B5EF4-FFF2-40B4-BE49-F238E27FC236}">
                <a16:creationId xmlns:a16="http://schemas.microsoft.com/office/drawing/2014/main" id="{2A060C0E-0153-184F-EFB8-6666280C21D5}"/>
              </a:ext>
            </a:extLst>
          </p:cNvPr>
          <p:cNvPicPr>
            <a:picLocks noGrp="1" noChangeAspect="1"/>
          </p:cNvPicPr>
          <p:nvPr>
            <p:ph sz="quarter" idx="4"/>
          </p:nvPr>
        </p:nvPicPr>
        <p:blipFill rotWithShape="1">
          <a:blip r:embed="rId2"/>
          <a:srcRect l="12731" r="-1" b="-1"/>
          <a:stretch/>
        </p:blipFill>
        <p:spPr>
          <a:xfrm>
            <a:off x="6249860" y="2819399"/>
            <a:ext cx="4416552" cy="3352801"/>
          </a:xfrm>
          <a:noFill/>
        </p:spPr>
      </p:pic>
      <p:sp>
        <p:nvSpPr>
          <p:cNvPr id="7" name="Content Placeholder 6">
            <a:extLst>
              <a:ext uri="{FF2B5EF4-FFF2-40B4-BE49-F238E27FC236}">
                <a16:creationId xmlns:a16="http://schemas.microsoft.com/office/drawing/2014/main" id="{4FC83E69-8B43-4AEE-FB34-81D8E0D4519C}"/>
              </a:ext>
            </a:extLst>
          </p:cNvPr>
          <p:cNvSpPr>
            <a:spLocks noGrp="1"/>
          </p:cNvSpPr>
          <p:nvPr>
            <p:ph sz="half" idx="2"/>
          </p:nvPr>
        </p:nvSpPr>
        <p:spPr/>
        <p:txBody>
          <a:bodyPr vert="horz" lIns="91440" tIns="45720" rIns="91440" bIns="45720" rtlCol="0" anchor="t">
            <a:normAutofit/>
          </a:bodyPr>
          <a:lstStyle/>
          <a:p>
            <a:endParaRPr lang="en-US">
              <a:solidFill>
                <a:srgbClr val="FFFFFF"/>
              </a:solidFill>
              <a:latin typeface="Consolas"/>
              <a:cs typeface="Times New Roman"/>
            </a:endParaRPr>
          </a:p>
          <a:p>
            <a:r>
              <a:rPr lang="en-US">
                <a:solidFill>
                  <a:srgbClr val="FFFFFF"/>
                </a:solidFill>
                <a:latin typeface="Consolas"/>
                <a:cs typeface="Times New Roman"/>
              </a:rPr>
              <a:t>If the weather is sunny, there is a high probability that the person will accept the coupon.</a:t>
            </a:r>
            <a:endParaRPr lang="en-US">
              <a:solidFill>
                <a:srgbClr val="FFFFFF"/>
              </a:solidFill>
              <a:latin typeface="Consolas"/>
            </a:endParaRPr>
          </a:p>
        </p:txBody>
      </p:sp>
    </p:spTree>
    <p:extLst>
      <p:ext uri="{BB962C8B-B14F-4D97-AF65-F5344CB8AC3E}">
        <p14:creationId xmlns:p14="http://schemas.microsoft.com/office/powerpoint/2010/main" val="3818163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AEEE31E-FC1F-857F-299F-7B840F45AA08}"/>
              </a:ext>
            </a:extLst>
          </p:cNvPr>
          <p:cNvSpPr>
            <a:spLocks noGrp="1"/>
          </p:cNvSpPr>
          <p:nvPr>
            <p:ph type="title"/>
          </p:nvPr>
        </p:nvSpPr>
        <p:spPr>
          <a:xfrm>
            <a:off x="1522414" y="274638"/>
            <a:ext cx="9143998" cy="1020762"/>
          </a:xfrm>
        </p:spPr>
        <p:txBody>
          <a:bodyPr/>
          <a:lstStyle/>
          <a:p>
            <a:endParaRPr lang="en-US"/>
          </a:p>
        </p:txBody>
      </p:sp>
      <p:pic>
        <p:nvPicPr>
          <p:cNvPr id="4" name="Content Placeholder 3" descr="A graph of a passenger&#10;&#10;Description automatically generated">
            <a:extLst>
              <a:ext uri="{FF2B5EF4-FFF2-40B4-BE49-F238E27FC236}">
                <a16:creationId xmlns:a16="http://schemas.microsoft.com/office/drawing/2014/main" id="{1F0289BF-4575-ED99-370F-ABA6A34B87DE}"/>
              </a:ext>
            </a:extLst>
          </p:cNvPr>
          <p:cNvPicPr>
            <a:picLocks noGrp="1" noChangeAspect="1"/>
          </p:cNvPicPr>
          <p:nvPr>
            <p:ph idx="1"/>
          </p:nvPr>
        </p:nvPicPr>
        <p:blipFill>
          <a:blip r:embed="rId2"/>
          <a:stretch>
            <a:fillRect/>
          </a:stretch>
        </p:blipFill>
        <p:spPr>
          <a:xfrm>
            <a:off x="1758725" y="1886078"/>
            <a:ext cx="8673091" cy="4114800"/>
          </a:xfrm>
        </p:spPr>
      </p:pic>
    </p:spTree>
    <p:extLst>
      <p:ext uri="{BB962C8B-B14F-4D97-AF65-F5344CB8AC3E}">
        <p14:creationId xmlns:p14="http://schemas.microsoft.com/office/powerpoint/2010/main" val="202738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0801B67C-510E-CABB-55C5-F18ADEEFB1FA}"/>
              </a:ext>
            </a:extLst>
          </p:cNvPr>
          <p:cNvSpPr>
            <a:spLocks noGrp="1"/>
          </p:cNvSpPr>
          <p:nvPr>
            <p:ph type="title"/>
          </p:nvPr>
        </p:nvSpPr>
        <p:spPr>
          <a:xfrm>
            <a:off x="1522414" y="274638"/>
            <a:ext cx="9143998" cy="1020762"/>
          </a:xfrm>
        </p:spPr>
        <p:txBody>
          <a:bodyPr/>
          <a:lstStyle/>
          <a:p>
            <a:endParaRPr lang="en-US"/>
          </a:p>
        </p:txBody>
      </p:sp>
      <p:sp>
        <p:nvSpPr>
          <p:cNvPr id="33" name="Text Placeholder 2">
            <a:extLst>
              <a:ext uri="{FF2B5EF4-FFF2-40B4-BE49-F238E27FC236}">
                <a16:creationId xmlns:a16="http://schemas.microsoft.com/office/drawing/2014/main" id="{B3DB468E-0107-1F18-1538-1DBDF00C5759}"/>
              </a:ext>
            </a:extLst>
          </p:cNvPr>
          <p:cNvSpPr>
            <a:spLocks noGrp="1"/>
          </p:cNvSpPr>
          <p:nvPr>
            <p:ph type="body" idx="1"/>
          </p:nvPr>
        </p:nvSpPr>
        <p:spPr>
          <a:xfrm>
            <a:off x="1522413" y="1905000"/>
            <a:ext cx="4416552" cy="762000"/>
          </a:xfrm>
        </p:spPr>
        <p:txBody>
          <a:bodyPr/>
          <a:lstStyle/>
          <a:p>
            <a:r>
              <a:rPr lang="en-US" u="sng">
                <a:latin typeface="Consolas"/>
              </a:rPr>
              <a:t>Targeted variable plotting</a:t>
            </a:r>
            <a:r>
              <a:rPr lang="en-US"/>
              <a:t>:</a:t>
            </a:r>
          </a:p>
        </p:txBody>
      </p:sp>
      <p:sp>
        <p:nvSpPr>
          <p:cNvPr id="35" name="Text Placeholder 4">
            <a:extLst>
              <a:ext uri="{FF2B5EF4-FFF2-40B4-BE49-F238E27FC236}">
                <a16:creationId xmlns:a16="http://schemas.microsoft.com/office/drawing/2014/main" id="{2A3D13CD-52CB-CE9C-CC09-026F79753903}"/>
              </a:ext>
            </a:extLst>
          </p:cNvPr>
          <p:cNvSpPr>
            <a:spLocks noGrp="1"/>
          </p:cNvSpPr>
          <p:nvPr>
            <p:ph type="body" sz="quarter" idx="3"/>
          </p:nvPr>
        </p:nvSpPr>
        <p:spPr>
          <a:xfrm>
            <a:off x="6249860" y="1905000"/>
            <a:ext cx="4416552" cy="762000"/>
          </a:xfrm>
        </p:spPr>
        <p:txBody>
          <a:bodyPr/>
          <a:lstStyle/>
          <a:p>
            <a:endParaRPr lang="en-US"/>
          </a:p>
        </p:txBody>
      </p:sp>
      <p:sp>
        <p:nvSpPr>
          <p:cNvPr id="7" name="Content Placeholder 6">
            <a:extLst>
              <a:ext uri="{FF2B5EF4-FFF2-40B4-BE49-F238E27FC236}">
                <a16:creationId xmlns:a16="http://schemas.microsoft.com/office/drawing/2014/main" id="{4FC83E69-8B43-4AEE-FB34-81D8E0D4519C}"/>
              </a:ext>
            </a:extLst>
          </p:cNvPr>
          <p:cNvSpPr>
            <a:spLocks noGrp="1"/>
          </p:cNvSpPr>
          <p:nvPr>
            <p:ph sz="half" idx="2"/>
          </p:nvPr>
        </p:nvSpPr>
        <p:spPr/>
        <p:txBody>
          <a:bodyPr vert="horz" lIns="91440" tIns="45720" rIns="91440" bIns="45720" rtlCol="0" anchor="t">
            <a:normAutofit/>
          </a:bodyPr>
          <a:lstStyle/>
          <a:p>
            <a:endParaRPr lang="en-US">
              <a:solidFill>
                <a:srgbClr val="FFFFFF"/>
              </a:solidFill>
              <a:latin typeface="Consolas"/>
              <a:cs typeface="Times New Roman"/>
            </a:endParaRPr>
          </a:p>
          <a:p>
            <a:r>
              <a:rPr lang="en-US">
                <a:solidFill>
                  <a:srgbClr val="FFFFFF"/>
                </a:solidFill>
                <a:latin typeface="Consolas"/>
                <a:cs typeface="Times New Roman"/>
              </a:rPr>
              <a:t>If a driver has a friend in the passenger seat, then there is a high probability that the person will accept the coupon.</a:t>
            </a:r>
            <a:endParaRPr lang="en-US">
              <a:solidFill>
                <a:srgbClr val="FFFFFF"/>
              </a:solidFill>
              <a:latin typeface="Consolas"/>
            </a:endParaRPr>
          </a:p>
        </p:txBody>
      </p:sp>
      <p:pic>
        <p:nvPicPr>
          <p:cNvPr id="5" name="Content Placeholder 4" descr="A graph of a passenger&#10;&#10;Description automatically generated">
            <a:extLst>
              <a:ext uri="{FF2B5EF4-FFF2-40B4-BE49-F238E27FC236}">
                <a16:creationId xmlns:a16="http://schemas.microsoft.com/office/drawing/2014/main" id="{D0E37F6B-79D7-E216-714A-A923EC852648}"/>
              </a:ext>
            </a:extLst>
          </p:cNvPr>
          <p:cNvPicPr>
            <a:picLocks noGrp="1" noChangeAspect="1"/>
          </p:cNvPicPr>
          <p:nvPr>
            <p:ph sz="quarter" idx="4"/>
          </p:nvPr>
        </p:nvPicPr>
        <p:blipFill>
          <a:blip r:embed="rId2"/>
          <a:stretch>
            <a:fillRect/>
          </a:stretch>
        </p:blipFill>
        <p:spPr>
          <a:xfrm>
            <a:off x="6249788" y="2916660"/>
            <a:ext cx="4669068" cy="3299181"/>
          </a:xfrm>
        </p:spPr>
      </p:pic>
    </p:spTree>
    <p:extLst>
      <p:ext uri="{BB962C8B-B14F-4D97-AF65-F5344CB8AC3E}">
        <p14:creationId xmlns:p14="http://schemas.microsoft.com/office/powerpoint/2010/main" val="130929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4F97F21-57BB-9E22-A0BB-D9E20E19EAFC}"/>
              </a:ext>
            </a:extLst>
          </p:cNvPr>
          <p:cNvSpPr>
            <a:spLocks noGrp="1"/>
          </p:cNvSpPr>
          <p:nvPr>
            <p:ph type="title"/>
          </p:nvPr>
        </p:nvSpPr>
        <p:spPr>
          <a:xfrm>
            <a:off x="1522414" y="274638"/>
            <a:ext cx="9143998" cy="1020762"/>
          </a:xfrm>
        </p:spPr>
        <p:txBody>
          <a:bodyPr/>
          <a:lstStyle/>
          <a:p>
            <a:endParaRPr lang="en-US"/>
          </a:p>
        </p:txBody>
      </p:sp>
      <p:sp>
        <p:nvSpPr>
          <p:cNvPr id="13" name="Content Placeholder 2">
            <a:extLst>
              <a:ext uri="{FF2B5EF4-FFF2-40B4-BE49-F238E27FC236}">
                <a16:creationId xmlns:a16="http://schemas.microsoft.com/office/drawing/2014/main" id="{33510967-A708-1C45-338C-2BB0EFF4775D}"/>
              </a:ext>
            </a:extLst>
          </p:cNvPr>
          <p:cNvSpPr>
            <a:spLocks noGrp="1"/>
          </p:cNvSpPr>
          <p:nvPr>
            <p:ph idx="1"/>
          </p:nvPr>
        </p:nvSpPr>
        <p:spPr>
          <a:xfrm>
            <a:off x="1522414" y="1905000"/>
            <a:ext cx="9144000" cy="4267200"/>
          </a:xfrm>
        </p:spPr>
        <p:txBody>
          <a:bodyPr vert="horz" lIns="91440" tIns="45720" rIns="91440" bIns="45720" rtlCol="0" anchor="t">
            <a:normAutofit/>
          </a:bodyPr>
          <a:lstStyle/>
          <a:p>
            <a:r>
              <a:rPr lang="en-US">
                <a:latin typeface="Consolas"/>
              </a:rPr>
              <a:t>From the data exploration it is observed that, variables like </a:t>
            </a:r>
            <a:r>
              <a:rPr lang="en-US">
                <a:solidFill>
                  <a:srgbClr val="FFFFFF"/>
                </a:solidFill>
                <a:latin typeface="Consolas"/>
                <a:cs typeface="Times New Roman"/>
              </a:rPr>
              <a:t>‘RestaurantLessThan20’, ‘</a:t>
            </a:r>
            <a:r>
              <a:rPr lang="en-US" err="1">
                <a:solidFill>
                  <a:srgbClr val="FFFFFF"/>
                </a:solidFill>
                <a:latin typeface="Consolas"/>
                <a:cs typeface="Times New Roman"/>
              </a:rPr>
              <a:t>direction_opp</a:t>
            </a:r>
            <a:r>
              <a:rPr lang="en-US">
                <a:solidFill>
                  <a:srgbClr val="FFFFFF"/>
                </a:solidFill>
                <a:latin typeface="Consolas"/>
                <a:cs typeface="Times New Roman"/>
              </a:rPr>
              <a:t>’, ‘</a:t>
            </a:r>
            <a:r>
              <a:rPr lang="en-US" err="1">
                <a:solidFill>
                  <a:srgbClr val="FFFFFF"/>
                </a:solidFill>
                <a:latin typeface="Consolas"/>
                <a:cs typeface="Times New Roman"/>
              </a:rPr>
              <a:t>direction_same</a:t>
            </a:r>
            <a:r>
              <a:rPr lang="en-US">
                <a:solidFill>
                  <a:srgbClr val="FFFFFF"/>
                </a:solidFill>
                <a:latin typeface="Consolas"/>
                <a:cs typeface="Times New Roman"/>
              </a:rPr>
              <a:t>’, and ‘education’ are less impactful in predicting the target variable.</a:t>
            </a:r>
          </a:p>
          <a:p>
            <a:r>
              <a:rPr lang="en-US">
                <a:solidFill>
                  <a:srgbClr val="FFFFFF"/>
                </a:solidFill>
                <a:latin typeface="Consolas"/>
                <a:cs typeface="Times New Roman"/>
              </a:rPr>
              <a:t>Using Drop node, these less impactful variables were dropped from the model.</a:t>
            </a:r>
          </a:p>
          <a:p>
            <a:r>
              <a:rPr lang="en-US">
                <a:solidFill>
                  <a:srgbClr val="FFFFFF"/>
                </a:solidFill>
                <a:latin typeface="Consolas"/>
                <a:cs typeface="Times New Roman"/>
              </a:rPr>
              <a:t>Also, Transformation node is used to do variable transformation to make the model fit better.</a:t>
            </a:r>
          </a:p>
        </p:txBody>
      </p:sp>
    </p:spTree>
    <p:extLst>
      <p:ext uri="{BB962C8B-B14F-4D97-AF65-F5344CB8AC3E}">
        <p14:creationId xmlns:p14="http://schemas.microsoft.com/office/powerpoint/2010/main" val="378446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6E27-7A3B-6156-A6D4-44C87A3C61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0DC09A-A6B2-3A2C-AF19-BD6B7DCE7020}"/>
              </a:ext>
            </a:extLst>
          </p:cNvPr>
          <p:cNvSpPr>
            <a:spLocks noGrp="1"/>
          </p:cNvSpPr>
          <p:nvPr>
            <p:ph idx="1"/>
          </p:nvPr>
        </p:nvSpPr>
        <p:spPr/>
        <p:txBody>
          <a:bodyPr vert="horz" lIns="91440" tIns="45720" rIns="91440" bIns="45720" rtlCol="0" anchor="t">
            <a:normAutofit/>
          </a:bodyPr>
          <a:lstStyle/>
          <a:p>
            <a:r>
              <a:rPr lang="en-US">
                <a:latin typeface="Consolas"/>
              </a:rPr>
              <a:t>A model comparison node is used to select the best model out of 'Optimal Tree', 'Maximal Tree' and 'Probability Tree'</a:t>
            </a:r>
          </a:p>
          <a:p>
            <a:endParaRPr lang="en-US"/>
          </a:p>
        </p:txBody>
      </p:sp>
      <p:pic>
        <p:nvPicPr>
          <p:cNvPr id="4" name="Picture 3" descr="A diagram of a process&#10;&#10;Description automatically generated">
            <a:extLst>
              <a:ext uri="{FF2B5EF4-FFF2-40B4-BE49-F238E27FC236}">
                <a16:creationId xmlns:a16="http://schemas.microsoft.com/office/drawing/2014/main" id="{22D05D97-5F71-7542-3DCB-0A8C3B6E8FFF}"/>
              </a:ext>
            </a:extLst>
          </p:cNvPr>
          <p:cNvPicPr>
            <a:picLocks noChangeAspect="1"/>
          </p:cNvPicPr>
          <p:nvPr/>
        </p:nvPicPr>
        <p:blipFill>
          <a:blip r:embed="rId2"/>
          <a:stretch>
            <a:fillRect/>
          </a:stretch>
        </p:blipFill>
        <p:spPr>
          <a:xfrm>
            <a:off x="1822505" y="3096831"/>
            <a:ext cx="8838687" cy="2525921"/>
          </a:xfrm>
          <a:prstGeom prst="rect">
            <a:avLst/>
          </a:prstGeom>
        </p:spPr>
      </p:pic>
    </p:spTree>
    <p:extLst>
      <p:ext uri="{BB962C8B-B14F-4D97-AF65-F5344CB8AC3E}">
        <p14:creationId xmlns:p14="http://schemas.microsoft.com/office/powerpoint/2010/main" val="68793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21A8-1534-26C3-E605-4511D26D85F3}"/>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AB0CA040-5DF4-40D0-AE72-A39E88F2E9A8}"/>
              </a:ext>
            </a:extLst>
          </p:cNvPr>
          <p:cNvSpPr>
            <a:spLocks noGrp="1"/>
          </p:cNvSpPr>
          <p:nvPr>
            <p:ph idx="1"/>
          </p:nvPr>
        </p:nvSpPr>
        <p:spPr/>
        <p:txBody>
          <a:bodyPr vert="horz" lIns="91440" tIns="45720" rIns="91440" bIns="45720" rtlCol="0" anchor="t">
            <a:normAutofit/>
          </a:bodyPr>
          <a:lstStyle/>
          <a:p>
            <a:r>
              <a:rPr lang="en-US">
                <a:latin typeface="Consolas"/>
              </a:rPr>
              <a:t>From the comparison, we have found out that the </a:t>
            </a:r>
            <a:r>
              <a:rPr lang="en-US">
                <a:latin typeface="Consolas"/>
                <a:ea typeface="+mn-lt"/>
                <a:cs typeface="+mn-lt"/>
              </a:rPr>
              <a:t>probability tree has the highest cumulative percent captured response. We can conclude that Probability tree is the better model.</a:t>
            </a:r>
          </a:p>
          <a:p>
            <a:endParaRPr lang="en-US">
              <a:latin typeface="Consolas"/>
            </a:endParaRPr>
          </a:p>
          <a:p>
            <a:endParaRPr lang="en-US">
              <a:latin typeface="Consolas"/>
            </a:endParaRPr>
          </a:p>
        </p:txBody>
      </p:sp>
      <p:pic>
        <p:nvPicPr>
          <p:cNvPr id="7" name="Picture 6" descr="A screenshot of a computer&#10;&#10;Description automatically generated">
            <a:extLst>
              <a:ext uri="{FF2B5EF4-FFF2-40B4-BE49-F238E27FC236}">
                <a16:creationId xmlns:a16="http://schemas.microsoft.com/office/drawing/2014/main" id="{AFC57076-9EFD-1C23-F039-B2F19E395C36}"/>
              </a:ext>
            </a:extLst>
          </p:cNvPr>
          <p:cNvPicPr>
            <a:picLocks noChangeAspect="1"/>
          </p:cNvPicPr>
          <p:nvPr/>
        </p:nvPicPr>
        <p:blipFill>
          <a:blip r:embed="rId2"/>
          <a:stretch>
            <a:fillRect/>
          </a:stretch>
        </p:blipFill>
        <p:spPr>
          <a:xfrm>
            <a:off x="1523410" y="3426075"/>
            <a:ext cx="9552477" cy="2275495"/>
          </a:xfrm>
          <a:prstGeom prst="rect">
            <a:avLst/>
          </a:prstGeom>
        </p:spPr>
      </p:pic>
    </p:spTree>
    <p:extLst>
      <p:ext uri="{BB962C8B-B14F-4D97-AF65-F5344CB8AC3E}">
        <p14:creationId xmlns:p14="http://schemas.microsoft.com/office/powerpoint/2010/main" val="236808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1E2FAE3-5528-4535-D891-5A3A19E1E469}"/>
              </a:ext>
            </a:extLst>
          </p:cNvPr>
          <p:cNvSpPr>
            <a:spLocks noGrp="1"/>
          </p:cNvSpPr>
          <p:nvPr>
            <p:ph type="title"/>
          </p:nvPr>
        </p:nvSpPr>
        <p:spPr>
          <a:xfrm>
            <a:off x="1522414" y="274638"/>
            <a:ext cx="9143998" cy="1020762"/>
          </a:xfrm>
        </p:spPr>
        <p:txBody>
          <a:bodyPr/>
          <a:lstStyle/>
          <a:p>
            <a:endParaRPr lang="en-US"/>
          </a:p>
        </p:txBody>
      </p:sp>
      <p:sp>
        <p:nvSpPr>
          <p:cNvPr id="15" name="Text Placeholder 2">
            <a:extLst>
              <a:ext uri="{FF2B5EF4-FFF2-40B4-BE49-F238E27FC236}">
                <a16:creationId xmlns:a16="http://schemas.microsoft.com/office/drawing/2014/main" id="{E68D1590-6A70-1247-B34E-76753F5A445E}"/>
              </a:ext>
            </a:extLst>
          </p:cNvPr>
          <p:cNvSpPr>
            <a:spLocks noGrp="1"/>
          </p:cNvSpPr>
          <p:nvPr>
            <p:ph type="body" idx="1"/>
          </p:nvPr>
        </p:nvSpPr>
        <p:spPr>
          <a:xfrm>
            <a:off x="1522413" y="1905000"/>
            <a:ext cx="4416552" cy="762000"/>
          </a:xfrm>
        </p:spPr>
        <p:txBody>
          <a:bodyPr/>
          <a:lstStyle/>
          <a:p>
            <a:r>
              <a:rPr lang="en-US">
                <a:latin typeface="Consolas"/>
              </a:rPr>
              <a:t>Important Variables as per Probability Tree</a:t>
            </a:r>
          </a:p>
        </p:txBody>
      </p:sp>
      <p:sp>
        <p:nvSpPr>
          <p:cNvPr id="3" name="Content Placeholder 2">
            <a:extLst>
              <a:ext uri="{FF2B5EF4-FFF2-40B4-BE49-F238E27FC236}">
                <a16:creationId xmlns:a16="http://schemas.microsoft.com/office/drawing/2014/main" id="{25161CEF-2277-71E3-31C2-3CC0CB4A477B}"/>
              </a:ext>
            </a:extLst>
          </p:cNvPr>
          <p:cNvSpPr>
            <a:spLocks noGrp="1"/>
          </p:cNvSpPr>
          <p:nvPr>
            <p:ph sz="half" idx="2"/>
          </p:nvPr>
        </p:nvSpPr>
        <p:spPr>
          <a:xfrm>
            <a:off x="1522413" y="2819399"/>
            <a:ext cx="4416552" cy="3352801"/>
          </a:xfrm>
        </p:spPr>
        <p:txBody>
          <a:bodyPr vert="horz" lIns="91440" tIns="45720" rIns="91440" bIns="45720" rtlCol="0" anchor="t">
            <a:normAutofit lnSpcReduction="10000"/>
          </a:bodyPr>
          <a:lstStyle/>
          <a:p>
            <a:r>
              <a:rPr lang="en-US" sz="2000">
                <a:latin typeface="Consolas"/>
              </a:rPr>
              <a:t>TI_passanger2 – Passenger: Friends</a:t>
            </a:r>
          </a:p>
          <a:p>
            <a:r>
              <a:rPr lang="en-US" sz="2000">
                <a:latin typeface="Consolas"/>
              </a:rPr>
              <a:t>TI_coupon5 – Restaurant (&lt;20)</a:t>
            </a:r>
          </a:p>
          <a:p>
            <a:r>
              <a:rPr lang="en-US" sz="2000">
                <a:latin typeface="Consolas"/>
              </a:rPr>
              <a:t>TI_coupon2 – Carry out &amp; Take Away</a:t>
            </a:r>
          </a:p>
          <a:p>
            <a:r>
              <a:rPr lang="en-US" sz="2000">
                <a:latin typeface="Consolas"/>
              </a:rPr>
              <a:t>TI_destinatation2 – destination: No urgent place</a:t>
            </a:r>
          </a:p>
          <a:p>
            <a:r>
              <a:rPr lang="en-US" sz="2000">
                <a:latin typeface="Consolas"/>
              </a:rPr>
              <a:t>TI_coupon1 – coupon: Bar</a:t>
            </a:r>
          </a:p>
        </p:txBody>
      </p:sp>
      <p:sp>
        <p:nvSpPr>
          <p:cNvPr id="12" name="Text Placeholder 4">
            <a:extLst>
              <a:ext uri="{FF2B5EF4-FFF2-40B4-BE49-F238E27FC236}">
                <a16:creationId xmlns:a16="http://schemas.microsoft.com/office/drawing/2014/main" id="{33DC9007-48EA-1F67-7EE9-04CD79972DC2}"/>
              </a:ext>
            </a:extLst>
          </p:cNvPr>
          <p:cNvSpPr>
            <a:spLocks noGrp="1"/>
          </p:cNvSpPr>
          <p:nvPr>
            <p:ph type="body" sz="quarter" idx="3"/>
          </p:nvPr>
        </p:nvSpPr>
        <p:spPr>
          <a:xfrm>
            <a:off x="6249860" y="1905000"/>
            <a:ext cx="4416552" cy="762000"/>
          </a:xfrm>
        </p:spPr>
        <p:txBody>
          <a:bodyPr/>
          <a:lstStyle/>
          <a:p>
            <a:endParaRPr lang="en-US"/>
          </a:p>
        </p:txBody>
      </p:sp>
      <p:pic>
        <p:nvPicPr>
          <p:cNvPr id="4" name="Content Placeholder 3" descr="A screenshot of a computer&#10;&#10;Description automatically generated">
            <a:extLst>
              <a:ext uri="{FF2B5EF4-FFF2-40B4-BE49-F238E27FC236}">
                <a16:creationId xmlns:a16="http://schemas.microsoft.com/office/drawing/2014/main" id="{6F018123-F35F-A50D-BF47-5C80D2F37BE3}"/>
              </a:ext>
            </a:extLst>
          </p:cNvPr>
          <p:cNvPicPr>
            <a:picLocks noGrp="1" noChangeAspect="1"/>
          </p:cNvPicPr>
          <p:nvPr>
            <p:ph sz="quarter" idx="4"/>
          </p:nvPr>
        </p:nvPicPr>
        <p:blipFill>
          <a:blip r:embed="rId2"/>
          <a:stretch>
            <a:fillRect/>
          </a:stretch>
        </p:blipFill>
        <p:spPr>
          <a:xfrm>
            <a:off x="6246192" y="2180686"/>
            <a:ext cx="5213222" cy="3801013"/>
          </a:xfrm>
        </p:spPr>
      </p:pic>
    </p:spTree>
    <p:extLst>
      <p:ext uri="{BB962C8B-B14F-4D97-AF65-F5344CB8AC3E}">
        <p14:creationId xmlns:p14="http://schemas.microsoft.com/office/powerpoint/2010/main" val="4006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E1A25CE-24B2-3BB6-77FF-B4579A1EC62E}"/>
              </a:ext>
            </a:extLst>
          </p:cNvPr>
          <p:cNvSpPr>
            <a:spLocks noGrp="1"/>
          </p:cNvSpPr>
          <p:nvPr>
            <p:ph type="title"/>
          </p:nvPr>
        </p:nvSpPr>
        <p:spPr>
          <a:xfrm>
            <a:off x="1522414" y="274638"/>
            <a:ext cx="9143998" cy="1020762"/>
          </a:xfrm>
        </p:spPr>
        <p:txBody>
          <a:bodyPr/>
          <a:lstStyle/>
          <a:p>
            <a:endParaRPr lang="en-US"/>
          </a:p>
        </p:txBody>
      </p:sp>
      <p:sp>
        <p:nvSpPr>
          <p:cNvPr id="13" name="Content Placeholder 2">
            <a:extLst>
              <a:ext uri="{FF2B5EF4-FFF2-40B4-BE49-F238E27FC236}">
                <a16:creationId xmlns:a16="http://schemas.microsoft.com/office/drawing/2014/main" id="{B0C46C9C-07D4-8C36-43C4-4F3AEBAD84F0}"/>
              </a:ext>
            </a:extLst>
          </p:cNvPr>
          <p:cNvSpPr>
            <a:spLocks noGrp="1"/>
          </p:cNvSpPr>
          <p:nvPr>
            <p:ph idx="1"/>
          </p:nvPr>
        </p:nvSpPr>
        <p:spPr>
          <a:xfrm>
            <a:off x="1522414" y="1905000"/>
            <a:ext cx="9144000" cy="4267200"/>
          </a:xfrm>
        </p:spPr>
        <p:txBody>
          <a:bodyPr vert="horz" lIns="91440" tIns="45720" rIns="91440" bIns="45720" rtlCol="0" anchor="t">
            <a:normAutofit/>
          </a:bodyPr>
          <a:lstStyle/>
          <a:p>
            <a:r>
              <a:rPr lang="en-US">
                <a:latin typeface="Consolas"/>
              </a:rPr>
              <a:t>Later, we have done comparison between stepwise regression, backward regression and forward regression of Logistic regression using model comparison.</a:t>
            </a:r>
          </a:p>
          <a:p>
            <a:endParaRPr lang="en-US"/>
          </a:p>
        </p:txBody>
      </p:sp>
      <p:pic>
        <p:nvPicPr>
          <p:cNvPr id="7" name="Picture 6" descr="A diagram of a model&#10;&#10;Description automatically generated">
            <a:extLst>
              <a:ext uri="{FF2B5EF4-FFF2-40B4-BE49-F238E27FC236}">
                <a16:creationId xmlns:a16="http://schemas.microsoft.com/office/drawing/2014/main" id="{BE59F432-4BF8-45B8-3662-3B2E5DBE9FD0}"/>
              </a:ext>
            </a:extLst>
          </p:cNvPr>
          <p:cNvPicPr>
            <a:picLocks noChangeAspect="1"/>
          </p:cNvPicPr>
          <p:nvPr/>
        </p:nvPicPr>
        <p:blipFill>
          <a:blip r:embed="rId2"/>
          <a:stretch>
            <a:fillRect/>
          </a:stretch>
        </p:blipFill>
        <p:spPr>
          <a:xfrm>
            <a:off x="1876889" y="3257321"/>
            <a:ext cx="8927061" cy="3196967"/>
          </a:xfrm>
          <a:prstGeom prst="rect">
            <a:avLst/>
          </a:prstGeom>
        </p:spPr>
      </p:pic>
    </p:spTree>
    <p:extLst>
      <p:ext uri="{BB962C8B-B14F-4D97-AF65-F5344CB8AC3E}">
        <p14:creationId xmlns:p14="http://schemas.microsoft.com/office/powerpoint/2010/main" val="236699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9141D2A-F415-DACD-8EE9-5AB413FA4AE6}"/>
              </a:ext>
            </a:extLst>
          </p:cNvPr>
          <p:cNvSpPr>
            <a:spLocks noGrp="1"/>
          </p:cNvSpPr>
          <p:nvPr>
            <p:ph type="title"/>
          </p:nvPr>
        </p:nvSpPr>
        <p:spPr>
          <a:xfrm>
            <a:off x="1522414" y="274638"/>
            <a:ext cx="9143998" cy="1020762"/>
          </a:xfrm>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DBB5A40F-3D6C-4381-EA09-F1E3FCBF4BDE}"/>
              </a:ext>
            </a:extLst>
          </p:cNvPr>
          <p:cNvPicPr>
            <a:picLocks noChangeAspect="1"/>
          </p:cNvPicPr>
          <p:nvPr/>
        </p:nvPicPr>
        <p:blipFill>
          <a:blip r:embed="rId2"/>
          <a:stretch>
            <a:fillRect/>
          </a:stretch>
        </p:blipFill>
        <p:spPr>
          <a:xfrm>
            <a:off x="1745838" y="3019310"/>
            <a:ext cx="5669280" cy="1771649"/>
          </a:xfrm>
          <a:prstGeom prst="rect">
            <a:avLst/>
          </a:prstGeom>
          <a:noFill/>
        </p:spPr>
      </p:pic>
      <p:sp>
        <p:nvSpPr>
          <p:cNvPr id="3" name="Content Placeholder 2">
            <a:extLst>
              <a:ext uri="{FF2B5EF4-FFF2-40B4-BE49-F238E27FC236}">
                <a16:creationId xmlns:a16="http://schemas.microsoft.com/office/drawing/2014/main" id="{FEFB6603-7380-6F2B-8D90-AD54E5080CE8}"/>
              </a:ext>
            </a:extLst>
          </p:cNvPr>
          <p:cNvSpPr>
            <a:spLocks noGrp="1"/>
          </p:cNvSpPr>
          <p:nvPr>
            <p:ph type="body" sz="half" idx="2"/>
          </p:nvPr>
        </p:nvSpPr>
        <p:spPr>
          <a:xfrm>
            <a:off x="7905959" y="3547684"/>
            <a:ext cx="2749998" cy="2607264"/>
          </a:xfrm>
        </p:spPr>
        <p:txBody>
          <a:bodyPr vert="horz" lIns="91440" tIns="45720" rIns="91440" bIns="45720" rtlCol="0" anchor="b">
            <a:normAutofit/>
          </a:bodyPr>
          <a:lstStyle/>
          <a:p>
            <a:r>
              <a:rPr lang="en-US" sz="2000">
                <a:latin typeface="Consolas"/>
              </a:rPr>
              <a:t>As per the misclassification rate error, we have found out that stepwise regression is the best regression model.</a:t>
            </a:r>
          </a:p>
          <a:p>
            <a:endParaRPr lang="en-US"/>
          </a:p>
        </p:txBody>
      </p:sp>
    </p:spTree>
    <p:extLst>
      <p:ext uri="{BB962C8B-B14F-4D97-AF65-F5344CB8AC3E}">
        <p14:creationId xmlns:p14="http://schemas.microsoft.com/office/powerpoint/2010/main" val="137615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075F1543-A25C-7573-EF2B-CD71668CB57C}"/>
              </a:ext>
            </a:extLst>
          </p:cNvPr>
          <p:cNvSpPr>
            <a:spLocks noGrp="1"/>
          </p:cNvSpPr>
          <p:nvPr>
            <p:ph type="title"/>
          </p:nvPr>
        </p:nvSpPr>
        <p:spPr>
          <a:xfrm>
            <a:off x="1522414" y="274638"/>
            <a:ext cx="9143998" cy="1020762"/>
          </a:xfrm>
        </p:spPr>
        <p:txBody>
          <a:bodyPr/>
          <a:lstStyle/>
          <a:p>
            <a:endParaRPr lang="en-US"/>
          </a:p>
        </p:txBody>
      </p:sp>
      <p:pic>
        <p:nvPicPr>
          <p:cNvPr id="5" name="Picture Placeholder 4" descr="A screenshot of a computer code&#10;&#10;Description automatically generated">
            <a:extLst>
              <a:ext uri="{FF2B5EF4-FFF2-40B4-BE49-F238E27FC236}">
                <a16:creationId xmlns:a16="http://schemas.microsoft.com/office/drawing/2014/main" id="{EFA5D184-342E-10E3-1BA2-E975FF8ADCEE}"/>
              </a:ext>
            </a:extLst>
          </p:cNvPr>
          <p:cNvPicPr>
            <a:picLocks noGrp="1" noChangeAspect="1"/>
          </p:cNvPicPr>
          <p:nvPr>
            <p:ph idx="1"/>
          </p:nvPr>
        </p:nvPicPr>
        <p:blipFill>
          <a:blip r:embed="rId2"/>
          <a:stretch/>
        </p:blipFill>
        <p:spPr>
          <a:xfrm>
            <a:off x="4710022" y="3662096"/>
            <a:ext cx="5669280" cy="524408"/>
          </a:xfrm>
          <a:noFill/>
        </p:spPr>
      </p:pic>
      <p:sp>
        <p:nvSpPr>
          <p:cNvPr id="24" name="Text Placeholder 3">
            <a:extLst>
              <a:ext uri="{FF2B5EF4-FFF2-40B4-BE49-F238E27FC236}">
                <a16:creationId xmlns:a16="http://schemas.microsoft.com/office/drawing/2014/main" id="{66F0C10E-44C9-A118-40B0-EAFC8FDE6A53}"/>
              </a:ext>
            </a:extLst>
          </p:cNvPr>
          <p:cNvSpPr>
            <a:spLocks noGrp="1"/>
          </p:cNvSpPr>
          <p:nvPr>
            <p:ph type="body" sz="half" idx="2"/>
          </p:nvPr>
        </p:nvSpPr>
        <p:spPr>
          <a:xfrm>
            <a:off x="1522413" y="3429000"/>
            <a:ext cx="2743200" cy="2743200"/>
          </a:xfrm>
        </p:spPr>
        <p:txBody>
          <a:bodyPr vert="horz" lIns="91440" tIns="45720" rIns="91440" bIns="45720" rtlCol="0" anchor="b">
            <a:noAutofit/>
          </a:bodyPr>
          <a:lstStyle/>
          <a:p>
            <a:r>
              <a:rPr lang="en-US" sz="1400" u="sng">
                <a:latin typeface="Consolas"/>
              </a:rPr>
              <a:t>Best variables:</a:t>
            </a:r>
            <a:endParaRPr lang="en-US" sz="1400">
              <a:latin typeface="Consolas"/>
            </a:endParaRPr>
          </a:p>
          <a:p>
            <a:r>
              <a:rPr lang="en-US" sz="1400">
                <a:latin typeface="Consolas"/>
              </a:rPr>
              <a:t>TI_Bar3  TI_CoffeeHouse1  TI_CoffeeHouse2  TI_coupon1  TI_coupon2  TI_coupon5  TI_destination2  TI_expiration1  TI_gender1  TI_income3  TI_income5  TI_income9  TI_maritalStatus3  TI_occupation10  TI_occupation18  TI_occupation6  TI_occupation9 TI_passanger2  TI_passanger3  TI_time4  TI_toCoupon_GEQ15min1  TI_weather3</a:t>
            </a:r>
          </a:p>
          <a:p>
            <a:endParaRPr lang="en-US" sz="1400">
              <a:latin typeface="Consolas"/>
            </a:endParaRPr>
          </a:p>
        </p:txBody>
      </p:sp>
    </p:spTree>
    <p:extLst>
      <p:ext uri="{BB962C8B-B14F-4D97-AF65-F5344CB8AC3E}">
        <p14:creationId xmlns:p14="http://schemas.microsoft.com/office/powerpoint/2010/main" val="226723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65579" y="274638"/>
            <a:ext cx="9100833" cy="1020762"/>
          </a:xfrm>
        </p:spPr>
        <p:txBody>
          <a:bodyPr/>
          <a:lstStyle/>
          <a:p>
            <a:r>
              <a:rPr lang="en-US"/>
              <a:t>Data set Information</a:t>
            </a:r>
          </a:p>
        </p:txBody>
      </p:sp>
      <p:sp>
        <p:nvSpPr>
          <p:cNvPr id="14" name="Content Placeholder 13"/>
          <p:cNvSpPr>
            <a:spLocks noGrp="1"/>
          </p:cNvSpPr>
          <p:nvPr>
            <p:ph idx="1"/>
          </p:nvPr>
        </p:nvSpPr>
        <p:spPr/>
        <p:txBody>
          <a:bodyPr vert="horz" lIns="91440" tIns="45720" rIns="91440" bIns="45720" rtlCol="0" anchor="t">
            <a:normAutofit/>
          </a:bodyPr>
          <a:lstStyle/>
          <a:p>
            <a:pPr marL="0" indent="0">
              <a:buNone/>
            </a:pPr>
            <a:r>
              <a:rPr lang="en-US" u="sng"/>
              <a:t>Source:</a:t>
            </a:r>
            <a:endParaRPr lang="en-US"/>
          </a:p>
          <a:p>
            <a:pPr marL="0" indent="0">
              <a:buNone/>
            </a:pPr>
            <a:r>
              <a:rPr lang="en-US" b="1"/>
              <a:t>Kaggle</a:t>
            </a:r>
          </a:p>
          <a:p>
            <a:pPr marL="0" indent="0">
              <a:buNone/>
            </a:pPr>
            <a:r>
              <a:rPr lang="en-US" u="sng"/>
              <a:t>About Data:</a:t>
            </a:r>
          </a:p>
          <a:p>
            <a:pPr marL="0" indent="0" algn="just">
              <a:buNone/>
            </a:pPr>
            <a:r>
              <a:rPr lang="en-US">
                <a:ea typeface="+mn-lt"/>
                <a:cs typeface="+mn-lt"/>
              </a:rPr>
              <a:t>This data was collected via a survey on Amazon Mechanical Turk. The survey describes different driving scenarios including the destination, current time, weather, passenger, etc., and then asks the person whether he will accept the coupon if he is the driver. </a:t>
            </a:r>
            <a:endParaRPr lang="en-US"/>
          </a:p>
          <a:p>
            <a:pPr marL="0" indent="0">
              <a:buNone/>
            </a:pPr>
            <a:endParaRPr lang="en-US"/>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0D1A96D-6E80-A765-276D-185BBABDCD52}"/>
              </a:ext>
            </a:extLst>
          </p:cNvPr>
          <p:cNvSpPr>
            <a:spLocks noGrp="1"/>
          </p:cNvSpPr>
          <p:nvPr>
            <p:ph type="title"/>
          </p:nvPr>
        </p:nvSpPr>
        <p:spPr>
          <a:xfrm>
            <a:off x="1522414" y="274638"/>
            <a:ext cx="9143998" cy="1020762"/>
          </a:xfrm>
        </p:spPr>
        <p:txBody>
          <a:bodyPr/>
          <a:lstStyle/>
          <a:p>
            <a:endParaRPr lang="en-US"/>
          </a:p>
        </p:txBody>
      </p:sp>
      <p:sp>
        <p:nvSpPr>
          <p:cNvPr id="11" name="Content Placeholder 2">
            <a:extLst>
              <a:ext uri="{FF2B5EF4-FFF2-40B4-BE49-F238E27FC236}">
                <a16:creationId xmlns:a16="http://schemas.microsoft.com/office/drawing/2014/main" id="{2680A949-9E55-0BD5-F329-04BAE8839959}"/>
              </a:ext>
            </a:extLst>
          </p:cNvPr>
          <p:cNvSpPr>
            <a:spLocks noGrp="1"/>
          </p:cNvSpPr>
          <p:nvPr>
            <p:ph idx="1"/>
          </p:nvPr>
        </p:nvSpPr>
        <p:spPr>
          <a:xfrm>
            <a:off x="353623" y="364240"/>
            <a:ext cx="10264316" cy="4622760"/>
          </a:xfrm>
        </p:spPr>
        <p:txBody>
          <a:bodyPr vert="horz" lIns="91440" tIns="45720" rIns="91440" bIns="45720" rtlCol="0" anchor="t">
            <a:normAutofit/>
          </a:bodyPr>
          <a:lstStyle/>
          <a:p>
            <a:pPr marL="0" indent="0">
              <a:buNone/>
            </a:pPr>
            <a:r>
              <a:rPr lang="en-US" sz="1600">
                <a:latin typeface="Consolas"/>
              </a:rPr>
              <a:t>Comparing all the models along with gradient boosting and Ensemble model.</a:t>
            </a:r>
          </a:p>
          <a:p>
            <a:endParaRPr lang="en-US">
              <a:latin typeface="Corbel"/>
            </a:endParaRPr>
          </a:p>
        </p:txBody>
      </p:sp>
      <p:pic>
        <p:nvPicPr>
          <p:cNvPr id="2" name="Picture 1" descr="A screenshot of a computer&#10;&#10;Description automatically generated">
            <a:extLst>
              <a:ext uri="{FF2B5EF4-FFF2-40B4-BE49-F238E27FC236}">
                <a16:creationId xmlns:a16="http://schemas.microsoft.com/office/drawing/2014/main" id="{EA199B81-E4D5-F7DF-EC6B-EDFC0B5A32C7}"/>
              </a:ext>
            </a:extLst>
          </p:cNvPr>
          <p:cNvPicPr>
            <a:picLocks noChangeAspect="1"/>
          </p:cNvPicPr>
          <p:nvPr/>
        </p:nvPicPr>
        <p:blipFill>
          <a:blip r:embed="rId2"/>
          <a:stretch>
            <a:fillRect/>
          </a:stretch>
        </p:blipFill>
        <p:spPr>
          <a:xfrm>
            <a:off x="351187" y="775157"/>
            <a:ext cx="11776230" cy="5985230"/>
          </a:xfrm>
          <a:prstGeom prst="rect">
            <a:avLst/>
          </a:prstGeom>
        </p:spPr>
      </p:pic>
    </p:spTree>
    <p:extLst>
      <p:ext uri="{BB962C8B-B14F-4D97-AF65-F5344CB8AC3E}">
        <p14:creationId xmlns:p14="http://schemas.microsoft.com/office/powerpoint/2010/main" val="179378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605F90A-A47A-23A3-FCE5-8605B91B3AA5}"/>
              </a:ext>
            </a:extLst>
          </p:cNvPr>
          <p:cNvSpPr>
            <a:spLocks noGrp="1"/>
          </p:cNvSpPr>
          <p:nvPr>
            <p:ph type="title"/>
          </p:nvPr>
        </p:nvSpPr>
        <p:spPr>
          <a:xfrm>
            <a:off x="1522414" y="274638"/>
            <a:ext cx="9143998" cy="1020762"/>
          </a:xfrm>
        </p:spPr>
        <p:txBody>
          <a:bodyPr/>
          <a:lstStyle/>
          <a:p>
            <a:endParaRPr lang="en-US"/>
          </a:p>
        </p:txBody>
      </p:sp>
      <p:sp>
        <p:nvSpPr>
          <p:cNvPr id="3" name="Content Placeholder 2">
            <a:extLst>
              <a:ext uri="{FF2B5EF4-FFF2-40B4-BE49-F238E27FC236}">
                <a16:creationId xmlns:a16="http://schemas.microsoft.com/office/drawing/2014/main" id="{E0F07D61-5898-D228-56A6-BCD0A8C697AC}"/>
              </a:ext>
            </a:extLst>
          </p:cNvPr>
          <p:cNvSpPr>
            <a:spLocks noGrp="1"/>
          </p:cNvSpPr>
          <p:nvPr>
            <p:ph sz="half" idx="1"/>
          </p:nvPr>
        </p:nvSpPr>
        <p:spPr>
          <a:xfrm>
            <a:off x="1536004" y="1905000"/>
            <a:ext cx="4419599" cy="4267200"/>
          </a:xfrm>
        </p:spPr>
        <p:txBody>
          <a:bodyPr vert="horz" lIns="91440" tIns="45720" rIns="91440" bIns="45720" rtlCol="0" anchor="t">
            <a:normAutofit/>
          </a:bodyPr>
          <a:lstStyle/>
          <a:p>
            <a:r>
              <a:rPr lang="en-US">
                <a:latin typeface="Consolas"/>
              </a:rPr>
              <a:t>From the end results, we conclude that "Ensemble model" yields the best results in comparison with the other models as per the validation misclassification rate</a:t>
            </a:r>
          </a:p>
          <a:p>
            <a:endParaRPr lang="en-US"/>
          </a:p>
        </p:txBody>
      </p:sp>
      <p:pic>
        <p:nvPicPr>
          <p:cNvPr id="4" name="Picture 3" descr="A screenshot of a computer&#10;&#10;Description automatically generated">
            <a:extLst>
              <a:ext uri="{FF2B5EF4-FFF2-40B4-BE49-F238E27FC236}">
                <a16:creationId xmlns:a16="http://schemas.microsoft.com/office/drawing/2014/main" id="{3B8A574B-37A4-78C2-AF85-CE5CE54E88E0}"/>
              </a:ext>
            </a:extLst>
          </p:cNvPr>
          <p:cNvPicPr>
            <a:picLocks noChangeAspect="1"/>
          </p:cNvPicPr>
          <p:nvPr/>
        </p:nvPicPr>
        <p:blipFill>
          <a:blip r:embed="rId2"/>
          <a:stretch>
            <a:fillRect/>
          </a:stretch>
        </p:blipFill>
        <p:spPr>
          <a:xfrm>
            <a:off x="6246815" y="3022092"/>
            <a:ext cx="4419598" cy="2033015"/>
          </a:xfrm>
          <a:prstGeom prst="rect">
            <a:avLst/>
          </a:prstGeom>
          <a:noFill/>
        </p:spPr>
      </p:pic>
    </p:spTree>
    <p:extLst>
      <p:ext uri="{BB962C8B-B14F-4D97-AF65-F5344CB8AC3E}">
        <p14:creationId xmlns:p14="http://schemas.microsoft.com/office/powerpoint/2010/main" val="280176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F0A76D-90C7-FEFB-56F8-60BB48AA1772}"/>
              </a:ext>
            </a:extLst>
          </p:cNvPr>
          <p:cNvSpPr>
            <a:spLocks noGrp="1"/>
          </p:cNvSpPr>
          <p:nvPr>
            <p:ph type="title"/>
          </p:nvPr>
        </p:nvSpPr>
        <p:spPr>
          <a:xfrm>
            <a:off x="1522414" y="274638"/>
            <a:ext cx="9143998" cy="1020762"/>
          </a:xfrm>
        </p:spPr>
        <p:txBody>
          <a:bodyPr/>
          <a:lstStyle/>
          <a:p>
            <a:endParaRPr lang="en-US"/>
          </a:p>
        </p:txBody>
      </p:sp>
      <p:pic>
        <p:nvPicPr>
          <p:cNvPr id="4" name="Content Placeholder 3" descr="A screenshot of a graph&#10;&#10;Description automatically generated">
            <a:extLst>
              <a:ext uri="{FF2B5EF4-FFF2-40B4-BE49-F238E27FC236}">
                <a16:creationId xmlns:a16="http://schemas.microsoft.com/office/drawing/2014/main" id="{F7CC7221-9D81-EAC2-5E54-22581A952142}"/>
              </a:ext>
            </a:extLst>
          </p:cNvPr>
          <p:cNvPicPr>
            <a:picLocks noGrp="1" noChangeAspect="1"/>
          </p:cNvPicPr>
          <p:nvPr>
            <p:ph idx="1"/>
          </p:nvPr>
        </p:nvPicPr>
        <p:blipFill>
          <a:blip r:embed="rId2"/>
          <a:stretch>
            <a:fillRect/>
          </a:stretch>
        </p:blipFill>
        <p:spPr>
          <a:xfrm>
            <a:off x="300312" y="227619"/>
            <a:ext cx="11695364" cy="6371346"/>
          </a:xfrm>
        </p:spPr>
      </p:pic>
    </p:spTree>
    <p:extLst>
      <p:ext uri="{BB962C8B-B14F-4D97-AF65-F5344CB8AC3E}">
        <p14:creationId xmlns:p14="http://schemas.microsoft.com/office/powerpoint/2010/main" val="196952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3509-085F-7E45-7780-49E86AADDC5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9142D4E-4358-1753-DF86-BB5FFA51AB0D}"/>
              </a:ext>
            </a:extLst>
          </p:cNvPr>
          <p:cNvPicPr>
            <a:picLocks noGrp="1" noChangeAspect="1"/>
          </p:cNvPicPr>
          <p:nvPr>
            <p:ph idx="1"/>
          </p:nvPr>
        </p:nvPicPr>
        <p:blipFill>
          <a:blip r:embed="rId2"/>
          <a:stretch>
            <a:fillRect/>
          </a:stretch>
        </p:blipFill>
        <p:spPr>
          <a:xfrm>
            <a:off x="1662267" y="1837632"/>
            <a:ext cx="9137799" cy="4360801"/>
          </a:xfrm>
        </p:spPr>
      </p:pic>
    </p:spTree>
    <p:extLst>
      <p:ext uri="{BB962C8B-B14F-4D97-AF65-F5344CB8AC3E}">
        <p14:creationId xmlns:p14="http://schemas.microsoft.com/office/powerpoint/2010/main" val="112090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69F1-D2BB-56BD-DEFF-932151DC454F}"/>
              </a:ext>
            </a:extLst>
          </p:cNvPr>
          <p:cNvSpPr>
            <a:spLocks noGrp="1"/>
          </p:cNvSpPr>
          <p:nvPr>
            <p:ph type="title"/>
          </p:nvPr>
        </p:nvSpPr>
        <p:spPr/>
        <p:txBody>
          <a:bodyPr/>
          <a:lstStyle/>
          <a:p>
            <a:endParaRPr lang="en-US"/>
          </a:p>
        </p:txBody>
      </p:sp>
      <p:pic>
        <p:nvPicPr>
          <p:cNvPr id="4" name="Content Placeholder 3" descr="A graph of a number of passengers&#10;&#10;Description automatically generated">
            <a:extLst>
              <a:ext uri="{FF2B5EF4-FFF2-40B4-BE49-F238E27FC236}">
                <a16:creationId xmlns:a16="http://schemas.microsoft.com/office/drawing/2014/main" id="{CD53F461-01E6-E4C7-0591-F409975DE6D0}"/>
              </a:ext>
            </a:extLst>
          </p:cNvPr>
          <p:cNvPicPr>
            <a:picLocks noGrp="1" noChangeAspect="1"/>
          </p:cNvPicPr>
          <p:nvPr>
            <p:ph idx="1"/>
          </p:nvPr>
        </p:nvPicPr>
        <p:blipFill>
          <a:blip r:embed="rId2"/>
          <a:stretch>
            <a:fillRect/>
          </a:stretch>
        </p:blipFill>
        <p:spPr>
          <a:xfrm>
            <a:off x="1619510" y="1981200"/>
            <a:ext cx="8992181" cy="4373079"/>
          </a:xfrm>
        </p:spPr>
      </p:pic>
    </p:spTree>
    <p:extLst>
      <p:ext uri="{BB962C8B-B14F-4D97-AF65-F5344CB8AC3E}">
        <p14:creationId xmlns:p14="http://schemas.microsoft.com/office/powerpoint/2010/main" val="20675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B514-A5D8-726C-5049-DB1A2D2F638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95C94AC-23EE-2515-7180-C779C7E21B30}"/>
              </a:ext>
            </a:extLst>
          </p:cNvPr>
          <p:cNvPicPr>
            <a:picLocks noGrp="1" noChangeAspect="1"/>
          </p:cNvPicPr>
          <p:nvPr>
            <p:ph idx="1"/>
          </p:nvPr>
        </p:nvPicPr>
        <p:blipFill>
          <a:blip r:embed="rId2"/>
          <a:stretch>
            <a:fillRect/>
          </a:stretch>
        </p:blipFill>
        <p:spPr>
          <a:xfrm>
            <a:off x="1578410" y="1969976"/>
            <a:ext cx="9087977" cy="4318704"/>
          </a:xfrm>
        </p:spPr>
      </p:pic>
    </p:spTree>
    <p:extLst>
      <p:ext uri="{BB962C8B-B14F-4D97-AF65-F5344CB8AC3E}">
        <p14:creationId xmlns:p14="http://schemas.microsoft.com/office/powerpoint/2010/main" val="248425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CEF8-DC17-F84E-4A2F-88835699E150}"/>
              </a:ext>
            </a:extLst>
          </p:cNvPr>
          <p:cNvSpPr>
            <a:spLocks noGrp="1"/>
          </p:cNvSpPr>
          <p:nvPr>
            <p:ph type="title"/>
          </p:nvPr>
        </p:nvSpPr>
        <p:spPr/>
        <p:txBody>
          <a:bodyPr/>
          <a:lstStyle/>
          <a:p>
            <a:endParaRPr lang="en-US"/>
          </a:p>
        </p:txBody>
      </p:sp>
      <p:pic>
        <p:nvPicPr>
          <p:cNvPr id="4" name="Content Placeholder 3" descr="A diagram of different colored lines&#10;&#10;Description automatically generated">
            <a:extLst>
              <a:ext uri="{FF2B5EF4-FFF2-40B4-BE49-F238E27FC236}">
                <a16:creationId xmlns:a16="http://schemas.microsoft.com/office/drawing/2014/main" id="{0606A56D-366B-4A3B-C992-569C07A270DA}"/>
              </a:ext>
            </a:extLst>
          </p:cNvPr>
          <p:cNvPicPr>
            <a:picLocks noGrp="1" noChangeAspect="1"/>
          </p:cNvPicPr>
          <p:nvPr>
            <p:ph idx="1"/>
          </p:nvPr>
        </p:nvPicPr>
        <p:blipFill>
          <a:blip r:embed="rId2"/>
          <a:stretch>
            <a:fillRect/>
          </a:stretch>
        </p:blipFill>
        <p:spPr>
          <a:xfrm>
            <a:off x="1524026" y="1967783"/>
            <a:ext cx="9135563" cy="4291517"/>
          </a:xfrm>
        </p:spPr>
      </p:pic>
    </p:spTree>
    <p:extLst>
      <p:ext uri="{BB962C8B-B14F-4D97-AF65-F5344CB8AC3E}">
        <p14:creationId xmlns:p14="http://schemas.microsoft.com/office/powerpoint/2010/main" val="292254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Placeholder 2" descr="A white and orange speech bubbles&#10;&#10;Description automatically generated">
            <a:extLst>
              <a:ext uri="{FF2B5EF4-FFF2-40B4-BE49-F238E27FC236}">
                <a16:creationId xmlns:a16="http://schemas.microsoft.com/office/drawing/2014/main" id="{B1654ED0-6232-13A4-BD14-D98DA743DBCA}"/>
              </a:ext>
            </a:extLst>
          </p:cNvPr>
          <p:cNvPicPr>
            <a:picLocks noGrp="1" noChangeAspect="1"/>
          </p:cNvPicPr>
          <p:nvPr>
            <p:ph type="pic" idx="1"/>
          </p:nvPr>
        </p:nvPicPr>
        <p:blipFill>
          <a:blip r:embed="rId2"/>
          <a:srcRect t="2469" b="2469"/>
          <a:stretch/>
        </p:blipFill>
        <p:spPr/>
      </p:pic>
      <p:sp>
        <p:nvSpPr>
          <p:cNvPr id="4" name="Text Placeholder 3"/>
          <p:cNvSpPr>
            <a:spLocks noGrp="1"/>
          </p:cNvSpPr>
          <p:nvPr>
            <p:ph type="body" sz="half" idx="2"/>
          </p:nvPr>
        </p:nvSpPr>
        <p:spPr/>
        <p:txBody>
          <a:bodyPr>
            <a:normAutofit fontScale="92500" lnSpcReduction="20000"/>
          </a:bodyPr>
          <a:lstStyle/>
          <a:p>
            <a:r>
              <a:rPr lang="en-US" dirty="0"/>
              <a:t>Team Members Durgaprasad </a:t>
            </a:r>
            <a:r>
              <a:rPr lang="en-US"/>
              <a:t>Koppala   Z1981777 </a:t>
            </a:r>
          </a:p>
          <a:p>
            <a:r>
              <a:rPr lang="en-US" dirty="0"/>
              <a:t> Sri Sai Sathya Keshav </a:t>
            </a:r>
            <a:r>
              <a:rPr lang="en-US" err="1"/>
              <a:t>Arigela</a:t>
            </a:r>
            <a:r>
              <a:rPr lang="en-US" dirty="0"/>
              <a:t> Z1982756  </a:t>
            </a:r>
            <a:endParaRPr lang="en-US"/>
          </a:p>
          <a:p>
            <a:r>
              <a:rPr lang="en-US" dirty="0"/>
              <a:t>Sree Harshita Reddy </a:t>
            </a:r>
            <a:r>
              <a:rPr lang="en-US" err="1"/>
              <a:t>Gangasani</a:t>
            </a:r>
            <a:r>
              <a:rPr lang="en-US" dirty="0"/>
              <a:t> Z1978262  </a:t>
            </a:r>
          </a:p>
          <a:p>
            <a:r>
              <a:rPr lang="en-US" dirty="0"/>
              <a:t>Nikhil Vishnu Teja </a:t>
            </a:r>
            <a:r>
              <a:rPr lang="en-US" dirty="0" err="1"/>
              <a:t>Madasu</a:t>
            </a:r>
            <a:r>
              <a:rPr lang="en-US" dirty="0"/>
              <a:t> Z1980332 </a:t>
            </a:r>
          </a:p>
          <a:p>
            <a:r>
              <a:rPr lang="en-US" dirty="0"/>
              <a:t> Dileep Durgam Z1983282 </a:t>
            </a:r>
          </a:p>
          <a:p>
            <a:r>
              <a:rPr lang="en-US" dirty="0"/>
              <a:t> Jyothi Naga Lakshmi </a:t>
            </a:r>
            <a:r>
              <a:rPr lang="en-US" err="1"/>
              <a:t>Addala</a:t>
            </a:r>
            <a:r>
              <a:rPr lang="en-US" dirty="0"/>
              <a:t> Z1980359</a:t>
            </a:r>
            <a:endParaRPr lang="en-US"/>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65579" y="274638"/>
            <a:ext cx="9100833" cy="1020762"/>
          </a:xfrm>
        </p:spPr>
        <p:txBody>
          <a:bodyPr/>
          <a:lstStyle/>
          <a:p>
            <a:r>
              <a:rPr lang="en-US"/>
              <a:t>Data set Information</a:t>
            </a:r>
          </a:p>
        </p:txBody>
      </p:sp>
      <p:sp>
        <p:nvSpPr>
          <p:cNvPr id="14" name="Content Placeholder 13"/>
          <p:cNvSpPr>
            <a:spLocks noGrp="1"/>
          </p:cNvSpPr>
          <p:nvPr>
            <p:ph idx="1"/>
          </p:nvPr>
        </p:nvSpPr>
        <p:spPr>
          <a:xfrm>
            <a:off x="1382126" y="1894209"/>
            <a:ext cx="10169178" cy="4277991"/>
          </a:xfrm>
        </p:spPr>
        <p:txBody>
          <a:bodyPr vert="horz" lIns="91440" tIns="45720" rIns="91440" bIns="45720" rtlCol="0" anchor="t">
            <a:normAutofit fontScale="92500"/>
          </a:bodyPr>
          <a:lstStyle/>
          <a:p>
            <a:pPr>
              <a:buNone/>
            </a:pPr>
            <a:r>
              <a:rPr lang="en-US" b="1" u="sng">
                <a:ea typeface="+mn-lt"/>
                <a:cs typeface="+mn-lt"/>
              </a:rPr>
              <a:t>Attribute Information</a:t>
            </a:r>
            <a:r>
              <a:rPr lang="en-US" b="1">
                <a:ea typeface="+mn-lt"/>
                <a:cs typeface="+mn-lt"/>
              </a:rPr>
              <a:t>: </a:t>
            </a:r>
            <a:endParaRPr lang="en-US"/>
          </a:p>
          <a:p>
            <a:pPr algn="just">
              <a:buNone/>
            </a:pPr>
            <a:r>
              <a:rPr lang="en-US" i="1" u="sng">
                <a:ea typeface="+mn-lt"/>
                <a:cs typeface="+mn-lt"/>
              </a:rPr>
              <a:t>Nominal</a:t>
            </a:r>
            <a:r>
              <a:rPr lang="en-US">
                <a:ea typeface="+mn-lt"/>
                <a:cs typeface="+mn-lt"/>
              </a:rPr>
              <a:t>: </a:t>
            </a:r>
          </a:p>
          <a:p>
            <a:pPr algn="just">
              <a:buNone/>
            </a:pPr>
            <a:r>
              <a:rPr lang="en-US">
                <a:ea typeface="+mn-lt"/>
                <a:cs typeface="+mn-lt"/>
              </a:rPr>
              <a:t> Destination, Passenger, Weather, Coupon, Marital Status, Education, Occupation, Income, Bar, Coffee House, Restaurant Less than 20, Time, Restaurant 20 to 50 </a:t>
            </a:r>
            <a:endParaRPr lang="en-US"/>
          </a:p>
          <a:p>
            <a:pPr algn="just">
              <a:buNone/>
            </a:pPr>
            <a:r>
              <a:rPr lang="en-US" i="1" u="sng">
                <a:ea typeface="+mn-lt"/>
                <a:cs typeface="+mn-lt"/>
              </a:rPr>
              <a:t>Binary </a:t>
            </a:r>
            <a:r>
              <a:rPr lang="en-US">
                <a:ea typeface="+mn-lt"/>
                <a:cs typeface="+mn-lt"/>
              </a:rPr>
              <a:t>: </a:t>
            </a:r>
          </a:p>
          <a:p>
            <a:pPr algn="just">
              <a:buNone/>
            </a:pPr>
            <a:r>
              <a:rPr lang="en-US">
                <a:ea typeface="+mn-lt"/>
                <a:cs typeface="+mn-lt"/>
              </a:rPr>
              <a:t>Gender, Has Children, To Coupon 5 mins, To Coupon 15min, To Coupon 25 mins, Direction Same, Direction Opp. </a:t>
            </a:r>
            <a:endParaRPr lang="en-US"/>
          </a:p>
          <a:p>
            <a:pPr algn="just">
              <a:buNone/>
            </a:pPr>
            <a:r>
              <a:rPr lang="en-US" i="1" u="sng">
                <a:ea typeface="+mn-lt"/>
                <a:cs typeface="+mn-lt"/>
              </a:rPr>
              <a:t>Numerical</a:t>
            </a:r>
            <a:r>
              <a:rPr lang="en-US" i="1">
                <a:ea typeface="+mn-lt"/>
                <a:cs typeface="+mn-lt"/>
              </a:rPr>
              <a:t>: </a:t>
            </a:r>
            <a:endParaRPr lang="en-US">
              <a:ea typeface="+mn-lt"/>
              <a:cs typeface="+mn-lt"/>
            </a:endParaRPr>
          </a:p>
          <a:p>
            <a:pPr algn="just">
              <a:buNone/>
            </a:pPr>
            <a:r>
              <a:rPr lang="en-US">
                <a:ea typeface="+mn-lt"/>
                <a:cs typeface="+mn-lt"/>
              </a:rPr>
              <a:t>Temperature, Expiration, Age. </a:t>
            </a: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275106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683588-FDAF-AD70-10D1-934F8F205880}"/>
              </a:ext>
            </a:extLst>
          </p:cNvPr>
          <p:cNvSpPr>
            <a:spLocks noGrp="1"/>
          </p:cNvSpPr>
          <p:nvPr>
            <p:ph type="ctrTitle"/>
          </p:nvPr>
        </p:nvSpPr>
        <p:spPr>
          <a:xfrm>
            <a:off x="1522413" y="1894209"/>
            <a:ext cx="9144000" cy="2667000"/>
          </a:xfrm>
        </p:spPr>
        <p:txBody>
          <a:bodyPr vert="horz" lIns="91440" tIns="45720" rIns="91440" bIns="45720" rtlCol="0" anchor="b">
            <a:normAutofit fontScale="90000"/>
          </a:bodyPr>
          <a:lstStyle/>
          <a:p>
            <a:r>
              <a:rPr lang="en-US" sz="2400" u="sng">
                <a:latin typeface="Consolas"/>
                <a:cs typeface="Calibri"/>
              </a:rPr>
              <a:t>Target Variable</a:t>
            </a:r>
            <a:r>
              <a:rPr lang="en-US" sz="2400">
                <a:latin typeface="Consolas"/>
                <a:cs typeface="Calibri"/>
              </a:rPr>
              <a:t>: </a:t>
            </a:r>
          </a:p>
          <a:p>
            <a:r>
              <a:rPr lang="en-US" sz="2400">
                <a:latin typeface="Consolas"/>
                <a:cs typeface="Calibri"/>
              </a:rPr>
              <a:t>Binary - Whether the coupon is accepted or not (Yes/No or 1 / 0) </a:t>
            </a:r>
          </a:p>
          <a:p>
            <a:br>
              <a:rPr lang="en-US" sz="2400" u="sng">
                <a:latin typeface="Consolas"/>
              </a:rPr>
            </a:br>
            <a:r>
              <a:rPr lang="en-US" sz="2400" u="sng">
                <a:latin typeface="Consolas"/>
                <a:cs typeface="Calibri"/>
              </a:rPr>
              <a:t>Reason</a:t>
            </a:r>
            <a:r>
              <a:rPr lang="en-US" sz="2400" i="1">
                <a:latin typeface="Consolas"/>
                <a:cs typeface="Calibri"/>
              </a:rPr>
              <a:t>: </a:t>
            </a:r>
            <a:br>
              <a:rPr lang="en-US" sz="2400" i="1">
                <a:latin typeface="Consolas"/>
              </a:rPr>
            </a:br>
            <a:r>
              <a:rPr lang="en-US" sz="2400">
                <a:latin typeface="Consolas"/>
                <a:cs typeface="Calibri"/>
              </a:rPr>
              <a:t>We want to predict </a:t>
            </a:r>
            <a:r>
              <a:rPr lang="en-US" sz="2400" i="1">
                <a:latin typeface="Consolas"/>
                <a:cs typeface="Calibri"/>
              </a:rPr>
              <a:t>b</a:t>
            </a:r>
            <a:r>
              <a:rPr lang="en-US" sz="2400">
                <a:latin typeface="Consolas"/>
                <a:cs typeface="Calibri"/>
              </a:rPr>
              <a:t>ased on multiple scenarios, if a coupon is offered at a drive thru, will that person accept it or not. Here, the variables are a mix of nominal and binary.</a:t>
            </a:r>
            <a:r>
              <a:rPr lang="en-US" sz="2400">
                <a:latin typeface="Calibri"/>
                <a:cs typeface="Calibri"/>
              </a:rPr>
              <a:t> </a:t>
            </a:r>
          </a:p>
          <a:p>
            <a:endParaRPr lang="en-US" sz="2600"/>
          </a:p>
        </p:txBody>
      </p:sp>
      <p:sp>
        <p:nvSpPr>
          <p:cNvPr id="19" name="Subtitle 2">
            <a:extLst>
              <a:ext uri="{FF2B5EF4-FFF2-40B4-BE49-F238E27FC236}">
                <a16:creationId xmlns:a16="http://schemas.microsoft.com/office/drawing/2014/main" id="{961E06F5-68BC-44E0-F9B5-C9EFB439624D}"/>
              </a:ext>
            </a:extLst>
          </p:cNvPr>
          <p:cNvSpPr>
            <a:spLocks noGrp="1"/>
          </p:cNvSpPr>
          <p:nvPr>
            <p:ph type="subTitle" idx="1"/>
          </p:nvPr>
        </p:nvSpPr>
        <p:spPr>
          <a:xfrm>
            <a:off x="1522413" y="5105400"/>
            <a:ext cx="9143999" cy="1066800"/>
          </a:xfrm>
        </p:spPr>
        <p:txBody>
          <a:bodyPr/>
          <a:lstStyle/>
          <a:p>
            <a:endParaRPr lang="en-US"/>
          </a:p>
        </p:txBody>
      </p:sp>
    </p:spTree>
    <p:extLst>
      <p:ext uri="{BB962C8B-B14F-4D97-AF65-F5344CB8AC3E}">
        <p14:creationId xmlns:p14="http://schemas.microsoft.com/office/powerpoint/2010/main" val="2544661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0BAB-389F-6CC5-5D4A-7E94E12434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9BE746-12F6-2711-7194-E647174EB0DF}"/>
              </a:ext>
            </a:extLst>
          </p:cNvPr>
          <p:cNvSpPr>
            <a:spLocks noGrp="1"/>
          </p:cNvSpPr>
          <p:nvPr>
            <p:ph idx="1"/>
          </p:nvPr>
        </p:nvSpPr>
        <p:spPr/>
        <p:txBody>
          <a:bodyPr vert="horz" lIns="91440" tIns="45720" rIns="91440" bIns="45720" rtlCol="0" anchor="t">
            <a:normAutofit/>
          </a:bodyPr>
          <a:lstStyle/>
          <a:p>
            <a:r>
              <a:rPr lang="en-US" u="sng">
                <a:latin typeface="Consolas"/>
              </a:rPr>
              <a:t>Dataset Modifications</a:t>
            </a:r>
            <a:r>
              <a:rPr lang="en-US" i="1">
                <a:latin typeface="Consolas"/>
              </a:rPr>
              <a:t>:</a:t>
            </a:r>
            <a:endParaRPr lang="en-US">
              <a:latin typeface="Consolas"/>
            </a:endParaRPr>
          </a:p>
          <a:p>
            <a:pPr marL="0" indent="0">
              <a:buNone/>
            </a:pPr>
            <a:r>
              <a:rPr lang="en-US">
                <a:latin typeface="Consolas"/>
              </a:rPr>
              <a:t>The original dataset has more than 12,600 rows and 26 columns. We Removed one column and rows which are empty data. We were left with 12000 rows, out of which we randomly selected 5000 rows. We used Pandas in python to do the data processing.</a:t>
            </a:r>
            <a:r>
              <a:rPr lang="en-US"/>
              <a:t> </a:t>
            </a:r>
          </a:p>
        </p:txBody>
      </p:sp>
    </p:spTree>
    <p:extLst>
      <p:ext uri="{BB962C8B-B14F-4D97-AF65-F5344CB8AC3E}">
        <p14:creationId xmlns:p14="http://schemas.microsoft.com/office/powerpoint/2010/main" val="2459001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72A5-14A9-4A4E-92AC-D6BCBDBAA3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38F967-8420-92DD-67F2-1C3813E56D5E}"/>
              </a:ext>
            </a:extLst>
          </p:cNvPr>
          <p:cNvSpPr>
            <a:spLocks noGrp="1"/>
          </p:cNvSpPr>
          <p:nvPr>
            <p:ph idx="1"/>
          </p:nvPr>
        </p:nvSpPr>
        <p:spPr/>
        <p:txBody>
          <a:bodyPr vert="horz" lIns="91440" tIns="45720" rIns="91440" bIns="45720" rtlCol="0" anchor="t">
            <a:normAutofit/>
          </a:bodyPr>
          <a:lstStyle/>
          <a:p>
            <a:r>
              <a:rPr lang="en-US" u="sng">
                <a:latin typeface="Consolas"/>
              </a:rPr>
              <a:t>Data Set Exploration</a:t>
            </a:r>
            <a:r>
              <a:rPr lang="en-US">
                <a:latin typeface="Consolas"/>
              </a:rPr>
              <a:t>:</a:t>
            </a:r>
          </a:p>
          <a:p>
            <a:r>
              <a:rPr lang="en-US">
                <a:latin typeface="Consolas"/>
              </a:rPr>
              <a:t>The data set is partitioned into 80 percent training data, 10 percent validation data and remaining 10 percent testing data. Most of the data is assigned into training to get the better model.</a:t>
            </a:r>
          </a:p>
          <a:p>
            <a:r>
              <a:rPr lang="en-US">
                <a:latin typeface="Consolas"/>
              </a:rPr>
              <a:t>Later, a filter node is been used to filter out the outliers present in the dataset that affects the model.</a:t>
            </a:r>
            <a:r>
              <a:rPr lang="en-US"/>
              <a:t> </a:t>
            </a:r>
          </a:p>
        </p:txBody>
      </p:sp>
    </p:spTree>
    <p:extLst>
      <p:ext uri="{BB962C8B-B14F-4D97-AF65-F5344CB8AC3E}">
        <p14:creationId xmlns:p14="http://schemas.microsoft.com/office/powerpoint/2010/main" val="1589686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FF2A-BEAE-74F8-CCD6-C2CD139C2A68}"/>
              </a:ext>
            </a:extLst>
          </p:cNvPr>
          <p:cNvSpPr>
            <a:spLocks noGrp="1"/>
          </p:cNvSpPr>
          <p:nvPr>
            <p:ph type="ctrTitle"/>
          </p:nvPr>
        </p:nvSpPr>
        <p:spPr/>
        <p:txBody>
          <a:bodyPr/>
          <a:lstStyle/>
          <a:p>
            <a:endParaRPr lang="en-US"/>
          </a:p>
        </p:txBody>
      </p:sp>
      <p:sp>
        <p:nvSpPr>
          <p:cNvPr id="5" name="Subtitle 4">
            <a:extLst>
              <a:ext uri="{FF2B5EF4-FFF2-40B4-BE49-F238E27FC236}">
                <a16:creationId xmlns:a16="http://schemas.microsoft.com/office/drawing/2014/main" id="{0597C5E1-DAF2-CD2C-3717-FF1017BFDCC3}"/>
              </a:ext>
            </a:extLst>
          </p:cNvPr>
          <p:cNvSpPr>
            <a:spLocks noGrp="1"/>
          </p:cNvSpPr>
          <p:nvPr>
            <p:ph type="subTitle" idx="1"/>
          </p:nvPr>
        </p:nvSpPr>
        <p:spPr>
          <a:xfrm>
            <a:off x="1345726" y="648231"/>
            <a:ext cx="9143999" cy="1066800"/>
          </a:xfrm>
        </p:spPr>
        <p:txBody>
          <a:bodyPr vert="horz" lIns="91440" tIns="45720" rIns="91440" bIns="45720" rtlCol="0" anchor="t">
            <a:normAutofit/>
          </a:bodyPr>
          <a:lstStyle/>
          <a:p>
            <a:r>
              <a:rPr lang="en-US" u="sng">
                <a:latin typeface="Consolas"/>
              </a:rPr>
              <a:t>Variable Worth</a:t>
            </a:r>
            <a:r>
              <a:rPr lang="en-US">
                <a:latin typeface="Consolas"/>
              </a:rPr>
              <a:t>:</a:t>
            </a:r>
          </a:p>
        </p:txBody>
      </p:sp>
      <p:pic>
        <p:nvPicPr>
          <p:cNvPr id="4" name="Content Placeholder 3" descr="A screenshot of a graph&#10;&#10;Description automatically generated">
            <a:extLst>
              <a:ext uri="{FF2B5EF4-FFF2-40B4-BE49-F238E27FC236}">
                <a16:creationId xmlns:a16="http://schemas.microsoft.com/office/drawing/2014/main" id="{384518E9-57F7-23E2-F321-0CD16CE64B74}"/>
              </a:ext>
            </a:extLst>
          </p:cNvPr>
          <p:cNvPicPr>
            <a:picLocks noGrp="1" noChangeAspect="1"/>
          </p:cNvPicPr>
          <p:nvPr>
            <p:ph idx="4294967295"/>
          </p:nvPr>
        </p:nvPicPr>
        <p:blipFill>
          <a:blip r:embed="rId2"/>
          <a:stretch>
            <a:fillRect/>
          </a:stretch>
        </p:blipFill>
        <p:spPr>
          <a:xfrm>
            <a:off x="1447517" y="1403857"/>
            <a:ext cx="9817100" cy="4407921"/>
          </a:xfrm>
        </p:spPr>
      </p:pic>
    </p:spTree>
    <p:extLst>
      <p:ext uri="{BB962C8B-B14F-4D97-AF65-F5344CB8AC3E}">
        <p14:creationId xmlns:p14="http://schemas.microsoft.com/office/powerpoint/2010/main" val="147637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270BF9DE-36D8-77CD-2553-522DCF0A5831}"/>
              </a:ext>
            </a:extLst>
          </p:cNvPr>
          <p:cNvSpPr>
            <a:spLocks noGrp="1"/>
          </p:cNvSpPr>
          <p:nvPr>
            <p:ph type="title"/>
          </p:nvPr>
        </p:nvSpPr>
        <p:spPr>
          <a:xfrm>
            <a:off x="1522414" y="274638"/>
            <a:ext cx="9143998" cy="1020762"/>
          </a:xfrm>
        </p:spPr>
        <p:txBody>
          <a:bodyPr/>
          <a:lstStyle/>
          <a:p>
            <a:endParaRPr lang="en-US"/>
          </a:p>
        </p:txBody>
      </p:sp>
      <p:sp>
        <p:nvSpPr>
          <p:cNvPr id="55" name="Content Placeholder 2">
            <a:extLst>
              <a:ext uri="{FF2B5EF4-FFF2-40B4-BE49-F238E27FC236}">
                <a16:creationId xmlns:a16="http://schemas.microsoft.com/office/drawing/2014/main" id="{6BC5D30B-FC08-E34D-1A56-033A1060AC6A}"/>
              </a:ext>
            </a:extLst>
          </p:cNvPr>
          <p:cNvSpPr>
            <a:spLocks noGrp="1"/>
          </p:cNvSpPr>
          <p:nvPr>
            <p:ph sz="half" idx="1"/>
          </p:nvPr>
        </p:nvSpPr>
        <p:spPr>
          <a:xfrm>
            <a:off x="1522413" y="1905000"/>
            <a:ext cx="4419599" cy="4267200"/>
          </a:xfrm>
        </p:spPr>
        <p:txBody>
          <a:bodyPr vert="horz" lIns="91440" tIns="45720" rIns="91440" bIns="45720" rtlCol="0" anchor="t">
            <a:normAutofit/>
          </a:bodyPr>
          <a:lstStyle/>
          <a:p>
            <a:pPr marL="0" indent="0">
              <a:buNone/>
            </a:pPr>
            <a:r>
              <a:rPr lang="en-US" u="sng">
                <a:latin typeface="Consolas"/>
                <a:ea typeface="+mn-lt"/>
                <a:cs typeface="+mn-lt"/>
              </a:rPr>
              <a:t>Variable Worth</a:t>
            </a:r>
            <a:r>
              <a:rPr lang="en-US">
                <a:latin typeface="Consolas"/>
                <a:ea typeface="+mn-lt"/>
                <a:cs typeface="+mn-lt"/>
              </a:rPr>
              <a:t>:</a:t>
            </a:r>
            <a:endParaRPr lang="en-US">
              <a:latin typeface="Consolas"/>
            </a:endParaRPr>
          </a:p>
          <a:p>
            <a:r>
              <a:rPr lang="en-US">
                <a:latin typeface="Consolas"/>
              </a:rPr>
              <a:t>The 'Coupon' variable has the highest correlation with the target variable.</a:t>
            </a:r>
            <a:endParaRPr lang="en-US"/>
          </a:p>
          <a:p>
            <a:r>
              <a:rPr lang="en-US">
                <a:latin typeface="Consolas"/>
              </a:rPr>
              <a:t>Followed by,  '</a:t>
            </a:r>
            <a:r>
              <a:rPr lang="en-US" err="1">
                <a:latin typeface="Consolas"/>
              </a:rPr>
              <a:t>CoffeeHouse</a:t>
            </a:r>
            <a:r>
              <a:rPr lang="en-US">
                <a:latin typeface="Consolas"/>
              </a:rPr>
              <a:t>', '</a:t>
            </a:r>
            <a:r>
              <a:rPr lang="en-US" err="1">
                <a:latin typeface="Consolas"/>
              </a:rPr>
              <a:t>Passanger</a:t>
            </a:r>
            <a:r>
              <a:rPr lang="en-US">
                <a:latin typeface="Consolas"/>
              </a:rPr>
              <a:t>', '</a:t>
            </a:r>
            <a:r>
              <a:rPr lang="en-US" err="1">
                <a:latin typeface="Consolas"/>
              </a:rPr>
              <a:t>Destinatation</a:t>
            </a:r>
            <a:r>
              <a:rPr lang="en-US">
                <a:latin typeface="Consolas"/>
              </a:rPr>
              <a:t>' and etc.</a:t>
            </a:r>
          </a:p>
        </p:txBody>
      </p:sp>
      <p:pic>
        <p:nvPicPr>
          <p:cNvPr id="4" name="Content Placeholder 3" descr="A screenshot of a graph&#10;&#10;Description automatically generated">
            <a:extLst>
              <a:ext uri="{FF2B5EF4-FFF2-40B4-BE49-F238E27FC236}">
                <a16:creationId xmlns:a16="http://schemas.microsoft.com/office/drawing/2014/main" id="{7EF10806-331C-5DF2-C474-4582EE981F52}"/>
              </a:ext>
            </a:extLst>
          </p:cNvPr>
          <p:cNvPicPr>
            <a:picLocks noGrp="1" noChangeAspect="1"/>
          </p:cNvPicPr>
          <p:nvPr>
            <p:ph sz="half" idx="2"/>
          </p:nvPr>
        </p:nvPicPr>
        <p:blipFill>
          <a:blip r:embed="rId2"/>
          <a:stretch/>
        </p:blipFill>
        <p:spPr>
          <a:xfrm>
            <a:off x="6165239" y="2428760"/>
            <a:ext cx="5384914" cy="2716715"/>
          </a:xfrm>
          <a:noFill/>
        </p:spPr>
      </p:pic>
    </p:spTree>
    <p:extLst>
      <p:ext uri="{BB962C8B-B14F-4D97-AF65-F5344CB8AC3E}">
        <p14:creationId xmlns:p14="http://schemas.microsoft.com/office/powerpoint/2010/main" val="2067060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AEEE31E-FC1F-857F-299F-7B840F45AA08}"/>
              </a:ext>
            </a:extLst>
          </p:cNvPr>
          <p:cNvSpPr>
            <a:spLocks noGrp="1"/>
          </p:cNvSpPr>
          <p:nvPr>
            <p:ph type="title"/>
          </p:nvPr>
        </p:nvSpPr>
        <p:spPr>
          <a:xfrm>
            <a:off x="1522414" y="274638"/>
            <a:ext cx="9143998" cy="1020762"/>
          </a:xfrm>
        </p:spPr>
        <p:txBody>
          <a:bodyPr/>
          <a:lstStyle/>
          <a:p>
            <a:endParaRPr lang="en-US"/>
          </a:p>
        </p:txBody>
      </p:sp>
      <p:pic>
        <p:nvPicPr>
          <p:cNvPr id="5" name="Content Placeholder 4" descr="A graph of different colors&#10;&#10;Description automatically generated">
            <a:extLst>
              <a:ext uri="{FF2B5EF4-FFF2-40B4-BE49-F238E27FC236}">
                <a16:creationId xmlns:a16="http://schemas.microsoft.com/office/drawing/2014/main" id="{F5DDFA06-999D-C4C0-18B3-3B48C664EDAD}"/>
              </a:ext>
            </a:extLst>
          </p:cNvPr>
          <p:cNvPicPr>
            <a:picLocks noGrp="1" noChangeAspect="1"/>
          </p:cNvPicPr>
          <p:nvPr>
            <p:ph idx="1"/>
          </p:nvPr>
        </p:nvPicPr>
        <p:blipFill>
          <a:blip r:embed="rId2"/>
          <a:stretch>
            <a:fillRect/>
          </a:stretch>
        </p:blipFill>
        <p:spPr>
          <a:xfrm>
            <a:off x="2056552" y="2023044"/>
            <a:ext cx="7982137" cy="4031112"/>
          </a:xfrm>
        </p:spPr>
      </p:pic>
    </p:spTree>
    <p:extLst>
      <p:ext uri="{BB962C8B-B14F-4D97-AF65-F5344CB8AC3E}">
        <p14:creationId xmlns:p14="http://schemas.microsoft.com/office/powerpoint/2010/main" val="1787715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2B82EB-80D3-4DDB-9A53-0D22163B57B3}">
  <ds:schemaRefs>
    <ds:schemaRef ds:uri="http://schemas.microsoft.com/office/2006/metadata/properties"/>
    <ds:schemaRef ds:uri="16c05727-aa75-4e4a-9b5f-8a80a1165891"/>
    <ds:schemaRef ds:uri="http://purl.org/dc/dcmitype/"/>
    <ds:schemaRef ds:uri="http://purl.org/dc/elements/1.1/"/>
    <ds:schemaRef ds:uri="http://schemas.microsoft.com/office/infopath/2007/PartnerControls"/>
    <ds:schemaRef ds:uri="http://purl.org/dc/terms/"/>
    <ds:schemaRef ds:uri="http://schemas.microsoft.com/office/2006/documentManagement/types"/>
    <ds:schemaRef ds:uri="http://schemas.microsoft.com/sharepoint/v3"/>
    <ds:schemaRef ds:uri="http://schemas.openxmlformats.org/package/2006/metadata/core-properties"/>
    <ds:schemaRef ds:uri="230e9df3-be65-4c73-a93b-d1236ebd677e"/>
    <ds:schemaRef ds:uri="71af3243-3dd4-4a8d-8c0d-dd76da1f02a5"/>
    <ds:schemaRef ds:uri="http://www.w3.org/XML/1998/namespace"/>
  </ds:schemaRefs>
</ds:datastoreItem>
</file>

<file path=customXml/itemProps2.xml><?xml version="1.0" encoding="utf-8"?>
<ds:datastoreItem xmlns:ds="http://schemas.openxmlformats.org/officeDocument/2006/customXml" ds:itemID="{25FC92C0-A33F-467F-A65D-AA0CE0BD2B6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BA52FF4-E484-4953-8434-9402E3BE0AB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0</TotalTime>
  <Words>752</Words>
  <Application>Microsoft Macintosh PowerPoint</Application>
  <PresentationFormat>Custom</PresentationFormat>
  <Paragraphs>55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Consolas</vt:lpstr>
      <vt:lpstr>Corbel</vt:lpstr>
      <vt:lpstr>Custom</vt:lpstr>
      <vt:lpstr>In-vehicle Coupon Recommendation</vt:lpstr>
      <vt:lpstr>Data set Information</vt:lpstr>
      <vt:lpstr>Data set Information</vt:lpstr>
      <vt:lpstr>Target Variable:  Binary - Whether the coupon is accepted or not (Yes/No or 1 / 0)   Reason:  We want to predict based on multiple scenarios, if a coupon is offered at a drive thru, will that person accept it or not. Here, the variables are a mix of nominal and binary.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Durgaprasad Koppala</cp:lastModifiedBy>
  <cp:revision>7</cp:revision>
  <dcterms:created xsi:type="dcterms:W3CDTF">2023-12-03T22:00:23Z</dcterms:created>
  <dcterms:modified xsi:type="dcterms:W3CDTF">2024-11-02T22:08:05Z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