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6" r:id="rId3"/>
    <p:sldId id="277" r:id="rId4"/>
    <p:sldId id="278" r:id="rId5"/>
    <p:sldId id="353" r:id="rId6"/>
    <p:sldId id="363" r:id="rId7"/>
    <p:sldId id="355" r:id="rId8"/>
    <p:sldId id="356" r:id="rId9"/>
    <p:sldId id="360" r:id="rId1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3FDDD-CDE3-4109-B318-54EDD7DEA74A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420A-5977-444A-A3AC-17CBCD5534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7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80019" tIns="40010" rIns="80019" bIns="40010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837" y="0"/>
            <a:ext cx="4278842" cy="339884"/>
          </a:xfrm>
          <a:prstGeom prst="rect">
            <a:avLst/>
          </a:prstGeom>
        </p:spPr>
        <p:txBody>
          <a:bodyPr vert="horz" lIns="80019" tIns="40010" rIns="80019" bIns="40010" rtlCol="0"/>
          <a:lstStyle>
            <a:lvl1pPr algn="r">
              <a:defRPr sz="1100"/>
            </a:lvl1pPr>
          </a:lstStyle>
          <a:p>
            <a:fld id="{4BFFC3F3-6DD7-4A58-9FB3-7F0BF9696E6C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019" tIns="40010" rIns="80019" bIns="4001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80019" tIns="40010" rIns="80019" bIns="40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278842" cy="339884"/>
          </a:xfrm>
          <a:prstGeom prst="rect">
            <a:avLst/>
          </a:prstGeom>
        </p:spPr>
        <p:txBody>
          <a:bodyPr vert="horz" lIns="80019" tIns="40010" rIns="80019" bIns="40010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837" y="6456218"/>
            <a:ext cx="4278842" cy="339884"/>
          </a:xfrm>
          <a:prstGeom prst="rect">
            <a:avLst/>
          </a:prstGeom>
        </p:spPr>
        <p:txBody>
          <a:bodyPr vert="horz" lIns="80019" tIns="40010" rIns="80019" bIns="40010" rtlCol="0" anchor="b"/>
          <a:lstStyle>
            <a:lvl1pPr algn="r">
              <a:defRPr sz="1100"/>
            </a:lvl1pPr>
          </a:lstStyle>
          <a:p>
            <a:fld id="{159ACC9D-FA2F-4032-8B84-27CB483F53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26" y="2060828"/>
            <a:ext cx="10667746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3116" y="2162302"/>
            <a:ext cx="8615045" cy="351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1251" y="6002949"/>
            <a:ext cx="275336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copyright 2017 | Romansh </a:t>
            </a:r>
            <a:r>
              <a:rPr spc="-10" dirty="0"/>
              <a:t>Yadav </a:t>
            </a:r>
            <a:r>
              <a:rPr spc="-5" dirty="0"/>
              <a:t>| All right</a:t>
            </a:r>
            <a:r>
              <a:rPr spc="85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86200" y="228600"/>
            <a:ext cx="3886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 </a:t>
            </a:r>
            <a:r>
              <a:rPr sz="3600"/>
              <a:t>is</a:t>
            </a:r>
            <a:r>
              <a:rPr sz="3600" spc="-160"/>
              <a:t> </a:t>
            </a:r>
            <a:r>
              <a:rPr sz="3600" spc="-5" smtClean="0"/>
              <a:t>Android</a:t>
            </a:r>
            <a:r>
              <a:rPr lang="en-IN" sz="3600" spc="-5" dirty="0" smtClean="0"/>
              <a:t> ???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1371600" y="1905000"/>
            <a:ext cx="4267200" cy="2450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0" indent="-450850" algn="just">
              <a:lnSpc>
                <a:spcPts val="2085"/>
              </a:lnSpc>
              <a:buClr>
                <a:srgbClr val="1286C3"/>
              </a:buClr>
              <a:buSzPct val="137500"/>
              <a:buFont typeface="Arial"/>
              <a:buChar char="•"/>
              <a:tabLst>
                <a:tab pos="116839" algn="l"/>
              </a:tabLst>
            </a:pPr>
            <a:r>
              <a:rPr sz="2000" spc="-10" dirty="0">
                <a:latin typeface="Corbel"/>
                <a:cs typeface="Corbel"/>
              </a:rPr>
              <a:t>Android </a:t>
            </a:r>
            <a:r>
              <a:rPr sz="2000" spc="-5" dirty="0">
                <a:latin typeface="Corbel"/>
                <a:cs typeface="Corbel"/>
              </a:rPr>
              <a:t>is an </a:t>
            </a:r>
            <a:r>
              <a:rPr sz="2000" spc="-5">
                <a:latin typeface="Corbel"/>
                <a:cs typeface="Corbel"/>
              </a:rPr>
              <a:t>operating</a:t>
            </a:r>
            <a:r>
              <a:rPr sz="2000" spc="100">
                <a:latin typeface="Corbel"/>
                <a:cs typeface="Corbel"/>
              </a:rPr>
              <a:t> </a:t>
            </a:r>
            <a:r>
              <a:rPr sz="2000" spc="-10" smtClean="0">
                <a:latin typeface="Corbel"/>
                <a:cs typeface="Corbel"/>
              </a:rPr>
              <a:t>system</a:t>
            </a:r>
            <a:r>
              <a:rPr lang="en-IN" sz="2000" spc="-10" dirty="0">
                <a:latin typeface="Corbel"/>
                <a:cs typeface="Corbel"/>
              </a:rPr>
              <a:t> </a:t>
            </a:r>
            <a:r>
              <a:rPr sz="2000" spc="-5" smtClean="0">
                <a:latin typeface="Corbel"/>
                <a:cs typeface="Corbel"/>
              </a:rPr>
              <a:t>bought </a:t>
            </a:r>
            <a:r>
              <a:rPr sz="2000" spc="-5" dirty="0">
                <a:latin typeface="Corbel"/>
                <a:cs typeface="Corbel"/>
              </a:rPr>
              <a:t>by google in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5">
                <a:latin typeface="Corbel"/>
                <a:cs typeface="Corbel"/>
              </a:rPr>
              <a:t>2005</a:t>
            </a:r>
            <a:r>
              <a:rPr sz="2000" spc="-15" smtClean="0">
                <a:latin typeface="Corbel"/>
                <a:cs typeface="Corbel"/>
              </a:rPr>
              <a:t>.</a:t>
            </a:r>
            <a:endParaRPr lang="en-IN" sz="2000" spc="-15" dirty="0" smtClean="0">
              <a:latin typeface="Corbel"/>
              <a:cs typeface="Corbel"/>
            </a:endParaRPr>
          </a:p>
          <a:p>
            <a:pPr marL="450850" indent="-450850" algn="just">
              <a:lnSpc>
                <a:spcPts val="2085"/>
              </a:lnSpc>
              <a:buClr>
                <a:srgbClr val="1286C3"/>
              </a:buClr>
              <a:buSzPct val="137500"/>
              <a:tabLst>
                <a:tab pos="116839" algn="l"/>
              </a:tabLst>
            </a:pPr>
            <a:endParaRPr sz="2000">
              <a:latin typeface="Corbel"/>
              <a:cs typeface="Corbel"/>
            </a:endParaRPr>
          </a:p>
          <a:p>
            <a:pPr marL="450850" marR="192405" indent="-450850" algn="just">
              <a:lnSpc>
                <a:spcPct val="96500"/>
              </a:lnSpc>
              <a:spcBef>
                <a:spcPts val="380"/>
              </a:spcBef>
              <a:buClr>
                <a:srgbClr val="1286C3"/>
              </a:buClr>
              <a:buSzPct val="137500"/>
              <a:buFont typeface="Arial"/>
              <a:buChar char="•"/>
              <a:tabLst>
                <a:tab pos="116839" algn="l"/>
              </a:tabLst>
            </a:pPr>
            <a:r>
              <a:rPr sz="2000" spc="-5" dirty="0">
                <a:latin typeface="Corbel"/>
                <a:cs typeface="Corbel"/>
              </a:rPr>
              <a:t>Originally developed by </a:t>
            </a:r>
            <a:r>
              <a:rPr sz="2000" spc="-10" dirty="0">
                <a:latin typeface="Corbel"/>
                <a:cs typeface="Corbel"/>
              </a:rPr>
              <a:t>Andy  Rubin, </a:t>
            </a:r>
            <a:r>
              <a:rPr sz="2000" spc="-5" dirty="0">
                <a:latin typeface="Corbel"/>
                <a:cs typeface="Corbel"/>
              </a:rPr>
              <a:t>Rich </a:t>
            </a:r>
            <a:r>
              <a:rPr sz="2000" spc="-15" dirty="0">
                <a:latin typeface="Corbel"/>
                <a:cs typeface="Corbel"/>
              </a:rPr>
              <a:t>Miner, </a:t>
            </a:r>
            <a:r>
              <a:rPr sz="2000" spc="-5" dirty="0">
                <a:latin typeface="Corbel"/>
                <a:cs typeface="Corbel"/>
              </a:rPr>
              <a:t>Nick Sears, and  Chris White at </a:t>
            </a:r>
            <a:r>
              <a:rPr sz="2000" spc="-10" dirty="0">
                <a:latin typeface="Corbel"/>
                <a:cs typeface="Corbel"/>
              </a:rPr>
              <a:t>Android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>
                <a:latin typeface="Corbel"/>
                <a:cs typeface="Corbel"/>
              </a:rPr>
              <a:t>Inc</a:t>
            </a:r>
            <a:r>
              <a:rPr sz="2000" spc="-5" smtClean="0">
                <a:latin typeface="Corbel"/>
                <a:cs typeface="Corbel"/>
              </a:rPr>
              <a:t>.</a:t>
            </a:r>
            <a:endParaRPr lang="en-IN" sz="2000" spc="-5" dirty="0" smtClean="0">
              <a:latin typeface="Corbel"/>
              <a:cs typeface="Corbel"/>
            </a:endParaRPr>
          </a:p>
          <a:p>
            <a:pPr marL="450850" marR="192405" indent="-450850" algn="just">
              <a:lnSpc>
                <a:spcPct val="96500"/>
              </a:lnSpc>
              <a:spcBef>
                <a:spcPts val="380"/>
              </a:spcBef>
              <a:buClr>
                <a:srgbClr val="1286C3"/>
              </a:buClr>
              <a:buSzPct val="137500"/>
              <a:tabLst>
                <a:tab pos="116839" algn="l"/>
              </a:tabLst>
            </a:pPr>
            <a:endParaRPr sz="2000">
              <a:latin typeface="Corbel"/>
              <a:cs typeface="Corbel"/>
            </a:endParaRPr>
          </a:p>
          <a:p>
            <a:pPr marL="450850" indent="-450850" algn="just">
              <a:lnSpc>
                <a:spcPct val="100000"/>
              </a:lnSpc>
              <a:spcBef>
                <a:spcPts val="284"/>
              </a:spcBef>
              <a:buClr>
                <a:srgbClr val="1286C3"/>
              </a:buClr>
              <a:buSzPct val="137500"/>
              <a:buFont typeface="Arial"/>
              <a:buChar char="•"/>
              <a:tabLst>
                <a:tab pos="116839" algn="l"/>
              </a:tabLst>
            </a:pPr>
            <a:r>
              <a:rPr sz="2000" spc="-5" dirty="0">
                <a:latin typeface="Corbel"/>
                <a:cs typeface="Corbel"/>
              </a:rPr>
              <a:t>It is based on Linux</a:t>
            </a:r>
            <a:r>
              <a:rPr sz="2000" spc="70" dirty="0">
                <a:latin typeface="Corbel"/>
                <a:cs typeface="Corbel"/>
              </a:rPr>
              <a:t> </a:t>
            </a:r>
            <a:r>
              <a:rPr sz="2000" spc="-10">
                <a:latin typeface="Corbel"/>
                <a:cs typeface="Corbel"/>
              </a:rPr>
              <a:t>kernel</a:t>
            </a:r>
            <a:r>
              <a:rPr sz="2000" spc="-10" smtClean="0"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143000"/>
            <a:ext cx="62293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8817" y="353060"/>
            <a:ext cx="447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Android file</a:t>
            </a:r>
            <a:r>
              <a:rPr sz="4000" spc="-40" dirty="0"/>
              <a:t> </a:t>
            </a:r>
            <a:r>
              <a:rPr sz="4000" spc="-5" dirty="0"/>
              <a:t>structure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1676400" y="525779"/>
            <a:ext cx="9296400" cy="6332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670" y="908049"/>
            <a:ext cx="531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AndroidManifest.xml</a:t>
            </a:r>
            <a:r>
              <a:rPr sz="4000" spc="-35" dirty="0"/>
              <a:t> </a:t>
            </a:r>
            <a:r>
              <a:rPr sz="4000" spc="-10" dirty="0"/>
              <a:t>File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28800" y="2514600"/>
            <a:ext cx="9170035" cy="181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AndroidManifest.xml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control </a:t>
            </a:r>
            <a:r>
              <a:rPr sz="2400" dirty="0">
                <a:latin typeface="Corbel"/>
                <a:cs typeface="Corbel"/>
              </a:rPr>
              <a:t>file in </a:t>
            </a:r>
            <a:r>
              <a:rPr sz="2400" spc="-5" dirty="0">
                <a:latin typeface="Corbel"/>
                <a:cs typeface="Corbel"/>
              </a:rPr>
              <a:t>every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app.</a:t>
            </a:r>
            <a:endParaRPr sz="240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Every </a:t>
            </a:r>
            <a:r>
              <a:rPr sz="2400" dirty="0">
                <a:latin typeface="Corbel"/>
                <a:cs typeface="Corbel"/>
              </a:rPr>
              <a:t>service, </a:t>
            </a:r>
            <a:r>
              <a:rPr sz="2400" spc="-10" dirty="0">
                <a:latin typeface="Corbel"/>
                <a:cs typeface="Corbel"/>
              </a:rPr>
              <a:t>ContentProvider, </a:t>
            </a:r>
            <a:r>
              <a:rPr sz="2400" spc="-15" dirty="0">
                <a:latin typeface="Corbel"/>
                <a:cs typeface="Corbel"/>
              </a:rPr>
              <a:t>activity, </a:t>
            </a:r>
            <a:r>
              <a:rPr sz="2400" spc="-5" dirty="0">
                <a:latin typeface="Corbel"/>
                <a:cs typeface="Corbel"/>
              </a:rPr>
              <a:t>Broadcast </a:t>
            </a:r>
            <a:r>
              <a:rPr sz="2400" spc="-10" dirty="0">
                <a:latin typeface="Corbel"/>
                <a:cs typeface="Corbel"/>
              </a:rPr>
              <a:t>Receiver </a:t>
            </a:r>
            <a:r>
              <a:rPr sz="2400" spc="-5" dirty="0">
                <a:latin typeface="Corbel"/>
                <a:cs typeface="Corbel"/>
              </a:rPr>
              <a:t>need to </a:t>
            </a:r>
            <a:r>
              <a:rPr sz="2400" dirty="0">
                <a:latin typeface="Corbel"/>
                <a:cs typeface="Corbel"/>
              </a:rPr>
              <a:t>be  </a:t>
            </a:r>
            <a:r>
              <a:rPr sz="2400" spc="-5" dirty="0">
                <a:latin typeface="Corbel"/>
                <a:cs typeface="Corbel"/>
              </a:rPr>
              <a:t>mentioned </a:t>
            </a:r>
            <a:r>
              <a:rPr sz="2400" dirty="0">
                <a:latin typeface="Corbel"/>
                <a:cs typeface="Corbel"/>
              </a:rPr>
              <a:t>in </a:t>
            </a:r>
            <a:r>
              <a:rPr sz="2400" spc="-5" dirty="0">
                <a:latin typeface="Corbel"/>
                <a:cs typeface="Corbel"/>
              </a:rPr>
              <a:t>the AndroidManifest.xml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file.</a:t>
            </a:r>
            <a:endParaRPr sz="24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5" dirty="0">
                <a:latin typeface="Corbel"/>
                <a:cs typeface="Corbel"/>
              </a:rPr>
              <a:t>We </a:t>
            </a:r>
            <a:r>
              <a:rPr sz="2400" spc="-5" dirty="0">
                <a:latin typeface="Corbel"/>
                <a:cs typeface="Corbel"/>
              </a:rPr>
              <a:t>will </a:t>
            </a:r>
            <a:r>
              <a:rPr sz="2400" dirty="0">
                <a:latin typeface="Corbel"/>
                <a:cs typeface="Corbel"/>
              </a:rPr>
              <a:t>explore </a:t>
            </a:r>
            <a:r>
              <a:rPr sz="2400" spc="-5" dirty="0">
                <a:latin typeface="Corbel"/>
                <a:cs typeface="Corbel"/>
              </a:rPr>
              <a:t>this </a:t>
            </a:r>
            <a:r>
              <a:rPr sz="2400" dirty="0">
                <a:latin typeface="Corbel"/>
                <a:cs typeface="Corbel"/>
              </a:rPr>
              <a:t>file in </a:t>
            </a:r>
            <a:r>
              <a:rPr sz="2400" spc="-5" dirty="0">
                <a:latin typeface="Corbel"/>
                <a:cs typeface="Corbel"/>
              </a:rPr>
              <a:t>details </a:t>
            </a:r>
            <a:r>
              <a:rPr sz="2400" dirty="0">
                <a:latin typeface="Corbel"/>
                <a:cs typeface="Corbel"/>
              </a:rPr>
              <a:t>in our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5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module.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81000"/>
            <a:ext cx="6629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smtClean="0"/>
              <a:t>Component</a:t>
            </a:r>
            <a:r>
              <a:rPr lang="en-IN" sz="4000" spc="-5" dirty="0" smtClean="0"/>
              <a:t>s</a:t>
            </a:r>
            <a:r>
              <a:rPr sz="4000" spc="-5" smtClean="0"/>
              <a:t> </a:t>
            </a:r>
            <a:r>
              <a:rPr sz="4000" dirty="0"/>
              <a:t>of </a:t>
            </a:r>
            <a:r>
              <a:rPr sz="4000" spc="-5"/>
              <a:t>android</a:t>
            </a:r>
            <a:r>
              <a:rPr sz="4000" spc="-45"/>
              <a:t> </a:t>
            </a:r>
            <a:r>
              <a:rPr sz="4000" spc="-5" smtClean="0"/>
              <a:t>app</a:t>
            </a:r>
            <a:endParaRPr sz="400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998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IN" b="1" dirty="0"/>
              <a:t>Content Provider:</a:t>
            </a:r>
            <a:endParaRPr lang="en-IN" dirty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Content Provider component supplies data from one application to others on request.</a:t>
            </a:r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Content Provider is helpful when an app want to share data with another app.</a:t>
            </a:r>
          </a:p>
          <a:p>
            <a:pPr marL="342900" indent="-342900" fontAlgn="base">
              <a:buFont typeface="+mj-lt"/>
              <a:buAutoNum type="arabicPeriod" startAt="2"/>
            </a:pPr>
            <a:r>
              <a:rPr lang="en-IN" b="1" dirty="0"/>
              <a:t>Activity:</a:t>
            </a:r>
            <a:endParaRPr lang="en-IN" dirty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An activity represents a single screen with a user interface. </a:t>
            </a:r>
            <a:endParaRPr lang="en-IN" dirty="0" smtClean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 smtClean="0"/>
              <a:t>It’s </a:t>
            </a:r>
            <a:r>
              <a:rPr lang="en-IN" dirty="0"/>
              <a:t>like every new screen is a activity. </a:t>
            </a:r>
            <a:endParaRPr lang="en-IN" dirty="0" smtClean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 smtClean="0"/>
              <a:t>One </a:t>
            </a:r>
            <a:r>
              <a:rPr lang="en-IN" dirty="0"/>
              <a:t>activity for login and another activity for login successful.</a:t>
            </a:r>
          </a:p>
          <a:p>
            <a:pPr marL="342900" indent="-342900" fontAlgn="base">
              <a:buFont typeface="+mj-lt"/>
              <a:buAutoNum type="arabicPeriod" startAt="3"/>
            </a:pPr>
            <a:r>
              <a:rPr lang="en-IN" b="1" dirty="0"/>
              <a:t>Services:</a:t>
            </a:r>
            <a:endParaRPr lang="en-IN" dirty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A service is a component that runs in the background.</a:t>
            </a:r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A service might download some data while user is in a different application or play music while user is doing other activity.</a:t>
            </a:r>
          </a:p>
          <a:p>
            <a:pPr marL="342900" indent="-342900" fontAlgn="base">
              <a:buFont typeface="+mj-lt"/>
              <a:buAutoNum type="arabicPeriod" startAt="4"/>
            </a:pPr>
            <a:r>
              <a:rPr lang="en-IN" b="1" dirty="0"/>
              <a:t>Broadcast Receiver:</a:t>
            </a:r>
            <a:endParaRPr lang="en-IN" dirty="0"/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A broadcast receiver is a component that responds to system-wide broadcast announcements.</a:t>
            </a:r>
          </a:p>
          <a:p>
            <a:pPr marL="701675" indent="-342900" fontAlgn="base">
              <a:buFont typeface="Arial" pitchFamily="34" charset="0"/>
              <a:buChar char="•"/>
            </a:pPr>
            <a:r>
              <a:rPr lang="en-IN" dirty="0"/>
              <a:t>Apps can also send a broadcast message to other app know that some data has been downloaded to the device and is available for them to use.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7249758" cy="48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 descr="Image result for intent android"/>
          <p:cNvPicPr>
            <a:picLocks noChangeAspect="1" noChangeArrowheads="1"/>
          </p:cNvPicPr>
          <p:nvPr/>
        </p:nvPicPr>
        <p:blipFill>
          <a:blip r:embed="rId3"/>
          <a:srcRect l="7237" t="10526" r="7895" b="13158"/>
          <a:stretch>
            <a:fillRect/>
          </a:stretch>
        </p:blipFill>
        <p:spPr bwMode="auto">
          <a:xfrm>
            <a:off x="8915400" y="2819400"/>
            <a:ext cx="32766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533400"/>
            <a:ext cx="8991600" cy="58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101585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1857"/>
          <a:stretch>
            <a:fillRect/>
          </a:stretch>
        </p:blipFill>
        <p:spPr bwMode="auto">
          <a:xfrm>
            <a:off x="1981200" y="304800"/>
            <a:ext cx="886301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"/>
            <a:ext cx="9220200" cy="625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234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What is Android ???</vt:lpstr>
      <vt:lpstr>Android file structure</vt:lpstr>
      <vt:lpstr>AndroidManifest.xml File</vt:lpstr>
      <vt:lpstr>Components of android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 Security  part-1</dc:title>
  <dc:creator>Srinadh Swamy M</dc:creator>
  <cp:lastModifiedBy>Sastry VN</cp:lastModifiedBy>
  <cp:revision>65</cp:revision>
  <dcterms:created xsi:type="dcterms:W3CDTF">2019-12-28T06:38:49Z</dcterms:created>
  <dcterms:modified xsi:type="dcterms:W3CDTF">2024-01-24T05:22:27Z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2019-12-28T00:00:00Z</vt:filetime>
  </property>
</Properties>
</file>