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12" r:id="rId6"/>
    <p:sldId id="313" r:id="rId7"/>
    <p:sldId id="315" r:id="rId8"/>
    <p:sldId id="319" r:id="rId9"/>
    <p:sldId id="320" r:id="rId10"/>
    <p:sldId id="321" r:id="rId11"/>
    <p:sldId id="322" r:id="rId12"/>
    <p:sldId id="314" r:id="rId13"/>
    <p:sldId id="316" r:id="rId14"/>
    <p:sldId id="324" r:id="rId15"/>
    <p:sldId id="317" r:id="rId16"/>
    <p:sldId id="323" r:id="rId17"/>
    <p:sldId id="31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48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1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=""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Form Validation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+mj-lt"/>
              </a:rPr>
              <a:t>Praveena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sagi</a:t>
            </a:r>
            <a:endParaRPr lang="en-US" sz="1400" dirty="0" smtClean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1400" dirty="0" smtClean="0">
                <a:latin typeface="+mj-lt"/>
              </a:rPr>
              <a:t>RA – </a:t>
            </a:r>
            <a:r>
              <a:rPr lang="en-US" sz="1400" dirty="0" err="1" smtClean="0">
                <a:latin typeface="+mj-lt"/>
              </a:rPr>
              <a:t>Idrbt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hyderabad</a:t>
            </a:r>
            <a:endParaRPr lang="en-US" sz="1400" dirty="0">
              <a:latin typeface="+mj-lt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1183" y="612845"/>
            <a:ext cx="973484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Google Sans"/>
              </a:rPr>
              <a:t/>
            </a:r>
            <a:br>
              <a:rPr lang="en-US" dirty="0">
                <a:solidFill>
                  <a:srgbClr val="1F1F1F"/>
                </a:solidFill>
                <a:latin typeface="Google Sans"/>
              </a:rPr>
            </a:br>
            <a:r>
              <a:rPr lang="en-US" dirty="0" smtClean="0">
                <a:solidFill>
                  <a:srgbClr val="1F1F1F"/>
                </a:solidFill>
                <a:latin typeface="Google Sans"/>
              </a:rPr>
              <a:t>.</a:t>
            </a:r>
            <a:endParaRPr lang="en-US" dirty="0">
              <a:solidFill>
                <a:srgbClr val="1F1F1F"/>
              </a:solidFill>
              <a:latin typeface="Google Sans"/>
            </a:endParaRPr>
          </a:p>
          <a:p>
            <a:r>
              <a:rPr lang="en-US" sz="2400" dirty="0">
                <a:solidFill>
                  <a:srgbClr val="1F1F1F"/>
                </a:solidFill>
                <a:latin typeface="Google Sans"/>
              </a:rPr>
              <a:t>Here are some of the key benefits of using Awesome Validation for field validation: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F1F1F"/>
                </a:solidFill>
                <a:latin typeface="Google Sans"/>
              </a:rPr>
              <a:t>Reduced boilerplate code</a:t>
            </a:r>
            <a:r>
              <a:rPr lang="en-US" sz="2400" dirty="0">
                <a:solidFill>
                  <a:srgbClr val="1F1F1F"/>
                </a:solidFill>
                <a:latin typeface="Google Sans"/>
              </a:rPr>
              <a:t>: Awesome Validation eliminates the need to write repetitive validation code for each input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F1F1F"/>
                </a:solidFill>
                <a:latin typeface="Google Sans"/>
              </a:rPr>
              <a:t>Declarative syntax</a:t>
            </a:r>
            <a:r>
              <a:rPr lang="en-US" sz="2400" dirty="0">
                <a:solidFill>
                  <a:srgbClr val="1F1F1F"/>
                </a:solidFill>
                <a:latin typeface="Google Sans"/>
              </a:rPr>
              <a:t>: Awesome Validation uses a declarative syntax for defining validation rules, making it easier to read and maintain your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F1F1F"/>
                </a:solidFill>
                <a:latin typeface="Google Sans"/>
              </a:rPr>
              <a:t>Configurable error messages</a:t>
            </a:r>
            <a:r>
              <a:rPr lang="en-US" sz="2400" dirty="0">
                <a:solidFill>
                  <a:srgbClr val="1F1F1F"/>
                </a:solidFill>
                <a:latin typeface="Google Sans"/>
              </a:rPr>
              <a:t>: Awesome Validation allows you to customize the error messages that are displayed to the user when an input field fails validation.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F1F1F"/>
                </a:solidFill>
                <a:latin typeface="Google Sans"/>
              </a:rPr>
              <a:t>Support for multiple validation </a:t>
            </a:r>
            <a:r>
              <a:rPr lang="en-US" sz="2400" dirty="0">
                <a:solidFill>
                  <a:srgbClr val="1F1F1F"/>
                </a:solidFill>
                <a:latin typeface="Google Sans"/>
              </a:rPr>
              <a:t>rules: Awesome Validation supports multiple validation rules per input field, allowing you to perform complex validation checks.</a:t>
            </a:r>
            <a:endParaRPr lang="en-US" sz="2400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623229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" y="547666"/>
            <a:ext cx="138682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7425" y="916998"/>
            <a:ext cx="1386824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we are going to use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AwesomeValidation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So first come inside app level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build.gradle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 and add the following line inside dependencies block</a:t>
            </a:r>
          </a:p>
          <a:p>
            <a:pPr lvl="0"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 </a:t>
            </a: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AwesomeValidation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Library</a:t>
            </a:r>
            <a:r>
              <a:rPr lang="en-US" sz="2400" dirty="0" smtClean="0"/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after adding the above line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your project.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61" y="2855990"/>
            <a:ext cx="6563641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54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89" y="2225471"/>
            <a:ext cx="6091811" cy="2915057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55700" y="544781"/>
            <a:ext cx="8331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This code sets a click listener on the button with the ID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oogle Sans Mono"/>
              </a:rPr>
              <a:t>bsub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When the button is clicked, it checks if the form is valid.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If the form is valid, it displays a success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If the form is not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valid,it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displays an error message.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901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461" y="152400"/>
            <a:ext cx="3067478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73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3971F0-D88E-FD96-6AAB-4240E5A3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964" y="2696065"/>
            <a:ext cx="5118755" cy="1253765"/>
          </a:xfrm>
        </p:spPr>
        <p:txBody>
          <a:bodyPr>
            <a:normAutofit/>
          </a:bodyPr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94100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51DB0D6-7FB9-80B9-0F79-F18F09FF9764}"/>
              </a:ext>
            </a:extLst>
          </p:cNvPr>
          <p:cNvSpPr/>
          <p:nvPr/>
        </p:nvSpPr>
        <p:spPr>
          <a:xfrm>
            <a:off x="469011" y="440951"/>
            <a:ext cx="28075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B8F1DFC-F779-DF40-551D-EEE71E2D3981}"/>
              </a:ext>
            </a:extLst>
          </p:cNvPr>
          <p:cNvSpPr txBox="1"/>
          <p:nvPr/>
        </p:nvSpPr>
        <p:spPr>
          <a:xfrm>
            <a:off x="631596" y="1932495"/>
            <a:ext cx="8983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latin typeface="Calibri" panose="020F0502020204030204" pitchFamily="34" charset="0"/>
                <a:ea typeface="Times New Roman" panose="02020603050405020304" pitchFamily="18" charset="0"/>
              </a:rPr>
              <a:t>Form Creation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Field Validation</a:t>
            </a: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/>
              <a:t>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36427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2576BF4-EDB8-77F3-6248-596E807CF46A}"/>
              </a:ext>
            </a:extLst>
          </p:cNvPr>
          <p:cNvSpPr txBox="1"/>
          <p:nvPr/>
        </p:nvSpPr>
        <p:spPr>
          <a:xfrm>
            <a:off x="414779" y="575035"/>
            <a:ext cx="1084082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Form Creation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i="0" dirty="0" smtClean="0">
                <a:effectLst/>
                <a:latin typeface="Söhne"/>
              </a:rPr>
              <a:t>layout Design:</a:t>
            </a:r>
            <a:r>
              <a:rPr lang="en-US" sz="2400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sz="2400" dirty="0">
                <a:latin typeface="Söhne"/>
              </a:rPr>
              <a:t>Create an XML layout file (</a:t>
            </a:r>
            <a:r>
              <a:rPr lang="en-US" sz="2400" b="1" dirty="0">
                <a:latin typeface="Söhne"/>
              </a:rPr>
              <a:t>activity_main.xml</a:t>
            </a:r>
            <a:r>
              <a:rPr lang="en-US" sz="2400" dirty="0">
                <a:latin typeface="Söhne"/>
              </a:rPr>
              <a:t> or any custom name) to design your form UI using various views like </a:t>
            </a:r>
            <a:r>
              <a:rPr lang="en-US" sz="2400" dirty="0" err="1">
                <a:latin typeface="Söhne"/>
              </a:rPr>
              <a:t>EditText</a:t>
            </a:r>
            <a:r>
              <a:rPr lang="en-US" sz="2400" dirty="0">
                <a:latin typeface="Söhne"/>
              </a:rPr>
              <a:t>, Button, etc</a:t>
            </a:r>
            <a:r>
              <a:rPr lang="en-US" sz="2400" dirty="0" smtClean="0">
                <a:latin typeface="Söhne"/>
              </a:rPr>
              <a:t>.</a:t>
            </a:r>
            <a:endParaRPr lang="en-US" sz="2400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Söhne"/>
              </a:rPr>
              <a:t>Arrange views using </a:t>
            </a:r>
            <a:r>
              <a:rPr lang="en-US" sz="2400" dirty="0" err="1">
                <a:latin typeface="Söhne"/>
              </a:rPr>
              <a:t>LinearLayout</a:t>
            </a:r>
            <a:r>
              <a:rPr lang="en-US" sz="2400" dirty="0">
                <a:latin typeface="Söhne"/>
              </a:rPr>
              <a:t>, </a:t>
            </a:r>
            <a:r>
              <a:rPr lang="en-US" sz="2400" dirty="0" err="1">
                <a:latin typeface="Söhne"/>
              </a:rPr>
              <a:t>RelativeLayout</a:t>
            </a:r>
            <a:r>
              <a:rPr lang="en-US" sz="2400" dirty="0">
                <a:latin typeface="Söhne"/>
              </a:rPr>
              <a:t>, </a:t>
            </a:r>
            <a:r>
              <a:rPr lang="en-US" sz="2400" dirty="0" err="1">
                <a:latin typeface="Söhne"/>
              </a:rPr>
              <a:t>ConstraintLayout</a:t>
            </a:r>
            <a:r>
              <a:rPr lang="en-US" sz="2400" dirty="0">
                <a:latin typeface="Söhne"/>
              </a:rPr>
              <a:t>, etc., as per your design</a:t>
            </a:r>
            <a:r>
              <a:rPr lang="en-US" sz="2400" dirty="0" smtClean="0">
                <a:latin typeface="Söhne"/>
              </a:rPr>
              <a:t>.</a:t>
            </a:r>
            <a:endParaRPr lang="en-US" sz="2400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Söhne"/>
              </a:rPr>
              <a:t>Add Views</a:t>
            </a:r>
            <a:r>
              <a:rPr lang="en-US" sz="2400" b="1" dirty="0">
                <a:latin typeface="Söhne"/>
              </a:rPr>
              <a:t>: </a:t>
            </a:r>
            <a:r>
              <a:rPr lang="en-US" sz="2400" dirty="0">
                <a:latin typeface="Söhne"/>
              </a:rPr>
              <a:t>Add </a:t>
            </a:r>
            <a:r>
              <a:rPr lang="en-US" sz="2400" dirty="0" err="1">
                <a:latin typeface="Söhne"/>
              </a:rPr>
              <a:t>EditText</a:t>
            </a:r>
            <a:r>
              <a:rPr lang="en-US" sz="2400" dirty="0">
                <a:latin typeface="Söhne"/>
              </a:rPr>
              <a:t> for input fields where users can enter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Söhne"/>
              </a:rPr>
              <a:t>Add a Button for form submission</a:t>
            </a:r>
            <a:r>
              <a:rPr lang="en-US" sz="2400" dirty="0" smtClean="0">
                <a:latin typeface="Söhne"/>
              </a:rPr>
              <a:t>.</a:t>
            </a:r>
            <a:endParaRPr lang="en-US" sz="2400" i="0" dirty="0">
              <a:effectLst/>
              <a:latin typeface="Söhne"/>
            </a:endParaRPr>
          </a:p>
          <a:p>
            <a:endParaRPr lang="en-US" sz="24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83109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17255" y="2525251"/>
            <a:ext cx="2245217" cy="147732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This is the UI of the application, Where we have </a:t>
            </a:r>
            <a:r>
              <a:rPr lang="en-US" dirty="0" smtClean="0"/>
              <a:t>10 EditFields,1 button,5 </a:t>
            </a:r>
            <a:r>
              <a:rPr lang="en-US" dirty="0" err="1" smtClean="0"/>
              <a:t>TextViews</a:t>
            </a:r>
            <a:endParaRPr lang="en-US" dirty="0"/>
          </a:p>
        </p:txBody>
      </p:sp>
      <p:cxnSp>
        <p:nvCxnSpPr>
          <p:cNvPr id="4" name="Connector: Elbow 6">
            <a:extLst>
              <a:ext uri="{FF2B5EF4-FFF2-40B4-BE49-F238E27FC236}">
                <a16:creationId xmlns="" xmlns:a16="http://schemas.microsoft.com/office/drawing/2014/main" id="{3F45D81A-0A00-B746-F14E-101E3A6A5DFB}"/>
              </a:ext>
            </a:extLst>
          </p:cNvPr>
          <p:cNvCxnSpPr/>
          <p:nvPr/>
        </p:nvCxnSpPr>
        <p:spPr>
          <a:xfrm>
            <a:off x="4779706" y="2654009"/>
            <a:ext cx="2837549" cy="339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54" y="318394"/>
            <a:ext cx="3057952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11415" y="1952789"/>
            <a:ext cx="2876282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Constraint Layout is a </a:t>
            </a:r>
            <a:r>
              <a:rPr lang="en-US" dirty="0" err="1"/>
              <a:t>ViewGroup</a:t>
            </a:r>
            <a:r>
              <a:rPr lang="en-US" dirty="0"/>
              <a:t> (i.e. a view that holds other views) which allows you to create large and complex layouts with a flat view hierarchy, and also allows you to position and size widgets in a very flexible way.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1" y="269401"/>
            <a:ext cx="7706960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0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09395" y="856173"/>
            <a:ext cx="245127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 we are creating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TextView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FullName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09395" y="2732347"/>
            <a:ext cx="2167945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 we are creating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EditText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FirstName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Connector: Elbow 6">
            <a:extLst>
              <a:ext uri="{FF2B5EF4-FFF2-40B4-BE49-F238E27FC236}">
                <a16:creationId xmlns="" xmlns:a16="http://schemas.microsoft.com/office/drawing/2014/main" id="{3F45D81A-0A00-B746-F14E-101E3A6A5DFB}"/>
              </a:ext>
            </a:extLst>
          </p:cNvPr>
          <p:cNvCxnSpPr/>
          <p:nvPr/>
        </p:nvCxnSpPr>
        <p:spPr>
          <a:xfrm>
            <a:off x="5303856" y="835127"/>
            <a:ext cx="2837549" cy="339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6">
            <a:extLst>
              <a:ext uri="{FF2B5EF4-FFF2-40B4-BE49-F238E27FC236}">
                <a16:creationId xmlns="" xmlns:a16="http://schemas.microsoft.com/office/drawing/2014/main" id="{3F45D81A-0A00-B746-F14E-101E3A6A5DFB}"/>
              </a:ext>
            </a:extLst>
          </p:cNvPr>
          <p:cNvCxnSpPr/>
          <p:nvPr/>
        </p:nvCxnSpPr>
        <p:spPr>
          <a:xfrm>
            <a:off x="5271846" y="3024329"/>
            <a:ext cx="2837549" cy="339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869"/>
            <a:ext cx="5353797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: Elbow 6">
            <a:extLst>
              <a:ext uri="{FF2B5EF4-FFF2-40B4-BE49-F238E27FC236}">
                <a16:creationId xmlns="" xmlns:a16="http://schemas.microsoft.com/office/drawing/2014/main" id="{3F45D81A-0A00-B746-F14E-101E3A6A5DFB}"/>
              </a:ext>
            </a:extLst>
          </p:cNvPr>
          <p:cNvCxnSpPr/>
          <p:nvPr/>
        </p:nvCxnSpPr>
        <p:spPr>
          <a:xfrm>
            <a:off x="5063119" y="988609"/>
            <a:ext cx="2837549" cy="339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900668" y="835127"/>
            <a:ext cx="2698646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 we are creating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 Button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37" y="0"/>
            <a:ext cx="5144218" cy="2543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634" y="421853"/>
            <a:ext cx="3067478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9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425" y="193183"/>
            <a:ext cx="120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First have to call all Buttons and TextView through ID in MainActivity.java file and have to declare </a:t>
            </a:r>
            <a:r>
              <a:rPr lang="en-US" b="1" dirty="0" err="1" smtClean="0"/>
              <a:t>onClickListener</a:t>
            </a:r>
            <a:r>
              <a:rPr lang="en-US" b="1" dirty="0" smtClean="0"/>
              <a:t> method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47" y="785443"/>
            <a:ext cx="7382905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6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3711" y="153408"/>
            <a:ext cx="82036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Google Sans"/>
              </a:rPr>
              <a:t>Awesome Validation is a lightweight Android library that simplifies the process of validating user input fields in your Android applications. It provides a simple and easy-to-use API for defining validation rules and applying them to your </a:t>
            </a:r>
            <a:r>
              <a:rPr lang="en-US" b="1" dirty="0" err="1">
                <a:solidFill>
                  <a:srgbClr val="1F1F1F"/>
                </a:solidFill>
                <a:latin typeface="Google Sans"/>
              </a:rPr>
              <a:t>EditText</a:t>
            </a:r>
            <a:r>
              <a:rPr lang="en-US" b="1" dirty="0">
                <a:solidFill>
                  <a:srgbClr val="1F1F1F"/>
                </a:solidFill>
                <a:latin typeface="Google Sans"/>
              </a:rPr>
              <a:t> views.</a:t>
            </a: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1" y="1688467"/>
            <a:ext cx="6231989" cy="39078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09000" y="1688467"/>
            <a:ext cx="3340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1F1F1F"/>
                </a:solidFill>
                <a:latin typeface="Google Sans"/>
              </a:rPr>
              <a:t>RegexTemplate</a:t>
            </a:r>
            <a:r>
              <a:rPr lang="en-US" b="1" dirty="0">
                <a:solidFill>
                  <a:srgbClr val="1F1F1F"/>
                </a:solidFill>
                <a:latin typeface="Google Sans"/>
              </a:rPr>
              <a:t> is a library that helps you to use regular expressions in Android Studio. It provides a set of classes and methods that make it easier to compile and match regular expressions, and to extract information from matched text.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25289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230e9df3-be65-4c73-a93b-d1236ebd677e"/>
    <ds:schemaRef ds:uri="16c05727-aa75-4e4a-9b5f-8a80a1165891"/>
    <ds:schemaRef ds:uri="71af3243-3dd4-4a8d-8c0d-dd76da1f02a5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{2218FDC0-E7BF-4A58-9231-DEC3F0072F11}tf22712842_win32</Template>
  <TotalTime>358</TotalTime>
  <Words>360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Bookman Old Style</vt:lpstr>
      <vt:lpstr>Calibri</vt:lpstr>
      <vt:lpstr>Franklin Gothic Book</vt:lpstr>
      <vt:lpstr>Google Sans</vt:lpstr>
      <vt:lpstr>Google Sans Mono</vt:lpstr>
      <vt:lpstr>Söhne</vt:lpstr>
      <vt:lpstr>Times New Roman</vt:lpstr>
      <vt:lpstr>Wingdings</vt:lpstr>
      <vt:lpstr>Custom</vt:lpstr>
      <vt:lpstr>Form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Random Numbers (OTP, keys)</dc:title>
  <dc:creator>Shyam Prasad Dasari</dc:creator>
  <cp:lastModifiedBy>CMBLAP04</cp:lastModifiedBy>
  <cp:revision>25</cp:revision>
  <dcterms:created xsi:type="dcterms:W3CDTF">2023-08-17T15:47:08Z</dcterms:created>
  <dcterms:modified xsi:type="dcterms:W3CDTF">2023-12-06T10:07:06Z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