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1" r:id="rId3"/>
    <p:sldId id="275" r:id="rId4"/>
    <p:sldId id="276" r:id="rId5"/>
    <p:sldId id="277" r:id="rId6"/>
    <p:sldId id="278" r:id="rId7"/>
    <p:sldId id="279" r:id="rId8"/>
    <p:sldId id="282" r:id="rId9"/>
    <p:sldId id="281" r:id="rId10"/>
    <p:sldId id="280" r:id="rId11"/>
    <p:sldId id="283" r:id="rId12"/>
    <p:sldId id="284" r:id="rId13"/>
    <p:sldId id="28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86" autoAdjust="0"/>
  </p:normalViewPr>
  <p:slideViewPr>
    <p:cSldViewPr>
      <p:cViewPr varScale="1">
        <p:scale>
          <a:sx n="68" d="100"/>
          <a:sy n="68" d="100"/>
        </p:scale>
        <p:origin x="616" y="6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8/19/2023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6:36:01.575"/>
    </inkml:context>
    <inkml:brush xml:id="br0">
      <inkml:brushProperty name="width" value="0.035" units="cm"/>
      <inkml:brushProperty name="height" value="0.035" units="cm"/>
    </inkml:brush>
  </inkml:definitions>
  <inkml:trace contextRef="#ctx0" brushRef="#br0">1 0 24575,'75'4'0,"0"4"0,124 27 0,-12 0 0,187-7 0,4-30 0,-127-1 0,1772 3-1365,-1999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9T06:36:10.3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0,'1302'0,"-1212"4,113 20,12 1,-78-13,92 3,215-16,-420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6:36:47.898"/>
    </inkml:context>
    <inkml:brush xml:id="br0">
      <inkml:brushProperty name="width" value="0.35" units="cm"/>
      <inkml:brushProperty name="height" value="0.35" units="cm"/>
      <inkml:brushProperty name="color" value="#FFC114"/>
    </inkml:brush>
  </inkml:definitions>
  <inkml:trace contextRef="#ctx0" brushRef="#br0">1 55 24575,'2570'0'0,"-2536"-1"0,56-11 0,14-1 0,266 11 0,-189 4 0,803-2 0,-955-2 0,55-9 0,11-1 0,305 9 0,-207 5 0,1928-2 0,-2081 2 0,-1 3 0,1 1 0,75 21 0,-75-15 0,1-3 0,0-1 0,62 4 0,-47-12 0,-27-1 0,1 2 0,50 7 0,-31 0 0,88 3 0,53-12 0,-64-1 0,761 2 0,-864-2 0,1 0 0,-1-2 0,0 0 0,30-11 0,-29 8 0,0 0 0,1 2 0,44-3 0,-55 6 0,-1 1 0,0-2 0,1 0 0,-1-1 0,17-6 0,-12 3 0,30-6 0,5 7 0,-1 1 0,103 6 0,-55 1 0,1287-2-1365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8/19/2023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8/19/2023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8/19/2023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8/19/2023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8/19/2023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8/19/2023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8/19/2023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8/19/2023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8/19/2023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8/19/2023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8/19/2023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8/19/2023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Location Based services</a:t>
            </a:r>
          </a:p>
        </p:txBody>
      </p:sp>
      <p:sp>
        <p:nvSpPr>
          <p:cNvPr id="3" name="Subtitle 2"/>
          <p:cNvSpPr>
            <a:spLocks noGrp="1"/>
          </p:cNvSpPr>
          <p:nvPr>
            <p:ph type="subTitle" idx="1"/>
          </p:nvPr>
        </p:nvSpPr>
        <p:spPr/>
        <p:txBody>
          <a:bodyPr/>
          <a:lstStyle/>
          <a:p>
            <a:r>
              <a:rPr lang="en-US" dirty="0"/>
              <a:t>PAVAN KUMAR DASARI</a:t>
            </a:r>
          </a:p>
          <a:p>
            <a:r>
              <a:rPr lang="en-US" dirty="0"/>
              <a:t>5G UCL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7EF540-204D-5774-2081-94EBFF2C84D0}"/>
              </a:ext>
            </a:extLst>
          </p:cNvPr>
          <p:cNvPicPr>
            <a:picLocks noChangeAspect="1"/>
          </p:cNvPicPr>
          <p:nvPr/>
        </p:nvPicPr>
        <p:blipFill>
          <a:blip r:embed="rId2"/>
          <a:stretch>
            <a:fillRect/>
          </a:stretch>
        </p:blipFill>
        <p:spPr>
          <a:xfrm>
            <a:off x="150812" y="609600"/>
            <a:ext cx="8885246" cy="5334000"/>
          </a:xfrm>
          <a:prstGeom prst="rect">
            <a:avLst/>
          </a:prstGeom>
        </p:spPr>
      </p:pic>
      <p:sp>
        <p:nvSpPr>
          <p:cNvPr id="4" name="Rectangle: Rounded Corners 3">
            <a:extLst>
              <a:ext uri="{FF2B5EF4-FFF2-40B4-BE49-F238E27FC236}">
                <a16:creationId xmlns:a16="http://schemas.microsoft.com/office/drawing/2014/main" id="{5DEF6E67-63BA-FCCD-18B0-F8E2AA48EFBC}"/>
              </a:ext>
            </a:extLst>
          </p:cNvPr>
          <p:cNvSpPr/>
          <p:nvPr/>
        </p:nvSpPr>
        <p:spPr>
          <a:xfrm>
            <a:off x="9154981" y="762000"/>
            <a:ext cx="2894013" cy="2133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5" name="TextBox 4">
            <a:extLst>
              <a:ext uri="{FF2B5EF4-FFF2-40B4-BE49-F238E27FC236}">
                <a16:creationId xmlns:a16="http://schemas.microsoft.com/office/drawing/2014/main" id="{B5564D1B-02FA-D819-1F17-BEC0F0875433}"/>
              </a:ext>
            </a:extLst>
          </p:cNvPr>
          <p:cNvSpPr txBox="1"/>
          <p:nvPr/>
        </p:nvSpPr>
        <p:spPr>
          <a:xfrm>
            <a:off x="9294812" y="990600"/>
            <a:ext cx="2667000" cy="1754326"/>
          </a:xfrm>
          <a:prstGeom prst="rect">
            <a:avLst/>
          </a:prstGeom>
          <a:noFill/>
        </p:spPr>
        <p:txBody>
          <a:bodyPr wrap="square" rtlCol="0">
            <a:spAutoFit/>
          </a:bodyPr>
          <a:lstStyle/>
          <a:p>
            <a:pPr>
              <a:lnSpc>
                <a:spcPct val="90000"/>
              </a:lnSpc>
            </a:pPr>
            <a:r>
              <a:rPr lang="en-US" sz="2000" dirty="0"/>
              <a:t>findNearbyAtms() function is responsible for showing nearby ATM locations on the map.</a:t>
            </a:r>
          </a:p>
        </p:txBody>
      </p:sp>
      <p:sp>
        <p:nvSpPr>
          <p:cNvPr id="12" name="Rectangle: Rounded Corners 11">
            <a:extLst>
              <a:ext uri="{FF2B5EF4-FFF2-40B4-BE49-F238E27FC236}">
                <a16:creationId xmlns:a16="http://schemas.microsoft.com/office/drawing/2014/main" id="{EB6B488A-191E-6C75-CD83-CEFE8D6EAD8D}"/>
              </a:ext>
            </a:extLst>
          </p:cNvPr>
          <p:cNvSpPr/>
          <p:nvPr/>
        </p:nvSpPr>
        <p:spPr>
          <a:xfrm>
            <a:off x="9154981" y="3460423"/>
            <a:ext cx="2894013" cy="2133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13" name="TextBox 12">
            <a:extLst>
              <a:ext uri="{FF2B5EF4-FFF2-40B4-BE49-F238E27FC236}">
                <a16:creationId xmlns:a16="http://schemas.microsoft.com/office/drawing/2014/main" id="{3A68582B-79C9-D83A-3664-C0DD480AFE3A}"/>
              </a:ext>
            </a:extLst>
          </p:cNvPr>
          <p:cNvSpPr txBox="1"/>
          <p:nvPr/>
        </p:nvSpPr>
        <p:spPr>
          <a:xfrm>
            <a:off x="9154981" y="3657600"/>
            <a:ext cx="2806831" cy="1865126"/>
          </a:xfrm>
          <a:prstGeom prst="rect">
            <a:avLst/>
          </a:prstGeom>
          <a:noFill/>
        </p:spPr>
        <p:txBody>
          <a:bodyPr wrap="square" rtlCol="0">
            <a:spAutoFit/>
          </a:bodyPr>
          <a:lstStyle/>
          <a:p>
            <a:pPr>
              <a:lnSpc>
                <a:spcPct val="90000"/>
              </a:lnSpc>
            </a:pPr>
            <a:r>
              <a:rPr lang="en-US" sz="1600" dirty="0"/>
              <a:t>showAtmLocationOnMap(AtmLocation atmLocation) function is used to display a specific ATM's location on the map and provide directions to reach that ATM.</a:t>
            </a:r>
          </a:p>
        </p:txBody>
      </p:sp>
      <p:cxnSp>
        <p:nvCxnSpPr>
          <p:cNvPr id="15" name="Connector: Elbow 14">
            <a:extLst>
              <a:ext uri="{FF2B5EF4-FFF2-40B4-BE49-F238E27FC236}">
                <a16:creationId xmlns:a16="http://schemas.microsoft.com/office/drawing/2014/main" id="{6D7C7E7C-CBCD-E3C5-B3DE-4291487E4425}"/>
              </a:ext>
            </a:extLst>
          </p:cNvPr>
          <p:cNvCxnSpPr/>
          <p:nvPr/>
        </p:nvCxnSpPr>
        <p:spPr>
          <a:xfrm>
            <a:off x="3046412" y="990600"/>
            <a:ext cx="6108569" cy="5334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Connector: Elbow 16">
            <a:extLst>
              <a:ext uri="{FF2B5EF4-FFF2-40B4-BE49-F238E27FC236}">
                <a16:creationId xmlns:a16="http://schemas.microsoft.com/office/drawing/2014/main" id="{F5DD88F7-9A65-1417-2909-3CDE4D988FD8}"/>
              </a:ext>
            </a:extLst>
          </p:cNvPr>
          <p:cNvCxnSpPr/>
          <p:nvPr/>
        </p:nvCxnSpPr>
        <p:spPr>
          <a:xfrm>
            <a:off x="5332412" y="3276600"/>
            <a:ext cx="3735387" cy="16002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846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50109-6374-E9A3-DE55-2231F457F6DE}"/>
              </a:ext>
            </a:extLst>
          </p:cNvPr>
          <p:cNvPicPr>
            <a:picLocks noChangeAspect="1"/>
          </p:cNvPicPr>
          <p:nvPr/>
        </p:nvPicPr>
        <p:blipFill>
          <a:blip r:embed="rId2"/>
          <a:stretch>
            <a:fillRect/>
          </a:stretch>
        </p:blipFill>
        <p:spPr>
          <a:xfrm>
            <a:off x="227011" y="4932366"/>
            <a:ext cx="8829675" cy="885825"/>
          </a:xfrm>
          <a:prstGeom prst="rect">
            <a:avLst/>
          </a:prstGeom>
        </p:spPr>
      </p:pic>
      <p:sp>
        <p:nvSpPr>
          <p:cNvPr id="4" name="TextBox 3">
            <a:extLst>
              <a:ext uri="{FF2B5EF4-FFF2-40B4-BE49-F238E27FC236}">
                <a16:creationId xmlns:a16="http://schemas.microsoft.com/office/drawing/2014/main" id="{C6A77554-4DD6-68BA-377C-49E32DB9778F}"/>
              </a:ext>
            </a:extLst>
          </p:cNvPr>
          <p:cNvSpPr txBox="1"/>
          <p:nvPr/>
        </p:nvSpPr>
        <p:spPr>
          <a:xfrm>
            <a:off x="303212" y="121009"/>
            <a:ext cx="4724400" cy="424732"/>
          </a:xfrm>
          <a:prstGeom prst="rect">
            <a:avLst/>
          </a:prstGeom>
          <a:noFill/>
        </p:spPr>
        <p:txBody>
          <a:bodyPr wrap="square" rtlCol="0">
            <a:spAutoFit/>
          </a:bodyPr>
          <a:lstStyle/>
          <a:p>
            <a:pPr>
              <a:lnSpc>
                <a:spcPct val="90000"/>
              </a:lnSpc>
            </a:pPr>
            <a:r>
              <a:rPr lang="en-US" sz="2400" u="sng" dirty="0"/>
              <a:t>AndroidManifest.xml file</a:t>
            </a:r>
          </a:p>
        </p:txBody>
      </p:sp>
      <p:sp>
        <p:nvSpPr>
          <p:cNvPr id="5" name="TextBox 4">
            <a:extLst>
              <a:ext uri="{FF2B5EF4-FFF2-40B4-BE49-F238E27FC236}">
                <a16:creationId xmlns:a16="http://schemas.microsoft.com/office/drawing/2014/main" id="{27D458C0-3812-26A9-B1F3-CDA1FD215D0E}"/>
              </a:ext>
            </a:extLst>
          </p:cNvPr>
          <p:cNvSpPr txBox="1"/>
          <p:nvPr/>
        </p:nvSpPr>
        <p:spPr>
          <a:xfrm>
            <a:off x="289398" y="657292"/>
            <a:ext cx="8753475" cy="4081117"/>
          </a:xfrm>
          <a:prstGeom prst="rect">
            <a:avLst/>
          </a:prstGeom>
          <a:noFill/>
        </p:spPr>
        <p:txBody>
          <a:bodyPr wrap="square" rtlCol="0">
            <a:spAutoFit/>
          </a:bodyPr>
          <a:lstStyle/>
          <a:p>
            <a:pPr>
              <a:lnSpc>
                <a:spcPct val="90000"/>
              </a:lnSpc>
            </a:pPr>
            <a:r>
              <a:rPr lang="en-US" sz="2400" dirty="0"/>
              <a:t>AndroidManifest.xml file is used in an Android application to provide essential information about the app to the Android operating system. It serves as a configuration file that helps the system understand various aspects of the app's behavior, permissions, components, and requirements.</a:t>
            </a:r>
          </a:p>
          <a:p>
            <a:pPr>
              <a:lnSpc>
                <a:spcPct val="90000"/>
              </a:lnSpc>
            </a:pPr>
            <a:endParaRPr lang="en-US" sz="2400" dirty="0"/>
          </a:p>
          <a:p>
            <a:pPr>
              <a:lnSpc>
                <a:spcPct val="90000"/>
              </a:lnSpc>
            </a:pPr>
            <a:r>
              <a:rPr lang="en-US" sz="2400" b="1" i="0" dirty="0">
                <a:effectLst/>
                <a:latin typeface="Söhne"/>
              </a:rPr>
              <a:t>App Identity</a:t>
            </a:r>
            <a:r>
              <a:rPr lang="en-US" sz="2400" b="0" i="0" dirty="0">
                <a:effectLst/>
                <a:latin typeface="Söhne"/>
              </a:rPr>
              <a:t>: It contains metadata about the app</a:t>
            </a:r>
          </a:p>
          <a:p>
            <a:pPr>
              <a:lnSpc>
                <a:spcPct val="90000"/>
              </a:lnSpc>
            </a:pPr>
            <a:r>
              <a:rPr lang="en-US" sz="2400" b="1" i="0" dirty="0">
                <a:effectLst/>
                <a:latin typeface="Söhne"/>
              </a:rPr>
              <a:t>App Components</a:t>
            </a:r>
            <a:r>
              <a:rPr lang="en-US" sz="2400" b="0" i="0" dirty="0">
                <a:effectLst/>
                <a:latin typeface="Söhne"/>
              </a:rPr>
              <a:t>: It defines the app's components such as activities, services</a:t>
            </a:r>
            <a:endParaRPr lang="en-US" sz="2400" dirty="0">
              <a:latin typeface="Söhne"/>
            </a:endParaRPr>
          </a:p>
          <a:p>
            <a:pPr>
              <a:lnSpc>
                <a:spcPct val="90000"/>
              </a:lnSpc>
            </a:pPr>
            <a:r>
              <a:rPr lang="en-US" sz="2400" b="1" i="0" dirty="0">
                <a:effectLst/>
                <a:latin typeface="Söhne"/>
              </a:rPr>
              <a:t>Permissions</a:t>
            </a:r>
            <a:r>
              <a:rPr lang="en-US" sz="2400" b="0" i="0" dirty="0">
                <a:effectLst/>
                <a:latin typeface="Söhne"/>
              </a:rPr>
              <a:t>: It lists the permissions that the app requires to access certain system features or user data.</a:t>
            </a:r>
            <a:endParaRPr lang="en-US" sz="2400" dirty="0"/>
          </a:p>
        </p:txBody>
      </p:sp>
      <p:sp>
        <p:nvSpPr>
          <p:cNvPr id="7" name="Rectangle: Rounded Corners 6">
            <a:extLst>
              <a:ext uri="{FF2B5EF4-FFF2-40B4-BE49-F238E27FC236}">
                <a16:creationId xmlns:a16="http://schemas.microsoft.com/office/drawing/2014/main" id="{F0575BC8-B189-C81F-0C34-BC923D95F3B9}"/>
              </a:ext>
            </a:extLst>
          </p:cNvPr>
          <p:cNvSpPr/>
          <p:nvPr/>
        </p:nvSpPr>
        <p:spPr>
          <a:xfrm>
            <a:off x="9056686" y="1168316"/>
            <a:ext cx="2905126" cy="36069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8" name="TextBox 7">
            <a:extLst>
              <a:ext uri="{FF2B5EF4-FFF2-40B4-BE49-F238E27FC236}">
                <a16:creationId xmlns:a16="http://schemas.microsoft.com/office/drawing/2014/main" id="{2B5BE56A-6FC2-7464-5563-6D28976C70AE}"/>
              </a:ext>
            </a:extLst>
          </p:cNvPr>
          <p:cNvSpPr txBox="1"/>
          <p:nvPr/>
        </p:nvSpPr>
        <p:spPr>
          <a:xfrm>
            <a:off x="9189203" y="1194027"/>
            <a:ext cx="2743201" cy="3582519"/>
          </a:xfrm>
          <a:prstGeom prst="rect">
            <a:avLst/>
          </a:prstGeom>
          <a:noFill/>
        </p:spPr>
        <p:txBody>
          <a:bodyPr wrap="square" rtlCol="0">
            <a:spAutoFit/>
          </a:bodyPr>
          <a:lstStyle/>
          <a:p>
            <a:pPr>
              <a:lnSpc>
                <a:spcPct val="90000"/>
              </a:lnSpc>
            </a:pPr>
            <a:r>
              <a:rPr lang="en-US" b="0" i="0" dirty="0">
                <a:effectLst/>
                <a:latin typeface="Söhne"/>
              </a:rPr>
              <a:t>This line requests permission to access the device's approximate location based on cell towers and Wi-Fi signals. It's used when your app needs general location information but doesn't require high accuracy.</a:t>
            </a:r>
          </a:p>
          <a:p>
            <a:pPr>
              <a:lnSpc>
                <a:spcPct val="90000"/>
              </a:lnSpc>
            </a:pPr>
            <a:endParaRPr lang="en-US" dirty="0">
              <a:latin typeface="Söhne"/>
            </a:endParaRPr>
          </a:p>
          <a:p>
            <a:pPr>
              <a:lnSpc>
                <a:spcPct val="90000"/>
              </a:lnSpc>
            </a:pPr>
            <a:r>
              <a:rPr lang="en-US" b="0" i="0" dirty="0">
                <a:effectLst/>
                <a:latin typeface="Söhne"/>
              </a:rPr>
              <a:t>It's important to request only the permissions that your app genuinely needs to function</a:t>
            </a:r>
            <a:endParaRPr lang="en-US" dirty="0"/>
          </a:p>
        </p:txBody>
      </p:sp>
      <p:cxnSp>
        <p:nvCxnSpPr>
          <p:cNvPr id="10" name="Connector: Elbow 9">
            <a:extLst>
              <a:ext uri="{FF2B5EF4-FFF2-40B4-BE49-F238E27FC236}">
                <a16:creationId xmlns:a16="http://schemas.microsoft.com/office/drawing/2014/main" id="{BCB54D8F-C9E4-2F1B-7E6A-79AD55E0AE50}"/>
              </a:ext>
            </a:extLst>
          </p:cNvPr>
          <p:cNvCxnSpPr>
            <a:cxnSpLocks/>
          </p:cNvCxnSpPr>
          <p:nvPr/>
        </p:nvCxnSpPr>
        <p:spPr>
          <a:xfrm flipV="1">
            <a:off x="6094412" y="2971800"/>
            <a:ext cx="2895600" cy="27432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pic>
        <p:nvPicPr>
          <p:cNvPr id="13" name="Picture 12">
            <a:extLst>
              <a:ext uri="{FF2B5EF4-FFF2-40B4-BE49-F238E27FC236}">
                <a16:creationId xmlns:a16="http://schemas.microsoft.com/office/drawing/2014/main" id="{7AB11030-AB1D-FD5E-CD8F-C40C57795FD2}"/>
              </a:ext>
            </a:extLst>
          </p:cNvPr>
          <p:cNvPicPr>
            <a:picLocks noChangeAspect="1"/>
          </p:cNvPicPr>
          <p:nvPr/>
        </p:nvPicPr>
        <p:blipFill>
          <a:blip r:embed="rId3"/>
          <a:stretch>
            <a:fillRect/>
          </a:stretch>
        </p:blipFill>
        <p:spPr>
          <a:xfrm>
            <a:off x="227011" y="5916027"/>
            <a:ext cx="6800850" cy="857250"/>
          </a:xfrm>
          <a:prstGeom prst="rect">
            <a:avLst/>
          </a:prstGeom>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192AD185-D630-2A45-365A-97013210A5F1}"/>
                  </a:ext>
                </a:extLst>
              </p14:cNvPr>
              <p14:cNvContentPartPr/>
              <p14:nvPr/>
            </p14:nvContentPartPr>
            <p14:xfrm>
              <a:off x="2384432" y="6598384"/>
              <a:ext cx="1291320" cy="39960"/>
            </p14:xfrm>
          </p:contentPart>
        </mc:Choice>
        <mc:Fallback>
          <p:pic>
            <p:nvPicPr>
              <p:cNvPr id="14" name="Ink 13">
                <a:extLst>
                  <a:ext uri="{FF2B5EF4-FFF2-40B4-BE49-F238E27FC236}">
                    <a16:creationId xmlns:a16="http://schemas.microsoft.com/office/drawing/2014/main" id="{192AD185-D630-2A45-365A-97013210A5F1}"/>
                  </a:ext>
                </a:extLst>
              </p:cNvPr>
              <p:cNvPicPr/>
              <p:nvPr/>
            </p:nvPicPr>
            <p:blipFill>
              <a:blip r:embed="rId5"/>
              <a:stretch>
                <a:fillRect/>
              </a:stretch>
            </p:blipFill>
            <p:spPr>
              <a:xfrm>
                <a:off x="2378312" y="6592264"/>
                <a:ext cx="13035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EE5FED36-725D-3546-B51E-B7F3B53CA8EB}"/>
                  </a:ext>
                </a:extLst>
              </p14:cNvPr>
              <p14:cNvContentPartPr/>
              <p14:nvPr/>
            </p14:nvContentPartPr>
            <p14:xfrm>
              <a:off x="2403512" y="6598384"/>
              <a:ext cx="952200" cy="29160"/>
            </p14:xfrm>
          </p:contentPart>
        </mc:Choice>
        <mc:Fallback>
          <p:pic>
            <p:nvPicPr>
              <p:cNvPr id="15" name="Ink 14">
                <a:extLst>
                  <a:ext uri="{FF2B5EF4-FFF2-40B4-BE49-F238E27FC236}">
                    <a16:creationId xmlns:a16="http://schemas.microsoft.com/office/drawing/2014/main" id="{EE5FED36-725D-3546-B51E-B7F3B53CA8EB}"/>
                  </a:ext>
                </a:extLst>
              </p:cNvPr>
              <p:cNvPicPr/>
              <p:nvPr/>
            </p:nvPicPr>
            <p:blipFill>
              <a:blip r:embed="rId7"/>
              <a:stretch>
                <a:fillRect/>
              </a:stretch>
            </p:blipFill>
            <p:spPr>
              <a:xfrm>
                <a:off x="2349512" y="6490384"/>
                <a:ext cx="10598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69712D35-A381-380E-63D6-F57F69BF4BA2}"/>
                  </a:ext>
                </a:extLst>
              </p14:cNvPr>
              <p14:cNvContentPartPr/>
              <p14:nvPr/>
            </p14:nvContentPartPr>
            <p14:xfrm>
              <a:off x="2412872" y="6569224"/>
              <a:ext cx="4138920" cy="40320"/>
            </p14:xfrm>
          </p:contentPart>
        </mc:Choice>
        <mc:Fallback>
          <p:pic>
            <p:nvPicPr>
              <p:cNvPr id="18" name="Ink 17">
                <a:extLst>
                  <a:ext uri="{FF2B5EF4-FFF2-40B4-BE49-F238E27FC236}">
                    <a16:creationId xmlns:a16="http://schemas.microsoft.com/office/drawing/2014/main" id="{69712D35-A381-380E-63D6-F57F69BF4BA2}"/>
                  </a:ext>
                </a:extLst>
              </p:cNvPr>
              <p:cNvPicPr/>
              <p:nvPr/>
            </p:nvPicPr>
            <p:blipFill>
              <a:blip r:embed="rId9"/>
              <a:stretch>
                <a:fillRect/>
              </a:stretch>
            </p:blipFill>
            <p:spPr>
              <a:xfrm>
                <a:off x="2350232" y="6506224"/>
                <a:ext cx="4264560" cy="165960"/>
              </a:xfrm>
              <a:prstGeom prst="rect">
                <a:avLst/>
              </a:prstGeom>
            </p:spPr>
          </p:pic>
        </mc:Fallback>
      </mc:AlternateContent>
      <p:sp>
        <p:nvSpPr>
          <p:cNvPr id="19" name="Rectangle: Rounded Corners 18">
            <a:extLst>
              <a:ext uri="{FF2B5EF4-FFF2-40B4-BE49-F238E27FC236}">
                <a16:creationId xmlns:a16="http://schemas.microsoft.com/office/drawing/2014/main" id="{6E385B05-FFB7-AB66-D3DF-89D0050F9D27}"/>
              </a:ext>
            </a:extLst>
          </p:cNvPr>
          <p:cNvSpPr/>
          <p:nvPr/>
        </p:nvSpPr>
        <p:spPr>
          <a:xfrm>
            <a:off x="9294812" y="5105400"/>
            <a:ext cx="2637592" cy="16678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0" name="TextBox 19">
            <a:extLst>
              <a:ext uri="{FF2B5EF4-FFF2-40B4-BE49-F238E27FC236}">
                <a16:creationId xmlns:a16="http://schemas.microsoft.com/office/drawing/2014/main" id="{37D64147-3FB1-DD97-1E8C-35A605775EE8}"/>
              </a:ext>
            </a:extLst>
          </p:cNvPr>
          <p:cNvSpPr txBox="1"/>
          <p:nvPr/>
        </p:nvSpPr>
        <p:spPr>
          <a:xfrm>
            <a:off x="9480766" y="5257800"/>
            <a:ext cx="2328646" cy="1421928"/>
          </a:xfrm>
          <a:prstGeom prst="rect">
            <a:avLst/>
          </a:prstGeom>
          <a:noFill/>
        </p:spPr>
        <p:txBody>
          <a:bodyPr wrap="square" rtlCol="0">
            <a:spAutoFit/>
          </a:bodyPr>
          <a:lstStyle/>
          <a:p>
            <a:pPr>
              <a:lnSpc>
                <a:spcPct val="90000"/>
              </a:lnSpc>
            </a:pPr>
            <a:r>
              <a:rPr lang="en-US" sz="2400" dirty="0"/>
              <a:t>Finally we need google maps api key to use maps</a:t>
            </a:r>
          </a:p>
        </p:txBody>
      </p:sp>
    </p:spTree>
    <p:extLst>
      <p:ext uri="{BB962C8B-B14F-4D97-AF65-F5344CB8AC3E}">
        <p14:creationId xmlns:p14="http://schemas.microsoft.com/office/powerpoint/2010/main" val="287622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28C50-BE1B-294F-A34E-4F9E8C504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2" y="259051"/>
            <a:ext cx="3011033" cy="6339897"/>
          </a:xfrm>
          <a:prstGeom prst="rect">
            <a:avLst/>
          </a:prstGeom>
        </p:spPr>
      </p:pic>
      <p:pic>
        <p:nvPicPr>
          <p:cNvPr id="5" name="Picture 4">
            <a:extLst>
              <a:ext uri="{FF2B5EF4-FFF2-40B4-BE49-F238E27FC236}">
                <a16:creationId xmlns:a16="http://schemas.microsoft.com/office/drawing/2014/main" id="{1DC729C9-A4EC-D2A9-7850-E41FD7D61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412" y="259051"/>
            <a:ext cx="3092841" cy="6339896"/>
          </a:xfrm>
          <a:prstGeom prst="rect">
            <a:avLst/>
          </a:prstGeom>
        </p:spPr>
      </p:pic>
      <p:sp>
        <p:nvSpPr>
          <p:cNvPr id="6" name="Rectangle: Rounded Corners 5">
            <a:extLst>
              <a:ext uri="{FF2B5EF4-FFF2-40B4-BE49-F238E27FC236}">
                <a16:creationId xmlns:a16="http://schemas.microsoft.com/office/drawing/2014/main" id="{2F04EE22-7DFA-78BB-719A-D3C8185D9C62}"/>
              </a:ext>
            </a:extLst>
          </p:cNvPr>
          <p:cNvSpPr/>
          <p:nvPr/>
        </p:nvSpPr>
        <p:spPr>
          <a:xfrm>
            <a:off x="7694613" y="762000"/>
            <a:ext cx="3962400" cy="3505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7" name="TextBox 6">
            <a:extLst>
              <a:ext uri="{FF2B5EF4-FFF2-40B4-BE49-F238E27FC236}">
                <a16:creationId xmlns:a16="http://schemas.microsoft.com/office/drawing/2014/main" id="{745A31D9-928E-9B7C-0201-75BCE33C2E3C}"/>
              </a:ext>
            </a:extLst>
          </p:cNvPr>
          <p:cNvSpPr txBox="1"/>
          <p:nvPr/>
        </p:nvSpPr>
        <p:spPr>
          <a:xfrm>
            <a:off x="7923212" y="1143000"/>
            <a:ext cx="3733800" cy="2751522"/>
          </a:xfrm>
          <a:prstGeom prst="rect">
            <a:avLst/>
          </a:prstGeom>
          <a:noFill/>
        </p:spPr>
        <p:txBody>
          <a:bodyPr wrap="square" rtlCol="0">
            <a:spAutoFit/>
          </a:bodyPr>
          <a:lstStyle/>
          <a:p>
            <a:pPr>
              <a:lnSpc>
                <a:spcPct val="90000"/>
              </a:lnSpc>
            </a:pPr>
            <a:r>
              <a:rPr lang="en-US" sz="2400" dirty="0"/>
              <a:t>Here we have list of ATM’s near our location, After we select a specific ATM, then we will be navigated to ATM location by using google maps</a:t>
            </a:r>
          </a:p>
        </p:txBody>
      </p:sp>
    </p:spTree>
    <p:extLst>
      <p:ext uri="{BB962C8B-B14F-4D97-AF65-F5344CB8AC3E}">
        <p14:creationId xmlns:p14="http://schemas.microsoft.com/office/powerpoint/2010/main" val="337956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1DD891-B113-7924-197E-9B5B7C283E9E}"/>
              </a:ext>
            </a:extLst>
          </p:cNvPr>
          <p:cNvSpPr/>
          <p:nvPr/>
        </p:nvSpPr>
        <p:spPr>
          <a:xfrm>
            <a:off x="3895735" y="2967335"/>
            <a:ext cx="4397359"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p>
        </p:txBody>
      </p:sp>
    </p:spTree>
    <p:extLst>
      <p:ext uri="{BB962C8B-B14F-4D97-AF65-F5344CB8AC3E}">
        <p14:creationId xmlns:p14="http://schemas.microsoft.com/office/powerpoint/2010/main" val="45846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200" dirty="0"/>
              <a:t>Use of Location services in android application</a:t>
            </a:r>
          </a:p>
          <a:p>
            <a:pPr>
              <a:buFont typeface="Wingdings" panose="05000000000000000000" pitchFamily="2" charset="2"/>
              <a:buChar char="q"/>
            </a:pPr>
            <a:r>
              <a:rPr lang="en-US" sz="3200" dirty="0"/>
              <a:t>Finding ATM’s using google maps</a:t>
            </a:r>
          </a:p>
          <a:p>
            <a:pPr>
              <a:buFont typeface="Wingdings" panose="05000000000000000000" pitchFamily="2" charset="2"/>
              <a:buChar char="q"/>
            </a:pPr>
            <a:r>
              <a:rPr lang="en-US" sz="3200" dirty="0"/>
              <a:t>Checking permissions from user to enable location</a:t>
            </a:r>
          </a:p>
          <a:p>
            <a:pPr>
              <a:buFont typeface="Wingdings" panose="05000000000000000000" pitchFamily="2" charset="2"/>
              <a:buChar char="q"/>
            </a:pPr>
            <a:r>
              <a:rPr lang="en-US" sz="3200" dirty="0"/>
              <a:t>Application Demo</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A5791-9E97-2D4A-E68C-4BF7A382E352}"/>
              </a:ext>
            </a:extLst>
          </p:cNvPr>
          <p:cNvSpPr txBox="1"/>
          <p:nvPr/>
        </p:nvSpPr>
        <p:spPr>
          <a:xfrm>
            <a:off x="684212" y="914400"/>
            <a:ext cx="11277600" cy="6592574"/>
          </a:xfrm>
          <a:prstGeom prst="rect">
            <a:avLst/>
          </a:prstGeom>
          <a:noFill/>
        </p:spPr>
        <p:txBody>
          <a:bodyPr wrap="square" rtlCol="0">
            <a:spAutoFit/>
          </a:bodyPr>
          <a:lstStyle/>
          <a:p>
            <a:pPr marL="342900" indent="-342900">
              <a:lnSpc>
                <a:spcPct val="90000"/>
              </a:lnSpc>
              <a:buFont typeface="Wingdings" panose="05000000000000000000" pitchFamily="2" charset="2"/>
              <a:buChar char="q"/>
            </a:pPr>
            <a:r>
              <a:rPr lang="en-US" sz="2800" b="0" i="0" dirty="0">
                <a:effectLst/>
                <a:latin typeface="Söhne"/>
              </a:rPr>
              <a:t>Location services in an Android app allow the app to determine the current location of the device. This can be very useful for apps like navigation, finding nearby places.</a:t>
            </a:r>
          </a:p>
          <a:p>
            <a:pPr marL="342900" indent="-342900">
              <a:lnSpc>
                <a:spcPct val="90000"/>
              </a:lnSpc>
              <a:buFont typeface="Wingdings" panose="05000000000000000000" pitchFamily="2" charset="2"/>
              <a:buChar char="q"/>
            </a:pPr>
            <a:endParaRPr lang="en-US" sz="2800" dirty="0">
              <a:latin typeface="Söhne"/>
            </a:endParaRPr>
          </a:p>
          <a:p>
            <a:pPr marL="342900" indent="-342900">
              <a:lnSpc>
                <a:spcPct val="90000"/>
              </a:lnSpc>
              <a:buFont typeface="Wingdings" panose="05000000000000000000" pitchFamily="2" charset="2"/>
              <a:buChar char="q"/>
            </a:pPr>
            <a:r>
              <a:rPr lang="en-US" sz="2800" b="0" i="0" dirty="0">
                <a:effectLst/>
                <a:latin typeface="Söhne"/>
              </a:rPr>
              <a:t>location services help your app figure out where the device is, and then you can use this information to provide relevant features to the user, like showing weather, finding nearby places.</a:t>
            </a:r>
          </a:p>
          <a:p>
            <a:pPr>
              <a:lnSpc>
                <a:spcPct val="90000"/>
              </a:lnSpc>
            </a:pPr>
            <a:endParaRPr lang="en-US" sz="2800" dirty="0">
              <a:latin typeface="Söhne"/>
            </a:endParaRPr>
          </a:p>
          <a:p>
            <a:pPr algn="l">
              <a:buFont typeface="+mj-lt"/>
              <a:buAutoNum type="arabicPeriod"/>
            </a:pPr>
            <a:r>
              <a:rPr lang="en-US" sz="2000" b="1" i="0" dirty="0">
                <a:effectLst/>
                <a:latin typeface="Söhne"/>
              </a:rPr>
              <a:t>Get User Location Permission:</a:t>
            </a:r>
            <a:endParaRPr lang="en-US" sz="2000" b="0" i="0" dirty="0">
              <a:effectLst/>
              <a:latin typeface="Söhne"/>
            </a:endParaRPr>
          </a:p>
          <a:p>
            <a:pPr marL="742950" lvl="1" indent="-285750" algn="l">
              <a:buFont typeface="+mj-lt"/>
              <a:buAutoNum type="arabicPeriod"/>
            </a:pPr>
            <a:r>
              <a:rPr lang="en-US" sz="2000" b="0" i="0" dirty="0">
                <a:effectLst/>
                <a:latin typeface="Söhne"/>
              </a:rPr>
              <a:t>Ask the user if your app can access their location. If they agree, you can find where they are.</a:t>
            </a:r>
          </a:p>
          <a:p>
            <a:pPr algn="l">
              <a:buFont typeface="+mj-lt"/>
              <a:buAutoNum type="arabicPeriod"/>
            </a:pPr>
            <a:r>
              <a:rPr lang="en-US" sz="2000" b="1" i="0" dirty="0">
                <a:effectLst/>
                <a:latin typeface="Söhne"/>
              </a:rPr>
              <a:t>Show Google Map:</a:t>
            </a:r>
            <a:endParaRPr lang="en-US" sz="2000" b="0" i="0" dirty="0">
              <a:effectLst/>
              <a:latin typeface="Söhne"/>
            </a:endParaRPr>
          </a:p>
          <a:p>
            <a:pPr marL="742950" lvl="1" indent="-285750" algn="l">
              <a:buFont typeface="+mj-lt"/>
              <a:buAutoNum type="arabicPeriod"/>
            </a:pPr>
            <a:r>
              <a:rPr lang="en-US" sz="2000" b="0" i="0" dirty="0">
                <a:effectLst/>
                <a:latin typeface="Söhne"/>
              </a:rPr>
              <a:t>Display a map on the app's screen using Google Maps API.</a:t>
            </a:r>
          </a:p>
          <a:p>
            <a:pPr algn="l">
              <a:buFont typeface="+mj-lt"/>
              <a:buAutoNum type="arabicPeriod"/>
            </a:pPr>
            <a:r>
              <a:rPr lang="en-US" sz="2000" b="1" i="0" dirty="0">
                <a:effectLst/>
                <a:latin typeface="Söhne"/>
              </a:rPr>
              <a:t>Mark User's Location:</a:t>
            </a:r>
            <a:endParaRPr lang="en-US" sz="2000" b="0" i="0" dirty="0">
              <a:effectLst/>
              <a:latin typeface="Söhne"/>
            </a:endParaRPr>
          </a:p>
          <a:p>
            <a:pPr marL="742950" lvl="1" indent="-285750" algn="l">
              <a:buFont typeface="+mj-lt"/>
              <a:buAutoNum type="arabicPeriod"/>
            </a:pPr>
            <a:r>
              <a:rPr lang="en-US" sz="2000" b="0" i="0" dirty="0">
                <a:effectLst/>
                <a:latin typeface="Söhne"/>
              </a:rPr>
              <a:t>Place a marker on the map to show where the user is located.</a:t>
            </a:r>
          </a:p>
          <a:p>
            <a:pPr algn="l">
              <a:buFont typeface="+mj-lt"/>
              <a:buAutoNum type="arabicPeriod"/>
            </a:pPr>
            <a:r>
              <a:rPr lang="en-US" sz="2000" b="1" i="0" dirty="0">
                <a:effectLst/>
                <a:latin typeface="Söhne"/>
              </a:rPr>
              <a:t>Search for ATMs:</a:t>
            </a:r>
            <a:endParaRPr lang="en-US" sz="2000" b="0" i="0" dirty="0">
              <a:effectLst/>
              <a:latin typeface="Söhne"/>
            </a:endParaRPr>
          </a:p>
          <a:p>
            <a:pPr marL="742950" lvl="1" indent="-285750" algn="l">
              <a:buFont typeface="+mj-lt"/>
              <a:buAutoNum type="arabicPeriod"/>
            </a:pPr>
            <a:r>
              <a:rPr lang="en-US" sz="2000" b="0" i="0" dirty="0">
                <a:effectLst/>
                <a:latin typeface="Söhne"/>
              </a:rPr>
              <a:t>Use Google Maps API to search for ATMs around the user's location</a:t>
            </a:r>
          </a:p>
          <a:p>
            <a:pPr>
              <a:lnSpc>
                <a:spcPct val="90000"/>
              </a:lnSpc>
            </a:pPr>
            <a:endParaRPr lang="en-US" sz="2400" b="0" i="0" dirty="0">
              <a:effectLst/>
              <a:latin typeface="Söhne"/>
            </a:endParaRPr>
          </a:p>
          <a:p>
            <a:pPr>
              <a:lnSpc>
                <a:spcPct val="90000"/>
              </a:lnSpc>
            </a:pPr>
            <a:endParaRPr lang="en-US" sz="2400" dirty="0">
              <a:latin typeface="Söhne"/>
            </a:endParaRPr>
          </a:p>
          <a:p>
            <a:pPr>
              <a:lnSpc>
                <a:spcPct val="90000"/>
              </a:lnSpc>
            </a:pPr>
            <a:endParaRPr lang="en-US" sz="2400" dirty="0"/>
          </a:p>
        </p:txBody>
      </p:sp>
    </p:spTree>
    <p:extLst>
      <p:ext uri="{BB962C8B-B14F-4D97-AF65-F5344CB8AC3E}">
        <p14:creationId xmlns:p14="http://schemas.microsoft.com/office/powerpoint/2010/main" val="318115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1E97F-8261-09E6-95DD-769C490321DC}"/>
              </a:ext>
            </a:extLst>
          </p:cNvPr>
          <p:cNvSpPr txBox="1"/>
          <p:nvPr/>
        </p:nvSpPr>
        <p:spPr>
          <a:xfrm>
            <a:off x="303212" y="1143000"/>
            <a:ext cx="11582400" cy="5410712"/>
          </a:xfrm>
          <a:prstGeom prst="rect">
            <a:avLst/>
          </a:prstGeom>
          <a:noFill/>
        </p:spPr>
        <p:txBody>
          <a:bodyPr wrap="square" rtlCol="0">
            <a:spAutoFit/>
          </a:bodyPr>
          <a:lstStyle/>
          <a:p>
            <a:pPr>
              <a:lnSpc>
                <a:spcPct val="90000"/>
              </a:lnSpc>
            </a:pPr>
            <a:r>
              <a:rPr lang="en-US" sz="3200" b="0" i="0" dirty="0">
                <a:effectLst/>
                <a:latin typeface="Söhne"/>
              </a:rPr>
              <a:t>When an app wants to use a user's location, it needs to ask for permission first. This is like asking for permission to use a toy – you need to ask before you can play with it.</a:t>
            </a:r>
          </a:p>
          <a:p>
            <a:pPr>
              <a:lnSpc>
                <a:spcPct val="90000"/>
              </a:lnSpc>
            </a:pPr>
            <a:endParaRPr lang="en-US" sz="3200" dirty="0">
              <a:latin typeface="Söhne"/>
            </a:endParaRPr>
          </a:p>
          <a:p>
            <a:pPr>
              <a:lnSpc>
                <a:spcPct val="90000"/>
              </a:lnSpc>
            </a:pPr>
            <a:endParaRPr lang="en-US" sz="3200" dirty="0">
              <a:latin typeface="Söhne"/>
            </a:endParaRPr>
          </a:p>
          <a:p>
            <a:pPr algn="l">
              <a:buFont typeface="+mj-lt"/>
              <a:buAutoNum type="arabicPeriod"/>
            </a:pPr>
            <a:r>
              <a:rPr lang="en-US" sz="2400" b="1" i="0" dirty="0">
                <a:effectLst/>
                <a:latin typeface="Söhne"/>
              </a:rPr>
              <a:t>Asking for Permission:</a:t>
            </a:r>
            <a:endParaRPr lang="en-US" sz="2400" b="0" i="0" dirty="0">
              <a:effectLst/>
              <a:latin typeface="Söhne"/>
            </a:endParaRPr>
          </a:p>
          <a:p>
            <a:pPr marL="742950" lvl="1" indent="-285750" algn="l">
              <a:buFont typeface="+mj-lt"/>
              <a:buAutoNum type="arabicPeriod"/>
            </a:pPr>
            <a:r>
              <a:rPr lang="en-US" sz="2400" b="0" i="0" dirty="0">
                <a:effectLst/>
                <a:latin typeface="Söhne"/>
              </a:rPr>
              <a:t>When the app starts, it says, "Hey, can I use your location to show you the weather?" It asks this nicely so that the user knows what the app wants to do.</a:t>
            </a:r>
          </a:p>
          <a:p>
            <a:pPr algn="l">
              <a:buFont typeface="+mj-lt"/>
              <a:buAutoNum type="arabicPeriod"/>
            </a:pPr>
            <a:r>
              <a:rPr lang="en-US" sz="2400" b="1" i="0" dirty="0">
                <a:effectLst/>
                <a:latin typeface="Söhne"/>
              </a:rPr>
              <a:t>User's Decision:</a:t>
            </a:r>
            <a:endParaRPr lang="en-US" sz="2400" b="0" i="0" dirty="0">
              <a:effectLst/>
              <a:latin typeface="Söhne"/>
            </a:endParaRPr>
          </a:p>
          <a:p>
            <a:pPr marL="742950" lvl="1" indent="-285750" algn="l">
              <a:buFont typeface="+mj-lt"/>
              <a:buAutoNum type="arabicPeriod"/>
            </a:pPr>
            <a:r>
              <a:rPr lang="en-US" sz="2400" b="0" i="0" dirty="0">
                <a:effectLst/>
                <a:latin typeface="Söhne"/>
              </a:rPr>
              <a:t>The user decides if they want to say "yes" or "no." If they say "yes," the app can use their location. If they say "no," the app can't use their location.</a:t>
            </a:r>
          </a:p>
          <a:p>
            <a:pPr>
              <a:lnSpc>
                <a:spcPct val="90000"/>
              </a:lnSpc>
            </a:pPr>
            <a:endParaRPr lang="en-US" sz="3200" dirty="0"/>
          </a:p>
          <a:p>
            <a:pPr>
              <a:lnSpc>
                <a:spcPct val="90000"/>
              </a:lnSpc>
            </a:pPr>
            <a:endParaRPr lang="en-US" sz="3200" dirty="0"/>
          </a:p>
        </p:txBody>
      </p:sp>
    </p:spTree>
    <p:extLst>
      <p:ext uri="{BB962C8B-B14F-4D97-AF65-F5344CB8AC3E}">
        <p14:creationId xmlns:p14="http://schemas.microsoft.com/office/powerpoint/2010/main" val="2486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65B1C4-7E9B-7DA6-418C-12DE9D6C7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220134"/>
            <a:ext cx="3048000" cy="6417732"/>
          </a:xfrm>
          <a:prstGeom prst="rect">
            <a:avLst/>
          </a:prstGeom>
        </p:spPr>
      </p:pic>
      <p:pic>
        <p:nvPicPr>
          <p:cNvPr id="5" name="Picture 4">
            <a:extLst>
              <a:ext uri="{FF2B5EF4-FFF2-40B4-BE49-F238E27FC236}">
                <a16:creationId xmlns:a16="http://schemas.microsoft.com/office/drawing/2014/main" id="{E3888795-90D9-F57E-90E6-4B4539F7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2" y="148811"/>
            <a:ext cx="3200400" cy="6560377"/>
          </a:xfrm>
          <a:prstGeom prst="rect">
            <a:avLst/>
          </a:prstGeom>
        </p:spPr>
      </p:pic>
      <p:sp>
        <p:nvSpPr>
          <p:cNvPr id="6" name="TextBox 5">
            <a:extLst>
              <a:ext uri="{FF2B5EF4-FFF2-40B4-BE49-F238E27FC236}">
                <a16:creationId xmlns:a16="http://schemas.microsoft.com/office/drawing/2014/main" id="{048D54C5-2731-339B-1AAE-9FD14107661F}"/>
              </a:ext>
            </a:extLst>
          </p:cNvPr>
          <p:cNvSpPr txBox="1"/>
          <p:nvPr/>
        </p:nvSpPr>
        <p:spPr>
          <a:xfrm>
            <a:off x="3579812" y="2971800"/>
            <a:ext cx="2362200" cy="424732"/>
          </a:xfrm>
          <a:prstGeom prst="rect">
            <a:avLst/>
          </a:prstGeom>
          <a:noFill/>
        </p:spPr>
        <p:txBody>
          <a:bodyPr wrap="square" rtlCol="0">
            <a:spAutoFit/>
          </a:bodyPr>
          <a:lstStyle/>
          <a:p>
            <a:pPr>
              <a:lnSpc>
                <a:spcPct val="90000"/>
              </a:lnSpc>
            </a:pPr>
            <a:r>
              <a:rPr lang="en-US" sz="2400" dirty="0"/>
              <a:t>Home Screen</a:t>
            </a:r>
          </a:p>
        </p:txBody>
      </p:sp>
      <p:sp>
        <p:nvSpPr>
          <p:cNvPr id="7" name="TextBox 6">
            <a:extLst>
              <a:ext uri="{FF2B5EF4-FFF2-40B4-BE49-F238E27FC236}">
                <a16:creationId xmlns:a16="http://schemas.microsoft.com/office/drawing/2014/main" id="{9150A20A-B937-3264-B1FB-6A14B6F74572}"/>
              </a:ext>
            </a:extLst>
          </p:cNvPr>
          <p:cNvSpPr txBox="1"/>
          <p:nvPr/>
        </p:nvSpPr>
        <p:spPr>
          <a:xfrm>
            <a:off x="9447212" y="2971800"/>
            <a:ext cx="2590800" cy="757130"/>
          </a:xfrm>
          <a:prstGeom prst="rect">
            <a:avLst/>
          </a:prstGeom>
          <a:noFill/>
        </p:spPr>
        <p:txBody>
          <a:bodyPr wrap="square" rtlCol="0">
            <a:spAutoFit/>
          </a:bodyPr>
          <a:lstStyle/>
          <a:p>
            <a:pPr>
              <a:lnSpc>
                <a:spcPct val="90000"/>
              </a:lnSpc>
            </a:pPr>
            <a:r>
              <a:rPr lang="en-US" sz="2400" dirty="0"/>
              <a:t>Location of the selected ATM </a:t>
            </a:r>
          </a:p>
        </p:txBody>
      </p:sp>
    </p:spTree>
    <p:extLst>
      <p:ext uri="{BB962C8B-B14F-4D97-AF65-F5344CB8AC3E}">
        <p14:creationId xmlns:p14="http://schemas.microsoft.com/office/powerpoint/2010/main" val="353449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1D6AF9-2913-03EB-A7C8-EF3047D2165C}"/>
              </a:ext>
            </a:extLst>
          </p:cNvPr>
          <p:cNvPicPr>
            <a:picLocks noChangeAspect="1"/>
          </p:cNvPicPr>
          <p:nvPr/>
        </p:nvPicPr>
        <p:blipFill>
          <a:blip r:embed="rId2"/>
          <a:stretch>
            <a:fillRect/>
          </a:stretch>
        </p:blipFill>
        <p:spPr>
          <a:xfrm>
            <a:off x="150812" y="167744"/>
            <a:ext cx="6858000" cy="6522512"/>
          </a:xfrm>
          <a:prstGeom prst="rect">
            <a:avLst/>
          </a:prstGeom>
        </p:spPr>
      </p:pic>
      <p:sp>
        <p:nvSpPr>
          <p:cNvPr id="4" name="Rectangle: Rounded Corners 3">
            <a:extLst>
              <a:ext uri="{FF2B5EF4-FFF2-40B4-BE49-F238E27FC236}">
                <a16:creationId xmlns:a16="http://schemas.microsoft.com/office/drawing/2014/main" id="{25B5E584-F9FB-AEDB-54E6-BD5B3DB044DB}"/>
              </a:ext>
            </a:extLst>
          </p:cNvPr>
          <p:cNvSpPr/>
          <p:nvPr/>
        </p:nvSpPr>
        <p:spPr>
          <a:xfrm>
            <a:off x="8837612" y="990600"/>
            <a:ext cx="30480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5" name="TextBox 4">
            <a:extLst>
              <a:ext uri="{FF2B5EF4-FFF2-40B4-BE49-F238E27FC236}">
                <a16:creationId xmlns:a16="http://schemas.microsoft.com/office/drawing/2014/main" id="{8F22C381-25C4-66D1-6878-ACC44EC99863}"/>
              </a:ext>
            </a:extLst>
          </p:cNvPr>
          <p:cNvSpPr txBox="1"/>
          <p:nvPr/>
        </p:nvSpPr>
        <p:spPr>
          <a:xfrm>
            <a:off x="8913812" y="1219200"/>
            <a:ext cx="2895600" cy="1588127"/>
          </a:xfrm>
          <a:prstGeom prst="rect">
            <a:avLst/>
          </a:prstGeom>
          <a:noFill/>
        </p:spPr>
        <p:txBody>
          <a:bodyPr wrap="square" rtlCol="0">
            <a:spAutoFit/>
          </a:bodyPr>
          <a:lstStyle/>
          <a:p>
            <a:pPr>
              <a:lnSpc>
                <a:spcPct val="90000"/>
              </a:lnSpc>
            </a:pPr>
            <a:r>
              <a:rPr lang="en-US" b="0" i="0" dirty="0">
                <a:effectLst/>
                <a:latin typeface="Söhne"/>
              </a:rPr>
              <a:t>Fragments are like small, reusable parts of your app's user interface. They're like building blocks that you can put together to create your app's screen.</a:t>
            </a:r>
            <a:endParaRPr lang="en-US" dirty="0"/>
          </a:p>
        </p:txBody>
      </p:sp>
      <p:sp>
        <p:nvSpPr>
          <p:cNvPr id="6" name="Rectangle: Rounded Corners 5">
            <a:extLst>
              <a:ext uri="{FF2B5EF4-FFF2-40B4-BE49-F238E27FC236}">
                <a16:creationId xmlns:a16="http://schemas.microsoft.com/office/drawing/2014/main" id="{2EAE3BED-B38D-E3CB-9FD7-FE50B2132E46}"/>
              </a:ext>
            </a:extLst>
          </p:cNvPr>
          <p:cNvSpPr/>
          <p:nvPr/>
        </p:nvSpPr>
        <p:spPr>
          <a:xfrm>
            <a:off x="8837612" y="4038600"/>
            <a:ext cx="3200400" cy="2133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7" name="TextBox 6">
            <a:extLst>
              <a:ext uri="{FF2B5EF4-FFF2-40B4-BE49-F238E27FC236}">
                <a16:creationId xmlns:a16="http://schemas.microsoft.com/office/drawing/2014/main" id="{B3ED6ECF-D946-9A51-6EEE-0708412E1594}"/>
              </a:ext>
            </a:extLst>
          </p:cNvPr>
          <p:cNvSpPr txBox="1"/>
          <p:nvPr/>
        </p:nvSpPr>
        <p:spPr>
          <a:xfrm>
            <a:off x="8913812" y="4267200"/>
            <a:ext cx="3124201" cy="1643527"/>
          </a:xfrm>
          <a:prstGeom prst="rect">
            <a:avLst/>
          </a:prstGeom>
          <a:noFill/>
        </p:spPr>
        <p:txBody>
          <a:bodyPr wrap="square" rtlCol="0">
            <a:spAutoFit/>
          </a:bodyPr>
          <a:lstStyle/>
          <a:p>
            <a:pPr>
              <a:lnSpc>
                <a:spcPct val="90000"/>
              </a:lnSpc>
            </a:pPr>
            <a:r>
              <a:rPr lang="en-US" sz="1600" b="0" i="0" dirty="0">
                <a:effectLst/>
                <a:latin typeface="Söhne"/>
              </a:rPr>
              <a:t>A ListView is like a scrollable list that displays items vertically. It's used to show collections of data, like your list of tasks.</a:t>
            </a:r>
            <a:r>
              <a:rPr lang="en-US" sz="1600" b="0" i="0" dirty="0">
                <a:solidFill>
                  <a:srgbClr val="D1D5DB"/>
                </a:solidFill>
                <a:effectLst/>
                <a:latin typeface="Söhne"/>
              </a:rPr>
              <a:t> </a:t>
            </a:r>
          </a:p>
          <a:p>
            <a:pPr>
              <a:lnSpc>
                <a:spcPct val="90000"/>
              </a:lnSpc>
            </a:pPr>
            <a:r>
              <a:rPr lang="en-US" sz="1600" b="0" i="0" dirty="0">
                <a:effectLst/>
                <a:latin typeface="Söhne"/>
              </a:rPr>
              <a:t>It automatically handles scrolling when the list is longer than the screen.</a:t>
            </a:r>
            <a:endParaRPr lang="en-US" sz="1600" dirty="0"/>
          </a:p>
        </p:txBody>
      </p:sp>
      <p:cxnSp>
        <p:nvCxnSpPr>
          <p:cNvPr id="9" name="Connector: Elbow 8">
            <a:extLst>
              <a:ext uri="{FF2B5EF4-FFF2-40B4-BE49-F238E27FC236}">
                <a16:creationId xmlns:a16="http://schemas.microsoft.com/office/drawing/2014/main" id="{D69B87A0-F809-8ABD-6D7D-516CB7932A20}"/>
              </a:ext>
            </a:extLst>
          </p:cNvPr>
          <p:cNvCxnSpPr/>
          <p:nvPr/>
        </p:nvCxnSpPr>
        <p:spPr>
          <a:xfrm>
            <a:off x="3351212" y="2013263"/>
            <a:ext cx="5486400" cy="653737"/>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nector: Elbow 10">
            <a:extLst>
              <a:ext uri="{FF2B5EF4-FFF2-40B4-BE49-F238E27FC236}">
                <a16:creationId xmlns:a16="http://schemas.microsoft.com/office/drawing/2014/main" id="{3F229CD6-CF3C-7493-7FD8-B20AD1FFFB92}"/>
              </a:ext>
            </a:extLst>
          </p:cNvPr>
          <p:cNvCxnSpPr/>
          <p:nvPr/>
        </p:nvCxnSpPr>
        <p:spPr>
          <a:xfrm flipV="1">
            <a:off x="3960812" y="4572000"/>
            <a:ext cx="4800600" cy="7620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16076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10E631-F73A-A5BB-FD14-A23AA3F2587C}"/>
              </a:ext>
            </a:extLst>
          </p:cNvPr>
          <p:cNvPicPr>
            <a:picLocks noChangeAspect="1"/>
          </p:cNvPicPr>
          <p:nvPr/>
        </p:nvPicPr>
        <p:blipFill>
          <a:blip r:embed="rId2"/>
          <a:stretch>
            <a:fillRect/>
          </a:stretch>
        </p:blipFill>
        <p:spPr>
          <a:xfrm>
            <a:off x="150812" y="190500"/>
            <a:ext cx="8329777" cy="6477000"/>
          </a:xfrm>
          <a:prstGeom prst="rect">
            <a:avLst/>
          </a:prstGeom>
        </p:spPr>
      </p:pic>
      <p:sp>
        <p:nvSpPr>
          <p:cNvPr id="4" name="Rectangle: Rounded Corners 3">
            <a:extLst>
              <a:ext uri="{FF2B5EF4-FFF2-40B4-BE49-F238E27FC236}">
                <a16:creationId xmlns:a16="http://schemas.microsoft.com/office/drawing/2014/main" id="{1A5B542C-CE48-C52E-5DC1-D68D65138051}"/>
              </a:ext>
            </a:extLst>
          </p:cNvPr>
          <p:cNvSpPr/>
          <p:nvPr/>
        </p:nvSpPr>
        <p:spPr>
          <a:xfrm>
            <a:off x="9066212" y="1523215"/>
            <a:ext cx="2895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3B7AB304-084C-DFFD-ED25-2247959911C6}"/>
              </a:ext>
            </a:extLst>
          </p:cNvPr>
          <p:cNvSpPr txBox="1"/>
          <p:nvPr/>
        </p:nvSpPr>
        <p:spPr>
          <a:xfrm>
            <a:off x="9142412" y="1523215"/>
            <a:ext cx="2819400"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Söhne Mono"/>
              </a:rPr>
              <a:t>LocationServices.getFusedLocationProviderClient(this)</a:t>
            </a:r>
            <a:r>
              <a:rPr kumimoji="0" lang="en-US" altLang="en-US" b="0" i="0" u="none" strike="noStrike" cap="none" normalizeH="0" baseline="0" dirty="0">
                <a:ln>
                  <a:noFill/>
                </a:ln>
                <a:effectLst/>
                <a:latin typeface="Söhne"/>
              </a:rPr>
              <a:t>, you are requesting an instance of the Fused Location Provider Client that you can use to interact with location services.</a:t>
            </a:r>
            <a:r>
              <a:rPr kumimoji="0" lang="en-US" altLang="en-US" sz="60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
        <p:nvSpPr>
          <p:cNvPr id="9" name="Rectangle: Rounded Corners 8">
            <a:extLst>
              <a:ext uri="{FF2B5EF4-FFF2-40B4-BE49-F238E27FC236}">
                <a16:creationId xmlns:a16="http://schemas.microsoft.com/office/drawing/2014/main" id="{FACF5FF1-D676-1025-AA5A-C64DCF480B89}"/>
              </a:ext>
            </a:extLst>
          </p:cNvPr>
          <p:cNvSpPr/>
          <p:nvPr/>
        </p:nvSpPr>
        <p:spPr>
          <a:xfrm>
            <a:off x="8971158" y="4343400"/>
            <a:ext cx="3046413"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10" name="TextBox 9">
            <a:extLst>
              <a:ext uri="{FF2B5EF4-FFF2-40B4-BE49-F238E27FC236}">
                <a16:creationId xmlns:a16="http://schemas.microsoft.com/office/drawing/2014/main" id="{6F9779C6-060C-84C2-9E33-AD0854906E77}"/>
              </a:ext>
            </a:extLst>
          </p:cNvPr>
          <p:cNvSpPr txBox="1"/>
          <p:nvPr/>
        </p:nvSpPr>
        <p:spPr>
          <a:xfrm>
            <a:off x="9066212" y="4664586"/>
            <a:ext cx="2895600" cy="1338828"/>
          </a:xfrm>
          <a:prstGeom prst="rect">
            <a:avLst/>
          </a:prstGeom>
          <a:noFill/>
        </p:spPr>
        <p:txBody>
          <a:bodyPr wrap="square" rtlCol="0">
            <a:spAutoFit/>
          </a:bodyPr>
          <a:lstStyle/>
          <a:p>
            <a:pPr>
              <a:lnSpc>
                <a:spcPct val="90000"/>
              </a:lnSpc>
            </a:pPr>
            <a:r>
              <a:rPr lang="en-US" b="0" i="0" dirty="0">
                <a:effectLst/>
                <a:latin typeface="Söhne"/>
              </a:rPr>
              <a:t>Imagine you're building a travel app that lists popular tourist destinations. You can use an ArrayList to store the names of these destinations</a:t>
            </a:r>
            <a:endParaRPr lang="en-US" dirty="0"/>
          </a:p>
        </p:txBody>
      </p:sp>
      <p:cxnSp>
        <p:nvCxnSpPr>
          <p:cNvPr id="12" name="Connector: Elbow 11">
            <a:extLst>
              <a:ext uri="{FF2B5EF4-FFF2-40B4-BE49-F238E27FC236}">
                <a16:creationId xmlns:a16="http://schemas.microsoft.com/office/drawing/2014/main" id="{FA2BD39D-80C2-599C-F34D-F16E062B4A7B}"/>
              </a:ext>
            </a:extLst>
          </p:cNvPr>
          <p:cNvCxnSpPr/>
          <p:nvPr/>
        </p:nvCxnSpPr>
        <p:spPr>
          <a:xfrm flipV="1">
            <a:off x="5180012" y="2133600"/>
            <a:ext cx="3791146" cy="11430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Connector: Elbow 13">
            <a:extLst>
              <a:ext uri="{FF2B5EF4-FFF2-40B4-BE49-F238E27FC236}">
                <a16:creationId xmlns:a16="http://schemas.microsoft.com/office/drawing/2014/main" id="{E2A17AE3-DD9E-A025-0D2A-D19665EAFBFE}"/>
              </a:ext>
            </a:extLst>
          </p:cNvPr>
          <p:cNvCxnSpPr/>
          <p:nvPr/>
        </p:nvCxnSpPr>
        <p:spPr>
          <a:xfrm flipV="1">
            <a:off x="4037012" y="5105400"/>
            <a:ext cx="4878387" cy="9906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43897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2BDFEB-D665-D37D-EAB2-93C0855CFFDF}"/>
              </a:ext>
            </a:extLst>
          </p:cNvPr>
          <p:cNvPicPr>
            <a:picLocks noChangeAspect="1"/>
          </p:cNvPicPr>
          <p:nvPr/>
        </p:nvPicPr>
        <p:blipFill>
          <a:blip r:embed="rId2"/>
          <a:stretch>
            <a:fillRect/>
          </a:stretch>
        </p:blipFill>
        <p:spPr>
          <a:xfrm>
            <a:off x="150812" y="381000"/>
            <a:ext cx="11506200" cy="4000500"/>
          </a:xfrm>
          <a:prstGeom prst="rect">
            <a:avLst/>
          </a:prstGeom>
        </p:spPr>
      </p:pic>
      <p:sp>
        <p:nvSpPr>
          <p:cNvPr id="4" name="Rectangle: Rounded Corners 3">
            <a:extLst>
              <a:ext uri="{FF2B5EF4-FFF2-40B4-BE49-F238E27FC236}">
                <a16:creationId xmlns:a16="http://schemas.microsoft.com/office/drawing/2014/main" id="{B53B02AB-1F81-7FC2-A968-FA6BEF4CC2DF}"/>
              </a:ext>
            </a:extLst>
          </p:cNvPr>
          <p:cNvSpPr/>
          <p:nvPr/>
        </p:nvSpPr>
        <p:spPr>
          <a:xfrm>
            <a:off x="608012" y="4648200"/>
            <a:ext cx="3810000" cy="2057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5" name="TextBox 4">
            <a:extLst>
              <a:ext uri="{FF2B5EF4-FFF2-40B4-BE49-F238E27FC236}">
                <a16:creationId xmlns:a16="http://schemas.microsoft.com/office/drawing/2014/main" id="{461A0C65-F982-44D4-D88B-404C8FC39200}"/>
              </a:ext>
            </a:extLst>
          </p:cNvPr>
          <p:cNvSpPr txBox="1"/>
          <p:nvPr/>
        </p:nvSpPr>
        <p:spPr>
          <a:xfrm>
            <a:off x="722312" y="4876800"/>
            <a:ext cx="3581400" cy="227754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öhne"/>
              </a:rPr>
              <a:t>The </a:t>
            </a:r>
            <a:r>
              <a:rPr kumimoji="0" lang="en-US" altLang="en-US" b="1" i="0" u="none" strike="noStrike" cap="none" normalizeH="0" baseline="0" dirty="0">
                <a:ln>
                  <a:noFill/>
                </a:ln>
                <a:effectLst/>
                <a:latin typeface="Söhne Mono"/>
              </a:rPr>
              <a:t>requestLocationPermission()</a:t>
            </a:r>
            <a:r>
              <a:rPr kumimoji="0" lang="en-US" altLang="en-US" b="0" i="0" u="none" strike="noStrike" cap="none" normalizeH="0" baseline="0" dirty="0">
                <a:ln>
                  <a:noFill/>
                </a:ln>
                <a:effectLst/>
                <a:latin typeface="Söhne"/>
              </a:rPr>
              <a:t> function is used to ask the user for permission to access their device's location.</a:t>
            </a:r>
            <a:r>
              <a:rPr kumimoji="0" lang="en-US" altLang="en-US" sz="600" b="0" i="0" u="none" strike="noStrike" cap="none" normalizeH="0" baseline="0" dirty="0">
                <a:ln>
                  <a:noFill/>
                </a:ln>
                <a:effectLst/>
              </a:rPr>
              <a:t> </a:t>
            </a:r>
          </a:p>
          <a:p>
            <a:pPr eaLnBrk="0" fontAlgn="base" hangingPunct="0">
              <a:spcBef>
                <a:spcPct val="0"/>
              </a:spcBef>
              <a:spcAft>
                <a:spcPct val="0"/>
              </a:spcAft>
            </a:pPr>
            <a:r>
              <a:rPr kumimoji="0" lang="en-US" altLang="en-US" b="0" i="0" u="none" strike="noStrike" cap="none" normalizeH="0" baseline="0" dirty="0">
                <a:ln>
                  <a:noFill/>
                </a:ln>
                <a:effectLst/>
                <a:latin typeface="Söhne"/>
              </a:rPr>
              <a:t>app needs to access the user's location</a:t>
            </a:r>
            <a:r>
              <a:rPr kumimoji="0" lang="en-US" altLang="en-US" sz="100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8B51D03D-B2E1-60B9-5F85-1C9C27F753F8}"/>
              </a:ext>
            </a:extLst>
          </p:cNvPr>
          <p:cNvSpPr/>
          <p:nvPr/>
        </p:nvSpPr>
        <p:spPr>
          <a:xfrm>
            <a:off x="5484812" y="4648200"/>
            <a:ext cx="35814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9" name="TextBox 8">
            <a:extLst>
              <a:ext uri="{FF2B5EF4-FFF2-40B4-BE49-F238E27FC236}">
                <a16:creationId xmlns:a16="http://schemas.microsoft.com/office/drawing/2014/main" id="{755E195F-DB2D-9FF0-D3DB-5D7B2D2C77EC}"/>
              </a:ext>
            </a:extLst>
          </p:cNvPr>
          <p:cNvSpPr txBox="1"/>
          <p:nvPr/>
        </p:nvSpPr>
        <p:spPr>
          <a:xfrm>
            <a:off x="5637212" y="4876800"/>
            <a:ext cx="3276600" cy="1532727"/>
          </a:xfrm>
          <a:prstGeom prst="rect">
            <a:avLst/>
          </a:prstGeom>
          <a:noFill/>
        </p:spPr>
        <p:txBody>
          <a:bodyPr wrap="square" rtlCol="0">
            <a:spAutoFit/>
          </a:bodyPr>
          <a:lstStyle/>
          <a:p>
            <a:pPr>
              <a:lnSpc>
                <a:spcPct val="90000"/>
              </a:lnSpc>
            </a:pPr>
            <a:r>
              <a:rPr lang="en-US" sz="2000" b="0" dirty="0">
                <a:effectLst/>
                <a:latin typeface="Söhne"/>
              </a:rPr>
              <a:t>getLastKnownLocation(); on permission granted the pointer moves to lastknowLocation of the user</a:t>
            </a:r>
          </a:p>
          <a:p>
            <a:pPr>
              <a:lnSpc>
                <a:spcPct val="90000"/>
              </a:lnSpc>
            </a:pPr>
            <a:endParaRPr lang="en-US" sz="2400" dirty="0"/>
          </a:p>
        </p:txBody>
      </p:sp>
    </p:spTree>
    <p:extLst>
      <p:ext uri="{BB962C8B-B14F-4D97-AF65-F5344CB8AC3E}">
        <p14:creationId xmlns:p14="http://schemas.microsoft.com/office/powerpoint/2010/main" val="2381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49650-6D04-84F9-4D48-D991865E31CE}"/>
              </a:ext>
            </a:extLst>
          </p:cNvPr>
          <p:cNvPicPr>
            <a:picLocks noChangeAspect="1"/>
          </p:cNvPicPr>
          <p:nvPr/>
        </p:nvPicPr>
        <p:blipFill>
          <a:blip r:embed="rId2"/>
          <a:stretch>
            <a:fillRect/>
          </a:stretch>
        </p:blipFill>
        <p:spPr>
          <a:xfrm>
            <a:off x="608012" y="304800"/>
            <a:ext cx="10248900" cy="4814372"/>
          </a:xfrm>
          <a:prstGeom prst="rect">
            <a:avLst/>
          </a:prstGeom>
        </p:spPr>
      </p:pic>
      <p:sp>
        <p:nvSpPr>
          <p:cNvPr id="4" name="Rectangle: Rounded Corners 3">
            <a:extLst>
              <a:ext uri="{FF2B5EF4-FFF2-40B4-BE49-F238E27FC236}">
                <a16:creationId xmlns:a16="http://schemas.microsoft.com/office/drawing/2014/main" id="{AF7ECC81-B399-CB7A-BA32-007C632BDF54}"/>
              </a:ext>
            </a:extLst>
          </p:cNvPr>
          <p:cNvSpPr/>
          <p:nvPr/>
        </p:nvSpPr>
        <p:spPr>
          <a:xfrm>
            <a:off x="684212" y="5562600"/>
            <a:ext cx="9753600" cy="1066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5" name="TextBox 4">
            <a:extLst>
              <a:ext uri="{FF2B5EF4-FFF2-40B4-BE49-F238E27FC236}">
                <a16:creationId xmlns:a16="http://schemas.microsoft.com/office/drawing/2014/main" id="{63E96E42-C671-D288-181C-07BB959D2B55}"/>
              </a:ext>
            </a:extLst>
          </p:cNvPr>
          <p:cNvSpPr txBox="1"/>
          <p:nvPr/>
        </p:nvSpPr>
        <p:spPr>
          <a:xfrm>
            <a:off x="760412" y="5791200"/>
            <a:ext cx="9677400" cy="757130"/>
          </a:xfrm>
          <a:prstGeom prst="rect">
            <a:avLst/>
          </a:prstGeom>
          <a:noFill/>
        </p:spPr>
        <p:txBody>
          <a:bodyPr wrap="square" rtlCol="0">
            <a:spAutoFit/>
          </a:bodyPr>
          <a:lstStyle/>
          <a:p>
            <a:pPr>
              <a:lnSpc>
                <a:spcPct val="90000"/>
              </a:lnSpc>
            </a:pPr>
            <a:r>
              <a:rPr lang="en-US" sz="2400" dirty="0"/>
              <a:t>Here we are checking for location of the user and getting the user’s location</a:t>
            </a:r>
          </a:p>
        </p:txBody>
      </p:sp>
    </p:spTree>
    <p:extLst>
      <p:ext uri="{BB962C8B-B14F-4D97-AF65-F5344CB8AC3E}">
        <p14:creationId xmlns:p14="http://schemas.microsoft.com/office/powerpoint/2010/main" val="131352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106</TotalTime>
  <Words>697</Words>
  <Application>Microsoft Office PowerPoint</Application>
  <PresentationFormat>Custom</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Söhne</vt:lpstr>
      <vt:lpstr>Söhne Mono</vt:lpstr>
      <vt:lpstr>Wingdings</vt:lpstr>
      <vt:lpstr>World Presentation 16x9</vt:lpstr>
      <vt:lpstr>Location Based services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services</dc:title>
  <dc:creator>Shyam Prasad Dasari</dc:creator>
  <cp:lastModifiedBy>Shyam Prasad Dasari</cp:lastModifiedBy>
  <cp:revision>1</cp:revision>
  <dcterms:created xsi:type="dcterms:W3CDTF">2023-08-19T04:55:16Z</dcterms:created>
  <dcterms:modified xsi:type="dcterms:W3CDTF">2023-08-19T06:42:14Z</dcterms:modified>
</cp:coreProperties>
</file>