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Caveat"/>
      <p:regular r:id="rId30"/>
      <p:bold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veat-bold.fntdata"/><Relationship Id="rId30" Type="http://schemas.openxmlformats.org/officeDocument/2006/relationships/font" Target="fonts/Caveat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3d846ed4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3d846ed4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3d846ed4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3d846ed4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3d846ed43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3d846ed43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3d846ed43_0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3d846ed43_0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3d846ed43_0_1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3d846ed43_0_1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3d846ed43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3d846ed43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3d846ed43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3d846ed43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3d846ed43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3d846ed43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3d846ed43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3d846ed4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3d846ed4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3d846ed4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3d846ed43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3d846ed43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3d846ed4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3d846ed4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3d846ed43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3d846ed4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3d846ed43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3d846ed4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3d846ed43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3d846ed43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3d846ed43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3d846ed43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3d846ed43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3d846ed43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3d846ed43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3d846ed43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3d846ed43_0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3d846ed43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3d846ed4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3d846ed4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3d846ed43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3d846ed43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3d846ed4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3d846ed4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3d846ed4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3d846ed4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835350"/>
            <a:ext cx="7620000" cy="26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2-D String Matching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Identification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506250" y="36083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Jyoti Gambhir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Arushi Agarwal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ZHU TAKAOKA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056750" y="1766025"/>
            <a:ext cx="7030500" cy="30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 RK’s Rolling Hash idea on columns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Translate the </a:t>
            </a:r>
            <a:r>
              <a:rPr lang="en"/>
              <a:t>2D </a:t>
            </a:r>
            <a:r>
              <a:rPr lang="en"/>
              <a:t>arrays of characters of TEXT and PATTERN to one-dimensional numbers TEXT’ and PATTERN’ respectively;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 search </a:t>
            </a:r>
            <a:r>
              <a:rPr lang="en"/>
              <a:t>TEXT' </a:t>
            </a:r>
            <a:r>
              <a:rPr lang="en"/>
              <a:t>for the occurrences of the </a:t>
            </a:r>
            <a:r>
              <a:rPr lang="en"/>
              <a:t>PATTERN'</a:t>
            </a:r>
            <a:r>
              <a:rPr lang="en"/>
              <a:t> using the KMP technique row by row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Rolling Hash makes for efficient preprocessing of 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Complexity : O(n*n + m*m)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Space Complexity : O(n*n + m*m)</a:t>
            </a:r>
            <a:endParaRPr/>
          </a:p>
        </p:txBody>
      </p:sp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875" y="3517350"/>
            <a:ext cx="2916250" cy="6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Baker Bird Algorithm</a:t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779200" y="1666275"/>
            <a:ext cx="7030500" cy="28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standard Aho-Corasick Algorithm.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Row Matching Step: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Give a number for each distinct row.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Give number for each row of Pattern (PA’).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Build new array R (Text Matrix processed).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Computation of R is done by AC.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Build Deterministic Automata for rows of PA.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each row of TA, run AC.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 Matching Step: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Given R, check if all rows of PA appear vertically.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each column of R, run KMP with processed PA’ as pattern.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Complexity : O(n*n + m*m)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Space Complexity : O(n*n + 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503" y="1683500"/>
            <a:ext cx="5742424" cy="15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942975"/>
            <a:ext cx="58674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200" y="1200975"/>
            <a:ext cx="6295300" cy="24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650" y="1302900"/>
            <a:ext cx="4934375" cy="22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Baeza-Yates Regnier Algorithm</a:t>
            </a:r>
            <a:endParaRPr/>
          </a:p>
        </p:txBody>
      </p:sp>
      <p:sp>
        <p:nvSpPr>
          <p:cNvPr id="366" name="Google Shape;366;p28"/>
          <p:cNvSpPr txBox="1"/>
          <p:nvPr>
            <p:ph idx="1" type="body"/>
          </p:nvPr>
        </p:nvSpPr>
        <p:spPr>
          <a:xfrm>
            <a:off x="810350" y="1727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dictionary searching to locate two-dimensional pattern.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Treat pattern as a dictionary of strings and perform search only in n/m rows.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match is found at ith location then m-1 rows above and below ith location are searched.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is performed using Aho-Corasick algorithm similar to Baker Bird Algorithm.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Complexity : O(n*n + m*m)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Space Complexity : O(n*n + m)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372" name="Google Shape;372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We’ve used Python’s matplotlib module to plot graph of input text-size vs run time for all the 4 algorithms.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Various square text matrices were given as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performance of each of the 4 algorithms can easily be observed from the graphs, and analysis of how they scale against each other can be made too.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idx="1" type="body"/>
          </p:nvPr>
        </p:nvSpPr>
        <p:spPr>
          <a:xfrm>
            <a:off x="1303800" y="1355900"/>
            <a:ext cx="7030500" cy="3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25" y="622175"/>
            <a:ext cx="8419926" cy="43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0"/>
          <p:cNvSpPr txBox="1"/>
          <p:nvPr/>
        </p:nvSpPr>
        <p:spPr>
          <a:xfrm>
            <a:off x="722750" y="301150"/>
            <a:ext cx="3348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NAIVE Algorithm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25" y="690525"/>
            <a:ext cx="7596475" cy="40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1"/>
          <p:cNvSpPr txBox="1"/>
          <p:nvPr/>
        </p:nvSpPr>
        <p:spPr>
          <a:xfrm>
            <a:off x="606625" y="277050"/>
            <a:ext cx="3047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ZHU-TAKAOKA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626400"/>
            <a:ext cx="7030500" cy="3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Topics to be covered:</a:t>
            </a:r>
            <a:endParaRPr b="1" sz="14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 Statement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1-D S</a:t>
            </a:r>
            <a:r>
              <a:rPr lang="en"/>
              <a:t>tring Matching Algorithms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Rabin Karp Algorithm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Knuth Morris Pratt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Aho-Corasick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2-D String Matching Algorithms: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Naive (Brute Force)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Zhu-Takaoka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Baker-Bird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Baeza-Yates Regnier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Experimental Results &amp; Conclusion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>
            <p:ph idx="1" type="body"/>
          </p:nvPr>
        </p:nvSpPr>
        <p:spPr>
          <a:xfrm>
            <a:off x="1303800" y="1355900"/>
            <a:ext cx="7030500" cy="3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75" y="695150"/>
            <a:ext cx="7973850" cy="42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2"/>
          <p:cNvSpPr txBox="1"/>
          <p:nvPr/>
        </p:nvSpPr>
        <p:spPr>
          <a:xfrm>
            <a:off x="855250" y="252950"/>
            <a:ext cx="27705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BAKER-BIRD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/>
          <p:nvPr>
            <p:ph idx="1" type="body"/>
          </p:nvPr>
        </p:nvSpPr>
        <p:spPr>
          <a:xfrm>
            <a:off x="1303800" y="1355900"/>
            <a:ext cx="7030500" cy="3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00" y="697325"/>
            <a:ext cx="7831099" cy="421730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3"/>
          <p:cNvSpPr txBox="1"/>
          <p:nvPr/>
        </p:nvSpPr>
        <p:spPr>
          <a:xfrm>
            <a:off x="734775" y="349325"/>
            <a:ext cx="2915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BAEZA-YATES REGNIER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>
            <p:ph idx="1" type="body"/>
          </p:nvPr>
        </p:nvSpPr>
        <p:spPr>
          <a:xfrm>
            <a:off x="1303800" y="1355900"/>
            <a:ext cx="7030500" cy="3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62" y="626375"/>
            <a:ext cx="7978874" cy="422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4"/>
          <p:cNvSpPr txBox="1"/>
          <p:nvPr/>
        </p:nvSpPr>
        <p:spPr>
          <a:xfrm>
            <a:off x="710700" y="204775"/>
            <a:ext cx="6396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Naive vs Zhu-Takaoka vs Baeza-Yates vs Baker-Bird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12" name="Google Shape;412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conclusions can be drawn from the above experimental results: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Naive algorithm with time complexity O(m*n*m*m) performs the worst in all cases.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Although all the three algorithms, namely Zhu-Takaoka, Baker-Bird, Baeza-Yates Regnier, have the same time complexity of O(n*n+m*m), but with increase in size of the text matrix, Baeza-Yates outperforms the other two giving the best performance.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Thus, we can conclude that for larger input sizes Baeza-Yates Regnier would give best worst case time complexity.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idx="1" type="body"/>
          </p:nvPr>
        </p:nvSpPr>
        <p:spPr>
          <a:xfrm>
            <a:off x="1002650" y="1794800"/>
            <a:ext cx="7030500" cy="25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accent2"/>
                </a:solidFill>
                <a:latin typeface="Caveat"/>
                <a:ea typeface="Caveat"/>
                <a:cs typeface="Caveat"/>
                <a:sym typeface="Caveat"/>
              </a:rPr>
              <a:t>Thank You!</a:t>
            </a:r>
            <a:endParaRPr sz="4800">
              <a:solidFill>
                <a:schemeClr val="accent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Problem Statement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219500" y="1375725"/>
            <a:ext cx="7030500" cy="30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q be an alphabet over the character set,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a Text Array TA (n * n) and Pattern Array PA(m * m), report all locations (i, j) in TA where there is an occurrence of PA, i.e. TA (I + k, j + l) = PA(k, l) for 0 &lt;= k, l &lt;= n and m &lt;= 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225" y="2830725"/>
            <a:ext cx="4893650" cy="15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1-D String Matching Algorithms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367925"/>
            <a:ext cx="7030500" cy="31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string matching r</a:t>
            </a:r>
            <a:r>
              <a:rPr lang="en"/>
              <a:t>equires searching of a linear pattern inside a 1 dimensional text. Fol</a:t>
            </a:r>
            <a:r>
              <a:rPr lang="en"/>
              <a:t>lowing 1-D String Matching Algorithms can be extended to solve 2-D String Matching Problem: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Rabin Karp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Knuth Morris Pratt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Aho-Corasick Algorithm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 Karp Algorithm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Checks pattern by moving window one by one.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Without checking all characters for all cases, computes hash value.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hash value matches, it compares the strings for equality.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need to compute hash values efficiently.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the concept of </a:t>
            </a:r>
            <a:r>
              <a:rPr b="1" lang="en"/>
              <a:t>Rolling Hash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Hash is recomputed from the current hash.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Rehash must be in O(1).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550" y="3712600"/>
            <a:ext cx="455295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Knuth Morris Pratt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717250"/>
            <a:ext cx="70305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degenerating property of the pattern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Improves the worst case complexity to O(n)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Whenever a mismatch detected, avoid matching the characters that we know will anyway match.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Finds longest proper prefix which is also suffix to find the starting index for comparison on mismatch.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2 phase: build the lps[] array and then search for the pattern using lps[]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Aho-Corasick Algorithm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two main stages: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Finite State Machine Construction Stage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Matching Stage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Finite State Machine Construction: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Constructs a finite state machine that resembles trie with additional links between internal nodes.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Extra links allows fast transitions between failed string matches.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Matching Stage: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Text is iterated over constructed automata for pattern search.</a:t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 the problem of 2D Pattern Matching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Finds application</a:t>
            </a:r>
            <a:r>
              <a:rPr lang="en"/>
              <a:t> in image processing,  graphical  imaging  and  multimedia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 to  work  in  higher  levels  of  pattern matching dimensions noticed.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a 2D pattern and a 2D text, find all occurrences of pattern in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Naive approach is to go repeatedly check the entire text for pattern</a:t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6775" y="3207663"/>
            <a:ext cx="44196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915250" y="1152675"/>
            <a:ext cx="5818200" cy="25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Need to do better than Brute Force. </a:t>
            </a:r>
            <a:endParaRPr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00"/>
                </a:solidFill>
                <a:latin typeface="Nunito"/>
                <a:ea typeface="Nunito"/>
                <a:cs typeface="Nunito"/>
                <a:sym typeface="Nunito"/>
              </a:rPr>
              <a:t>Consider some combination of 1D string matching Algorithms?</a:t>
            </a:r>
            <a:endParaRPr sz="1800">
              <a:solidFill>
                <a:srgbClr val="99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