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presentation.main+xml" PartName="/ppt/presentation.xml"/>
  <Override ContentType="image/jpg" PartName="/ppt/media/image9.jpg"/>
  <Override ContentType="image/jpg" PartName="/ppt/media/image5.jpg"/>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flickr.com/photos/21046489@n06/4853086176" TargetMode="External"/><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hyperlink" Target="https://creativecommons.org/licenses/by-nc-sa/3.0/" TargetMode="External"/><Relationship Id="rId4" Type="http://schemas.openxmlformats.org/officeDocument/2006/relationships/hyperlink" Target="https://www.hackplayers.com/2016/11/radium-un-keylogger-escrito-en-python.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https://creativecommons.org/licenses/by-nd/3.0/" TargetMode="External"/><Relationship Id="rId5" Type="http://schemas.openxmlformats.org/officeDocument/2006/relationships/hyperlink" Target="https://policyoptions.irpp.org/magazines/august-2020/covid-19-and-the-future-of-public-sector-work-surveillance/"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533400" y="722198"/>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366121" y="1967534"/>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2558608" y="5181600"/>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533411" y="2524356"/>
            <a:ext cx="9372600" cy="3246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sz="2000"/>
              <a:t>                     KURRA DURGA SRINIVAS</a:t>
            </a:r>
            <a:endParaRPr sz="2000"/>
          </a:p>
        </p:txBody>
      </p:sp>
      <p:sp>
        <p:nvSpPr>
          <p:cNvPr id="34" name="Google Shape;34;p1"/>
          <p:cNvSpPr txBox="1"/>
          <p:nvPr/>
        </p:nvSpPr>
        <p:spPr>
          <a:xfrm>
            <a:off x="5334000" y="2821622"/>
            <a:ext cx="2405400" cy="505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200">
                <a:solidFill>
                  <a:srgbClr val="2D936B"/>
                </a:solidFill>
                <a:latin typeface="Trebuchet MS"/>
                <a:ea typeface="Trebuchet MS"/>
                <a:cs typeface="Trebuchet MS"/>
                <a:sym typeface="Trebuchet MS"/>
              </a:rPr>
              <a:t>Final</a:t>
            </a:r>
            <a:r>
              <a:rPr b="1" lang="en-US" sz="2400">
                <a:solidFill>
                  <a:srgbClr val="2D936B"/>
                </a:solidFill>
                <a:latin typeface="Trebuchet MS"/>
                <a:ea typeface="Trebuchet MS"/>
                <a:cs typeface="Trebuchet MS"/>
                <a:sym typeface="Trebuchet MS"/>
              </a:rPr>
              <a:t> </a:t>
            </a:r>
            <a:r>
              <a:rPr b="1" lang="en-US" sz="2800">
                <a:solidFill>
                  <a:srgbClr val="2D936B"/>
                </a:solidFill>
                <a:latin typeface="Trebuchet MS"/>
                <a:ea typeface="Trebuchet MS"/>
                <a:cs typeface="Trebuchet MS"/>
                <a:sym typeface="Trebuchet MS"/>
              </a:rPr>
              <a:t>Project</a:t>
            </a:r>
            <a:endParaRPr sz="2800">
              <a:solidFill>
                <a:schemeClr val="dk1"/>
              </a:solidFill>
              <a:latin typeface="Trebuchet MS"/>
              <a:ea typeface="Trebuchet MS"/>
              <a:cs typeface="Trebuchet MS"/>
              <a:sym typeface="Trebuchet MS"/>
            </a:endParaRPr>
          </a:p>
        </p:txBody>
      </p:sp>
      <p:pic>
        <p:nvPicPr>
          <p:cNvPr id="35" name="Google Shape;35;p1"/>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36" name="Google Shape;36;p1"/>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37" name="Google Shape;37;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080506" y="4424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971998" y="3053862"/>
            <a:ext cx="2466975" cy="3419475"/>
          </a:xfrm>
          <a:prstGeom prst="rect">
            <a:avLst/>
          </a:prstGeom>
        </p:spPr>
      </p:pic>
      <p:sp>
        <p:nvSpPr>
          <p:cNvPr id="7" name="object 7"/>
          <p:cNvSpPr txBox="1">
            <a:spLocks noGrp="1"/>
          </p:cNvSpPr>
          <p:nvPr>
            <p:ph type="title"/>
          </p:nvPr>
        </p:nvSpPr>
        <p:spPr>
          <a:xfrm>
            <a:off x="739775" y="654938"/>
            <a:ext cx="8328025" cy="4117794"/>
          </a:xfrm>
          <a:prstGeom prst="rect">
            <a:avLst/>
          </a:prstGeom>
        </p:spPr>
        <p:txBody>
          <a:bodyPr vert="horz" wrap="square" lIns="0" tIns="16510" rIns="0" bIns="0" rtlCol="0">
            <a:spAutoFit/>
          </a:bodyPr>
          <a:lstStyle/>
          <a:p>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US" sz="4250" spc="20" dirty="0"/>
            </a:br>
            <a:r>
              <a:rPr lang="en-US" sz="2400" spc="20" dirty="0"/>
              <a:t>1</a:t>
            </a:r>
            <a:r>
              <a:rPr lang="en-US" sz="3200" spc="20" dirty="0"/>
              <a:t>.</a:t>
            </a:r>
            <a:r>
              <a:rPr lang="en-US" sz="2400" dirty="0">
                <a:latin typeface="Times New Roman" panose="02020603050405020304" charset="0"/>
                <a:cs typeface="Times New Roman" panose="02020603050405020304" charset="0"/>
              </a:rPr>
              <a:t>User-Friendly Interface</a:t>
            </a:r>
            <a:r>
              <a:rPr lang="en-IN" altLang="en-US" sz="2400" dirty="0">
                <a:latin typeface="Times New Roman" panose="02020603050405020304" charset="0"/>
                <a:cs typeface="Times New Roman" panose="02020603050405020304" charset="0"/>
              </a:rPr>
              <a:t>:</a:t>
            </a:r>
            <a:r>
              <a:rPr lang="en-IN" altLang="en-US" sz="2400" b="0" dirty="0">
                <a:latin typeface="Times New Roman" panose="02020603050405020304" charset="0"/>
                <a:cs typeface="Times New Roman" panose="02020603050405020304" charset="0"/>
              </a:rPr>
              <a:t>Intuitive GUI</a:t>
            </a:r>
            <a:br>
              <a:rPr lang="en-IN" altLang="en-US" sz="2400" dirty="0">
                <a:latin typeface="Times New Roman" panose="02020603050405020304" charset="0"/>
                <a:cs typeface="Times New Roman" panose="02020603050405020304" charset="0"/>
              </a:rPr>
            </a:br>
            <a:r>
              <a:rPr lang="en-IN" altLang="en-US" sz="2400" dirty="0">
                <a:latin typeface="Times New Roman" panose="02020603050405020304" charset="0"/>
                <a:cs typeface="Times New Roman" panose="02020603050405020304" charset="0"/>
              </a:rPr>
              <a:t>2.Real-Time Monitoring and Logging</a:t>
            </a:r>
            <a:r>
              <a:rPr lang="en-IN" altLang="en-US" sz="2400" b="0" dirty="0">
                <a:latin typeface="Times New Roman" panose="02020603050405020304" charset="0"/>
                <a:cs typeface="Times New Roman" panose="02020603050405020304" charset="0"/>
              </a:rPr>
              <a:t>: Immediate Feedback</a:t>
            </a:r>
            <a:br>
              <a:rPr lang="en-IN" altLang="en-US" sz="2400" dirty="0">
                <a:latin typeface="Times New Roman" panose="02020603050405020304" charset="0"/>
                <a:cs typeface="Times New Roman" panose="02020603050405020304" charset="0"/>
              </a:rPr>
            </a:br>
            <a:r>
              <a:rPr lang="en-IN" altLang="en-US" sz="2400" dirty="0">
                <a:latin typeface="Times New Roman" panose="02020603050405020304" charset="0"/>
                <a:cs typeface="Times New Roman" panose="02020603050405020304" charset="0"/>
              </a:rPr>
              <a:t>3.Multi-Format Logging: </a:t>
            </a:r>
            <a:r>
              <a:rPr lang="en-IN" altLang="en-US" sz="2400" b="0" dirty="0">
                <a:latin typeface="Times New Roman" panose="02020603050405020304" charset="0"/>
                <a:cs typeface="Times New Roman" panose="02020603050405020304" charset="0"/>
              </a:rPr>
              <a:t>Versatile Data Storage</a:t>
            </a:r>
            <a:br>
              <a:rPr lang="en-IN" altLang="en-US" sz="2400" dirty="0">
                <a:latin typeface="Times New Roman" panose="02020603050405020304" charset="0"/>
                <a:cs typeface="Times New Roman" panose="02020603050405020304" charset="0"/>
              </a:rPr>
            </a:br>
            <a:r>
              <a:rPr lang="en-IN" altLang="en-US" sz="2400" dirty="0">
                <a:latin typeface="Times New Roman" panose="02020603050405020304" charset="0"/>
                <a:cs typeface="Times New Roman" panose="02020603050405020304" charset="0"/>
              </a:rPr>
              <a:t>4.Enhanced Security and Privacy: </a:t>
            </a:r>
            <a:r>
              <a:rPr lang="en-IN" altLang="en-US" sz="2400" b="0" dirty="0">
                <a:latin typeface="Times New Roman" panose="02020603050405020304" charset="0"/>
                <a:cs typeface="Times New Roman" panose="02020603050405020304" charset="0"/>
              </a:rPr>
              <a:t>Encrypted Logs, User Consent                                                                                                                                           Mechanism</a:t>
            </a:r>
            <a:br>
              <a:rPr lang="en-IN" altLang="en-US" sz="2400" dirty="0">
                <a:latin typeface="Times New Roman" panose="02020603050405020304" charset="0"/>
                <a:cs typeface="Times New Roman" panose="02020603050405020304" charset="0"/>
              </a:rPr>
            </a:br>
            <a:r>
              <a:rPr lang="en-IN" altLang="en-US" sz="2400" dirty="0">
                <a:latin typeface="Times New Roman" panose="02020603050405020304" charset="0"/>
                <a:cs typeface="Times New Roman" panose="02020603050405020304" charset="0"/>
              </a:rPr>
              <a:t>5.Advanced Keystroke Tracking: </a:t>
            </a:r>
            <a:r>
              <a:rPr lang="en-IN" altLang="en-US" sz="2400" b="0" dirty="0">
                <a:latin typeface="Times New Roman" panose="02020603050405020304" charset="0"/>
                <a:cs typeface="Times New Roman" panose="02020603050405020304" charset="0"/>
              </a:rPr>
              <a:t>Detailed Event Capture</a:t>
            </a:r>
            <a:br>
              <a:rPr lang="en-IN" altLang="en-US" sz="2400" b="0" dirty="0">
                <a:latin typeface="Times New Roman" panose="02020603050405020304" charset="0"/>
                <a:cs typeface="Times New Roman" panose="02020603050405020304" charset="0"/>
              </a:rPr>
            </a:br>
            <a:r>
              <a:rPr lang="en-IN" altLang="en-US" sz="2400" b="0" dirty="0">
                <a:latin typeface="Times New Roman" panose="02020603050405020304" charset="0"/>
                <a:cs typeface="Times New Roman" panose="02020603050405020304" charset="0"/>
              </a:rPr>
              <a:t>Scalable and Customizable</a:t>
            </a:r>
            <a:br>
              <a:rPr lang="en-IN" altLang="en-US" sz="2400" dirty="0">
                <a:latin typeface="Times New Roman" panose="02020603050405020304" charset="0"/>
                <a:cs typeface="Times New Roman" panose="02020603050405020304" charset="0"/>
              </a:rPr>
            </a:br>
            <a:r>
              <a:rPr lang="en-IN" altLang="en-US" sz="2400" dirty="0">
                <a:latin typeface="Times New Roman" panose="02020603050405020304" charset="0"/>
                <a:cs typeface="Times New Roman" panose="02020603050405020304" charset="0"/>
              </a:rPr>
              <a:t>6.Ethical and Legal Compliance: </a:t>
            </a:r>
            <a:r>
              <a:rPr lang="en-IN" altLang="en-US" sz="2400" b="0" dirty="0">
                <a:latin typeface="Times New Roman" panose="02020603050405020304" charset="0"/>
                <a:cs typeface="Times New Roman" panose="02020603050405020304" charset="0"/>
              </a:rPr>
              <a:t>Clear Documentation</a:t>
            </a:r>
            <a:br>
              <a:rPr lang="en-IN" altLang="en-US" sz="2400" dirty="0">
                <a:latin typeface="Times New Roman" panose="02020603050405020304" charset="0"/>
                <a:cs typeface="Times New Roman" panose="02020603050405020304" charset="0"/>
              </a:rPr>
            </a:br>
            <a:endParaRPr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8"/>
          <p:cNvSpPr txBox="1"/>
          <p:nvPr/>
        </p:nvSpPr>
        <p:spPr>
          <a:xfrm>
            <a:off x="838201" y="300580"/>
            <a:ext cx="9829800" cy="1089529"/>
          </a:xfrm>
          <a:prstGeom prst="rect">
            <a:avLst/>
          </a:prstGeom>
        </p:spPr>
        <p:txBody>
          <a:bodyPr vert="horz" lIns="91440" tIns="45720" rIns="91440" bIns="45720" rtlCol="0" anchor="ctr">
            <a:normAutofit/>
          </a:bodyPr>
          <a:lstStyle/>
          <a:p>
            <a:pPr marL="12700">
              <a:lnSpc>
                <a:spcPct val="90000"/>
              </a:lnSpc>
              <a:spcBef>
                <a:spcPct val="0"/>
              </a:spcBef>
              <a:spcAft>
                <a:spcPts val="600"/>
              </a:spcAft>
            </a:pPr>
            <a:r>
              <a:rPr lang="en-US" sz="3600" b="1" kern="1200" spc="15">
                <a:solidFill>
                  <a:srgbClr val="FFFFFF"/>
                </a:solidFill>
                <a:latin typeface="+mj-lt"/>
                <a:ea typeface="+mj-ea"/>
                <a:cs typeface="+mj-cs"/>
              </a:rPr>
              <a:t>M</a:t>
            </a:r>
            <a:r>
              <a:rPr lang="en-US" sz="3600" b="1" kern="1200">
                <a:solidFill>
                  <a:srgbClr val="FFFFFF"/>
                </a:solidFill>
                <a:latin typeface="+mj-lt"/>
                <a:ea typeface="+mj-ea"/>
                <a:cs typeface="+mj-cs"/>
              </a:rPr>
              <a:t>O</a:t>
            </a:r>
            <a:r>
              <a:rPr lang="en-US" sz="3600" b="1" kern="1200" spc="-15">
                <a:solidFill>
                  <a:srgbClr val="FFFFFF"/>
                </a:solidFill>
                <a:latin typeface="+mj-lt"/>
                <a:ea typeface="+mj-ea"/>
                <a:cs typeface="+mj-cs"/>
              </a:rPr>
              <a:t>D</a:t>
            </a:r>
            <a:r>
              <a:rPr lang="en-US" sz="3600" b="1" kern="1200" spc="-35">
                <a:solidFill>
                  <a:srgbClr val="FFFFFF"/>
                </a:solidFill>
                <a:latin typeface="+mj-lt"/>
                <a:ea typeface="+mj-ea"/>
                <a:cs typeface="+mj-cs"/>
              </a:rPr>
              <a:t>E</a:t>
            </a:r>
            <a:r>
              <a:rPr lang="en-US" sz="3600" b="1" kern="1200" spc="-30">
                <a:solidFill>
                  <a:srgbClr val="FFFFFF"/>
                </a:solidFill>
                <a:latin typeface="+mj-lt"/>
                <a:ea typeface="+mj-ea"/>
                <a:cs typeface="+mj-cs"/>
              </a:rPr>
              <a:t>LL</a:t>
            </a:r>
            <a:r>
              <a:rPr lang="en-US" sz="3600" b="1" kern="1200" spc="-5">
                <a:solidFill>
                  <a:srgbClr val="FFFFFF"/>
                </a:solidFill>
                <a:latin typeface="+mj-lt"/>
                <a:ea typeface="+mj-ea"/>
                <a:cs typeface="+mj-cs"/>
              </a:rPr>
              <a:t>I</a:t>
            </a:r>
            <a:r>
              <a:rPr lang="en-US" sz="3600" b="1" kern="1200" spc="30">
                <a:solidFill>
                  <a:srgbClr val="FFFFFF"/>
                </a:solidFill>
                <a:latin typeface="+mj-lt"/>
                <a:ea typeface="+mj-ea"/>
                <a:cs typeface="+mj-cs"/>
              </a:rPr>
              <a:t>N</a:t>
            </a:r>
            <a:r>
              <a:rPr lang="en-US" sz="3600" b="1" kern="1200" spc="5">
                <a:solidFill>
                  <a:srgbClr val="FFFFFF"/>
                </a:solidFill>
                <a:latin typeface="+mj-lt"/>
                <a:ea typeface="+mj-ea"/>
                <a:cs typeface="+mj-cs"/>
              </a:rPr>
              <a:t>G</a:t>
            </a:r>
            <a:endParaRPr lang="en-US" sz="3600" kern="1200">
              <a:solidFill>
                <a:srgbClr val="FFFFFF"/>
              </a:solidFill>
              <a:latin typeface="+mj-lt"/>
              <a:ea typeface="+mj-ea"/>
              <a:cs typeface="+mj-cs"/>
            </a:endParaRPr>
          </a:p>
        </p:txBody>
      </p:sp>
      <p:sp>
        <p:nvSpPr>
          <p:cNvPr id="19"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21"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23"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sp>
        <p:nvSpPr>
          <p:cNvPr id="2" name="object 2"/>
          <p:cNvSpPr txBox="1"/>
          <p:nvPr/>
        </p:nvSpPr>
        <p:spPr>
          <a:xfrm>
            <a:off x="1805477" y="6034067"/>
            <a:ext cx="1415277" cy="132761"/>
          </a:xfrm>
          <a:prstGeom prst="rect">
            <a:avLst/>
          </a:prstGeom>
        </p:spPr>
        <p:txBody>
          <a:bodyPr vert="horz" wrap="square" lIns="0" tIns="0" rIns="0" bIns="0" rtlCol="0">
            <a:spAutoFit/>
          </a:bodyPr>
          <a:lstStyle/>
          <a:p>
            <a:pPr defTabSz="722376">
              <a:lnSpc>
                <a:spcPts val="1007"/>
              </a:lnSpc>
              <a:spcAft>
                <a:spcPts val="600"/>
              </a:spcAft>
            </a:pPr>
            <a:r>
              <a:rPr lang="en-IN" sz="869" kern="1200" spc="16">
                <a:solidFill>
                  <a:srgbClr val="005A98"/>
                </a:solidFill>
                <a:latin typeface="Trebuchet MS"/>
                <a:ea typeface="+mn-ea"/>
                <a:cs typeface="+mn-cs"/>
              </a:rPr>
              <a:t>3/21/202</a:t>
            </a:r>
            <a:r>
              <a:rPr lang="en-IN" sz="869" kern="1200" spc="8">
                <a:solidFill>
                  <a:srgbClr val="005A98"/>
                </a:solidFill>
                <a:latin typeface="Trebuchet MS"/>
                <a:ea typeface="+mn-ea"/>
                <a:cs typeface="+mn-cs"/>
              </a:rPr>
              <a:t>4</a:t>
            </a:r>
            <a:r>
              <a:rPr lang="en-IN" sz="869" kern="1200">
                <a:solidFill>
                  <a:srgbClr val="005A98"/>
                </a:solidFill>
                <a:latin typeface="Trebuchet MS"/>
                <a:ea typeface="+mn-ea"/>
                <a:cs typeface="+mn-cs"/>
              </a:rPr>
              <a:t> </a:t>
            </a:r>
            <a:r>
              <a:rPr lang="en-IN" sz="869" kern="1200" spc="103">
                <a:solidFill>
                  <a:srgbClr val="005A98"/>
                </a:solidFill>
                <a:latin typeface="Trebuchet MS"/>
                <a:ea typeface="+mn-ea"/>
                <a:cs typeface="+mn-cs"/>
              </a:rPr>
              <a:t> </a:t>
            </a:r>
            <a:r>
              <a:rPr lang="en-IN" sz="869" b="1" kern="1200" spc="40">
                <a:solidFill>
                  <a:srgbClr val="005A98"/>
                </a:solidFill>
                <a:latin typeface="Trebuchet MS"/>
                <a:ea typeface="+mn-ea"/>
                <a:cs typeface="+mn-cs"/>
              </a:rPr>
              <a:t>A</a:t>
            </a:r>
            <a:r>
              <a:rPr lang="en-IN" sz="869" b="1" kern="1200" spc="12">
                <a:solidFill>
                  <a:srgbClr val="005A98"/>
                </a:solidFill>
                <a:latin typeface="Trebuchet MS"/>
                <a:ea typeface="+mn-ea"/>
                <a:cs typeface="+mn-cs"/>
              </a:rPr>
              <a:t>nnu</a:t>
            </a:r>
            <a:r>
              <a:rPr lang="en-IN" sz="869" b="1" kern="1200" spc="8">
                <a:solidFill>
                  <a:srgbClr val="005A98"/>
                </a:solidFill>
                <a:latin typeface="Trebuchet MS"/>
                <a:ea typeface="+mn-ea"/>
                <a:cs typeface="+mn-cs"/>
              </a:rPr>
              <a:t>al</a:t>
            </a:r>
            <a:r>
              <a:rPr lang="en-IN" sz="869" b="1" kern="1200" spc="-111">
                <a:solidFill>
                  <a:srgbClr val="005A98"/>
                </a:solidFill>
                <a:latin typeface="Trebuchet MS"/>
                <a:ea typeface="+mn-ea"/>
                <a:cs typeface="+mn-cs"/>
              </a:rPr>
              <a:t> </a:t>
            </a:r>
            <a:r>
              <a:rPr lang="en-IN" sz="869" b="1" kern="1200">
                <a:solidFill>
                  <a:srgbClr val="005A98"/>
                </a:solidFill>
                <a:latin typeface="Trebuchet MS"/>
                <a:ea typeface="+mn-ea"/>
                <a:cs typeface="+mn-cs"/>
              </a:rPr>
              <a:t>R</a:t>
            </a:r>
            <a:r>
              <a:rPr lang="en-IN" sz="869" b="1" kern="1200" spc="28">
                <a:solidFill>
                  <a:srgbClr val="005A98"/>
                </a:solidFill>
                <a:latin typeface="Trebuchet MS"/>
                <a:ea typeface="+mn-ea"/>
                <a:cs typeface="+mn-cs"/>
              </a:rPr>
              <a:t>e</a:t>
            </a:r>
            <a:r>
              <a:rPr lang="en-IN" sz="869" b="1" kern="1200" spc="71">
                <a:solidFill>
                  <a:srgbClr val="005A98"/>
                </a:solidFill>
                <a:latin typeface="Trebuchet MS"/>
                <a:ea typeface="+mn-ea"/>
                <a:cs typeface="+mn-cs"/>
              </a:rPr>
              <a:t>v</a:t>
            </a:r>
            <a:r>
              <a:rPr lang="en-IN" sz="869" b="1" kern="1200" spc="-28">
                <a:solidFill>
                  <a:srgbClr val="005A98"/>
                </a:solidFill>
                <a:latin typeface="Trebuchet MS"/>
                <a:ea typeface="+mn-ea"/>
                <a:cs typeface="+mn-cs"/>
              </a:rPr>
              <a:t>i</a:t>
            </a:r>
            <a:r>
              <a:rPr lang="en-IN" sz="869" b="1" kern="1200" spc="28">
                <a:solidFill>
                  <a:srgbClr val="005A98"/>
                </a:solidFill>
                <a:latin typeface="Trebuchet MS"/>
                <a:ea typeface="+mn-ea"/>
                <a:cs typeface="+mn-cs"/>
              </a:rPr>
              <a:t>e</a:t>
            </a:r>
            <a:r>
              <a:rPr lang="en-IN" sz="869" b="1" kern="1200" spc="12">
                <a:solidFill>
                  <a:srgbClr val="005A98"/>
                </a:solidFill>
                <a:latin typeface="Trebuchet MS"/>
                <a:ea typeface="+mn-ea"/>
                <a:cs typeface="+mn-cs"/>
              </a:rPr>
              <a:t>w</a:t>
            </a:r>
            <a:endParaRPr lang="en-IN" sz="1100">
              <a:latin typeface="Trebuchet MS"/>
              <a:cs typeface="Trebuchet MS"/>
            </a:endParaRPr>
          </a:p>
        </p:txBody>
      </p:sp>
      <p:sp>
        <p:nvSpPr>
          <p:cNvPr id="3" name="object 3"/>
          <p:cNvSpPr/>
          <p:nvPr/>
        </p:nvSpPr>
        <p:spPr>
          <a:xfrm>
            <a:off x="8669037" y="5137557"/>
            <a:ext cx="364840" cy="364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548403" y="2211233"/>
            <a:ext cx="250828" cy="25842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669037" y="5563204"/>
            <a:ext cx="144416" cy="144416"/>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535158" y="6019255"/>
            <a:ext cx="60807" cy="141882"/>
          </a:xfrm>
          <a:prstGeom prst="rect">
            <a:avLst/>
          </a:prstGeom>
        </p:spPr>
      </p:pic>
      <p:sp>
        <p:nvSpPr>
          <p:cNvPr id="7" name="object 7"/>
          <p:cNvSpPr txBox="1"/>
          <p:nvPr/>
        </p:nvSpPr>
        <p:spPr>
          <a:xfrm>
            <a:off x="2725180" y="2477593"/>
            <a:ext cx="3648404" cy="2636747"/>
          </a:xfrm>
          <a:prstGeom prst="rect">
            <a:avLst/>
          </a:prstGeom>
        </p:spPr>
        <p:txBody>
          <a:bodyPr vert="horz" wrap="square" lIns="0" tIns="12700" rIns="0" bIns="0" rtlCol="0">
            <a:spAutoFit/>
          </a:bodyPr>
          <a:lstStyle/>
          <a:p>
            <a:pPr marL="10033" defTabSz="722376">
              <a:spcBef>
                <a:spcPts val="79"/>
              </a:spcBef>
            </a:pPr>
            <a:endParaRPr lang="en-US" sz="2528" kern="1200" spc="-4">
              <a:solidFill>
                <a:schemeClr val="tx1"/>
              </a:solidFill>
              <a:latin typeface="Trebuchet MS"/>
              <a:ea typeface="+mn-ea"/>
              <a:cs typeface="+mn-cs"/>
            </a:endParaRPr>
          </a:p>
          <a:p>
            <a:pPr marL="270891" indent="-270891" defTabSz="722376">
              <a:buFont typeface="Wingdings" panose="05000000000000000000" charset="0"/>
              <a:buChar char="v"/>
            </a:pPr>
            <a:r>
              <a:rPr lang="en-US" sz="2528" kern="1200">
                <a:solidFill>
                  <a:schemeClr val="tx1"/>
                </a:solidFill>
                <a:latin typeface="+mn-lt"/>
                <a:ea typeface="+mn-ea"/>
                <a:cs typeface="+mn-cs"/>
              </a:rPr>
              <a:t>Data Modeling</a:t>
            </a:r>
          </a:p>
          <a:p>
            <a:pPr marL="270891" indent="-270891" defTabSz="722376">
              <a:buFont typeface="Wingdings" panose="05000000000000000000" charset="0"/>
              <a:buChar char="v"/>
            </a:pPr>
            <a:r>
              <a:rPr lang="en-US" sz="2528" kern="1200">
                <a:solidFill>
                  <a:schemeClr val="tx1"/>
                </a:solidFill>
                <a:latin typeface="+mn-lt"/>
                <a:ea typeface="+mn-ea"/>
                <a:cs typeface="+mn-cs"/>
              </a:rPr>
              <a:t>System Architecture</a:t>
            </a:r>
          </a:p>
          <a:p>
            <a:pPr marL="270891" indent="-270891" defTabSz="722376">
              <a:buFont typeface="Wingdings" panose="05000000000000000000" charset="0"/>
              <a:buChar char="v"/>
            </a:pPr>
            <a:r>
              <a:rPr lang="en-US" sz="2528" kern="1200">
                <a:solidFill>
                  <a:schemeClr val="tx1"/>
                </a:solidFill>
                <a:latin typeface="+mn-lt"/>
                <a:ea typeface="+mn-ea"/>
                <a:cs typeface="+mn-cs"/>
              </a:rPr>
              <a:t>Security Measures</a:t>
            </a:r>
          </a:p>
          <a:p>
            <a:pPr marL="270891" indent="-270891" defTabSz="722376">
              <a:buFont typeface="Wingdings" panose="05000000000000000000" charset="0"/>
              <a:buChar char="v"/>
            </a:pPr>
            <a:r>
              <a:rPr lang="en-US" sz="2528" kern="1200">
                <a:solidFill>
                  <a:schemeClr val="tx1"/>
                </a:solidFill>
                <a:latin typeface="+mn-lt"/>
                <a:ea typeface="+mn-ea"/>
                <a:cs typeface="+mn-cs"/>
              </a:rPr>
              <a:t>Pseudocode</a:t>
            </a:r>
          </a:p>
          <a:p>
            <a:pPr marL="270891" indent="-270891" defTabSz="722376">
              <a:buFont typeface="Wingdings" panose="05000000000000000000" charset="0"/>
              <a:buChar char="v"/>
            </a:pPr>
            <a:r>
              <a:rPr lang="en-US" sz="2528" kern="1200">
                <a:solidFill>
                  <a:schemeClr val="tx1"/>
                </a:solidFill>
                <a:latin typeface="+mn-lt"/>
                <a:ea typeface="+mn-ea"/>
                <a:cs typeface="+mn-cs"/>
              </a:rPr>
              <a:t>Use Case Scenarios</a:t>
            </a: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0204103" y="6023933"/>
            <a:ext cx="182420" cy="140808"/>
          </a:xfrm>
          <a:prstGeom prst="rect">
            <a:avLst/>
          </a:prstGeom>
        </p:spPr>
        <p:txBody>
          <a:bodyPr vert="horz" wrap="square" lIns="0" tIns="6985" rIns="0" bIns="0" rtlCol="0">
            <a:spAutoFit/>
          </a:bodyPr>
          <a:lstStyle/>
          <a:p>
            <a:pPr marL="30099" defTabSz="722376">
              <a:spcBef>
                <a:spcPts val="43"/>
              </a:spcBef>
            </a:pPr>
            <a:fld id="{81D60167-4931-47E6-BA6A-407CBD079E47}" type="slidenum">
              <a:rPr lang="en-IN" sz="869" kern="1200" spc="8" dirty="0">
                <a:solidFill>
                  <a:srgbClr val="006639"/>
                </a:solidFill>
                <a:latin typeface="Trebuchet MS"/>
                <a:ea typeface="+mn-ea"/>
                <a:cs typeface="+mn-cs"/>
              </a:rPr>
              <a:pPr marL="30099" defTabSz="722376">
                <a:spcBef>
                  <a:spcPts val="43"/>
                </a:spcBef>
              </a:pPr>
              <a:t>11</a:t>
            </a:fld>
            <a:endParaRPr lang="en-IN" sz="1100">
              <a:latin typeface="Trebuchet MS"/>
              <a:cs typeface="Trebuchet MS"/>
            </a:endParaRPr>
          </a:p>
        </p:txBody>
      </p:sp>
      <p:sp>
        <p:nvSpPr>
          <p:cNvPr id="12" name="TextBox 11">
            <a:extLst>
              <a:ext uri="{FF2B5EF4-FFF2-40B4-BE49-F238E27FC236}">
                <a16:creationId xmlns:a16="http://schemas.microsoft.com/office/drawing/2014/main" id="{85AF5309-9B8F-4A8C-8DE7-C4F5ADD8A677}"/>
              </a:ext>
            </a:extLst>
          </p:cNvPr>
          <p:cNvSpPr txBox="1"/>
          <p:nvPr/>
        </p:nvSpPr>
        <p:spPr>
          <a:xfrm>
            <a:off x="5704707" y="5620210"/>
            <a:ext cx="4317280" cy="201722"/>
          </a:xfrm>
          <a:prstGeom prst="rect">
            <a:avLst/>
          </a:prstGeom>
          <a:noFill/>
        </p:spPr>
        <p:txBody>
          <a:bodyPr wrap="square" rtlCol="0">
            <a:spAutoFit/>
          </a:bodyPr>
          <a:lstStyle/>
          <a:p>
            <a:pPr defTabSz="722376">
              <a:spcAft>
                <a:spcPts val="600"/>
              </a:spcAft>
            </a:pPr>
            <a:r>
              <a:rPr lang="en-IN" sz="711" kern="1200">
                <a:solidFill>
                  <a:schemeClr val="tx1"/>
                </a:solidFill>
                <a:latin typeface="+mn-lt"/>
                <a:ea typeface="+mn-ea"/>
                <a:cs typeface="+mn-cs"/>
                <a:hlinkClick r:id="rId3" tooltip="https://flickr.com/photos/21046489@n06/4853086176"/>
              </a:rPr>
              <a:t>This Photo</a:t>
            </a:r>
            <a:r>
              <a:rPr lang="en-IN" sz="711" kern="1200">
                <a:solidFill>
                  <a:schemeClr val="tx1"/>
                </a:solidFill>
                <a:latin typeface="+mn-lt"/>
                <a:ea typeface="+mn-ea"/>
                <a:cs typeface="+mn-cs"/>
              </a:rPr>
              <a:t> by Unknown Author is licensed under </a:t>
            </a:r>
            <a:r>
              <a:rPr lang="en-IN" sz="711" kern="1200">
                <a:solidFill>
                  <a:schemeClr val="tx1"/>
                </a:solidFill>
                <a:latin typeface="+mn-lt"/>
                <a:ea typeface="+mn-ea"/>
                <a:cs typeface="+mn-cs"/>
                <a:hlinkClick r:id="rId4" tooltip="https://creativecommons.org/licenses/by-sa/3.0/"/>
              </a:rPr>
              <a:t>CC BY-SA</a:t>
            </a:r>
            <a:endParaRPr lang="en-IN" sz="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US" dirty="0"/>
            </a:br>
            <a:endParaRPr dirty="0"/>
          </a:p>
        </p:txBody>
      </p:sp>
      <p:pic>
        <p:nvPicPr>
          <p:cNvPr id="14" name="Content Placeholder 13">
            <a:extLst>
              <a:ext uri="{FF2B5EF4-FFF2-40B4-BE49-F238E27FC236}">
                <a16:creationId xmlns:a16="http://schemas.microsoft.com/office/drawing/2014/main" id="{7AB14D38-931D-4D8B-AB8B-47AC5EB5150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2476" y="1645990"/>
            <a:ext cx="5038724" cy="4249985"/>
          </a:xfrm>
        </p:spPr>
      </p:pic>
      <p:pic>
        <p:nvPicPr>
          <p:cNvPr id="12" name="Content Placeholder 11">
            <a:extLst>
              <a:ext uri="{FF2B5EF4-FFF2-40B4-BE49-F238E27FC236}">
                <a16:creationId xmlns:a16="http://schemas.microsoft.com/office/drawing/2014/main" id="{19A43899-E09C-4E0C-AB41-38E4F16D7E12}"/>
              </a:ext>
            </a:extLst>
          </p:cNvPr>
          <p:cNvPicPr>
            <a:picLocks noGrp="1" noChangeAspect="1"/>
          </p:cNvPicPr>
          <p:nvPr>
            <p:ph sz="half" idx="3"/>
          </p:nvPr>
        </p:nvPicPr>
        <p:blipFill>
          <a:blip r:embed="rId4">
            <a:extLst>
              <a:ext uri="{28A0092B-C50C-407E-A947-70E740481C1C}">
                <a14:useLocalDpi xmlns:a14="http://schemas.microsoft.com/office/drawing/2010/main" val="0"/>
              </a:ext>
            </a:extLst>
          </a:blip>
          <a:stretch>
            <a:fillRect/>
          </a:stretch>
        </p:blipFill>
        <p:spPr>
          <a:xfrm>
            <a:off x="6248400" y="2095500"/>
            <a:ext cx="5303520" cy="2757280"/>
          </a:xfr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600983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905000" y="2029239"/>
            <a:ext cx="6476999" cy="795089"/>
          </a:xfrm>
          <a:prstGeom prst="rect">
            <a:avLst/>
          </a:prstGeom>
        </p:spPr>
        <p:txBody>
          <a:bodyPr vert="horz" wrap="square" lIns="0" tIns="12700" rIns="0" bIns="0" rtlCol="0">
            <a:spAutoFit/>
          </a:bodyPr>
          <a:lstStyle/>
          <a:p>
            <a:endParaRPr lang="en-US" sz="3200" dirty="0"/>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1066800" y="510512"/>
            <a:ext cx="10210418" cy="5689378"/>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CONCLUSION</a:t>
            </a:r>
          </a:p>
          <a:p>
            <a:pPr>
              <a:buClr>
                <a:srgbClr val="000000"/>
              </a:buClr>
              <a:buFont typeface="Symbol" charset="2"/>
              <a:buChar char=""/>
              <a:tabLst>
                <a:tab pos="0" algn="l"/>
              </a:tabLst>
            </a:pPr>
            <a:r>
              <a:rPr lang="en-US" sz="2400" spc="-1" dirty="0">
                <a:solidFill>
                  <a:srgbClr val="000000"/>
                </a:solidFill>
              </a:rPr>
              <a:t>Successfully implemented a keylogger that captures keystrokes</a:t>
            </a:r>
            <a:endParaRPr lang="en-IN" sz="2400" spc="-1" dirty="0">
              <a:latin typeface="Arial"/>
            </a:endParaRPr>
          </a:p>
          <a:p>
            <a:pPr>
              <a:buClr>
                <a:srgbClr val="000000"/>
              </a:buClr>
              <a:buFont typeface="Symbol" charset="2"/>
              <a:buChar char=""/>
              <a:tabLst>
                <a:tab pos="0" algn="l"/>
              </a:tabLst>
            </a:pPr>
            <a:r>
              <a:rPr lang="en-US" sz="2400" spc="-1" dirty="0">
                <a:solidFill>
                  <a:srgbClr val="000000"/>
                </a:solidFill>
              </a:rPr>
              <a:t> and records them into both text and JSON files.</a:t>
            </a:r>
            <a:endParaRPr lang="en-IN" sz="2400" spc="-1" dirty="0">
              <a:latin typeface="Arial"/>
            </a:endParaRPr>
          </a:p>
          <a:p>
            <a:pPr>
              <a:buClr>
                <a:srgbClr val="000000"/>
              </a:buClr>
              <a:buFont typeface="Symbol" charset="2"/>
              <a:buChar char=""/>
              <a:tabLst>
                <a:tab pos="0" algn="l"/>
              </a:tabLst>
            </a:pPr>
            <a:r>
              <a:rPr lang="en-US" sz="2400" spc="-1" dirty="0">
                <a:solidFill>
                  <a:srgbClr val="000000"/>
                </a:solidFill>
              </a:rPr>
              <a:t>Real-time keylogging with start and stop functionality controlled via a simple GUI.</a:t>
            </a:r>
          </a:p>
          <a:p>
            <a:pPr>
              <a:buClr>
                <a:srgbClr val="000000"/>
              </a:buClr>
            </a:pPr>
            <a:r>
              <a:rPr lang="en-US" sz="2400" spc="-1" dirty="0">
                <a:solidFill>
                  <a:srgbClr val="000000"/>
                </a:solidFill>
              </a:rPr>
              <a:t> </a:t>
            </a:r>
            <a:r>
              <a:rPr lang="en-US" sz="3200" spc="-1" dirty="0">
                <a:solidFill>
                  <a:srgbClr val="000000"/>
                </a:solidFill>
              </a:rPr>
              <a:t>*</a:t>
            </a:r>
            <a:r>
              <a:rPr lang="en-US" sz="2400" spc="-1" dirty="0">
                <a:solidFill>
                  <a:srgbClr val="000000"/>
                </a:solidFill>
              </a:rPr>
              <a:t>The keylogger project demonstrated the capability to effectively capture and log keystrokes in real-time.</a:t>
            </a:r>
            <a:endParaRPr lang="en-IN" sz="2400" spc="-1" dirty="0">
              <a:latin typeface="Arial"/>
            </a:endParaRPr>
          </a:p>
          <a:p>
            <a:pPr>
              <a:buClr>
                <a:srgbClr val="000000"/>
              </a:buClr>
            </a:pPr>
            <a:r>
              <a:rPr lang="en-US" sz="2400" spc="-1" dirty="0">
                <a:solidFill>
                  <a:srgbClr val="000000"/>
                </a:solidFill>
              </a:rPr>
              <a:t>*The GUI provided a user-friendly way to control the keylogger, making it accessible and easy to use.</a:t>
            </a:r>
            <a:endParaRPr lang="en-IN" sz="2400" spc="-1" dirty="0">
              <a:latin typeface="Arial"/>
            </a:endParaRPr>
          </a:p>
          <a:p>
            <a:pPr>
              <a:buClr>
                <a:srgbClr val="000000"/>
              </a:buClr>
            </a:pPr>
            <a:r>
              <a:rPr lang="en-US" sz="2400" spc="-1" dirty="0">
                <a:solidFill>
                  <a:srgbClr val="000000"/>
                </a:solidFill>
              </a:rPr>
              <a:t>*Emphasized the ethical use of keyloggers and the importance of implementing security measures to protect against malicious use.</a:t>
            </a:r>
            <a:endParaRPr lang="en-IN" sz="2400" spc="-1" dirty="0">
              <a:latin typeface="Arial"/>
            </a:endParaRPr>
          </a:p>
          <a:p>
            <a:pPr>
              <a:buClr>
                <a:srgbClr val="000000"/>
              </a:buClr>
              <a:buFont typeface="Symbol" charset="2"/>
              <a:buChar char=""/>
              <a:tabLst>
                <a:tab pos="0" algn="l"/>
              </a:tabLst>
            </a:pPr>
            <a:endParaRPr lang="en-IN" sz="4800" spc="-1" dirty="0">
              <a:latin typeface="Arial"/>
            </a:endParaRPr>
          </a:p>
          <a:p>
            <a:pPr marL="12700">
              <a:lnSpc>
                <a:spcPct val="100000"/>
              </a:lnSpc>
              <a:spcBef>
                <a:spcPts val="105"/>
              </a:spcBef>
            </a:pPr>
            <a:endParaRPr sz="4800" dirty="0">
              <a:latin typeface="Trebuchet MS"/>
              <a:cs typeface="Trebuchet MS"/>
            </a:endParaRPr>
          </a:p>
        </p:txBody>
      </p:sp>
      <p:pic>
        <p:nvPicPr>
          <p:cNvPr id="11" name="Picture 10">
            <a:extLst>
              <a:ext uri="{FF2B5EF4-FFF2-40B4-BE49-F238E27FC236}">
                <a16:creationId xmlns:a16="http://schemas.microsoft.com/office/drawing/2014/main" id="{6A2A0CA0-E611-4D28-80C4-4443F0D5A34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67600" y="4352787"/>
            <a:ext cx="3139796" cy="2114688"/>
          </a:xfrm>
          <a:prstGeom prst="rect">
            <a:avLst/>
          </a:prstGeom>
        </p:spPr>
      </p:pic>
      <p:sp>
        <p:nvSpPr>
          <p:cNvPr id="12" name="TextBox 11">
            <a:extLst>
              <a:ext uri="{FF2B5EF4-FFF2-40B4-BE49-F238E27FC236}">
                <a16:creationId xmlns:a16="http://schemas.microsoft.com/office/drawing/2014/main" id="{CF9AF724-0AC8-4608-B7EB-D92BB548048D}"/>
              </a:ext>
            </a:extLst>
          </p:cNvPr>
          <p:cNvSpPr txBox="1"/>
          <p:nvPr/>
        </p:nvSpPr>
        <p:spPr>
          <a:xfrm flipH="1">
            <a:off x="12010328" y="-276777"/>
            <a:ext cx="228600" cy="6878806"/>
          </a:xfrm>
          <a:prstGeom prst="rect">
            <a:avLst/>
          </a:prstGeom>
          <a:noFill/>
        </p:spPr>
        <p:txBody>
          <a:bodyPr wrap="square" rtlCol="0">
            <a:spAutoFit/>
          </a:bodyPr>
          <a:lstStyle/>
          <a:p>
            <a:r>
              <a:rPr lang="en-IN" sz="900" dirty="0">
                <a:hlinkClick r:id="rId4" tooltip="https://www.hackplayers.com/2016/11/radium-un-keylogger-escrito-en-python.html"/>
              </a:rPr>
              <a:t>This Photo</a:t>
            </a:r>
            <a:r>
              <a:rPr lang="en-IN" sz="900" dirty="0"/>
              <a:t> by Unknown </a:t>
            </a:r>
            <a:r>
              <a:rPr lang="en-IN" sz="900" dirty="0" err="1"/>
              <a:t>Authoris</a:t>
            </a:r>
            <a:r>
              <a:rPr lang="en-IN" sz="900" dirty="0"/>
              <a:t> licensed under </a:t>
            </a:r>
            <a:r>
              <a:rPr lang="en-IN" sz="900" dirty="0">
                <a:hlinkClick r:id="rId5" tooltip="https://creativecommons.org/licenses/by-nc-sa/3.0/"/>
              </a:rPr>
              <a:t>CC BY-SA-NC</a:t>
            </a:r>
            <a:endParaRPr lang="en-IN" sz="900" dirty="0"/>
          </a:p>
        </p:txBody>
      </p:sp>
    </p:spTree>
    <p:extLst>
      <p:ext uri="{BB962C8B-B14F-4D97-AF65-F5344CB8AC3E}">
        <p14:creationId xmlns:p14="http://schemas.microsoft.com/office/powerpoint/2010/main" val="2229216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748285" y="1631584"/>
            <a:ext cx="4004690" cy="271244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018230" y="4726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flipH="1">
            <a:off x="5415072" y="1994310"/>
            <a:ext cx="4778256" cy="1324722"/>
          </a:xfrm>
          <a:prstGeom prst="rect">
            <a:avLst/>
          </a:prstGeom>
        </p:spPr>
        <p:txBody>
          <a:bodyPr vert="horz" wrap="square" lIns="0" tIns="16510" rIns="0" bIns="0" rtlCol="0">
            <a:spAutoFit/>
          </a:bodyPr>
          <a:lstStyle/>
          <a:p>
            <a:pPr marL="12700">
              <a:lnSpc>
                <a:spcPct val="100000"/>
              </a:lnSpc>
              <a:spcBef>
                <a:spcPts val="130"/>
              </a:spcBef>
            </a:pPr>
            <a:r>
              <a:rPr lang="en-US" sz="4250" spc="4" dirty="0">
                <a:solidFill>
                  <a:srgbClr val="000000"/>
                </a:solidFill>
              </a:rPr>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4" name="Picture 23">
            <a:extLst>
              <a:ext uri="{FF2B5EF4-FFF2-40B4-BE49-F238E27FC236}">
                <a16:creationId xmlns:a16="http://schemas.microsoft.com/office/drawing/2014/main" id="{F548DB2F-E43D-4B0A-9878-D452C46FB59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39774" y="1553881"/>
            <a:ext cx="4137025" cy="3163570"/>
          </a:xfrm>
          <a:prstGeom prst="rect">
            <a:avLst/>
          </a:prstGeom>
        </p:spPr>
      </p:pic>
      <p:sp>
        <p:nvSpPr>
          <p:cNvPr id="25" name="TextBox 24">
            <a:extLst>
              <a:ext uri="{FF2B5EF4-FFF2-40B4-BE49-F238E27FC236}">
                <a16:creationId xmlns:a16="http://schemas.microsoft.com/office/drawing/2014/main" id="{AD4EFBE0-50A6-4623-B2D3-C27AC909B9C9}"/>
              </a:ext>
            </a:extLst>
          </p:cNvPr>
          <p:cNvSpPr txBox="1"/>
          <p:nvPr/>
        </p:nvSpPr>
        <p:spPr>
          <a:xfrm>
            <a:off x="-13496" y="5654960"/>
            <a:ext cx="995481" cy="646331"/>
          </a:xfrm>
          <a:prstGeom prst="rect">
            <a:avLst/>
          </a:prstGeom>
          <a:noFill/>
        </p:spPr>
        <p:txBody>
          <a:bodyPr wrap="square" rtlCol="0">
            <a:spAutoFit/>
          </a:bodyPr>
          <a:lstStyle/>
          <a:p>
            <a:r>
              <a:rPr lang="en-IN" sz="900">
                <a:hlinkClick r:id="rId5" tooltip="https://policyoptions.irpp.org/magazines/august-2020/covid-19-and-the-future-of-public-sector-work-surveillance/"/>
              </a:rPr>
              <a:t>This Photo</a:t>
            </a:r>
            <a:r>
              <a:rPr lang="en-IN" sz="900"/>
              <a:t> by Unknown Author is licensed under </a:t>
            </a:r>
            <a:r>
              <a:rPr lang="en-IN" sz="900">
                <a:hlinkClick r:id="rId6" tooltip="https://creativecommons.org/licenses/by-nd/3.0/"/>
              </a:rPr>
              <a:t>CC BY-ND</a:t>
            </a:r>
            <a:endParaRPr lang="en-IN" sz="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46674" y="1685920"/>
            <a:ext cx="6783132" cy="420133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2800" dirty="0"/>
              <a:t>*</a:t>
            </a:r>
            <a:r>
              <a:rPr lang="en-US" sz="2800" b="1" dirty="0"/>
              <a:t>INDRODUCTION</a:t>
            </a:r>
          </a:p>
          <a:p>
            <a:r>
              <a:rPr lang="en-US" sz="2800" b="1" dirty="0"/>
              <a:t>*PROBLEM STATEMENT</a:t>
            </a:r>
          </a:p>
          <a:p>
            <a:r>
              <a:rPr lang="en-US" sz="2800" b="1" dirty="0"/>
              <a:t>*PROJECT OVERVIEW</a:t>
            </a:r>
          </a:p>
          <a:p>
            <a:r>
              <a:rPr lang="en-US" sz="2800" b="1" dirty="0"/>
              <a:t>*WHO ARE THE END USERS?</a:t>
            </a:r>
          </a:p>
          <a:p>
            <a:r>
              <a:rPr lang="en-US" sz="2800" b="1" dirty="0"/>
              <a:t>*SOLUTION AND ITS VALUE PROPOSITION</a:t>
            </a:r>
          </a:p>
          <a:p>
            <a:r>
              <a:rPr lang="en-US" sz="2800" b="1" dirty="0"/>
              <a:t>*”WOW” FACTOR IN SOLUTION</a:t>
            </a:r>
          </a:p>
          <a:p>
            <a:r>
              <a:rPr lang="en-US" sz="2800" b="1" dirty="0"/>
              <a:t>*MODELLING</a:t>
            </a:r>
          </a:p>
          <a:p>
            <a:r>
              <a:rPr lang="en-US" sz="2800" b="1" dirty="0"/>
              <a:t>*RESULT</a:t>
            </a:r>
          </a:p>
          <a:p>
            <a:r>
              <a:rPr lang="en-US" sz="2800" b="1" dirty="0"/>
              <a:t>*CONCLUSION OF THE PROJECT</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193536" y="57451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2"/>
          <p:cNvGrpSpPr/>
          <p:nvPr/>
        </p:nvGrpSpPr>
        <p:grpSpPr>
          <a:xfrm>
            <a:off x="9429750" y="3477286"/>
            <a:ext cx="2762251" cy="3257550"/>
            <a:chOff x="7991475" y="2933700"/>
            <a:chExt cx="2762251" cy="3257550"/>
          </a:xfrm>
        </p:grpSpPr>
        <p:sp>
          <p:nvSpPr>
            <p:cNvPr id="40" name="Google Shape;40;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 name="Google Shape;42;p2"/>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43" name="Google Shape;43;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2"/>
          <p:cNvSpPr txBox="1"/>
          <p:nvPr>
            <p:ph type="title"/>
          </p:nvPr>
        </p:nvSpPr>
        <p:spPr>
          <a:xfrm>
            <a:off x="838200" y="457200"/>
            <a:ext cx="8839200" cy="9496200"/>
          </a:xfrm>
          <a:prstGeom prst="rect">
            <a:avLst/>
          </a:prstGeom>
          <a:noFill/>
          <a:ln>
            <a:noFill/>
          </a:ln>
        </p:spPr>
        <p:txBody>
          <a:bodyPr anchorCtr="0" anchor="t" bIns="0" lIns="0" spcFirstLastPara="1" rIns="0" wrap="square" tIns="16500">
            <a:spAutoFit/>
          </a:bodyPr>
          <a:lstStyle/>
          <a:p>
            <a:pPr indent="-269875" lvl="0" marL="0" rtl="0" algn="l">
              <a:lnSpc>
                <a:spcPct val="100000"/>
              </a:lnSpc>
              <a:spcBef>
                <a:spcPts val="0"/>
              </a:spcBef>
              <a:spcAft>
                <a:spcPts val="0"/>
              </a:spcAft>
              <a:buClr>
                <a:srgbClr val="000000"/>
              </a:buClr>
              <a:buSzPts val="4250"/>
              <a:buFont typeface="Noto Sans Symbols"/>
              <a:buChar char="∙"/>
            </a:pPr>
            <a:r>
              <a:rPr lang="en-US" sz="4250" u="sng"/>
              <a:t>PROBLEM	STATEMENT</a:t>
            </a:r>
            <a:br>
              <a:rPr lang="en-US" sz="4250" u="sng"/>
            </a:br>
            <a:br>
              <a:rPr lang="en-US" sz="4250" u="sng"/>
            </a:br>
            <a:r>
              <a:rPr lang="en-US" sz="2400"/>
              <a:t>Develop a keylogger  application for security and monitoring purposes, equipped with a graphical user interface (GUI) Using python</a:t>
            </a:r>
            <a:br>
              <a:rPr lang="en-US" sz="2400"/>
            </a:br>
            <a:br>
              <a:rPr lang="en-US" sz="4250" u="sng"/>
            </a:br>
            <a:r>
              <a:rPr lang="en-US" sz="2400"/>
              <a:t>*KEYLOGGER:</a:t>
            </a:r>
            <a:r>
              <a:rPr b="0" lang="en-US" sz="2400">
                <a:solidFill>
                  <a:srgbClr val="000000"/>
                </a:solidFill>
                <a:latin typeface="Calibri"/>
                <a:ea typeface="Calibri"/>
                <a:cs typeface="Calibri"/>
                <a:sym typeface="Calibri"/>
              </a:rPr>
              <a:t>Keyloggers are a significant threat to cybersecurity, </a:t>
            </a:r>
            <a:br>
              <a:rPr b="0" lang="en-US" sz="2400">
                <a:latin typeface="Arial"/>
                <a:ea typeface="Arial"/>
                <a:cs typeface="Arial"/>
                <a:sym typeface="Arial"/>
              </a:rPr>
            </a:br>
            <a:r>
              <a:rPr b="0" lang="en-US" sz="2400">
                <a:latin typeface="Arial"/>
                <a:ea typeface="Arial"/>
                <a:cs typeface="Arial"/>
                <a:sym typeface="Arial"/>
              </a:rPr>
              <a:t>                      </a:t>
            </a:r>
            <a:r>
              <a:rPr b="0" lang="en-US" sz="2400">
                <a:solidFill>
                  <a:srgbClr val="000000"/>
                </a:solidFill>
                <a:latin typeface="Calibri"/>
                <a:ea typeface="Calibri"/>
                <a:cs typeface="Calibri"/>
                <a:sym typeface="Calibri"/>
              </a:rPr>
              <a:t>leading to unauthorized access to sensitive information,</a:t>
            </a:r>
            <a:br>
              <a:rPr b="0" lang="en-US" sz="2400">
                <a:latin typeface="Arial"/>
                <a:ea typeface="Arial"/>
                <a:cs typeface="Arial"/>
                <a:sym typeface="Arial"/>
              </a:rPr>
            </a:br>
            <a:r>
              <a:rPr b="0" lang="en-US" sz="2400">
                <a:latin typeface="Arial"/>
                <a:ea typeface="Arial"/>
                <a:cs typeface="Arial"/>
                <a:sym typeface="Arial"/>
              </a:rPr>
              <a:t>                      </a:t>
            </a:r>
            <a:r>
              <a:rPr b="0" lang="en-US" sz="2400">
                <a:solidFill>
                  <a:srgbClr val="000000"/>
                </a:solidFill>
                <a:latin typeface="Calibri"/>
                <a:ea typeface="Calibri"/>
                <a:cs typeface="Calibri"/>
                <a:sym typeface="Calibri"/>
              </a:rPr>
              <a:t>identity theft, and financial fraud.</a:t>
            </a:r>
            <a:br>
              <a:rPr b="0" lang="en-US" sz="2400">
                <a:latin typeface="Arial"/>
                <a:ea typeface="Arial"/>
                <a:cs typeface="Arial"/>
                <a:sym typeface="Arial"/>
              </a:rPr>
            </a:br>
            <a:br>
              <a:rPr b="0" lang="en-US" sz="2400">
                <a:latin typeface="Arial"/>
                <a:ea typeface="Arial"/>
                <a:cs typeface="Arial"/>
                <a:sym typeface="Arial"/>
              </a:rPr>
            </a:br>
            <a:r>
              <a:rPr lang="en-US" sz="2400">
                <a:latin typeface="Arial"/>
                <a:ea typeface="Arial"/>
                <a:cs typeface="Arial"/>
                <a:sym typeface="Arial"/>
              </a:rPr>
              <a:t>*IMPACTS:</a:t>
            </a:r>
            <a:br>
              <a:rPr b="0" lang="en-US" sz="2400">
                <a:latin typeface="Arial"/>
                <a:ea typeface="Arial"/>
                <a:cs typeface="Arial"/>
                <a:sym typeface="Arial"/>
              </a:rPr>
            </a:br>
            <a:r>
              <a:rPr b="0" lang="en-US" sz="2400">
                <a:solidFill>
                  <a:srgbClr val="000000"/>
                </a:solidFill>
                <a:latin typeface="Calibri"/>
                <a:ea typeface="Calibri"/>
                <a:cs typeface="Calibri"/>
                <a:sym typeface="Calibri"/>
              </a:rPr>
              <a:t>Affects individuals, businesses, and organizations by</a:t>
            </a:r>
            <a:br>
              <a:rPr b="0" lang="en-US" sz="2400">
                <a:latin typeface="Arial"/>
                <a:ea typeface="Arial"/>
                <a:cs typeface="Arial"/>
                <a:sym typeface="Arial"/>
              </a:rPr>
            </a:br>
            <a:r>
              <a:rPr b="0" lang="en-US" sz="2400">
                <a:solidFill>
                  <a:srgbClr val="000000"/>
                </a:solidFill>
                <a:latin typeface="Calibri"/>
                <a:ea typeface="Calibri"/>
                <a:cs typeface="Calibri"/>
                <a:sym typeface="Calibri"/>
              </a:rPr>
              <a:t>compromising data privacy and security. </a:t>
            </a:r>
            <a:br>
              <a:rPr b="0" lang="en-US" sz="2400">
                <a:latin typeface="Arial"/>
                <a:ea typeface="Arial"/>
                <a:cs typeface="Arial"/>
                <a:sym typeface="Arial"/>
              </a:rPr>
            </a:br>
            <a:br>
              <a:rPr lang="en-US" sz="2400"/>
            </a:br>
            <a:br>
              <a:rPr lang="en-US" sz="4250"/>
            </a:br>
            <a:br>
              <a:rPr lang="en-US" sz="4250"/>
            </a:br>
            <a:br>
              <a:rPr lang="en-US" sz="4250"/>
            </a:br>
            <a:br>
              <a:rPr lang="en-US" sz="4250"/>
            </a:br>
            <a:endParaRPr sz="4250"/>
          </a:p>
        </p:txBody>
      </p:sp>
      <p:pic>
        <p:nvPicPr>
          <p:cNvPr id="45" name="Google Shape;45;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2"/>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47" name="Google Shape;47;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8" name="Google Shape;48;p2"/>
          <p:cNvSpPr/>
          <p:nvPr/>
        </p:nvSpPr>
        <p:spPr>
          <a:xfrm>
            <a:off x="457200" y="251739"/>
            <a:ext cx="8458200" cy="3410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62094" y="2266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875305" y="25531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6"/>
            <a:ext cx="10004425" cy="4748736"/>
          </a:xfrm>
          <a:prstGeom prst="rect">
            <a:avLst/>
          </a:prstGeom>
        </p:spPr>
        <p:txBody>
          <a:bodyPr vert="horz" wrap="square" lIns="0" tIns="16510" rIns="0" bIns="0" rtlCol="0">
            <a:spAutoFit/>
          </a:bodyPr>
          <a:lstStyle/>
          <a:p>
            <a:r>
              <a:rPr sz="4250" spc="5" dirty="0"/>
              <a:t>PROJECT	</a:t>
            </a:r>
            <a:r>
              <a:rPr sz="4250" spc="-20" dirty="0"/>
              <a:t>OVERVIEW</a:t>
            </a:r>
            <a:br>
              <a:rPr lang="en-US" sz="4250" spc="-20" dirty="0"/>
            </a:br>
            <a:br>
              <a:rPr lang="en-US" sz="4250" spc="-20" dirty="0"/>
            </a:br>
            <a:r>
              <a:rPr lang="en-US" sz="2000" dirty="0"/>
              <a:t>1.Objective:</a:t>
            </a:r>
            <a:br>
              <a:rPr lang="en-US" sz="2000" dirty="0"/>
            </a:br>
            <a:r>
              <a:rPr lang="en-US" sz="2000" b="0" dirty="0"/>
              <a:t>Develop an ethical keylogger software with a user-friendly graphical user interface (GUI) to monitor keyboard activity on a computer. The software will ensure transparency, security, and ease of use, making it suitable for parental control.</a:t>
            </a:r>
            <a:br>
              <a:rPr lang="en-US" sz="2000" b="0" dirty="0"/>
            </a:br>
            <a:br>
              <a:rPr lang="en-US" sz="2000" b="0" dirty="0"/>
            </a:br>
            <a:r>
              <a:rPr lang="en-US" sz="2000" dirty="0"/>
              <a:t>2. Scope:</a:t>
            </a:r>
            <a:br>
              <a:rPr lang="en-US" sz="2000" dirty="0"/>
            </a:br>
            <a:r>
              <a:rPr lang="en-US" sz="2000" b="0" dirty="0"/>
              <a:t>The keylogger and its GUI will be designed for family computers with explicit consent from all users. The software will only be used for ethical purposes, such as monitoring children’s computer activities.</a:t>
            </a:r>
            <a:br>
              <a:rPr lang="en-US" sz="440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62094" y="344225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875305" y="25531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6"/>
            <a:ext cx="10004425" cy="7149393"/>
          </a:xfrm>
          <a:prstGeom prst="rect">
            <a:avLst/>
          </a:prstGeom>
        </p:spPr>
        <p:txBody>
          <a:bodyPr vert="horz" wrap="square" lIns="0" tIns="16510" rIns="0" bIns="0" rtlCol="0">
            <a:spAutoFit/>
          </a:bodyPr>
          <a:lstStyle/>
          <a:p>
            <a:pPr marL="342900" indent="-342900">
              <a:buFont typeface="Arial" panose="020B0604020202020204" pitchFamily="34" charset="0"/>
              <a:buChar char="•"/>
            </a:pPr>
            <a:r>
              <a:rPr sz="4250" spc="5" dirty="0"/>
              <a:t>PROJECT	</a:t>
            </a:r>
            <a:r>
              <a:rPr sz="4250" spc="-20" dirty="0"/>
              <a:t>OVERVIEW</a:t>
            </a:r>
            <a:br>
              <a:rPr lang="en-US" sz="4250" spc="-20" dirty="0"/>
            </a:br>
            <a:r>
              <a:rPr lang="en-US" sz="2400" spc="-20" dirty="0"/>
              <a:t>*KEYLOGGING</a:t>
            </a:r>
            <a:br>
              <a:rPr lang="en-US" sz="4250" spc="-20" dirty="0"/>
            </a:br>
            <a:r>
              <a:rPr lang="en-US" sz="2400" b="0" dirty="0">
                <a:latin typeface="Times New Roman" panose="02020603050405020304" charset="0"/>
                <a:cs typeface="Times New Roman" panose="02020603050405020304" charset="0"/>
              </a:rPr>
              <a:t>Capture and record all keystrokes made by the user.</a:t>
            </a:r>
            <a:br>
              <a:rPr lang="en-US" sz="2400" b="0" dirty="0">
                <a:latin typeface="Times New Roman" panose="02020603050405020304" charset="0"/>
                <a:cs typeface="Times New Roman" panose="02020603050405020304" charset="0"/>
              </a:rPr>
            </a:br>
            <a:r>
              <a:rPr lang="en-US" sz="2400" b="0" dirty="0">
                <a:latin typeface="Times New Roman" panose="02020603050405020304" charset="0"/>
                <a:cs typeface="Times New Roman" panose="02020603050405020304" charset="0"/>
              </a:rPr>
              <a:t>Distinguish between keys that are pressed, held, and released.</a:t>
            </a:r>
            <a:br>
              <a:rPr lang="en-US" sz="2400" b="0" dirty="0">
                <a:latin typeface="Times New Roman" panose="02020603050405020304" charset="0"/>
                <a:cs typeface="Times New Roman" panose="02020603050405020304" charset="0"/>
              </a:rPr>
            </a:br>
            <a:r>
              <a:rPr lang="en-US" sz="2400" b="0" dirty="0">
                <a:latin typeface="Times New Roman" panose="02020603050405020304" charset="0"/>
                <a:cs typeface="Times New Roman" panose="02020603050405020304" charset="0"/>
              </a:rPr>
              <a:t>Store keystrokes in a JSON file (</a:t>
            </a:r>
            <a:r>
              <a:rPr lang="en-US" sz="2400" b="0" dirty="0" err="1">
                <a:latin typeface="Times New Roman" panose="02020603050405020304" charset="0"/>
                <a:cs typeface="Times New Roman" panose="02020603050405020304" charset="0"/>
              </a:rPr>
              <a:t>key_log.json</a:t>
            </a:r>
            <a:r>
              <a:rPr lang="en-US" sz="2400" b="0" dirty="0">
                <a:latin typeface="Times New Roman" panose="02020603050405020304" charset="0"/>
                <a:cs typeface="Times New Roman" panose="02020603050405020304" charset="0"/>
              </a:rPr>
              <a:t>) in a structured format.</a:t>
            </a:r>
            <a:br>
              <a:rPr lang="en-US" sz="2400" b="0" dirty="0">
                <a:latin typeface="Times New Roman" panose="02020603050405020304" charset="0"/>
                <a:cs typeface="Times New Roman" panose="02020603050405020304" charset="0"/>
              </a:rPr>
            </a:br>
            <a:r>
              <a:rPr lang="en-US" sz="2400" b="0" dirty="0">
                <a:latin typeface="Times New Roman" panose="02020603050405020304" charset="0"/>
                <a:cs typeface="Times New Roman" panose="02020603050405020304" charset="0"/>
              </a:rPr>
              <a:t>Append all keystrokes to a text file (key_log.txt) in a continuous string format.</a:t>
            </a:r>
            <a:br>
              <a:rPr lang="en-US" sz="4400" b="0" dirty="0">
                <a:latin typeface="Times New Roman" panose="02020603050405020304" charset="0"/>
                <a:cs typeface="Times New Roman" panose="02020603050405020304" charset="0"/>
              </a:rPr>
            </a:br>
            <a:r>
              <a:rPr lang="en-US" sz="2400" dirty="0">
                <a:latin typeface="Times New Roman" panose="02020603050405020304" charset="0"/>
                <a:cs typeface="Times New Roman" panose="02020603050405020304" charset="0"/>
              </a:rPr>
              <a:t>*GUI</a:t>
            </a:r>
            <a:br>
              <a:rPr lang="en-US" sz="2400" dirty="0">
                <a:latin typeface="Times New Roman" panose="02020603050405020304" charset="0"/>
                <a:cs typeface="Times New Roman" panose="02020603050405020304" charset="0"/>
              </a:rPr>
            </a:br>
            <a:r>
              <a:rPr lang="en-US" sz="2400" b="0" dirty="0">
                <a:latin typeface="Times New Roman" panose="02020603050405020304" charset="0"/>
                <a:cs typeface="Times New Roman" panose="02020603050405020304" charset="0"/>
              </a:rPr>
              <a:t>Create a GUI using </a:t>
            </a:r>
            <a:r>
              <a:rPr lang="en-US" sz="2400" b="0" dirty="0" err="1">
                <a:latin typeface="Times New Roman" panose="02020603050405020304" charset="0"/>
                <a:cs typeface="Times New Roman" panose="02020603050405020304" charset="0"/>
              </a:rPr>
              <a:t>Tkinter</a:t>
            </a:r>
            <a:r>
              <a:rPr lang="en-US" sz="2400" b="0" dirty="0">
                <a:latin typeface="Times New Roman" panose="02020603050405020304" charset="0"/>
                <a:cs typeface="Times New Roman" panose="02020603050405020304" charset="0"/>
              </a:rPr>
              <a:t>.</a:t>
            </a:r>
            <a:br>
              <a:rPr lang="en-US" sz="2400" b="0" dirty="0">
                <a:latin typeface="Times New Roman" panose="02020603050405020304" charset="0"/>
                <a:cs typeface="Times New Roman" panose="02020603050405020304" charset="0"/>
              </a:rPr>
            </a:br>
            <a:r>
              <a:rPr lang="en-US" sz="2400" b="0" dirty="0">
                <a:latin typeface="Times New Roman" panose="02020603050405020304" charset="0"/>
                <a:cs typeface="Times New Roman" panose="02020603050405020304" charset="0"/>
              </a:rPr>
              <a:t>Include a label to display the current status of the keylogger.</a:t>
            </a:r>
            <a:br>
              <a:rPr lang="en-US" sz="2400" b="0" dirty="0">
                <a:latin typeface="Times New Roman" panose="02020603050405020304" charset="0"/>
                <a:cs typeface="Times New Roman" panose="02020603050405020304" charset="0"/>
              </a:rPr>
            </a:br>
            <a:r>
              <a:rPr lang="en-US" sz="2400" b="0" dirty="0">
                <a:latin typeface="Times New Roman" panose="02020603050405020304" charset="0"/>
                <a:cs typeface="Times New Roman" panose="02020603050405020304" charset="0"/>
              </a:rPr>
              <a:t>Provide "Start" and "Stop" buttons to control the keylogging process.</a:t>
            </a:r>
            <a:br>
              <a:rPr lang="en-US" sz="2400" b="0" dirty="0">
                <a:latin typeface="Times New Roman" panose="02020603050405020304" charset="0"/>
                <a:cs typeface="Times New Roman" panose="02020603050405020304" charset="0"/>
              </a:rPr>
            </a:br>
            <a:r>
              <a:rPr lang="en-US" sz="2400" b="0" dirty="0">
                <a:latin typeface="Times New Roman" panose="02020603050405020304" charset="0"/>
                <a:cs typeface="Times New Roman" panose="02020603050405020304" charset="0"/>
              </a:rPr>
              <a:t>The "Start" button should initiate the keylogging and become disabled once clicked.</a:t>
            </a:r>
            <a:br>
              <a:rPr lang="en-US" sz="2400" b="0" dirty="0">
                <a:latin typeface="Times New Roman" panose="02020603050405020304" charset="0"/>
                <a:cs typeface="Times New Roman" panose="02020603050405020304" charset="0"/>
              </a:rPr>
            </a:br>
            <a:r>
              <a:rPr lang="en-US" sz="2400" b="0" dirty="0">
                <a:latin typeface="Times New Roman" panose="02020603050405020304" charset="0"/>
                <a:cs typeface="Times New Roman" panose="02020603050405020304" charset="0"/>
              </a:rPr>
              <a:t>The "Stop" button should stop the keylogging and become disabled until the keylogger is started again.</a:t>
            </a:r>
            <a:br>
              <a:rPr lang="en-US" sz="2400" dirty="0">
                <a:latin typeface="Times New Roman" panose="02020603050405020304" charset="0"/>
                <a:cs typeface="Times New Roman" panose="02020603050405020304" charset="0"/>
              </a:rPr>
            </a:br>
            <a:br>
              <a:rPr lang="en-US" sz="2400" dirty="0">
                <a:latin typeface="Times New Roman" panose="02020603050405020304" charset="0"/>
                <a:cs typeface="Times New Roman" panose="02020603050405020304" charset="0"/>
              </a:rPr>
            </a:br>
            <a:br>
              <a:rPr lang="en-US"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extLst>
      <p:ext uri="{BB962C8B-B14F-4D97-AF65-F5344CB8AC3E}">
        <p14:creationId xmlns:p14="http://schemas.microsoft.com/office/powerpoint/2010/main" val="280997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206548" cy="5310428"/>
          </a:xfrm>
          <a:prstGeom prst="rect">
            <a:avLst/>
          </a:prstGeom>
        </p:spPr>
        <p:txBody>
          <a:bodyPr vert="horz" wrap="square" lIns="0" tIns="16510" rIns="0" bIns="0" rtlCol="0">
            <a:spAutoFit/>
          </a:bodyPr>
          <a:lstStyle/>
          <a:p>
            <a:pPr marL="12700">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2800" spc="5" dirty="0"/>
              <a:t>*</a:t>
            </a:r>
            <a:r>
              <a:rPr lang="en-US" sz="2800" spc="-1" dirty="0">
                <a:solidFill>
                  <a:srgbClr val="000000"/>
                </a:solidFill>
                <a:latin typeface="Calibri"/>
              </a:rPr>
              <a:t>Individuals:</a:t>
            </a:r>
            <a:r>
              <a:rPr lang="en-US" sz="2800" b="0" spc="-1" dirty="0">
                <a:solidFill>
                  <a:srgbClr val="000000"/>
                </a:solidFill>
                <a:latin typeface="Calibri"/>
              </a:rPr>
              <a:t> Concerned about personal data security and privacy.</a:t>
            </a:r>
            <a:br>
              <a:rPr lang="en-US" sz="2800" b="0" spc="-1" dirty="0">
                <a:solidFill>
                  <a:srgbClr val="000000"/>
                </a:solidFill>
                <a:latin typeface="Calibri"/>
              </a:rPr>
            </a:br>
            <a:r>
              <a:rPr lang="en-US" sz="2800" b="0" spc="-1" dirty="0">
                <a:solidFill>
                  <a:srgbClr val="000000"/>
                </a:solidFill>
                <a:latin typeface="Calibri"/>
              </a:rPr>
              <a:t>*</a:t>
            </a:r>
            <a:r>
              <a:rPr lang="en-US" sz="2800" spc="-1" dirty="0">
                <a:solidFill>
                  <a:srgbClr val="000000"/>
                </a:solidFill>
                <a:latin typeface="Calibri"/>
              </a:rPr>
              <a:t> Businesses:</a:t>
            </a:r>
            <a:r>
              <a:rPr lang="en-US" sz="2800" b="0" spc="-1" dirty="0">
                <a:solidFill>
                  <a:srgbClr val="000000"/>
                </a:solidFill>
                <a:latin typeface="Calibri"/>
              </a:rPr>
              <a:t> Need to protect corporate data and ensure compliance with security standards</a:t>
            </a:r>
            <a:br>
              <a:rPr lang="en-US" sz="2800" b="0" spc="-1" dirty="0">
                <a:solidFill>
                  <a:srgbClr val="000000"/>
                </a:solidFill>
                <a:latin typeface="Calibri"/>
              </a:rPr>
            </a:br>
            <a:r>
              <a:rPr lang="en-US" sz="2800" b="0" spc="-1" dirty="0">
                <a:solidFill>
                  <a:srgbClr val="000000"/>
                </a:solidFill>
                <a:latin typeface="Calibri"/>
              </a:rPr>
              <a:t>*</a:t>
            </a:r>
            <a:r>
              <a:rPr lang="en-US" sz="2800" spc="-1" dirty="0">
                <a:solidFill>
                  <a:srgbClr val="000000"/>
                </a:solidFill>
                <a:latin typeface="Calibri"/>
              </a:rPr>
              <a:t>Organizations:</a:t>
            </a:r>
            <a:r>
              <a:rPr lang="en-US" sz="2800" b="0" spc="-1" dirty="0">
                <a:solidFill>
                  <a:srgbClr val="000000"/>
                </a:solidFill>
                <a:latin typeface="Calibri"/>
              </a:rPr>
              <a:t> Require robust security measures to safeguard sensitive information.</a:t>
            </a:r>
            <a:br>
              <a:rPr lang="en-IN" sz="2800" b="0" spc="-1" dirty="0">
                <a:latin typeface="Arial"/>
              </a:rPr>
            </a:br>
            <a:r>
              <a:rPr lang="en-US" sz="2800" b="0" spc="-1" dirty="0">
                <a:solidFill>
                  <a:srgbClr val="000000"/>
                </a:solidFill>
                <a:latin typeface="Calibri"/>
              </a:rPr>
              <a:t>*</a:t>
            </a:r>
            <a:r>
              <a:rPr lang="en-US" sz="2800" spc="-1" dirty="0">
                <a:solidFill>
                  <a:srgbClr val="000000"/>
                </a:solidFill>
                <a:latin typeface="Calibri"/>
              </a:rPr>
              <a:t>Security Professionals:</a:t>
            </a:r>
            <a:r>
              <a:rPr lang="en-US" sz="2800" b="0" spc="-1" dirty="0">
                <a:solidFill>
                  <a:srgbClr val="000000"/>
                </a:solidFill>
                <a:latin typeface="Calibri"/>
              </a:rPr>
              <a:t> Aim to understand and mitigate keylogging threats. </a:t>
            </a:r>
            <a:br>
              <a:rPr lang="en-IN" sz="2800" b="0" spc="-1" dirty="0">
                <a:latin typeface="Arial"/>
              </a:rPr>
            </a:br>
            <a:br>
              <a:rPr lang="en-IN" sz="2800" b="0" spc="-1" dirty="0">
                <a:latin typeface="Arial"/>
              </a:rPr>
            </a:br>
            <a:endParaRPr sz="28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534525"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449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896600" y="4038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20392" y="762000"/>
            <a:ext cx="10287000" cy="7646324"/>
          </a:xfrm>
          <a:prstGeom prst="rect">
            <a:avLst/>
          </a:prstGeom>
        </p:spPr>
        <p:txBody>
          <a:bodyPr vert="horz" wrap="square" lIns="0" tIns="13335" rIns="0" bIns="0" rtlCol="0">
            <a:spAutoFit/>
          </a:bodyPr>
          <a:lstStyle/>
          <a:p>
            <a:pPr marL="342900" indent="-342900">
              <a:buClr>
                <a:srgbClr val="000000"/>
              </a:buClr>
              <a:buFont typeface="Arial"/>
              <a:buChar char="•"/>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r>
              <a:rPr lang="en-US" sz="2800" spc="-1" dirty="0">
                <a:solidFill>
                  <a:srgbClr val="000000"/>
                </a:solidFill>
                <a:latin typeface="Calibri"/>
              </a:rPr>
              <a:t>Solution</a:t>
            </a:r>
            <a:r>
              <a:rPr lang="en-US" sz="3600" spc="-1" dirty="0">
                <a:solidFill>
                  <a:srgbClr val="000000"/>
                </a:solidFill>
                <a:latin typeface="Calibri"/>
              </a:rPr>
              <a:t>:</a:t>
            </a:r>
            <a:r>
              <a:rPr lang="en-US" sz="2400" b="0" spc="-1" dirty="0">
                <a:solidFill>
                  <a:srgbClr val="000000"/>
                </a:solidFill>
                <a:latin typeface="Calibri"/>
              </a:rPr>
              <a:t> Implement a multi-layered security strategy that</a:t>
            </a:r>
            <a:br>
              <a:rPr lang="en-IN" sz="2400" b="0" spc="-1" dirty="0">
                <a:latin typeface="Arial"/>
              </a:rPr>
            </a:br>
            <a:r>
              <a:rPr lang="en-US" sz="2400" b="0" spc="-1" dirty="0">
                <a:solidFill>
                  <a:srgbClr val="000000"/>
                </a:solidFill>
                <a:latin typeface="Calibri"/>
              </a:rPr>
              <a:t>                     includes anti-keylogging software, regular system scans, </a:t>
            </a:r>
            <a:br>
              <a:rPr lang="en-IN" sz="2400" b="0" spc="-1" dirty="0">
                <a:latin typeface="Arial"/>
              </a:rPr>
            </a:br>
            <a:r>
              <a:rPr lang="en-US" sz="2400" b="0" spc="-1" dirty="0">
                <a:solidFill>
                  <a:srgbClr val="000000"/>
                </a:solidFill>
                <a:latin typeface="Calibri"/>
              </a:rPr>
              <a:t>                     software </a:t>
            </a:r>
            <a:r>
              <a:rPr lang="en-US" sz="2400" b="0" spc="-1" dirty="0" err="1">
                <a:solidFill>
                  <a:srgbClr val="000000"/>
                </a:solidFill>
                <a:latin typeface="Calibri"/>
              </a:rPr>
              <a:t>updates,and</a:t>
            </a:r>
            <a:r>
              <a:rPr lang="en-US" sz="2400" b="0" spc="-1" dirty="0">
                <a:solidFill>
                  <a:srgbClr val="000000"/>
                </a:solidFill>
                <a:latin typeface="Calibri"/>
              </a:rPr>
              <a:t> user education.</a:t>
            </a:r>
            <a:br>
              <a:rPr lang="en-US" sz="2400" b="0" spc="-1" dirty="0">
                <a:solidFill>
                  <a:srgbClr val="000000"/>
                </a:solidFill>
                <a:latin typeface="Calibri"/>
              </a:rPr>
            </a:br>
            <a:r>
              <a:rPr lang="en-US" sz="2400" spc="-1" dirty="0">
                <a:solidFill>
                  <a:srgbClr val="000000"/>
                </a:solidFill>
                <a:latin typeface="Calibri"/>
              </a:rPr>
              <a:t>AVOID KEYLOGGERS:</a:t>
            </a:r>
            <a:br>
              <a:rPr lang="en-US" sz="2400" spc="-1" dirty="0">
                <a:solidFill>
                  <a:srgbClr val="000000"/>
                </a:solidFill>
                <a:latin typeface="Calibri"/>
              </a:rPr>
            </a:br>
            <a:r>
              <a:rPr lang="en-US" sz="2400" spc="-1" dirty="0">
                <a:solidFill>
                  <a:srgbClr val="000000"/>
                </a:solidFill>
                <a:latin typeface="Calibri"/>
              </a:rPr>
              <a:t>*</a:t>
            </a:r>
            <a:r>
              <a:rPr lang="en-IN" sz="2000" b="0" spc="-1" dirty="0">
                <a:solidFill>
                  <a:srgbClr val="000000"/>
                </a:solidFill>
                <a:latin typeface="Calibri"/>
              </a:rPr>
              <a:t>Use anti virus program</a:t>
            </a:r>
            <a:br>
              <a:rPr lang="en-IN" sz="2000" b="0" spc="-1" dirty="0">
                <a:latin typeface="Arial"/>
              </a:rPr>
            </a:br>
            <a:r>
              <a:rPr lang="en-IN" sz="2000" b="0" spc="-1" dirty="0">
                <a:latin typeface="Arial"/>
              </a:rPr>
              <a:t>*</a:t>
            </a:r>
            <a:r>
              <a:rPr lang="en-IN" sz="2000" b="0" spc="-1" dirty="0">
                <a:solidFill>
                  <a:srgbClr val="000000"/>
                </a:solidFill>
                <a:latin typeface="Calibri"/>
              </a:rPr>
              <a:t>Use password manager</a:t>
            </a:r>
            <a:br>
              <a:rPr lang="en-IN" sz="2000" b="0" spc="-1" dirty="0">
                <a:latin typeface="Arial"/>
              </a:rPr>
            </a:br>
            <a:r>
              <a:rPr lang="en-IN" sz="2000" b="0" spc="-1" dirty="0">
                <a:latin typeface="Arial"/>
              </a:rPr>
              <a:t>*</a:t>
            </a:r>
            <a:r>
              <a:rPr lang="en-IN" sz="2000" b="0" spc="-1" dirty="0">
                <a:solidFill>
                  <a:srgbClr val="000000"/>
                </a:solidFill>
                <a:latin typeface="Calibri"/>
              </a:rPr>
              <a:t>Use multi factor authentication</a:t>
            </a:r>
            <a:br>
              <a:rPr lang="en-IN" sz="2000" b="0" spc="-1" dirty="0">
                <a:latin typeface="Arial"/>
              </a:rPr>
            </a:br>
            <a:r>
              <a:rPr lang="en-IN" sz="2000" b="0" spc="-1" dirty="0">
                <a:latin typeface="Arial"/>
              </a:rPr>
              <a:t>*</a:t>
            </a:r>
            <a:r>
              <a:rPr lang="en-IN" sz="2000" b="0" spc="-1" dirty="0">
                <a:solidFill>
                  <a:srgbClr val="000000"/>
                </a:solidFill>
                <a:latin typeface="Calibri"/>
              </a:rPr>
              <a:t>Use a firewall</a:t>
            </a:r>
            <a:br>
              <a:rPr lang="en-IN" sz="2000" b="0" spc="-1" dirty="0">
                <a:latin typeface="Arial"/>
              </a:rPr>
            </a:br>
            <a:r>
              <a:rPr lang="en-IN" sz="2000" b="0" spc="-1" dirty="0">
                <a:latin typeface="Arial"/>
              </a:rPr>
              <a:t>*</a:t>
            </a:r>
            <a:r>
              <a:rPr lang="en-IN" sz="2000" b="0" spc="-1" dirty="0">
                <a:solidFill>
                  <a:srgbClr val="000000"/>
                </a:solidFill>
                <a:latin typeface="Calibri"/>
              </a:rPr>
              <a:t>Avoid suspicious links and downloads </a:t>
            </a:r>
            <a:br>
              <a:rPr lang="en-IN" sz="2000" b="0" spc="-1" dirty="0">
                <a:latin typeface="Arial"/>
              </a:rPr>
            </a:br>
            <a:r>
              <a:rPr lang="en-IN" sz="2000" b="0" spc="-1" dirty="0">
                <a:latin typeface="Arial"/>
              </a:rPr>
              <a:t>*</a:t>
            </a:r>
            <a:r>
              <a:rPr lang="en-IN" sz="2000" b="0" spc="-1" dirty="0">
                <a:solidFill>
                  <a:srgbClr val="000000"/>
                </a:solidFill>
                <a:latin typeface="Calibri"/>
              </a:rPr>
              <a:t>Change password periodically</a:t>
            </a:r>
            <a:br>
              <a:rPr lang="en-IN" sz="2000" b="0" spc="-1" dirty="0">
                <a:latin typeface="Arial"/>
              </a:rPr>
            </a:br>
            <a:r>
              <a:rPr lang="en-IN" sz="2000" b="0" spc="-1" dirty="0">
                <a:latin typeface="Arial"/>
              </a:rPr>
              <a:t>*</a:t>
            </a:r>
            <a:r>
              <a:rPr lang="en-IN" sz="2000" b="0" spc="-1" dirty="0">
                <a:solidFill>
                  <a:srgbClr val="000000"/>
                </a:solidFill>
                <a:latin typeface="Calibri"/>
              </a:rPr>
              <a:t>Update your system</a:t>
            </a:r>
            <a:br>
              <a:rPr lang="en-IN" sz="2000" b="0" spc="-1" dirty="0">
                <a:latin typeface="Arial"/>
              </a:rPr>
            </a:br>
            <a:r>
              <a:rPr lang="en-IN" sz="2000" b="0" spc="-1" dirty="0">
                <a:latin typeface="Arial"/>
              </a:rPr>
              <a:t>*</a:t>
            </a:r>
            <a:r>
              <a:rPr lang="en-IN" sz="2000" b="0" spc="-1" dirty="0">
                <a:solidFill>
                  <a:srgbClr val="000000"/>
                </a:solidFill>
                <a:latin typeface="Calibri"/>
              </a:rPr>
              <a:t>Use Virtual Keyboard to type passwords and sensitive </a:t>
            </a:r>
            <a:br>
              <a:rPr lang="en-IN" sz="2000" b="0" spc="-1" dirty="0">
                <a:latin typeface="Arial"/>
              </a:rPr>
            </a:br>
            <a:r>
              <a:rPr lang="en-IN" sz="2000" b="0" spc="-1" dirty="0">
                <a:latin typeface="Arial"/>
              </a:rPr>
              <a:t>  </a:t>
            </a:r>
            <a:r>
              <a:rPr lang="en-IN" sz="2000" b="0" spc="-1" dirty="0">
                <a:solidFill>
                  <a:srgbClr val="000000"/>
                </a:solidFill>
                <a:latin typeface="Calibri"/>
              </a:rPr>
              <a:t>information </a:t>
            </a:r>
            <a:br>
              <a:rPr lang="en-IN" sz="2000" b="0" spc="-1" dirty="0">
                <a:latin typeface="Arial"/>
              </a:rPr>
            </a:br>
            <a:br>
              <a:rPr lang="en-US" sz="2400" spc="-1" dirty="0">
                <a:solidFill>
                  <a:srgbClr val="000000"/>
                </a:solidFill>
                <a:latin typeface="Calibri"/>
              </a:rPr>
            </a:br>
            <a:br>
              <a:rPr lang="en-IN" sz="3600" spc="-1" dirty="0">
                <a:latin typeface="Arial"/>
              </a:rPr>
            </a:br>
            <a:br>
              <a:rPr lang="en-IN" sz="3600" spc="-1" dirty="0">
                <a:latin typeface="Arial"/>
              </a:rPr>
            </a:br>
            <a:br>
              <a:rPr lang="en-US" sz="3600" dirty="0"/>
            </a:b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534525"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449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896600" y="4038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20392" y="762000"/>
            <a:ext cx="10287000" cy="5645776"/>
          </a:xfrm>
          <a:prstGeom prst="rect">
            <a:avLst/>
          </a:prstGeom>
        </p:spPr>
        <p:txBody>
          <a:bodyPr vert="horz" wrap="square" lIns="0" tIns="13335" rIns="0" bIns="0" rtlCol="0">
            <a:spAutoFit/>
          </a:bodyPr>
          <a:lstStyle/>
          <a:p>
            <a:pPr marL="342900" lvl="1" indent="-162000">
              <a:buClr>
                <a:srgbClr val="000000"/>
              </a:buClr>
              <a:buFont typeface="Symbol" charset="2"/>
              <a:buChar char=""/>
              <a:tabLst>
                <a:tab pos="0" algn="l"/>
              </a:tabLst>
            </a:pPr>
            <a:r>
              <a:rPr sz="3600" b="1" spc="-40" dirty="0"/>
              <a:t>Y</a:t>
            </a: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br>
              <a:rPr lang="en-US" sz="3600" b="1" dirty="0"/>
            </a:br>
            <a:br>
              <a:rPr lang="en-US" sz="3600" b="1" dirty="0"/>
            </a:br>
            <a:r>
              <a:rPr lang="en-US" sz="2400" dirty="0"/>
              <a:t> </a:t>
            </a:r>
            <a:r>
              <a:rPr lang="en-US" sz="2400" b="1" u="sng" dirty="0"/>
              <a:t>VALUE PROPOSITION:</a:t>
            </a:r>
            <a:br>
              <a:rPr lang="en-US" sz="2400" dirty="0"/>
            </a:br>
            <a:r>
              <a:rPr lang="en-US" sz="2100" b="1" spc="-1" dirty="0">
                <a:solidFill>
                  <a:srgbClr val="000000"/>
                </a:solidFill>
                <a:latin typeface="Calibri"/>
              </a:rPr>
              <a:t>Enhanced Security:</a:t>
            </a:r>
            <a:r>
              <a:rPr lang="en-US" sz="2100" spc="-1" dirty="0">
                <a:solidFill>
                  <a:srgbClr val="000000"/>
                </a:solidFill>
                <a:latin typeface="Calibri"/>
              </a:rPr>
              <a:t> Reduces the risk of data breaches and</a:t>
            </a:r>
            <a:br>
              <a:rPr lang="en-IN" sz="2100" spc="-1" dirty="0">
                <a:latin typeface="Arial"/>
              </a:rPr>
            </a:br>
            <a:r>
              <a:rPr lang="en-US" sz="2100" spc="-1" dirty="0">
                <a:solidFill>
                  <a:srgbClr val="000000"/>
                </a:solidFill>
                <a:latin typeface="Calibri"/>
              </a:rPr>
              <a:t>identity theft.</a:t>
            </a:r>
            <a:br>
              <a:rPr lang="en-IN" sz="2100" spc="-1" dirty="0">
                <a:latin typeface="Arial"/>
              </a:rPr>
            </a:br>
            <a:r>
              <a:rPr lang="en-US" sz="2100" b="1" spc="-1" dirty="0">
                <a:solidFill>
                  <a:srgbClr val="000000"/>
                </a:solidFill>
                <a:latin typeface="Calibri"/>
              </a:rPr>
              <a:t>User Awareness:</a:t>
            </a:r>
            <a:r>
              <a:rPr lang="en-US" sz="2100" spc="-1" dirty="0">
                <a:solidFill>
                  <a:srgbClr val="000000"/>
                </a:solidFill>
                <a:latin typeface="Calibri"/>
              </a:rPr>
              <a:t> Educates users about keylogging threats and </a:t>
            </a:r>
            <a:br>
              <a:rPr lang="en-IN" sz="2100" spc="-1" dirty="0">
                <a:latin typeface="Arial"/>
              </a:rPr>
            </a:br>
            <a:r>
              <a:rPr lang="en-US" sz="2100" spc="-1" dirty="0">
                <a:solidFill>
                  <a:srgbClr val="000000"/>
                </a:solidFill>
                <a:latin typeface="Calibri"/>
              </a:rPr>
              <a:t>protection methods.</a:t>
            </a:r>
            <a:br>
              <a:rPr lang="en-IN" sz="2100" spc="-1" dirty="0">
                <a:latin typeface="Arial"/>
              </a:rPr>
            </a:br>
            <a:r>
              <a:rPr lang="en-US" sz="2100" b="1" spc="-1" dirty="0">
                <a:solidFill>
                  <a:srgbClr val="000000"/>
                </a:solidFill>
                <a:latin typeface="Calibri"/>
              </a:rPr>
              <a:t>Compliance:</a:t>
            </a:r>
            <a:r>
              <a:rPr lang="en-US" sz="2100" spc="-1" dirty="0">
                <a:solidFill>
                  <a:srgbClr val="000000"/>
                </a:solidFill>
                <a:latin typeface="Calibri"/>
              </a:rPr>
              <a:t> Helps businesses and organizations comply with </a:t>
            </a:r>
            <a:br>
              <a:rPr lang="en-IN" sz="2100" spc="-1" dirty="0">
                <a:latin typeface="Arial"/>
              </a:rPr>
            </a:br>
            <a:r>
              <a:rPr lang="en-US" sz="2100" spc="-1" dirty="0">
                <a:solidFill>
                  <a:srgbClr val="000000"/>
                </a:solidFill>
                <a:latin typeface="Calibri"/>
              </a:rPr>
              <a:t>data protection regulations.</a:t>
            </a:r>
            <a:br>
              <a:rPr lang="en-IN" sz="2100" spc="-1" dirty="0">
                <a:latin typeface="Arial"/>
              </a:rPr>
            </a:br>
            <a:br>
              <a:rPr lang="en-IN" sz="3600" spc="-1" dirty="0">
                <a:latin typeface="Arial"/>
              </a:rPr>
            </a:br>
            <a:br>
              <a:rPr lang="en-US" sz="3600" dirty="0"/>
            </a:b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Tree>
    <p:extLst>
      <p:ext uri="{BB962C8B-B14F-4D97-AF65-F5344CB8AC3E}">
        <p14:creationId xmlns:p14="http://schemas.microsoft.com/office/powerpoint/2010/main" val="1879749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