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60" r:id="rId7"/>
    <p:sldId id="261" r:id="rId8"/>
    <p:sldId id="265" r:id="rId9"/>
    <p:sldId id="266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3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8C91-F722-371B-33DF-A49631DFD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8311" y="287276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en-US"/>
              <a:t>INTRODUCTION TO HTML CSS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1DD73-4AA4-0D41-1002-803D3EA4F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712" y="11779524"/>
            <a:ext cx="5357600" cy="1160213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7C0370-F0E8-9856-C499-55FD8437D4E1}"/>
              </a:ext>
            </a:extLst>
          </p:cNvPr>
          <p:cNvSpPr txBox="1"/>
          <p:nvPr/>
        </p:nvSpPr>
        <p:spPr>
          <a:xfrm>
            <a:off x="6016947" y="560131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C23B0-69FC-3665-CC85-3EF2CE8BA8DB}"/>
              </a:ext>
            </a:extLst>
          </p:cNvPr>
          <p:cNvSpPr txBox="1"/>
          <p:nvPr/>
        </p:nvSpPr>
        <p:spPr>
          <a:xfrm>
            <a:off x="6016947" y="3930388"/>
            <a:ext cx="357543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By</a:t>
            </a:r>
          </a:p>
          <a:p>
            <a:endParaRPr lang="en-IN" b="1" dirty="0"/>
          </a:p>
          <a:p>
            <a:r>
              <a:rPr lang="en-IN" b="1" dirty="0" err="1"/>
              <a:t>C.Kamatchi</a:t>
            </a:r>
            <a:endParaRPr lang="en-IN" b="1" dirty="0"/>
          </a:p>
          <a:p>
            <a:r>
              <a:rPr lang="en-IN" b="1" dirty="0"/>
              <a:t>24524U18038</a:t>
            </a:r>
          </a:p>
          <a:p>
            <a:r>
              <a:rPr lang="en-IN" b="1" dirty="0"/>
              <a:t>Karan Arts and Science college</a:t>
            </a:r>
          </a:p>
          <a:p>
            <a:r>
              <a:rPr lang="en-IN" b="1" dirty="0" err="1"/>
              <a:t>Tiruvannamalai</a:t>
            </a:r>
            <a:endParaRPr lang="en-IN" b="1" dirty="0"/>
          </a:p>
          <a:p>
            <a:endParaRPr lang="en-IN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147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0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667000"/>
            <a:ext cx="10972800" cy="320040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4000" dirty="0">
                <a:latin typeface="Arial" pitchFamily="34" charset="0"/>
                <a:ea typeface="Calibri"/>
                <a:cs typeface="Arial" pitchFamily="34" charset="0"/>
                <a:sym typeface="Calibri"/>
              </a:rPr>
              <a:t>      Mastering </a:t>
            </a:r>
            <a:r>
              <a:rPr lang="en-US" sz="4000" b="1" dirty="0">
                <a:latin typeface="Arial" pitchFamily="34" charset="0"/>
                <a:ea typeface="Calibri"/>
                <a:cs typeface="Arial" pitchFamily="34" charset="0"/>
                <a:sym typeface="Calibri"/>
              </a:rPr>
              <a:t>HTML</a:t>
            </a:r>
            <a:r>
              <a:rPr lang="en-US" sz="4000" dirty="0">
                <a:latin typeface="Arial" pitchFamily="34" charset="0"/>
                <a:ea typeface="Calibri"/>
                <a:cs typeface="Arial" pitchFamily="34" charset="0"/>
                <a:sym typeface="Calibri"/>
              </a:rPr>
              <a:t>, </a:t>
            </a:r>
            <a:r>
              <a:rPr lang="en-US" sz="4000" b="1" dirty="0">
                <a:latin typeface="Arial" pitchFamily="34" charset="0"/>
                <a:ea typeface="Calibri"/>
                <a:cs typeface="Arial" pitchFamily="34" charset="0"/>
                <a:sym typeface="Calibri"/>
              </a:rPr>
              <a:t>CSS</a:t>
            </a:r>
            <a:r>
              <a:rPr lang="en-US" sz="4000" dirty="0">
                <a:latin typeface="Arial" pitchFamily="34" charset="0"/>
                <a:ea typeface="Calibri"/>
                <a:cs typeface="Arial" pitchFamily="34" charset="0"/>
                <a:sym typeface="Calibri"/>
              </a:rPr>
              <a:t>, and </a:t>
            </a:r>
            <a:r>
              <a:rPr lang="en-US" sz="4000" b="1" dirty="0">
                <a:latin typeface="Arial" pitchFamily="34" charset="0"/>
                <a:ea typeface="Calibri"/>
                <a:cs typeface="Arial" pitchFamily="34" charset="0"/>
                <a:sym typeface="Calibri"/>
              </a:rPr>
              <a:t>JavaScript</a:t>
            </a:r>
            <a:r>
              <a:rPr lang="en-US" sz="4000" dirty="0">
                <a:latin typeface="Arial" pitchFamily="34" charset="0"/>
                <a:ea typeface="Calibri"/>
                <a:cs typeface="Arial" pitchFamily="34" charset="0"/>
                <a:sym typeface="Calibri"/>
              </a:rPr>
              <a:t> provides the foundation for building modern, accessible, and engaging websites that meet today’s digital standards.</a:t>
            </a:r>
            <a:endParaRPr lang="en-US" sz="4000" dirty="0"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587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35232" y="2781300"/>
            <a:ext cx="11074400" cy="129540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Arial" pitchFamily="34" charset="0"/>
                <a:cs typeface="Arial" pitchFamily="34" charset="0"/>
              </a:rPr>
              <a:t>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26548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spc="-365" dirty="0">
                <a:latin typeface="Verdana"/>
                <a:cs typeface="Verdana"/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90800"/>
            <a:ext cx="10972800" cy="3733800"/>
          </a:xfrm>
        </p:spPr>
        <p:txBody>
          <a:bodyPr/>
          <a:lstStyle/>
          <a:p>
            <a:pPr lvl="0">
              <a:buNone/>
            </a:pPr>
            <a:r>
              <a:rPr lang="en-US" sz="3600" dirty="0">
                <a:latin typeface="Arial" pitchFamily="34" charset="0"/>
                <a:ea typeface="Calibri"/>
                <a:cs typeface="Arial" pitchFamily="34" charset="0"/>
                <a:sym typeface="Calibri"/>
              </a:rPr>
              <a:t>        This presentation covers the </a:t>
            </a:r>
            <a:r>
              <a:rPr lang="en-US" sz="3600" b="1" dirty="0">
                <a:latin typeface="Arial" pitchFamily="34" charset="0"/>
                <a:ea typeface="Calibri"/>
                <a:cs typeface="Arial" pitchFamily="34" charset="0"/>
                <a:sym typeface="Calibri"/>
              </a:rPr>
              <a:t>basics of web development</a:t>
            </a:r>
            <a:r>
              <a:rPr lang="en-US" sz="3600" dirty="0">
                <a:latin typeface="Arial" pitchFamily="34" charset="0"/>
                <a:ea typeface="Calibri"/>
                <a:cs typeface="Arial" pitchFamily="34" charset="0"/>
                <a:sym typeface="Calibri"/>
              </a:rPr>
              <a:t> with a focus on </a:t>
            </a:r>
            <a:r>
              <a:rPr lang="en-US" sz="3600" i="1" dirty="0">
                <a:latin typeface="Arial" pitchFamily="34" charset="0"/>
                <a:ea typeface="Calibri"/>
                <a:cs typeface="Arial" pitchFamily="34" charset="0"/>
                <a:sym typeface="Calibri"/>
              </a:rPr>
              <a:t>HTML</a:t>
            </a:r>
            <a:r>
              <a:rPr lang="en-US" sz="3600" dirty="0">
                <a:latin typeface="Arial" pitchFamily="34" charset="0"/>
                <a:ea typeface="Calibri"/>
                <a:cs typeface="Arial" pitchFamily="34" charset="0"/>
                <a:sym typeface="Calibri"/>
              </a:rPr>
              <a:t>, </a:t>
            </a:r>
            <a:r>
              <a:rPr lang="en-US" sz="3600" i="1" dirty="0">
                <a:latin typeface="Arial" pitchFamily="34" charset="0"/>
                <a:ea typeface="Calibri"/>
                <a:cs typeface="Arial" pitchFamily="34" charset="0"/>
                <a:sym typeface="Calibri"/>
              </a:rPr>
              <a:t>CSS</a:t>
            </a:r>
            <a:r>
              <a:rPr lang="en-US" sz="3600" dirty="0">
                <a:latin typeface="Arial" pitchFamily="34" charset="0"/>
                <a:ea typeface="Calibri"/>
                <a:cs typeface="Arial" pitchFamily="34" charset="0"/>
                <a:sym typeface="Calibri"/>
              </a:rPr>
              <a:t>, and </a:t>
            </a:r>
            <a:r>
              <a:rPr lang="en-US" sz="3600" i="1" dirty="0">
                <a:latin typeface="Arial" pitchFamily="34" charset="0"/>
                <a:ea typeface="Calibri"/>
                <a:cs typeface="Arial" pitchFamily="34" charset="0"/>
                <a:sym typeface="Calibri"/>
              </a:rPr>
              <a:t>JavaScript</a:t>
            </a:r>
            <a:r>
              <a:rPr lang="en-US" sz="3600" dirty="0">
                <a:latin typeface="Arial" pitchFamily="34" charset="0"/>
                <a:ea typeface="Calibri"/>
                <a:cs typeface="Arial" pitchFamily="34" charset="0"/>
                <a:sym typeface="Calibri"/>
              </a:rPr>
              <a:t>. Learn how these technologies create the structure, style, and interactivity of websites.</a:t>
            </a:r>
            <a:endParaRPr lang="en-US" sz="3600" dirty="0">
              <a:latin typeface="Arial" pitchFamily="34" charset="0"/>
              <a:ea typeface="Noto Sans Symbols"/>
              <a:cs typeface="Arial" pitchFamily="34" charset="0"/>
              <a:sym typeface="Noto Sans Symbols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37" y="1032978"/>
            <a:ext cx="10972800" cy="704088"/>
          </a:xfrm>
        </p:spPr>
        <p:txBody>
          <a:bodyPr>
            <a:noAutofit/>
          </a:bodyPr>
          <a:lstStyle/>
          <a:p>
            <a:r>
              <a:rPr lang="en-US" sz="4800" spc="-365" dirty="0">
                <a:latin typeface="Verdana"/>
                <a:cs typeface="Verdana"/>
              </a:rPr>
              <a:t>OVERVIEW OF WEB DEVELOPMENT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615249"/>
            <a:ext cx="9984237" cy="3733800"/>
          </a:xfrm>
        </p:spPr>
        <p:txBody>
          <a:bodyPr/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SzPts val="1800"/>
              <a:buFont typeface="Wingdings" pitchFamily="2" charset="2"/>
              <a:buChar char="Ø"/>
            </a:pP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   Web Development = building and maintaining </a:t>
            </a:r>
            <a:r>
              <a:rPr lang="en-IN" sz="3600" dirty="0">
                <a:latin typeface="Arial"/>
                <a:ea typeface="Arial"/>
                <a:cs typeface="Arial"/>
                <a:sym typeface="Arial"/>
              </a:rPr>
              <a:t>                                      </a:t>
            </a:r>
          </a:p>
          <a:p>
            <a:pPr marL="0" lvl="0" indent="0">
              <a:spcBef>
                <a:spcPts val="0"/>
              </a:spcBef>
              <a:buClr>
                <a:srgbClr val="000000"/>
              </a:buClr>
              <a:buSzPts val="1800"/>
              <a:buNone/>
            </a:pPr>
            <a:r>
              <a:rPr lang="en-IN" sz="3600" dirty="0"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websites.</a:t>
            </a:r>
          </a:p>
          <a:p>
            <a:pPr marL="0" lvl="0" indent="0">
              <a:spcBef>
                <a:spcPts val="0"/>
              </a:spcBef>
              <a:buClr>
                <a:srgbClr val="000000"/>
              </a:buClr>
              <a:buSzPts val="1800"/>
              <a:buFont typeface="Wingdings" pitchFamily="2" charset="2"/>
              <a:buChar char="Ø"/>
            </a:pP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   Uses HTML (structure), CSS (style), </a:t>
            </a:r>
            <a:endParaRPr lang="en-IN" sz="3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buClr>
                <a:srgbClr val="000000"/>
              </a:buClr>
              <a:buSzPts val="1800"/>
              <a:buNone/>
            </a:pPr>
            <a:r>
              <a:rPr lang="en-IN" sz="36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JavaScript (interactivity).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8" y="441708"/>
            <a:ext cx="8348980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HTML</a:t>
            </a:r>
            <a:r>
              <a:rPr spc="-229" dirty="0"/>
              <a:t> </a:t>
            </a:r>
            <a:r>
              <a:rPr spc="-45" dirty="0"/>
              <a:t>(</a:t>
            </a:r>
            <a:r>
              <a:rPr sz="4400" spc="-45" dirty="0"/>
              <a:t>Hypertext</a:t>
            </a:r>
            <a:r>
              <a:rPr sz="4400" spc="-170" dirty="0"/>
              <a:t> </a:t>
            </a:r>
            <a:r>
              <a:rPr sz="4400" spc="-80" dirty="0"/>
              <a:t>MarkUP</a:t>
            </a:r>
            <a:r>
              <a:rPr sz="4400" spc="-195" dirty="0"/>
              <a:t> </a:t>
            </a:r>
            <a:r>
              <a:rPr sz="4400" spc="-110" dirty="0"/>
              <a:t>Language</a:t>
            </a:r>
            <a:r>
              <a:rPr spc="-110" dirty="0"/>
              <a:t>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82117" y="1926730"/>
            <a:ext cx="8522971" cy="39209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HTML</a:t>
            </a:r>
            <a:r>
              <a:rPr sz="2400" b="1" spc="-2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sz="2400" b="1" spc="-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sz="2400" b="1" spc="-2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i="1" spc="-4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lingua</a:t>
            </a:r>
            <a:r>
              <a:rPr sz="2400" b="1" i="1" spc="-2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i="1" spc="-8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franca</a:t>
            </a:r>
            <a:r>
              <a:rPr sz="2400" b="1" i="1" spc="-3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-6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sz="2400" b="1" spc="-2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publishing</a:t>
            </a:r>
            <a:r>
              <a:rPr sz="2400" b="1" spc="-2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hypertext</a:t>
            </a:r>
            <a:r>
              <a:rPr sz="2400" b="1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</a:t>
            </a:r>
            <a:r>
              <a:rPr sz="2400" b="1" spc="-2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sz="2400" b="1" spc="-2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-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World</a:t>
            </a:r>
            <a:r>
              <a:rPr sz="2400" b="1" spc="-2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-3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Wide </a:t>
            </a:r>
            <a:r>
              <a:rPr sz="2400" b="1" spc="-2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Web</a:t>
            </a:r>
            <a:endParaRPr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Define</a:t>
            </a:r>
            <a:r>
              <a:rPr sz="2400" b="1" spc="7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tags</a:t>
            </a:r>
            <a:r>
              <a:rPr sz="2400" b="1" spc="7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&lt;html&gt;&lt;body&gt;</a:t>
            </a:r>
            <a:r>
              <a:rPr sz="2400" b="1" spc="8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&lt;head&gt;….etc</a:t>
            </a:r>
            <a:endParaRPr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55600" marR="100330" indent="-342900">
              <a:lnSpc>
                <a:spcPts val="2160"/>
              </a:lnSpc>
              <a:spcBef>
                <a:spcPts val="1045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sz="2400" b="1" spc="-35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Allow</a:t>
            </a:r>
            <a:r>
              <a: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sz="2400" b="1" spc="-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embed</a:t>
            </a:r>
            <a:r>
              <a:rPr sz="2400" b="1" spc="-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-2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other</a:t>
            </a:r>
            <a:r>
              <a:rPr sz="2400" b="1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scripting</a:t>
            </a:r>
            <a:r>
              <a:rPr sz="2400" b="1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languages</a:t>
            </a:r>
            <a:r>
              <a:rPr sz="2400" b="1" spc="2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sz="2400" b="1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manipulate </a:t>
            </a:r>
            <a:r>
              <a:rPr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design </a:t>
            </a:r>
            <a:r>
              <a:rPr sz="2400" b="1" spc="-2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layout,</a:t>
            </a:r>
            <a:r>
              <a:rPr sz="2400" b="1" spc="-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-2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text </a:t>
            </a:r>
            <a:r>
              <a:rPr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sz="2400" b="1" spc="-9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graphics</a:t>
            </a:r>
            <a:endParaRPr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sz="2400" b="1" spc="-2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Platform</a:t>
            </a:r>
            <a:r>
              <a:rPr sz="2400" b="1" spc="-5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independent</a:t>
            </a:r>
            <a:endParaRPr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ts val="2280"/>
              </a:lnSpc>
              <a:spcBef>
                <a:spcPts val="755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sz="2400" b="1" spc="-6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Current</a:t>
            </a:r>
            <a:r>
              <a:rPr sz="2400" b="1" spc="-6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-2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version</a:t>
            </a:r>
            <a:r>
              <a:rPr sz="2400" b="1" spc="-6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sz="2400" b="1" spc="-2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4.x</a:t>
            </a:r>
            <a:r>
              <a:rPr sz="2400" b="1" spc="-2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sz="2400" b="1" spc="-4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sz="2400" b="1" spc="-4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-5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February</a:t>
            </a:r>
            <a:r>
              <a:rPr sz="2400" b="1" spc="-4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-12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W3C</a:t>
            </a:r>
            <a:r>
              <a:rPr sz="2400" b="1" spc="-2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released</a:t>
            </a:r>
            <a:r>
              <a:rPr sz="2400" b="1" spc="-2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sz="2400" b="1" spc="-3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-3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first</a:t>
            </a:r>
            <a:r>
              <a:rPr sz="2400" b="1" spc="-4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-7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draft</a:t>
            </a:r>
            <a:r>
              <a:rPr sz="2400" b="1" spc="-2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sz="2400" b="1" spc="2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sz="2400" b="1" spc="-3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-2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test</a:t>
            </a:r>
            <a:endParaRPr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55600">
              <a:lnSpc>
                <a:spcPts val="2280"/>
              </a:lnSpc>
              <a:buFont typeface="Wingdings" pitchFamily="2" charset="2"/>
              <a:buChar char="Ø"/>
            </a:pPr>
            <a:r>
              <a:rPr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suite</a:t>
            </a:r>
            <a:r>
              <a:rPr sz="2400" b="1" spc="6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-2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4.01</a:t>
            </a:r>
            <a:endParaRPr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54965" algn="l"/>
              </a:tabLst>
            </a:pPr>
            <a:r>
              <a:rPr sz="2400" dirty="0">
                <a:solidFill>
                  <a:srgbClr val="89D0D5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sz="2400" b="1" spc="-6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sz="2400" b="1" spc="12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more</a:t>
            </a:r>
            <a:r>
              <a:rPr sz="2400" b="1" spc="125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info:</a:t>
            </a:r>
            <a:r>
              <a:rPr sz="2400" b="1" spc="125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http</a:t>
            </a:r>
            <a:r>
              <a:rPr sz="2400" b="1" spc="-1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://www.w3.org/MarkUp</a:t>
            </a:r>
            <a:endParaRPr sz="2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8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9" y="990600"/>
            <a:ext cx="10324081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200" dirty="0"/>
              <a:t> </a:t>
            </a:r>
            <a:r>
              <a:rPr spc="-45" dirty="0"/>
              <a:t>(Hypertext</a:t>
            </a:r>
            <a:r>
              <a:rPr spc="-204" dirty="0"/>
              <a:t> </a:t>
            </a:r>
            <a:r>
              <a:rPr spc="-65" dirty="0"/>
              <a:t>Markup</a:t>
            </a:r>
            <a:r>
              <a:rPr spc="-195" dirty="0"/>
              <a:t> </a:t>
            </a:r>
            <a:r>
              <a:rPr spc="-110" dirty="0"/>
              <a:t>Language)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1200" y="2209800"/>
            <a:ext cx="4800600" cy="4105611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354965" algn="l"/>
              </a:tabLst>
            </a:pPr>
            <a:r>
              <a:rPr sz="1600" dirty="0">
                <a:solidFill>
                  <a:schemeClr val="tx1"/>
                </a:solidFill>
                <a:latin typeface="Lucida Sans Unicode"/>
                <a:cs typeface="Lucida Sans Unicode"/>
              </a:rPr>
              <a:t>	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Example</a:t>
            </a:r>
            <a:r>
              <a:rPr sz="2000" b="1" spc="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HTML</a:t>
            </a:r>
            <a:r>
              <a:rPr sz="2000" b="1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chemeClr val="tx1"/>
                </a:solidFill>
                <a:latin typeface="Times New Roman"/>
                <a:cs typeface="Times New Roman"/>
              </a:rPr>
              <a:t>code:</a:t>
            </a:r>
            <a:endParaRPr sz="2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515"/>
              </a:spcBef>
            </a:pPr>
            <a:r>
              <a:rPr sz="2000" b="1" spc="70" dirty="0">
                <a:solidFill>
                  <a:schemeClr val="tx1"/>
                </a:solidFill>
                <a:latin typeface="Times New Roman"/>
                <a:cs typeface="Times New Roman"/>
              </a:rPr>
              <a:t>&lt;HTML&gt;</a:t>
            </a:r>
            <a:endParaRPr sz="2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530"/>
              </a:spcBef>
            </a:pPr>
            <a:r>
              <a:rPr sz="2000" b="1" spc="45" dirty="0">
                <a:solidFill>
                  <a:schemeClr val="tx1"/>
                </a:solidFill>
                <a:latin typeface="Times New Roman"/>
                <a:cs typeface="Times New Roman"/>
              </a:rPr>
              <a:t>&lt;head&gt;</a:t>
            </a:r>
            <a:endParaRPr sz="2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515"/>
              </a:spcBef>
            </a:pP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&lt;title&gt;Hello</a:t>
            </a:r>
            <a:r>
              <a:rPr sz="2000" b="1" spc="4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World&lt;/title&gt;</a:t>
            </a:r>
            <a:endParaRPr sz="2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515"/>
              </a:spcBef>
            </a:pPr>
            <a:r>
              <a:rPr sz="2000" b="1" spc="114" dirty="0">
                <a:solidFill>
                  <a:schemeClr val="tx1"/>
                </a:solidFill>
                <a:latin typeface="Times New Roman"/>
                <a:cs typeface="Times New Roman"/>
              </a:rPr>
              <a:t>&lt;/head&gt;</a:t>
            </a:r>
            <a:endParaRPr sz="2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530"/>
              </a:spcBef>
            </a:pP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&lt;body</a:t>
            </a:r>
            <a:r>
              <a:rPr sz="2000" b="1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bgcolor</a:t>
            </a:r>
            <a:r>
              <a:rPr sz="2000" b="1" spc="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190" dirty="0">
                <a:solidFill>
                  <a:schemeClr val="tx1"/>
                </a:solidFill>
                <a:latin typeface="Times New Roman"/>
                <a:cs typeface="Times New Roman"/>
              </a:rPr>
              <a:t>=</a:t>
            </a:r>
            <a:r>
              <a:rPr sz="2000" b="1" spc="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“#000000”&gt;</a:t>
            </a:r>
            <a:endParaRPr sz="2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520"/>
              </a:spcBef>
            </a:pP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&lt;font</a:t>
            </a:r>
            <a:r>
              <a:rPr sz="2000" b="1" spc="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color</a:t>
            </a:r>
            <a:r>
              <a:rPr sz="2000" b="1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190" dirty="0">
                <a:solidFill>
                  <a:schemeClr val="tx1"/>
                </a:solidFill>
                <a:latin typeface="Times New Roman"/>
                <a:cs typeface="Times New Roman"/>
              </a:rPr>
              <a:t>=</a:t>
            </a:r>
            <a:r>
              <a:rPr sz="2000" b="1" spc="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“#ffffff</a:t>
            </a:r>
            <a:r>
              <a:rPr sz="2000" b="1" spc="-2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60" dirty="0">
                <a:solidFill>
                  <a:schemeClr val="tx1"/>
                </a:solidFill>
                <a:latin typeface="Times New Roman"/>
                <a:cs typeface="Times New Roman"/>
              </a:rPr>
              <a:t>”&gt;</a:t>
            </a:r>
            <a:endParaRPr sz="2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515"/>
              </a:spcBef>
            </a:pPr>
            <a:r>
              <a:rPr sz="2000" b="1" spc="55" dirty="0">
                <a:solidFill>
                  <a:schemeClr val="tx1"/>
                </a:solidFill>
                <a:latin typeface="Times New Roman"/>
                <a:cs typeface="Times New Roman"/>
              </a:rPr>
              <a:t>&lt;H1&gt;Hello</a:t>
            </a:r>
            <a:r>
              <a:rPr sz="2000" b="1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World&lt;/H1&gt;</a:t>
            </a:r>
            <a:endParaRPr sz="2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530"/>
              </a:spcBef>
            </a:pPr>
            <a:r>
              <a:rPr sz="2000" b="1" spc="114" dirty="0">
                <a:solidFill>
                  <a:schemeClr val="tx1"/>
                </a:solidFill>
                <a:latin typeface="Times New Roman"/>
                <a:cs typeface="Times New Roman"/>
              </a:rPr>
              <a:t>&lt;/font&gt;</a:t>
            </a:r>
            <a:endParaRPr sz="2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515"/>
              </a:spcBef>
            </a:pPr>
            <a:r>
              <a:rPr sz="2000" b="1" spc="110" dirty="0">
                <a:solidFill>
                  <a:schemeClr val="tx1"/>
                </a:solidFill>
                <a:latin typeface="Times New Roman"/>
                <a:cs typeface="Times New Roman"/>
              </a:rPr>
              <a:t>&lt;/body&gt;</a:t>
            </a:r>
            <a:endParaRPr sz="2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515"/>
              </a:spcBef>
            </a:pPr>
            <a:r>
              <a:rPr sz="2000" b="1" spc="125" dirty="0">
                <a:solidFill>
                  <a:schemeClr val="tx1"/>
                </a:solidFill>
                <a:latin typeface="Times New Roman"/>
                <a:cs typeface="Times New Roman"/>
              </a:rPr>
              <a:t>&lt;/HTML&gt;</a:t>
            </a:r>
            <a:endParaRPr sz="20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908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765" y="1075358"/>
            <a:ext cx="8611822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5680" algn="l"/>
              </a:tabLst>
            </a:pPr>
            <a:r>
              <a:rPr spc="-300" dirty="0"/>
              <a:t>CSS</a:t>
            </a:r>
            <a:r>
              <a:rPr dirty="0"/>
              <a:t>	</a:t>
            </a:r>
            <a:r>
              <a:rPr spc="-125" dirty="0"/>
              <a:t>(Cascading</a:t>
            </a:r>
            <a:r>
              <a:rPr spc="-65" dirty="0"/>
              <a:t> </a:t>
            </a:r>
            <a:r>
              <a:rPr spc="-180" dirty="0"/>
              <a:t>Style</a:t>
            </a:r>
            <a:r>
              <a:rPr spc="-60" dirty="0"/>
              <a:t> </a:t>
            </a:r>
            <a:r>
              <a:rPr spc="-75" dirty="0"/>
              <a:t>Sheet)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8800" y="2743200"/>
            <a:ext cx="6019800" cy="3241272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sz="2000" b="1" spc="-25">
                <a:solidFill>
                  <a:schemeClr val="tx1"/>
                </a:solidFill>
                <a:latin typeface="Times New Roman"/>
                <a:cs typeface="Times New Roman"/>
              </a:rPr>
              <a:t>Controls</a:t>
            </a:r>
            <a:r>
              <a:rPr sz="2000" b="1" spc="-5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format:</a:t>
            </a:r>
            <a:endParaRPr sz="2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15"/>
              </a:spcBef>
            </a:pPr>
            <a:r>
              <a:rPr sz="1450" spc="114" dirty="0">
                <a:solidFill>
                  <a:schemeClr val="tx1"/>
                </a:solidFill>
                <a:latin typeface="Lucida Sans Unicode"/>
                <a:cs typeface="Lucida Sans Unicode"/>
              </a:rPr>
              <a:t>▶</a:t>
            </a:r>
            <a:r>
              <a:rPr sz="1450" spc="440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Font,</a:t>
            </a:r>
            <a:r>
              <a:rPr sz="1800" b="1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color,</a:t>
            </a:r>
            <a:r>
              <a:rPr sz="1800" b="1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spacing</a:t>
            </a:r>
            <a:endParaRPr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450" spc="114" dirty="0">
                <a:solidFill>
                  <a:schemeClr val="tx1"/>
                </a:solidFill>
                <a:latin typeface="Lucida Sans Unicode"/>
                <a:cs typeface="Lucida Sans Unicode"/>
              </a:rPr>
              <a:t>▶</a:t>
            </a:r>
            <a:r>
              <a:rPr sz="1450" spc="30" dirty="0">
                <a:solidFill>
                  <a:schemeClr val="tx1"/>
                </a:solidFill>
                <a:latin typeface="Lucida Sans Unicode"/>
                <a:cs typeface="Lucida Sans Unicode"/>
              </a:rPr>
              <a:t>  </a:t>
            </a:r>
            <a:r>
              <a:rPr sz="1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Alignment</a:t>
            </a:r>
            <a:endParaRPr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450" spc="114" dirty="0">
                <a:solidFill>
                  <a:schemeClr val="tx1"/>
                </a:solidFill>
                <a:latin typeface="Lucida Sans Unicode"/>
                <a:cs typeface="Lucida Sans Unicode"/>
              </a:rPr>
              <a:t>▶</a:t>
            </a:r>
            <a:r>
              <a:rPr sz="1450" spc="465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User</a:t>
            </a:r>
            <a:r>
              <a:rPr sz="1800" b="1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spc="-35" dirty="0">
                <a:solidFill>
                  <a:schemeClr val="tx1"/>
                </a:solidFill>
                <a:latin typeface="Times New Roman"/>
                <a:cs typeface="Times New Roman"/>
              </a:rPr>
              <a:t>override</a:t>
            </a:r>
            <a:r>
              <a:rPr sz="1800" b="1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sz="1800" b="1" spc="2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styles</a:t>
            </a:r>
            <a:endParaRPr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450" spc="114" dirty="0">
                <a:solidFill>
                  <a:schemeClr val="tx1"/>
                </a:solidFill>
                <a:latin typeface="Lucida Sans Unicode"/>
                <a:cs typeface="Lucida Sans Unicode"/>
              </a:rPr>
              <a:t>▶</a:t>
            </a:r>
            <a:r>
              <a:rPr sz="1450" spc="25" dirty="0">
                <a:solidFill>
                  <a:schemeClr val="tx1"/>
                </a:solidFill>
                <a:latin typeface="Lucida Sans Unicode"/>
                <a:cs typeface="Lucida Sans Unicode"/>
              </a:rPr>
              <a:t>  </a:t>
            </a:r>
            <a:r>
              <a:rPr sz="1800" b="1" spc="-80" dirty="0">
                <a:solidFill>
                  <a:schemeClr val="tx1"/>
                </a:solidFill>
                <a:latin typeface="Times New Roman"/>
                <a:cs typeface="Times New Roman"/>
              </a:rPr>
              <a:t>Aural</a:t>
            </a: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spc="-95" dirty="0">
                <a:solidFill>
                  <a:schemeClr val="tx1"/>
                </a:solidFill>
                <a:latin typeface="Times New Roman"/>
                <a:cs typeface="Times New Roman"/>
              </a:rPr>
              <a:t>CSS</a:t>
            </a:r>
            <a:r>
              <a:rPr sz="1800" b="1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(non sighted</a:t>
            </a:r>
            <a:r>
              <a:rPr sz="1800" b="1" spc="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user</a:t>
            </a:r>
            <a:r>
              <a:rPr sz="1800" b="1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sz="18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voice-browser)</a:t>
            </a:r>
            <a:endParaRPr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450" spc="114" dirty="0">
                <a:solidFill>
                  <a:schemeClr val="tx1"/>
                </a:solidFill>
                <a:latin typeface="Lucida Sans Unicode"/>
                <a:cs typeface="Lucida Sans Unicode"/>
              </a:rPr>
              <a:t>▶</a:t>
            </a:r>
            <a:r>
              <a:rPr sz="1450" spc="30" dirty="0">
                <a:solidFill>
                  <a:schemeClr val="tx1"/>
                </a:solidFill>
                <a:latin typeface="Lucida Sans Unicode"/>
                <a:cs typeface="Lucida Sans Unicode"/>
              </a:rPr>
              <a:t>  </a:t>
            </a:r>
            <a:r>
              <a:rPr sz="1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Layers</a:t>
            </a:r>
            <a:endParaRPr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020"/>
              </a:spcBef>
            </a:pPr>
            <a:r>
              <a:rPr sz="1250" spc="135" dirty="0">
                <a:solidFill>
                  <a:schemeClr val="tx1"/>
                </a:solidFill>
                <a:latin typeface="Lucida Sans Unicode"/>
                <a:cs typeface="Lucida Sans Unicode"/>
              </a:rPr>
              <a:t>▶</a:t>
            </a:r>
            <a:r>
              <a:rPr sz="1250" spc="275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16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Layout</a:t>
            </a:r>
            <a:endParaRPr sz="16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994"/>
              </a:spcBef>
            </a:pPr>
            <a:r>
              <a:rPr sz="1250" spc="135" dirty="0">
                <a:solidFill>
                  <a:schemeClr val="tx1"/>
                </a:solidFill>
                <a:latin typeface="Lucida Sans Unicode"/>
                <a:cs typeface="Lucida Sans Unicode"/>
              </a:rPr>
              <a:t>▶</a:t>
            </a:r>
            <a:r>
              <a:rPr sz="1250" spc="245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/>
                <a:cs typeface="Times New Roman"/>
              </a:rPr>
              <a:t>User</a:t>
            </a:r>
            <a:r>
              <a:rPr sz="1600" b="1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Interface</a:t>
            </a:r>
            <a:endParaRPr sz="16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162966" y="1101922"/>
            <a:ext cx="109728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5680" algn="l"/>
              </a:tabLst>
            </a:pPr>
            <a:r>
              <a:rPr spc="-300" dirty="0"/>
              <a:t>CSS</a:t>
            </a:r>
            <a:r>
              <a:t>	</a:t>
            </a:r>
            <a:r>
              <a:rPr lang="en-US" dirty="0"/>
              <a:t>OF </a:t>
            </a:r>
            <a:r>
              <a:rPr lang="en-US" spc="-125" dirty="0"/>
              <a:t>EXAMPLE</a:t>
            </a:r>
            <a:endParaRPr spc="-75" dirty="0"/>
          </a:p>
        </p:txBody>
      </p:sp>
      <p:sp>
        <p:nvSpPr>
          <p:cNvPr id="3" name="object 3"/>
          <p:cNvSpPr txBox="1"/>
          <p:nvPr/>
        </p:nvSpPr>
        <p:spPr>
          <a:xfrm>
            <a:off x="1600200" y="2362200"/>
            <a:ext cx="6553200" cy="3393878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sz="2400" b="1" spc="-30">
                <a:solidFill>
                  <a:schemeClr val="tx1"/>
                </a:solidFill>
                <a:latin typeface="Times New Roman"/>
                <a:cs typeface="Times New Roman"/>
              </a:rPr>
              <a:t>Client’s</a:t>
            </a:r>
            <a:r>
              <a:rPr sz="2400" b="1" spc="-9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400" b="1" spc="-45" dirty="0">
                <a:solidFill>
                  <a:schemeClr val="tx1"/>
                </a:solidFill>
                <a:latin typeface="Times New Roman"/>
                <a:cs typeface="Times New Roman"/>
              </a:rPr>
              <a:t>browser</a:t>
            </a:r>
            <a:r>
              <a:rPr sz="2400" b="1" spc="-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dependable</a:t>
            </a:r>
            <a:endParaRPr sz="2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  <a:tabLst>
                <a:tab pos="354965" algn="l"/>
              </a:tabLst>
            </a:pPr>
            <a:r>
              <a:rPr lang="en-US" sz="1900" spc="114" dirty="0">
                <a:solidFill>
                  <a:schemeClr val="tx1"/>
                </a:solidFill>
                <a:latin typeface="Lucida Sans Unicode"/>
                <a:cs typeface="Lucida Sans Unicode"/>
              </a:rPr>
              <a:t>       </a:t>
            </a:r>
            <a:r>
              <a:rPr sz="1900">
                <a:solidFill>
                  <a:schemeClr val="tx1"/>
                </a:solidFill>
                <a:latin typeface="Lucida Sans Unicode"/>
                <a:cs typeface="Lucida Sans Unicode"/>
              </a:rPr>
              <a:t>	</a:t>
            </a:r>
            <a:r>
              <a:rPr sz="2400" b="1">
                <a:solidFill>
                  <a:schemeClr val="tx1"/>
                </a:solidFill>
                <a:latin typeface="Times New Roman"/>
                <a:cs typeface="Times New Roman"/>
              </a:rPr>
              <a:t>Example</a:t>
            </a:r>
            <a:r>
              <a:rPr sz="2400" b="1" spc="45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400" b="1" spc="-10">
                <a:solidFill>
                  <a:schemeClr val="tx1"/>
                </a:solidFill>
                <a:latin typeface="Times New Roman"/>
                <a:cs typeface="Times New Roman"/>
              </a:rPr>
              <a:t>code:</a:t>
            </a:r>
            <a:endParaRPr sz="2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70"/>
              </a:spcBef>
            </a:pPr>
            <a:endParaRPr sz="2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</a:pPr>
            <a:r>
              <a:rPr lang="en-US" sz="1800" b="1" spc="-30" dirty="0">
                <a:solidFill>
                  <a:schemeClr val="tx1"/>
                </a:solidFill>
                <a:latin typeface="Times New Roman"/>
                <a:cs typeface="Times New Roman"/>
              </a:rPr>
              <a:t>    </a:t>
            </a:r>
            <a:r>
              <a:rPr sz="1800" b="1" spc="-30">
                <a:solidFill>
                  <a:schemeClr val="tx1"/>
                </a:solidFill>
                <a:latin typeface="Times New Roman"/>
                <a:cs typeface="Times New Roman"/>
              </a:rPr>
              <a:t>p,h1,h2</a:t>
            </a:r>
            <a:r>
              <a:rPr sz="1800" b="1" spc="-6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spc="-50" dirty="0">
                <a:solidFill>
                  <a:schemeClr val="tx1"/>
                </a:solidFill>
                <a:latin typeface="Times New Roman"/>
                <a:cs typeface="Times New Roman"/>
              </a:rPr>
              <a:t>{</a:t>
            </a:r>
            <a:endParaRPr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780"/>
              </a:spcBef>
            </a:pPr>
            <a:r>
              <a:rPr sz="1800" b="1" spc="-30" dirty="0">
                <a:solidFill>
                  <a:schemeClr val="tx1"/>
                </a:solidFill>
                <a:latin typeface="Times New Roman"/>
                <a:cs typeface="Times New Roman"/>
              </a:rPr>
              <a:t>margin-</a:t>
            </a:r>
            <a:r>
              <a:rPr sz="1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top:0px;</a:t>
            </a:r>
            <a:endParaRPr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785"/>
              </a:spcBef>
            </a:pPr>
            <a:r>
              <a:rPr sz="1800" b="1" spc="-30" dirty="0">
                <a:solidFill>
                  <a:schemeClr val="tx1"/>
                </a:solidFill>
                <a:latin typeface="Times New Roman"/>
                <a:cs typeface="Times New Roman"/>
              </a:rPr>
              <a:t>margin-</a:t>
            </a:r>
            <a:r>
              <a:rPr sz="1800" b="1" spc="-40" dirty="0">
                <a:solidFill>
                  <a:schemeClr val="tx1"/>
                </a:solidFill>
                <a:latin typeface="Times New Roman"/>
                <a:cs typeface="Times New Roman"/>
              </a:rPr>
              <a:t>bottom:100px;padding:20px</a:t>
            </a:r>
            <a:r>
              <a:rPr sz="1800" b="1" spc="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40px</a:t>
            </a:r>
            <a:r>
              <a:rPr sz="1800" b="1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0px</a:t>
            </a:r>
            <a:r>
              <a:rPr sz="1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 40px;</a:t>
            </a:r>
            <a:endParaRPr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790"/>
              </a:spcBef>
            </a:pPr>
            <a:r>
              <a:rPr sz="1800" b="1" spc="-50" dirty="0">
                <a:solidFill>
                  <a:schemeClr val="tx1"/>
                </a:solidFill>
                <a:latin typeface="Times New Roman"/>
                <a:cs typeface="Times New Roman"/>
              </a:rPr>
              <a:t>}</a:t>
            </a:r>
            <a:endParaRPr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354965" algn="l"/>
              </a:tabLst>
            </a:pPr>
            <a:endParaRPr sz="2400" b="1" spc="-1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101843" y="1079025"/>
            <a:ext cx="109728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50" dirty="0"/>
              <a:t>BASICS OF JAVASCRIPT</a:t>
            </a:r>
            <a:endParaRPr spc="-15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2438400"/>
            <a:ext cx="7637527" cy="3081613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sz="1600" dirty="0">
                <a:solidFill>
                  <a:schemeClr val="tx1"/>
                </a:solidFill>
                <a:latin typeface="Lucida Sans Unicode"/>
                <a:cs typeface="Lucida Sans Unicode"/>
              </a:rPr>
              <a:t>	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Compact</a:t>
            </a:r>
            <a:r>
              <a:rPr sz="2000" b="1" spc="-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chemeClr val="tx1"/>
                </a:solidFill>
                <a:latin typeface="Times New Roman"/>
                <a:cs typeface="Times New Roman"/>
              </a:rPr>
              <a:t>object-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based</a:t>
            </a:r>
            <a:r>
              <a:rPr sz="2000" b="1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scripting</a:t>
            </a:r>
            <a:r>
              <a:rPr sz="2000" b="1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language</a:t>
            </a:r>
            <a:endParaRPr sz="2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sz="1600" dirty="0">
                <a:solidFill>
                  <a:schemeClr val="tx1"/>
                </a:solidFill>
                <a:latin typeface="Lucida Sans Unicode"/>
                <a:cs typeface="Lucida Sans Unicode"/>
              </a:rPr>
              <a:t>	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Code</a:t>
            </a:r>
            <a:r>
              <a:rPr sz="20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be</a:t>
            </a:r>
            <a:r>
              <a:rPr sz="2000" b="1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embedded</a:t>
            </a:r>
            <a:r>
              <a:rPr sz="2000" b="1" spc="10" dirty="0">
                <a:solidFill>
                  <a:schemeClr val="tx1"/>
                </a:solidFill>
                <a:latin typeface="Times New Roman"/>
                <a:cs typeface="Times New Roman"/>
              </a:rPr>
              <a:t> 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into</a:t>
            </a:r>
            <a:r>
              <a:rPr sz="2000" b="1" spc="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HTML</a:t>
            </a:r>
            <a:r>
              <a:rPr sz="2000" b="1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chemeClr val="tx1"/>
                </a:solidFill>
                <a:latin typeface="Times New Roman"/>
                <a:cs typeface="Times New Roman"/>
              </a:rPr>
              <a:t>file</a:t>
            </a:r>
            <a:endParaRPr sz="2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sz="1600" dirty="0">
                <a:solidFill>
                  <a:schemeClr val="tx1"/>
                </a:solidFill>
                <a:latin typeface="Lucida Sans Unicode"/>
                <a:cs typeface="Lucida Sans Unicode"/>
              </a:rPr>
              <a:t>	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HTML</a:t>
            </a:r>
            <a:r>
              <a:rPr sz="2000" b="1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chemeClr val="tx1"/>
                </a:solidFill>
                <a:latin typeface="Times New Roman"/>
                <a:cs typeface="Times New Roman"/>
              </a:rPr>
              <a:t>tag</a:t>
            </a:r>
            <a:endParaRPr sz="2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800"/>
              </a:spcBef>
              <a:buFont typeface="Wingdings" pitchFamily="2" charset="2"/>
              <a:buChar char="Ø"/>
            </a:pP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&lt;script</a:t>
            </a:r>
            <a:r>
              <a:rPr sz="1800" b="1" spc="1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language=“javascript”&gt;CODE&lt;/script&gt;</a:t>
            </a:r>
            <a:endParaRPr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sz="1600" dirty="0">
                <a:solidFill>
                  <a:schemeClr val="tx1"/>
                </a:solidFill>
                <a:latin typeface="Lucida Sans Unicode"/>
                <a:cs typeface="Lucida Sans Unicode"/>
              </a:rPr>
              <a:t>	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Also</a:t>
            </a:r>
            <a:r>
              <a:rPr sz="2000" b="1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be</a:t>
            </a:r>
            <a:r>
              <a:rPr sz="2000" b="1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in</a:t>
            </a:r>
            <a:r>
              <a:rPr sz="2000" b="1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r>
              <a:rPr sz="2000" b="1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chemeClr val="tx1"/>
                </a:solidFill>
                <a:latin typeface="Times New Roman"/>
                <a:cs typeface="Times New Roman"/>
              </a:rPr>
              <a:t>separate</a:t>
            </a:r>
            <a:r>
              <a:rPr sz="2000" b="1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file</a:t>
            </a:r>
            <a:r>
              <a:rPr sz="2000" b="1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FILENAME.js</a:t>
            </a:r>
            <a:endParaRPr sz="2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sz="1600" dirty="0">
                <a:solidFill>
                  <a:schemeClr val="tx1"/>
                </a:solidFill>
                <a:latin typeface="Lucida Sans Unicode"/>
                <a:cs typeface="Lucida Sans Unicode"/>
              </a:rPr>
              <a:t>	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HTML</a:t>
            </a:r>
            <a:r>
              <a:rPr sz="2000" b="1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chemeClr val="tx1"/>
                </a:solidFill>
                <a:latin typeface="Times New Roman"/>
                <a:cs typeface="Times New Roman"/>
              </a:rPr>
              <a:t>tag</a:t>
            </a:r>
            <a:endParaRPr sz="2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800"/>
              </a:spcBef>
              <a:buFont typeface="Wingdings" pitchFamily="2" charset="2"/>
              <a:buChar char="Ø"/>
            </a:pP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&lt;SCRIPT</a:t>
            </a:r>
            <a:r>
              <a:rPr sz="1800" b="1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spc="-50" dirty="0">
                <a:solidFill>
                  <a:schemeClr val="tx1"/>
                </a:solidFill>
                <a:latin typeface="Times New Roman"/>
                <a:cs typeface="Times New Roman"/>
              </a:rPr>
              <a:t>LANGUAGE="JavaScript"</a:t>
            </a:r>
            <a:r>
              <a:rPr sz="1800" b="1" spc="1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SRC=“FILENAME.js"&gt;&lt;/SCRIPT&gt;</a:t>
            </a:r>
            <a:endParaRPr sz="18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346336" y="927103"/>
            <a:ext cx="109728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50" dirty="0"/>
              <a:t>JAVASCRIPT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929856" y="2081849"/>
            <a:ext cx="10972800" cy="3482364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sz="1600" b="0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dirty="0"/>
              <a:t>Main</a:t>
            </a:r>
            <a:r>
              <a:rPr spc="-110" dirty="0"/>
              <a:t> </a:t>
            </a:r>
            <a:r>
              <a:rPr spc="-10" dirty="0"/>
              <a:t>objectives:</a:t>
            </a:r>
            <a:endParaRPr sz="1600">
              <a:latin typeface="Lucida Sans Unicode"/>
              <a:cs typeface="Lucida Sans Unicode"/>
            </a:endParaRPr>
          </a:p>
          <a:p>
            <a:pPr marL="469900">
              <a:lnSpc>
                <a:spcPct val="100000"/>
              </a:lnSpc>
              <a:spcBef>
                <a:spcPts val="1015"/>
              </a:spcBef>
              <a:buNone/>
            </a:pPr>
            <a:r>
              <a:rPr sz="1800" dirty="0"/>
              <a:t>User</a:t>
            </a:r>
            <a:r>
              <a:rPr sz="1800" spc="-114" dirty="0"/>
              <a:t> </a:t>
            </a:r>
            <a:r>
              <a:rPr sz="1800" spc="-10" dirty="0"/>
              <a:t>interface,</a:t>
            </a:r>
            <a:r>
              <a:rPr sz="1800" spc="-50" dirty="0"/>
              <a:t> </a:t>
            </a:r>
            <a:r>
              <a:rPr sz="1800" spc="-35" dirty="0"/>
              <a:t>CGI</a:t>
            </a:r>
            <a:r>
              <a:rPr sz="1800" spc="-80" dirty="0"/>
              <a:t> </a:t>
            </a:r>
            <a:r>
              <a:rPr sz="1800" dirty="0"/>
              <a:t>capabilities</a:t>
            </a:r>
            <a:r>
              <a:rPr sz="1800" spc="-70" dirty="0"/>
              <a:t> </a:t>
            </a:r>
            <a:r>
              <a:rPr sz="1800" dirty="0"/>
              <a:t>without</a:t>
            </a:r>
            <a:r>
              <a:rPr sz="1800" spc="-80" dirty="0"/>
              <a:t> </a:t>
            </a:r>
            <a:r>
              <a:rPr sz="1800" spc="-10" dirty="0"/>
              <a:t>involving</a:t>
            </a:r>
            <a:r>
              <a:rPr sz="1800" spc="-70" dirty="0"/>
              <a:t> </a:t>
            </a:r>
            <a:r>
              <a:rPr sz="1800" spc="-10" dirty="0"/>
              <a:t>server</a:t>
            </a:r>
            <a:endParaRPr sz="1800"/>
          </a:p>
          <a:p>
            <a:pPr marL="12700">
              <a:lnSpc>
                <a:spcPct val="100000"/>
              </a:lnSpc>
              <a:spcBef>
                <a:spcPts val="990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sz="1600" b="0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spc="-10" dirty="0"/>
              <a:t>Client</a:t>
            </a:r>
            <a:r>
              <a:rPr spc="10" dirty="0"/>
              <a:t> </a:t>
            </a:r>
            <a:r>
              <a:rPr dirty="0"/>
              <a:t>side </a:t>
            </a:r>
            <a:r>
              <a:rPr spc="-10" dirty="0"/>
              <a:t>compilation</a:t>
            </a:r>
            <a:endParaRPr sz="1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sz="1600" b="0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spc="-75" dirty="0"/>
              <a:t>Server</a:t>
            </a:r>
            <a:r>
              <a:rPr spc="-25" dirty="0"/>
              <a:t> </a:t>
            </a:r>
            <a:r>
              <a:rPr spc="-20" dirty="0"/>
              <a:t>provides</a:t>
            </a:r>
            <a:r>
              <a:rPr spc="-35" dirty="0"/>
              <a:t> </a:t>
            </a:r>
            <a:r>
              <a:rPr dirty="0"/>
              <a:t>no</a:t>
            </a:r>
            <a:r>
              <a:rPr spc="-35" dirty="0"/>
              <a:t> </a:t>
            </a:r>
            <a:r>
              <a:rPr spc="-10" dirty="0"/>
              <a:t>support</a:t>
            </a:r>
            <a:endParaRPr sz="1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sz="1600" b="0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spc="-35" dirty="0"/>
              <a:t>Security</a:t>
            </a:r>
            <a:r>
              <a:rPr spc="-80" dirty="0"/>
              <a:t> </a:t>
            </a:r>
            <a:r>
              <a:rPr spc="-35" dirty="0"/>
              <a:t>hazard</a:t>
            </a:r>
            <a:r>
              <a:rPr spc="-55" dirty="0"/>
              <a:t> </a:t>
            </a:r>
            <a:r>
              <a:rPr spc="-65" dirty="0"/>
              <a:t>for</a:t>
            </a:r>
            <a:r>
              <a:rPr spc="-60" dirty="0"/>
              <a:t> </a:t>
            </a:r>
            <a:r>
              <a:rPr spc="-10" dirty="0"/>
              <a:t>client’s</a:t>
            </a:r>
            <a:r>
              <a:rPr spc="-55" dirty="0"/>
              <a:t> </a:t>
            </a:r>
            <a:r>
              <a:rPr spc="-10" dirty="0"/>
              <a:t>computer</a:t>
            </a:r>
            <a:endParaRPr sz="1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sz="1600" b="0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spc="-95" dirty="0"/>
              <a:t>SCS</a:t>
            </a:r>
            <a:r>
              <a:rPr dirty="0"/>
              <a:t> websites</a:t>
            </a:r>
            <a:r>
              <a:rPr spc="-5" dirty="0"/>
              <a:t> </a:t>
            </a:r>
            <a:r>
              <a:rPr spc="-70" dirty="0"/>
              <a:t>JavaScript's</a:t>
            </a:r>
            <a:r>
              <a:rPr spc="-10" dirty="0"/>
              <a:t> Examples</a:t>
            </a:r>
            <a:endParaRPr sz="1600">
              <a:latin typeface="Lucida Sans Unicode"/>
              <a:cs typeface="Lucida Sans Unicode"/>
            </a:endParaRPr>
          </a:p>
          <a:p>
            <a:pPr marL="469900">
              <a:lnSpc>
                <a:spcPct val="100000"/>
              </a:lnSpc>
              <a:spcBef>
                <a:spcPts val="1020"/>
              </a:spcBef>
              <a:buNone/>
            </a:pPr>
            <a:endParaRPr sz="18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Madison</vt:lpstr>
      <vt:lpstr>INTRODUCTION TO HTML CSS JAVASCRIPT</vt:lpstr>
      <vt:lpstr>INTRODUCTION</vt:lpstr>
      <vt:lpstr>OVERVIEW OF WEB DEVELOPMENT</vt:lpstr>
      <vt:lpstr>HTML (Hypertext MarkUP Language)</vt:lpstr>
      <vt:lpstr>HTML (Hypertext Markup Language)</vt:lpstr>
      <vt:lpstr>CSS (Cascading Style Sheet)</vt:lpstr>
      <vt:lpstr>CSS OF EXAMPLE</vt:lpstr>
      <vt:lpstr>BASICS OF JAVASCRIPT</vt:lpstr>
      <vt:lpstr>JAVASCRIPT</vt:lpstr>
      <vt:lpstr>CONCLUSION</vt:lpstr>
      <vt:lpstr>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Kamatchi C</dc:creator>
  <cp:lastModifiedBy>Kamatchi C</cp:lastModifiedBy>
  <cp:revision>17</cp:revision>
  <dcterms:created xsi:type="dcterms:W3CDTF">2025-09-07T13:53:50Z</dcterms:created>
  <dcterms:modified xsi:type="dcterms:W3CDTF">2025-09-10T14:25:10Z</dcterms:modified>
</cp:coreProperties>
</file>