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rga Venkata Reddy Tetali" initials="DT" lastIdx="1" clrIdx="0">
    <p:extLst>
      <p:ext uri="{19B8F6BF-5375-455C-9EA6-DF929625EA0E}">
        <p15:presenceInfo xmlns:p15="http://schemas.microsoft.com/office/powerpoint/2012/main" userId="46a441c223f15a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6T15:10:00.78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D313-2789-6D98-50F7-7176B03D4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2B351-E872-61FB-1FE9-7ECED85C2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0DE5-A6B7-254E-9E5E-F8EEEB5F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BFF7-0F44-BE8A-AB41-EA63E9D9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A1617-81EC-8007-BF9F-7D3B26AE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6376-2BE7-20C5-9AFD-E66ABB3F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49052-29D0-D763-790C-7D6DBFA0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C17A-938C-40CB-D9DC-48C8F5A3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6586-EB95-B7E9-E975-A371859B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EE82-8B4E-B450-10F7-0A03B669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8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F019A-51AC-52E3-41B0-A89C9DE21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0EEFB-24E2-A93C-5D1C-7415A71F1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DDD2-F0FA-814D-121C-0405F6DD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1318-0ACA-A01E-A2A6-2E29916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1D84-70EC-16C3-8336-ABDB5CDC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78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CF06-9E14-4563-67CD-015873B5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1BAD-8B72-2481-77BB-3782ECBD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34A2-8267-1039-C4E7-F4C23EC4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1319-5E57-9D47-7A6C-68DB553A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E072C-E794-0D04-BAB2-5CCF5D9A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3EC2-2A6A-C43A-7986-F356686E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88E15-622B-61BE-03A8-C4CF2371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47F4-166E-B194-B63D-06F6A6B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0C3E-5A05-40D8-1FD0-97985ECD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C72E-9421-9378-7B68-0DC66DD3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1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4978-C91E-FCB4-F7FE-257746A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481F-DECF-6064-79AF-D25C633F9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FE4EA-AE37-9E53-B56D-D473D1099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C68F-CA5A-968E-C65B-8535B9BD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4106F-7585-71AC-DB95-058D4F65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E975E-A94F-DD44-C238-8F17389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3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4619-40CC-7051-C58D-375C52D7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24FA-7179-CD1E-12CD-4E389B34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5663A-944B-9B9A-1CE5-5218B391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B9C6A-E528-189A-75A1-693EAAC1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0B2E-269C-75F0-86DA-722BB0ECB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3B4CB-94C1-A7DF-25C0-9E53F974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9AC7E-E868-1054-E5EF-4878838E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04FE5-D3CC-161E-5A78-38135B4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5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3BB0-1DDE-8CD4-C12D-88022859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4FDD-8EFC-EB5B-2F71-C07A17A2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0C2CB-8A55-9D4F-9A62-C7FD4837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33DB4-44EA-FE76-8655-7F18DAE7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B14BD-9353-C3DC-CE6F-5608888D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F4D9F-7FE3-242A-C8B0-F0B635DC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8A65B-2854-C62A-2D76-2CEAD2B8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6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3A24-505C-9F6C-DC2A-FB821294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AF7B-E77E-6828-B68A-5D7A192C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FFFF0-E384-1BDE-9D86-5A4643A5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51728-1709-F6F2-7A6B-3A0EF0AA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72804-0FDB-0CBC-D224-E9C72A9A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1ABA-3C51-9625-14B2-CD7995DB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598E-8332-B835-4218-BC4FFC62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646FE-2E39-132A-1815-D63C4009B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C04A1-4ED4-827F-0C51-42B6B06E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39FC0-5B4D-44BD-D4BB-7890E7E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020A6-0E45-5E1D-23AC-816508E0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B996-FFC8-AE5D-0CC9-14FEBBCD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04EAF-B5C2-9865-8487-1C40F8B3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58C04-8F5B-8543-4FAB-48BDE03F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809B-D1F4-76C4-7AF1-BEE738A89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CE7E-A247-4F84-B70B-070B6627C4A4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C878-837C-3CF3-0D11-0D9E9C246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A51E-C9EC-FC72-DD96-7D007935A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133A-E087-43D9-92C2-25537D020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6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482-13A4-0B31-259B-CE2E275B6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and Profit Analysis Dashboard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F28A-D67C-FE9F-EAF4-5B4EC5D33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Tool: Power BI</a:t>
            </a:r>
          </a:p>
          <a:p>
            <a:r>
              <a:rPr lang="en-IN" sz="2800" dirty="0"/>
              <a:t>Dataset: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Superstore Dataset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D9C7C-1508-DD6B-6891-377916A79D95}"/>
              </a:ext>
            </a:extLst>
          </p:cNvPr>
          <p:cNvSpPr txBox="1"/>
          <p:nvPr/>
        </p:nvSpPr>
        <p:spPr>
          <a:xfrm>
            <a:off x="7343775" y="5551798"/>
            <a:ext cx="484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Tetali Durga Venkata Reddy</a:t>
            </a:r>
          </a:p>
          <a:p>
            <a:r>
              <a:rPr lang="en-IN" dirty="0"/>
              <a:t>Email:tetalidurgavenkatareddy@gmail.com</a:t>
            </a:r>
          </a:p>
        </p:txBody>
      </p:sp>
    </p:spTree>
    <p:extLst>
      <p:ext uri="{BB962C8B-B14F-4D97-AF65-F5344CB8AC3E}">
        <p14:creationId xmlns:p14="http://schemas.microsoft.com/office/powerpoint/2010/main" val="157946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D159-AEA9-8498-2999-D2721D3A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0350-D094-929A-B0BC-047B188C8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Sales performance across regions, segments, and categories.</a:t>
            </a:r>
          </a:p>
          <a:p>
            <a:r>
              <a:rPr lang="en-IN" dirty="0"/>
              <a:t>Understand Trends over time using time-series </a:t>
            </a:r>
            <a:r>
              <a:rPr lang="en-IN" dirty="0" err="1"/>
              <a:t>analysis.Identify</a:t>
            </a:r>
            <a:r>
              <a:rPr lang="en-IN" dirty="0"/>
              <a:t> Top and Bottom performing sub-categories.</a:t>
            </a:r>
          </a:p>
          <a:p>
            <a:r>
              <a:rPr lang="en-IN" dirty="0"/>
              <a:t>Monitor KPIs like Total Sales and Growth.</a:t>
            </a:r>
          </a:p>
          <a:p>
            <a:r>
              <a:rPr lang="en-IN" dirty="0"/>
              <a:t>Enable interactive filtering by Region, Category, and Segment.</a:t>
            </a:r>
          </a:p>
        </p:txBody>
      </p:sp>
    </p:spTree>
    <p:extLst>
      <p:ext uri="{BB962C8B-B14F-4D97-AF65-F5344CB8AC3E}">
        <p14:creationId xmlns:p14="http://schemas.microsoft.com/office/powerpoint/2010/main" val="33362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4B09-FADE-0C3C-35E5-BAB268A4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Chart: Sum of Sales by Region and Segment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F26E-300D-457A-329E-547BE48C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7953" cy="4351338"/>
          </a:xfrm>
        </p:spPr>
        <p:txBody>
          <a:bodyPr/>
          <a:lstStyle/>
          <a:p>
            <a:r>
              <a:rPr lang="en-US" dirty="0"/>
              <a:t>Compares total sales across </a:t>
            </a:r>
            <a:r>
              <a:rPr lang="en-US" b="1" dirty="0"/>
              <a:t>Regions</a:t>
            </a:r>
            <a:r>
              <a:rPr lang="en-US" dirty="0"/>
              <a:t> (West, East, Central, South) split by </a:t>
            </a:r>
            <a:r>
              <a:rPr lang="en-US" b="1" dirty="0"/>
              <a:t>Segments</a:t>
            </a:r>
            <a:r>
              <a:rPr lang="en-US" dirty="0"/>
              <a:t> (Consumer, Corporate, Home Office).</a:t>
            </a:r>
          </a:p>
          <a:p>
            <a:r>
              <a:rPr lang="en-US" dirty="0"/>
              <a:t>The </a:t>
            </a:r>
            <a:r>
              <a:rPr lang="en-US" b="1" dirty="0"/>
              <a:t>West</a:t>
            </a:r>
            <a:r>
              <a:rPr lang="en-US" dirty="0"/>
              <a:t> and </a:t>
            </a:r>
            <a:r>
              <a:rPr lang="en-US" b="1" dirty="0"/>
              <a:t>East</a:t>
            </a:r>
            <a:r>
              <a:rPr lang="en-US" dirty="0"/>
              <a:t> regions have the highest sales, mainly driven by the </a:t>
            </a:r>
            <a:r>
              <a:rPr lang="en-US" b="1" dirty="0"/>
              <a:t>Consumer</a:t>
            </a:r>
            <a:r>
              <a:rPr lang="en-US" dirty="0"/>
              <a:t> segment.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58D73-25DC-396D-782F-9D94813D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65" y="1549141"/>
            <a:ext cx="3799612" cy="4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8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5944-1968-616E-7361-C3754304E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D241-389E-26D2-8447-CC3AA421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Card: Total Sum of Sales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B67F-A44B-8E60-3685-B72E8E94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457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Highlights the </a:t>
            </a:r>
            <a:r>
              <a:rPr lang="en-US" b="1" dirty="0"/>
              <a:t>Total Sales</a:t>
            </a:r>
            <a:r>
              <a:rPr lang="en-US" dirty="0"/>
              <a:t> value of </a:t>
            </a:r>
            <a:r>
              <a:rPr lang="en-US" b="1" dirty="0"/>
              <a:t>2.26 Million</a:t>
            </a:r>
            <a:r>
              <a:rPr lang="en-US" dirty="0"/>
              <a:t>.</a:t>
            </a:r>
          </a:p>
          <a:p>
            <a:r>
              <a:rPr lang="en-US" dirty="0"/>
              <a:t>Provides a quick summary of overall revenue performance.</a:t>
            </a:r>
          </a:p>
          <a:p>
            <a:r>
              <a:rPr lang="en-US" dirty="0"/>
              <a:t> Sales performance trend during the </a:t>
            </a:r>
            <a:r>
              <a:rPr lang="en-US" b="1" dirty="0"/>
              <a:t>first month</a:t>
            </a:r>
            <a:r>
              <a:rPr lang="en-US" dirty="0"/>
              <a:t> and how it varies </a:t>
            </a:r>
            <a:r>
              <a:rPr lang="en-US" b="1" dirty="0"/>
              <a:t>by state</a:t>
            </a:r>
            <a:r>
              <a:rPr lang="en-US" dirty="0"/>
              <a:t> across the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states show sharp sales peaks during the early months, indicating </a:t>
            </a:r>
            <a:r>
              <a:rPr lang="en-US" b="1" dirty="0"/>
              <a:t>seasonal buying trends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C210E-002F-2B76-268C-799140EA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62" y="1825625"/>
            <a:ext cx="522042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2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6D38A-67C4-9FB4-669B-5DDFE706C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03-D16F-E002-5AD4-78157E59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Chart: Sum of Sales by Sub-Category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EDF8-3146-EABC-6982-5E7E47D0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45784" cy="4351338"/>
          </a:xfrm>
        </p:spPr>
        <p:txBody>
          <a:bodyPr/>
          <a:lstStyle/>
          <a:p>
            <a:r>
              <a:rPr lang="en-IN" dirty="0"/>
              <a:t>Sales distribution among different </a:t>
            </a:r>
            <a:r>
              <a:rPr lang="en-IN" b="1" dirty="0"/>
              <a:t>Sub-Categories</a:t>
            </a:r>
            <a:r>
              <a:rPr lang="en-IN" dirty="0"/>
              <a:t> (Phones, Chairs, Storage, Tables, etc.).</a:t>
            </a:r>
          </a:p>
          <a:p>
            <a:r>
              <a:rPr lang="en-US" b="1" dirty="0"/>
              <a:t>Phones</a:t>
            </a:r>
            <a:r>
              <a:rPr lang="en-US" dirty="0"/>
              <a:t> are the top-selling sub-category (around </a:t>
            </a:r>
            <a:r>
              <a:rPr lang="en-US" b="1" dirty="0"/>
              <a:t>14.49%</a:t>
            </a:r>
            <a:r>
              <a:rPr lang="en-US" dirty="0"/>
              <a:t> of total sales), followed by </a:t>
            </a:r>
            <a:r>
              <a:rPr lang="en-US" b="1" dirty="0"/>
              <a:t>Chairs</a:t>
            </a:r>
            <a:r>
              <a:rPr lang="en-US" dirty="0"/>
              <a:t> and </a:t>
            </a:r>
            <a:r>
              <a:rPr lang="en-US" b="1" dirty="0"/>
              <a:t>Binders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39EAA-8A79-586E-5B3B-D3B423CF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669" y="1690444"/>
            <a:ext cx="4491851" cy="39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827AB-4F4A-4B82-F279-208DA1284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F659-F180-3671-8DC8-DC394637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Stacked Area Chart: Sum of Sales by Sub-Category and Ship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3E43-D875-8A24-5249-C33E47121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45784" cy="4351338"/>
          </a:xfrm>
        </p:spPr>
        <p:txBody>
          <a:bodyPr/>
          <a:lstStyle/>
          <a:p>
            <a:r>
              <a:rPr lang="en-US" dirty="0"/>
              <a:t>Shipping mode distribution (First Class, Same Day, Second Class, Standard Class) across different </a:t>
            </a:r>
            <a:r>
              <a:rPr lang="en-US" b="1" dirty="0"/>
              <a:t>Sub-Categories</a:t>
            </a:r>
            <a:r>
              <a:rPr lang="en-US" dirty="0"/>
              <a:t>.</a:t>
            </a:r>
          </a:p>
          <a:p>
            <a:r>
              <a:rPr lang="en-US" b="1" dirty="0"/>
              <a:t>Standard Class</a:t>
            </a:r>
            <a:r>
              <a:rPr lang="en-US" dirty="0"/>
              <a:t> dominates the shipping for most categories, showing customers prefer economical shipping options.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159DC-5163-EDEB-EA5E-570F5A8C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021" y="1825625"/>
            <a:ext cx="4545340" cy="37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5BFD-159D-62C0-08D2-7A361C7D7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16E-6A4E-997D-2E6C-3944A02C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Chart: Sum of Sales by Category and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85E0-4EEB-F929-3AA3-8651CEDC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45784" cy="4351338"/>
          </a:xfrm>
        </p:spPr>
        <p:txBody>
          <a:bodyPr/>
          <a:lstStyle/>
          <a:p>
            <a:r>
              <a:rPr lang="en-US" dirty="0"/>
              <a:t>Year-over-year sales trends for </a:t>
            </a:r>
            <a:r>
              <a:rPr lang="en-US" b="1" dirty="0"/>
              <a:t>Furniture</a:t>
            </a:r>
            <a:r>
              <a:rPr lang="en-US" dirty="0"/>
              <a:t>, </a:t>
            </a:r>
            <a:r>
              <a:rPr lang="en-US" b="1" dirty="0"/>
              <a:t>Office Supplies</a:t>
            </a:r>
            <a:r>
              <a:rPr lang="en-US" dirty="0"/>
              <a:t>, and </a:t>
            </a:r>
            <a:r>
              <a:rPr lang="en-US" b="1" dirty="0"/>
              <a:t>Technology</a:t>
            </a:r>
            <a:r>
              <a:rPr lang="en-US" dirty="0"/>
              <a:t>.</a:t>
            </a:r>
          </a:p>
          <a:p>
            <a:r>
              <a:rPr lang="en-US" dirty="0"/>
              <a:t>Sales of </a:t>
            </a:r>
            <a:r>
              <a:rPr lang="en-US" b="1" dirty="0"/>
              <a:t>Technology</a:t>
            </a:r>
            <a:r>
              <a:rPr lang="en-US" dirty="0"/>
              <a:t> have seen strong peaks compared to other categories, showing it as a fast-growing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E2D5A-5FA0-23B2-3808-5598C53D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15" y="1825624"/>
            <a:ext cx="4667291" cy="393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2A5B-5A7C-0198-F9EC-4A7F1927B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7BB7-92C1-F3DA-9BB9-59E15E1A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Map: Sum of Sales by Category and Segment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76F8-6B18-6BEA-890C-C57C1D1F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45784" cy="4351338"/>
          </a:xfrm>
        </p:spPr>
        <p:txBody>
          <a:bodyPr/>
          <a:lstStyle/>
          <a:p>
            <a:r>
              <a:rPr lang="en-US" dirty="0"/>
              <a:t>Contribution of each </a:t>
            </a:r>
            <a:r>
              <a:rPr lang="en-US" b="1" dirty="0"/>
              <a:t>Category</a:t>
            </a:r>
            <a:r>
              <a:rPr lang="en-US" dirty="0"/>
              <a:t> (Furniture, Technology, Office Supplies) broken down by </a:t>
            </a:r>
            <a:r>
              <a:rPr lang="en-US" b="1" dirty="0"/>
              <a:t>Segments</a:t>
            </a:r>
            <a:r>
              <a:rPr lang="en-US" dirty="0"/>
              <a:t> (Consumer, Corporate, Home Office).</a:t>
            </a:r>
          </a:p>
          <a:p>
            <a:r>
              <a:rPr lang="en-US" b="1" dirty="0"/>
              <a:t>Technology - Consumer</a:t>
            </a:r>
            <a:r>
              <a:rPr lang="en-US" dirty="0"/>
              <a:t> leads sales contribution, followed by </a:t>
            </a:r>
            <a:r>
              <a:rPr lang="en-US" b="1" dirty="0"/>
              <a:t>Office Supplies - Consumer</a:t>
            </a:r>
            <a:r>
              <a:rPr lang="en-US" dirty="0"/>
              <a:t> and </a:t>
            </a:r>
            <a:r>
              <a:rPr lang="en-US" b="1" dirty="0"/>
              <a:t>Furniture - Consumer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41AAF-262F-08D8-1701-914B4449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97" y="1510638"/>
            <a:ext cx="4557102" cy="42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F148-A922-C7E9-4C6C-F775E3CF7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39548-BC62-FEE3-0DF5-4D1923694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828798"/>
          </a:xfrm>
        </p:spPr>
        <p:txBody>
          <a:bodyPr/>
          <a:lstStyle/>
          <a:p>
            <a:r>
              <a:rPr lang="en-IN" dirty="0"/>
              <a:t>--*--</a:t>
            </a:r>
          </a:p>
        </p:txBody>
      </p:sp>
    </p:spTree>
    <p:extLst>
      <p:ext uri="{BB962C8B-B14F-4D97-AF65-F5344CB8AC3E}">
        <p14:creationId xmlns:p14="http://schemas.microsoft.com/office/powerpoint/2010/main" val="313364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Sales and Profit Analysis Dashboard</vt:lpstr>
      <vt:lpstr>Objectives</vt:lpstr>
      <vt:lpstr>Bar Chart: Sum of Sales by Region and Segment</vt:lpstr>
      <vt:lpstr>KPI Card: Total Sum of Sales</vt:lpstr>
      <vt:lpstr>Pie Chart: Sum of Sales by Sub-Category</vt:lpstr>
      <vt:lpstr>100% Stacked Area Chart: Sum of Sales by Sub-Category and Ship Mode</vt:lpstr>
      <vt:lpstr>Line Chart: Sum of Sales by Category and Year</vt:lpstr>
      <vt:lpstr>Tree Map: Sum of Sales by Category and Segment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Durga Venkata Reddy Tetali</dc:creator>
  <cp:lastModifiedBy>Durga Venkata Reddy Tetali</cp:lastModifiedBy>
  <cp:revision>1</cp:revision>
  <dcterms:created xsi:type="dcterms:W3CDTF">2025-04-26T09:26:25Z</dcterms:created>
  <dcterms:modified xsi:type="dcterms:W3CDTF">2025-04-26T09:46:37Z</dcterms:modified>
</cp:coreProperties>
</file>