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95" r:id="rId5"/>
    <p:sldId id="296" r:id="rId6"/>
    <p:sldId id="298" r:id="rId7"/>
    <p:sldId id="297" r:id="rId8"/>
    <p:sldId id="299" r:id="rId9"/>
    <p:sldId id="300" r:id="rId10"/>
    <p:sldId id="302" r:id="rId11"/>
    <p:sldId id="275" r:id="rId12"/>
    <p:sldId id="301" r:id="rId13"/>
    <p:sldId id="294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  <p:italic r:id="rId18"/>
      <p:boldItalic r:id="rId19"/>
    </p:embeddedFont>
    <p:embeddedFont>
      <p:font typeface="Playfair Display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497AA-44E8-455A-928D-1E2571EE2AA5}">
  <a:tblStyle styleId="{DFE497AA-44E8-455A-928D-1E2571EE2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ACCA66-42DE-43BE-BED4-3F24C8BE0B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0" autoAdjust="0"/>
  </p:normalViewPr>
  <p:slideViewPr>
    <p:cSldViewPr snapToGrid="0">
      <p:cViewPr>
        <p:scale>
          <a:sx n="125" d="100"/>
          <a:sy n="125" d="100"/>
        </p:scale>
        <p:origin x="-38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770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73d7a6f73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73d7a6f73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nsible.com/overview/how-ansible-work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docker-tutorial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instagram.com/msitsolutionscloud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sitsolutions.org/" TargetMode="External"/><Relationship Id="rId5" Type="http://schemas.openxmlformats.org/officeDocument/2006/relationships/hyperlink" Target="https://twitter.com/home" TargetMode="External"/><Relationship Id="rId4" Type="http://schemas.openxmlformats.org/officeDocument/2006/relationships/hyperlink" Target="https://www.linkedin.com/company/80361081/admin/" TargetMode="Externa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ux-commands" TargetMode="External"/><Relationship Id="rId2" Type="http://schemas.openxmlformats.org/officeDocument/2006/relationships/hyperlink" Target="https://www.atlassian.com/git/tutorials/what-is-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nkins.io/doc/tutorial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2582363"/>
            <a:ext cx="270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DEVOPS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199" y="4762322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http://msitsolutions.org/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79" y="38100"/>
            <a:ext cx="2148840" cy="151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62940" y="856744"/>
            <a:ext cx="77647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en-US" b="1" dirty="0">
                <a:solidFill>
                  <a:schemeClr val="tx1"/>
                </a:solidFill>
              </a:rPr>
              <a:t> Cloud 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Cloud </a:t>
            </a:r>
            <a:r>
              <a:rPr lang="en-US" dirty="0">
                <a:solidFill>
                  <a:schemeClr val="tx1"/>
                </a:solidFill>
              </a:rPr>
              <a:t>computing is the on-demand delivery of IT resources over the Internet   	with pay-as-you-go pricing. Instead of buying, owning, and maintaining </a:t>
            </a:r>
            <a:r>
              <a:rPr lang="en-US" dirty="0" smtClean="0">
                <a:solidFill>
                  <a:schemeClr val="tx1"/>
                </a:solidFill>
              </a:rPr>
              <a:t>physical </a:t>
            </a: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	centers </a:t>
            </a:r>
            <a:r>
              <a:rPr lang="en-US" dirty="0">
                <a:solidFill>
                  <a:schemeClr val="tx1"/>
                </a:solidFill>
              </a:rPr>
              <a:t>and servers, you can access technology services,  </a:t>
            </a:r>
            <a:r>
              <a:rPr lang="en-US" dirty="0" smtClean="0">
                <a:solidFill>
                  <a:schemeClr val="tx1"/>
                </a:solidFill>
              </a:rPr>
              <a:t>such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computing 	power</a:t>
            </a:r>
            <a:r>
              <a:rPr lang="en-US" dirty="0">
                <a:solidFill>
                  <a:schemeClr val="tx1"/>
                </a:solidFill>
              </a:rPr>
              <a:t>, storage, and databases on an as-needed basis  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Aws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Amazon Web Services(AWS) is a cloud service from Amazon, which </a:t>
            </a:r>
            <a:r>
              <a:rPr lang="en-US" dirty="0" smtClean="0">
                <a:solidFill>
                  <a:schemeClr val="tx1"/>
                </a:solidFill>
              </a:rPr>
              <a:t>provides 	services </a:t>
            </a:r>
            <a:r>
              <a:rPr lang="en-US" dirty="0">
                <a:solidFill>
                  <a:schemeClr val="tx1"/>
                </a:solidFill>
              </a:rPr>
              <a:t>in the form of building blocks, these building blocks can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used to </a:t>
            </a:r>
            <a:r>
              <a:rPr lang="en-US" dirty="0" smtClean="0">
                <a:solidFill>
                  <a:schemeClr val="tx1"/>
                </a:solidFill>
              </a:rPr>
              <a:t>	create </a:t>
            </a:r>
            <a:r>
              <a:rPr lang="en-US" dirty="0">
                <a:solidFill>
                  <a:schemeClr val="tx1"/>
                </a:solidFill>
              </a:rPr>
              <a:t>and deploy any type of application in the cloud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Below are some of AWS services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s3 :s3 </a:t>
            </a:r>
            <a:r>
              <a:rPr lang="en-US" dirty="0">
                <a:solidFill>
                  <a:schemeClr val="tx1"/>
                </a:solidFill>
              </a:rPr>
              <a:t>is (Simple Storage Service) provides object storage, which is built for </a:t>
            </a:r>
            <a:r>
              <a:rPr lang="en-US" dirty="0" smtClean="0">
                <a:solidFill>
                  <a:schemeClr val="tx1"/>
                </a:solidFill>
              </a:rPr>
              <a:t>storing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	recovering </a:t>
            </a:r>
            <a:r>
              <a:rPr lang="en-US" dirty="0">
                <a:solidFill>
                  <a:schemeClr val="tx1"/>
                </a:solidFill>
              </a:rPr>
              <a:t>any amount of information or data from anywhere </a:t>
            </a:r>
            <a:r>
              <a:rPr lang="en-US" dirty="0" smtClean="0">
                <a:solidFill>
                  <a:schemeClr val="tx1"/>
                </a:solidFill>
              </a:rPr>
              <a:t>over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	internet</a:t>
            </a:r>
            <a:r>
              <a:rPr lang="en-US" dirty="0">
                <a:solidFill>
                  <a:schemeClr val="tx1"/>
                </a:solidFill>
              </a:rPr>
              <a:t>. It </a:t>
            </a:r>
            <a:r>
              <a:rPr lang="en-US" dirty="0" smtClean="0">
                <a:solidFill>
                  <a:schemeClr val="tx1"/>
                </a:solidFill>
              </a:rPr>
              <a:t>	provides </a:t>
            </a:r>
            <a:r>
              <a:rPr lang="en-US" dirty="0">
                <a:solidFill>
                  <a:schemeClr val="tx1"/>
                </a:solidFill>
              </a:rPr>
              <a:t>this storage through a web services 	interface. While designed </a:t>
            </a:r>
            <a:r>
              <a:rPr lang="en-US" dirty="0" smtClean="0">
                <a:solidFill>
                  <a:schemeClr val="tx1"/>
                </a:solidFill>
              </a:rPr>
              <a:t>for 	developers for </a:t>
            </a:r>
            <a:r>
              <a:rPr lang="en-US" dirty="0">
                <a:solidFill>
                  <a:schemeClr val="tx1"/>
                </a:solidFill>
              </a:rPr>
              <a:t>easier web-scale computing, it </a:t>
            </a: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99.999999999 </a:t>
            </a:r>
            <a:r>
              <a:rPr lang="en-US" dirty="0" smtClean="0">
                <a:solidFill>
                  <a:schemeClr val="tx1"/>
                </a:solidFill>
              </a:rPr>
              <a:t>percent 	durability </a:t>
            </a:r>
            <a:r>
              <a:rPr lang="en-US" dirty="0">
                <a:solidFill>
                  <a:schemeClr val="tx1"/>
                </a:solidFill>
              </a:rPr>
              <a:t>and 99.99 percent availability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objects. </a:t>
            </a:r>
          </a:p>
        </p:txBody>
      </p:sp>
    </p:spTree>
    <p:extLst>
      <p:ext uri="{BB962C8B-B14F-4D97-AF65-F5344CB8AC3E}">
        <p14:creationId xmlns:p14="http://schemas.microsoft.com/office/powerpoint/2010/main" val="365615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9601" y="513311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Ec2 </a:t>
            </a:r>
            <a:r>
              <a:rPr lang="en-US" dirty="0">
                <a:solidFill>
                  <a:schemeClr val="tx1"/>
                </a:solidFill>
              </a:rPr>
              <a:t>: An EC2 instance is nothing but a virtual server in Amazon Web services 	terminology. It stands for Elastic Compute Cloud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It is a web service </a:t>
            </a:r>
            <a:r>
              <a:rPr lang="en-US" dirty="0" smtClean="0">
                <a:solidFill>
                  <a:schemeClr val="tx1"/>
                </a:solidFill>
              </a:rPr>
              <a:t> 	where </a:t>
            </a:r>
            <a:r>
              <a:rPr lang="en-US" dirty="0">
                <a:solidFill>
                  <a:schemeClr val="tx1"/>
                </a:solidFill>
              </a:rPr>
              <a:t>an AWS subscriber can request and provision a </a:t>
            </a:r>
            <a:r>
              <a:rPr lang="en-US" dirty="0" smtClean="0">
                <a:solidFill>
                  <a:schemeClr val="tx1"/>
                </a:solidFill>
              </a:rPr>
              <a:t>compute 	server </a:t>
            </a:r>
            <a:r>
              <a:rPr lang="en-US" dirty="0">
                <a:solidFill>
                  <a:schemeClr val="tx1"/>
                </a:solidFill>
              </a:rPr>
              <a:t>in AWS </a:t>
            </a:r>
            <a:r>
              <a:rPr lang="en-US" dirty="0" smtClean="0">
                <a:solidFill>
                  <a:schemeClr val="tx1"/>
                </a:solidFill>
              </a:rPr>
              <a:t>cloud ,In </a:t>
            </a:r>
            <a:r>
              <a:rPr lang="en-US" dirty="0" err="1">
                <a:solidFill>
                  <a:schemeClr val="tx1"/>
                </a:solidFill>
              </a:rPr>
              <a:t>aws</a:t>
            </a:r>
            <a:r>
              <a:rPr lang="en-US" dirty="0">
                <a:solidFill>
                  <a:schemeClr val="tx1"/>
                </a:solidFill>
              </a:rPr>
              <a:t> creation of resources in cloud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For more information  click below  link: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https://docs.aws.amazon.com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>
                <a:solidFill>
                  <a:schemeClr val="tx1"/>
                </a:solidFill>
              </a:rPr>
              <a:t>go to each service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doc.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5.Configuration </a:t>
            </a:r>
            <a:r>
              <a:rPr lang="en-US" b="1" dirty="0" err="1">
                <a:solidFill>
                  <a:schemeClr val="tx1"/>
                </a:solidFill>
              </a:rPr>
              <a:t>Managment</a:t>
            </a:r>
            <a:r>
              <a:rPr lang="en-US" b="1" dirty="0">
                <a:solidFill>
                  <a:schemeClr val="tx1"/>
                </a:solidFill>
              </a:rPr>
              <a:t> Tools</a:t>
            </a:r>
          </a:p>
          <a:p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Ansible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is an open </a:t>
            </a:r>
            <a:r>
              <a:rPr lang="en-US" dirty="0" err="1">
                <a:solidFill>
                  <a:schemeClr val="tx1"/>
                </a:solidFill>
              </a:rPr>
              <a:t>sourceIT</a:t>
            </a:r>
            <a:r>
              <a:rPr lang="en-US" dirty="0">
                <a:solidFill>
                  <a:schemeClr val="tx1"/>
                </a:solidFill>
              </a:rPr>
              <a:t> automation tool that automates </a:t>
            </a:r>
            <a:r>
              <a:rPr lang="en-US" dirty="0" smtClean="0">
                <a:solidFill>
                  <a:schemeClr val="tx1"/>
                </a:solidFill>
              </a:rPr>
              <a:t>provisioning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	configuration </a:t>
            </a:r>
            <a:r>
              <a:rPr lang="en-US" dirty="0">
                <a:solidFill>
                  <a:schemeClr val="tx1"/>
                </a:solidFill>
              </a:rPr>
              <a:t>management, application deployment, </a:t>
            </a:r>
            <a:r>
              <a:rPr lang="en-US" dirty="0" smtClean="0">
                <a:solidFill>
                  <a:schemeClr val="tx1"/>
                </a:solidFill>
              </a:rPr>
              <a:t>orchestration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users 	like </a:t>
            </a:r>
            <a:r>
              <a:rPr lang="en-US" dirty="0">
                <a:solidFill>
                  <a:schemeClr val="tx1"/>
                </a:solidFill>
              </a:rPr>
              <a:t>system administrators, developers and </a:t>
            </a:r>
            <a:r>
              <a:rPr lang="en-US" dirty="0" smtClean="0">
                <a:solidFill>
                  <a:schemeClr val="tx1"/>
                </a:solidFill>
              </a:rPr>
              <a:t>architects.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more information  click below  link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www.ansible.com/overview/how-ansible-works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04800" y="472439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Chef:</a:t>
            </a:r>
            <a:r>
              <a:rPr lang="en-US" dirty="0" smtClean="0">
                <a:solidFill>
                  <a:schemeClr val="tx1"/>
                </a:solidFill>
              </a:rPr>
              <a:t> Chef in DevOps is an automation tool.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	It is a Configuration Management (CM) tool that lets you automate processes and  tasks across 	numerous servers and other devices of an organization in simple steps. Such a framework is 	highly beneficial to a company.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Similar : Puppet, salt stack , Octopus Deploy, Rudder.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6.</a:t>
            </a:r>
            <a:r>
              <a:rPr lang="en-US" b="1" dirty="0" smtClean="0">
                <a:solidFill>
                  <a:schemeClr val="tx1"/>
                </a:solidFill>
              </a:rPr>
              <a:t> Container orchestration tool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DOCKER :</a:t>
            </a:r>
            <a:r>
              <a:rPr lang="en-US" dirty="0" smtClean="0">
                <a:solidFill>
                  <a:schemeClr val="tx1"/>
                </a:solidFill>
              </a:rPr>
              <a:t>Docker </a:t>
            </a:r>
            <a:r>
              <a:rPr lang="en-US" dirty="0">
                <a:solidFill>
                  <a:schemeClr val="tx1"/>
                </a:solidFill>
              </a:rPr>
              <a:t>is </a:t>
            </a:r>
            <a:r>
              <a:rPr lang="en-US" b="1" dirty="0">
                <a:solidFill>
                  <a:schemeClr val="tx1"/>
                </a:solidFill>
              </a:rPr>
              <a:t>an open source containerization platform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It enables developers </a:t>
            </a:r>
            <a:r>
              <a:rPr lang="en-US" dirty="0">
                <a:solidFill>
                  <a:schemeClr val="tx1"/>
                </a:solidFill>
              </a:rPr>
              <a:t>to package </a:t>
            </a:r>
            <a:r>
              <a:rPr lang="en-US" dirty="0" smtClean="0">
                <a:solidFill>
                  <a:schemeClr val="tx1"/>
                </a:solidFill>
              </a:rPr>
              <a:t>	applications </a:t>
            </a:r>
            <a:r>
              <a:rPr lang="en-US" dirty="0">
                <a:solidFill>
                  <a:schemeClr val="tx1"/>
                </a:solidFill>
              </a:rPr>
              <a:t>into </a:t>
            </a:r>
            <a:r>
              <a:rPr lang="en-US" dirty="0" smtClean="0">
                <a:solidFill>
                  <a:schemeClr val="tx1"/>
                </a:solidFill>
              </a:rPr>
              <a:t>containers—standardized executable </a:t>
            </a:r>
            <a:r>
              <a:rPr lang="en-US" dirty="0">
                <a:solidFill>
                  <a:schemeClr val="tx1"/>
                </a:solidFill>
              </a:rPr>
              <a:t>components combining </a:t>
            </a:r>
            <a:r>
              <a:rPr lang="en-US">
                <a:solidFill>
                  <a:schemeClr val="tx1"/>
                </a:solidFill>
              </a:rPr>
              <a:t>application </a:t>
            </a:r>
            <a:r>
              <a:rPr lang="en-US" smtClean="0">
                <a:solidFill>
                  <a:schemeClr val="tx1"/>
                </a:solidFill>
              </a:rPr>
              <a:t>	source </a:t>
            </a:r>
            <a:r>
              <a:rPr lang="en-US" dirty="0">
                <a:solidFill>
                  <a:schemeClr val="tx1"/>
                </a:solidFill>
              </a:rPr>
              <a:t>code with </a:t>
            </a:r>
            <a:r>
              <a:rPr lang="en-US" dirty="0" smtClean="0">
                <a:solidFill>
                  <a:schemeClr val="tx1"/>
                </a:solidFill>
              </a:rPr>
              <a:t>the operating </a:t>
            </a:r>
            <a:r>
              <a:rPr lang="en-US" dirty="0">
                <a:solidFill>
                  <a:schemeClr val="tx1"/>
                </a:solidFill>
              </a:rPr>
              <a:t>system (OS) libraries and dependencies required to run </a:t>
            </a:r>
            <a:r>
              <a:rPr lang="en-US" smtClean="0">
                <a:solidFill>
                  <a:schemeClr val="tx1"/>
                </a:solidFill>
              </a:rPr>
              <a:t>the 	code </a:t>
            </a:r>
            <a:r>
              <a:rPr lang="en-US" dirty="0">
                <a:solidFill>
                  <a:schemeClr val="tx1"/>
                </a:solidFill>
              </a:rPr>
              <a:t>in any environment.</a:t>
            </a:r>
          </a:p>
          <a:p>
            <a:r>
              <a:rPr lang="en-US" dirty="0">
                <a:solidFill>
                  <a:schemeClr val="tx1"/>
                </a:solidFill>
              </a:rPr>
              <a:t>For more information  click below  link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https://stackify.com/docker-tutorial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Similar : Open shift, Docker swarm , Docker compose , Cloudify.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640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51"/>
          <p:cNvSpPr txBox="1"/>
          <p:nvPr/>
        </p:nvSpPr>
        <p:spPr>
          <a:xfrm rot="10800000" flipV="1">
            <a:off x="4265095" y="2096128"/>
            <a:ext cx="4174560" cy="20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CLOUD IMPLEMENTER AND PARTNER</a:t>
            </a:r>
            <a:endParaRPr sz="1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6" name="Google Shape;1566;p51"/>
          <p:cNvGrpSpPr/>
          <p:nvPr/>
        </p:nvGrpSpPr>
        <p:grpSpPr>
          <a:xfrm>
            <a:off x="546878" y="3283483"/>
            <a:ext cx="7762851" cy="892418"/>
            <a:chOff x="801125" y="3213932"/>
            <a:chExt cx="7762851" cy="892418"/>
          </a:xfrm>
        </p:grpSpPr>
        <p:grpSp>
          <p:nvGrpSpPr>
            <p:cNvPr id="1567" name="Google Shape;1567;p51"/>
            <p:cNvGrpSpPr/>
            <p:nvPr/>
          </p:nvGrpSpPr>
          <p:grpSpPr>
            <a:xfrm>
              <a:off x="4845759" y="3213932"/>
              <a:ext cx="1695900" cy="865218"/>
              <a:chOff x="4845759" y="3213932"/>
              <a:chExt cx="1695900" cy="865218"/>
            </a:xfrm>
          </p:grpSpPr>
          <p:sp>
            <p:nvSpPr>
              <p:cNvPr id="1568" name="Google Shape;1568;p51"/>
              <p:cNvSpPr txBox="1"/>
              <p:nvPr/>
            </p:nvSpPr>
            <p:spPr>
              <a:xfrm>
                <a:off x="4845759" y="34422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:r>
                  <a:rPr lang="en-US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3"/>
                  </a:rPr>
                  <a:t>https://www.instagram.com/msitsolutionscloud</a:t>
                </a:r>
                <a:r>
                  <a:rPr lang="en-US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3"/>
                  </a:rPr>
                  <a:t>/</a:t>
                </a:r>
                <a:r>
                  <a:rPr lang="en-US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 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9" name="Google Shape;1569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571" name="Google Shape;1571;p51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  <a:hlinkClick r:id="rId4"/>
                </a:rPr>
                <a:t>https://www.linkedin.com/company/80361081/admin</a:t>
              </a:r>
              <a:r>
                <a:rPr lang="en-US" sz="12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  <a:hlinkClick r:id="rId4"/>
                </a:rPr>
                <a:t>/</a:t>
              </a:r>
              <a:r>
                <a:rPr lang="en-US" sz="1200" dirty="0" smtClean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endParaRPr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73" name="Google Shape;1573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4" name="Google Shape;1574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:r>
                  <a:rPr lang="en-US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5"/>
                  </a:rPr>
                  <a:t>https://</a:t>
                </a:r>
                <a:r>
                  <a:rPr lang="en-US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  <a:hlinkClick r:id="rId5"/>
                  </a:rPr>
                  <a:t>twitter.com/home</a:t>
                </a:r>
                <a:r>
                  <a:rPr lang="en-US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 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5" name="Google Shape;1575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6" name="Google Shape;1576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7" name="Google Shape;1577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8" name="Google Shape;1578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6397" y="1240873"/>
            <a:ext cx="8201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MSIT SOLUTIONS P.V.T  L.T.D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990" y="3593664"/>
            <a:ext cx="149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6"/>
              </a:rPr>
              <a:t>www.msitsolutions.org</a:t>
            </a:r>
            <a:r>
              <a:rPr lang="en-US" sz="1000" dirty="0" smtClean="0"/>
              <a:t>.</a:t>
            </a:r>
          </a:p>
          <a:p>
            <a:endParaRPr lang="en-US" sz="1000" dirty="0"/>
          </a:p>
        </p:txBody>
      </p:sp>
      <p:sp>
        <p:nvSpPr>
          <p:cNvPr id="6" name="AutoShape 4" descr="LinkedI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inkedIn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LinkedIn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38" y="3126346"/>
            <a:ext cx="618982" cy="41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81" y="3257082"/>
            <a:ext cx="248961" cy="25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Who Made That Twitter Bird? - The New York Tim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40" y="3232084"/>
            <a:ext cx="332876" cy="2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Content</a:t>
            </a:r>
            <a:endParaRPr sz="32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88986" y="4663440"/>
            <a:ext cx="548700" cy="42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9" name="Title 1"/>
          <p:cNvSpPr txBox="1">
            <a:spLocks noEditPoints="1"/>
          </p:cNvSpPr>
          <p:nvPr/>
        </p:nvSpPr>
        <p:spPr>
          <a:xfrm>
            <a:off x="609600" y="-447397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lang="en-US" dirty="0"/>
          </a:p>
        </p:txBody>
      </p:sp>
      <p:sp>
        <p:nvSpPr>
          <p:cNvPr id="50" name="Footer Placeholder 2"/>
          <p:cNvSpPr txBox="1">
            <a:spLocks/>
          </p:cNvSpPr>
          <p:nvPr/>
        </p:nvSpPr>
        <p:spPr>
          <a:xfrm>
            <a:off x="102198" y="4877699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/>
              <a:t>http://msitsolutions.org/</a:t>
            </a:r>
            <a:endParaRPr lang="en-US" sz="1500" dirty="0"/>
          </a:p>
        </p:txBody>
      </p:sp>
      <p:sp>
        <p:nvSpPr>
          <p:cNvPr id="52" name="object 8"/>
          <p:cNvSpPr/>
          <p:nvPr/>
        </p:nvSpPr>
        <p:spPr>
          <a:xfrm>
            <a:off x="1895382" y="1487834"/>
            <a:ext cx="4675838" cy="2834872"/>
          </a:xfrm>
          <a:custGeom>
            <a:avLst/>
            <a:gdLst/>
            <a:ahLst/>
            <a:cxnLst/>
            <a:rect l="l" t="t" r="r" b="b"/>
            <a:pathLst>
              <a:path w="5851525" h="5434330">
                <a:moveTo>
                  <a:pt x="5851309" y="4761344"/>
                </a:moveTo>
                <a:lnTo>
                  <a:pt x="0" y="4761344"/>
                </a:lnTo>
                <a:lnTo>
                  <a:pt x="0" y="5434127"/>
                </a:lnTo>
                <a:lnTo>
                  <a:pt x="5851309" y="5434127"/>
                </a:lnTo>
                <a:lnTo>
                  <a:pt x="5851309" y="4761344"/>
                </a:lnTo>
                <a:close/>
              </a:path>
              <a:path w="5851525" h="5434330">
                <a:moveTo>
                  <a:pt x="5851309" y="3174238"/>
                </a:moveTo>
                <a:lnTo>
                  <a:pt x="0" y="3174238"/>
                </a:lnTo>
                <a:lnTo>
                  <a:pt x="0" y="3847007"/>
                </a:lnTo>
                <a:lnTo>
                  <a:pt x="5851309" y="3847007"/>
                </a:lnTo>
                <a:lnTo>
                  <a:pt x="5851309" y="3174238"/>
                </a:lnTo>
                <a:close/>
              </a:path>
              <a:path w="5851525" h="5434330">
                <a:moveTo>
                  <a:pt x="5851309" y="1587119"/>
                </a:moveTo>
                <a:lnTo>
                  <a:pt x="0" y="1587119"/>
                </a:lnTo>
                <a:lnTo>
                  <a:pt x="0" y="2259888"/>
                </a:lnTo>
                <a:lnTo>
                  <a:pt x="5851309" y="2259888"/>
                </a:lnTo>
                <a:lnTo>
                  <a:pt x="5851309" y="1587119"/>
                </a:lnTo>
                <a:close/>
              </a:path>
              <a:path w="5851525" h="5434330">
                <a:moveTo>
                  <a:pt x="5851309" y="0"/>
                </a:moveTo>
                <a:lnTo>
                  <a:pt x="0" y="0"/>
                </a:lnTo>
                <a:lnTo>
                  <a:pt x="0" y="672769"/>
                </a:lnTo>
                <a:lnTo>
                  <a:pt x="5851309" y="672769"/>
                </a:lnTo>
                <a:lnTo>
                  <a:pt x="5851309" y="0"/>
                </a:lnTo>
                <a:close/>
              </a:path>
            </a:pathLst>
          </a:custGeom>
          <a:solidFill>
            <a:srgbClr val="ECE1E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1.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What is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Devops</a:t>
            </a:r>
            <a:endParaRPr kumimoji="0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191868" y="2728921"/>
            <a:ext cx="283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lang="en-US" b="1" spc="1330" dirty="0">
                <a:solidFill>
                  <a:srgbClr val="E86969"/>
                </a:solidFill>
                <a:latin typeface="Arial"/>
                <a:cs typeface="Arial"/>
              </a:rPr>
              <a:t>CONTENTS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5000" y="2352559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2.Benfits of </a:t>
            </a:r>
            <a:r>
              <a:rPr lang="en-US" sz="1600" dirty="0" err="1" smtClean="0"/>
              <a:t>Devops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905000" y="307384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</a:t>
            </a:r>
            <a:r>
              <a:rPr lang="en-US" sz="1600" dirty="0" smtClean="0"/>
              <a:t>Devops  Flow Model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895382" y="3938675"/>
            <a:ext cx="17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</a:t>
            </a:r>
            <a:r>
              <a:rPr lang="en-US" sz="1600" dirty="0" smtClean="0"/>
              <a:t>Devops Tools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259916" y="14878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48694" y="23525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66328" y="31185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45488" y="3984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57400" y="3938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328635" y="3213157"/>
            <a:ext cx="160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lvl="0">
              <a:spcBef>
                <a:spcPts val="340"/>
              </a:spcBef>
              <a:tabLst>
                <a:tab pos="1797050" algn="l"/>
              </a:tabLst>
            </a:pPr>
            <a:r>
              <a:rPr lang="en-US" sz="1600" b="1" spc="340" dirty="0" smtClean="0">
                <a:solidFill>
                  <a:schemeClr val="tx1"/>
                </a:solidFill>
                <a:latin typeface="Arial"/>
                <a:cs typeface="Arial"/>
              </a:rPr>
              <a:t>TABLE OF</a:t>
            </a:r>
            <a:r>
              <a:rPr lang="en-US" sz="3200" b="1" spc="-509" dirty="0" smtClean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endParaRPr lang="en-US" sz="3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912322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/>
              </a:rPr>
              <a:t>What </a:t>
            </a:r>
            <a:r>
              <a:rPr lang="en-US" dirty="0">
                <a:solidFill>
                  <a:schemeClr val="tx1"/>
                </a:solidFill>
                <a:latin typeface="arial"/>
              </a:rPr>
              <a:t>is meant by DevOps?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</a:rPr>
              <a:t>      DevOps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 the combination of cultural philosophies, practices, and tools that increases an organization's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ability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deliver applications and services at high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Why DevOps ?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DevOps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essentially as an approach or a work culture, is implemented by the right amalgamation of collaboration, automation, integration, continuous delivery, testing and supervising.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9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96606" y="47641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9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96606" y="47641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1354980"/>
            <a:ext cx="815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rriweather"/>
              </a:rPr>
              <a:t>1</a:t>
            </a:r>
            <a:r>
              <a:rPr lang="en-US" dirty="0">
                <a:solidFill>
                  <a:schemeClr val="tx1"/>
                </a:solidFill>
                <a:latin typeface="Merriweather"/>
              </a:rPr>
              <a:t>. Ensure faster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deployment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2. Stabilize work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environment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3. Significant improvement in product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quality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4. Automation in repetitive tasks leaves more room for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innovation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5. Promotes agility in your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business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6. Continuous delivery of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software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7. Fast and reliable problem-solving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techniques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8. Transparency leads to high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productivity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>
                <a:solidFill>
                  <a:schemeClr val="tx1"/>
                </a:solidFill>
                <a:latin typeface="Merriweather"/>
              </a:rPr>
              <a:t>9. Minimal cost of </a:t>
            </a:r>
            <a:r>
              <a:rPr lang="en-US" dirty="0" smtClean="0">
                <a:solidFill>
                  <a:schemeClr val="tx1"/>
                </a:solidFill>
                <a:latin typeface="Merriweather"/>
              </a:rPr>
              <a:t>production</a:t>
            </a:r>
            <a:endParaRPr lang="en-US" dirty="0">
              <a:solidFill>
                <a:schemeClr val="tx1"/>
              </a:solidFill>
              <a:latin typeface="Lat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" y="730140"/>
            <a:ext cx="2901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Merriweather"/>
              </a:rPr>
              <a:t>     Benefits </a:t>
            </a:r>
            <a:r>
              <a:rPr lang="en-US" sz="2000" b="1" dirty="0">
                <a:solidFill>
                  <a:schemeClr val="tx1"/>
                </a:solidFill>
                <a:latin typeface="Merriweather"/>
              </a:rPr>
              <a:t>of DevOps</a:t>
            </a:r>
            <a:endParaRPr lang="en-US" sz="2000" b="1" i="0" dirty="0">
              <a:solidFill>
                <a:schemeClr val="tx1"/>
              </a:solidFill>
              <a:effectLst/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8443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62000" y="73914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INDUSTRIAL TRAINING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 STRUCTURE FOR DEVOPS</a:t>
            </a: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/>
              <a:t>Devops</a:t>
            </a:r>
            <a:r>
              <a:rPr lang="en-US" sz="3200" dirty="0"/>
              <a:t> Model Flow</a:t>
            </a:r>
            <a:endParaRPr sz="32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88986" y="469869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50" name="Footer Placeholder 2"/>
          <p:cNvSpPr txBox="1">
            <a:spLocks/>
          </p:cNvSpPr>
          <p:nvPr/>
        </p:nvSpPr>
        <p:spPr>
          <a:xfrm>
            <a:off x="102198" y="4877699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/>
              <a:t>http://msitsolutions.org/</a:t>
            </a:r>
            <a:endParaRPr 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259916" y="14878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48694" y="23525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66328" y="31185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45488" y="3984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57400" y="3938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05" y="1219200"/>
            <a:ext cx="6490372" cy="344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71500" y="617220"/>
            <a:ext cx="822959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DEVOPS TOOLS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b="1" dirty="0">
                <a:solidFill>
                  <a:schemeClr val="tx1"/>
                </a:solidFill>
              </a:rPr>
              <a:t>Version Controlling  system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is a distributed version control system. This means that a local clone of </a:t>
            </a:r>
            <a:r>
              <a:rPr lang="en-US" dirty="0" smtClean="0">
                <a:solidFill>
                  <a:schemeClr val="tx1"/>
                </a:solidFill>
              </a:rPr>
              <a:t>the  project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chemeClr val="tx1"/>
                </a:solidFill>
              </a:rPr>
              <a:t>	complete </a:t>
            </a:r>
            <a:r>
              <a:rPr lang="en-US" dirty="0">
                <a:solidFill>
                  <a:schemeClr val="tx1"/>
                </a:solidFill>
              </a:rPr>
              <a:t>version control repository.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These fully-functional local repositories make it is easy to work offline or </a:t>
            </a:r>
            <a:r>
              <a:rPr lang="en-US" dirty="0" smtClean="0">
                <a:solidFill>
                  <a:schemeClr val="tx1"/>
                </a:solidFill>
              </a:rPr>
              <a:t>remotely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more information  click below  link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https://www.atlassian.com/git/tutorials/what-is-git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Similar tools :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, Gitlab, </a:t>
            </a:r>
            <a:r>
              <a:rPr lang="en-US" dirty="0" err="1" smtClean="0">
                <a:solidFill>
                  <a:schemeClr val="tx1"/>
                </a:solidFill>
              </a:rPr>
              <a:t>Bitbucket</a:t>
            </a:r>
            <a:r>
              <a:rPr lang="en-US" dirty="0" smtClean="0">
                <a:solidFill>
                  <a:schemeClr val="tx1"/>
                </a:solidFill>
              </a:rPr>
              <a:t>, Stash.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2</a:t>
            </a:r>
            <a:r>
              <a:rPr lang="en-US" b="1" dirty="0">
                <a:solidFill>
                  <a:schemeClr val="tx1"/>
                </a:solidFill>
              </a:rPr>
              <a:t>. Operating system </a:t>
            </a:r>
          </a:p>
          <a:p>
            <a:r>
              <a:rPr lang="en-US" dirty="0">
                <a:solidFill>
                  <a:schemeClr val="tx1"/>
                </a:solidFill>
              </a:rPr>
              <a:t>        Linux : Linux is a Unix-like, open source and community-developed operating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(OS) for </a:t>
            </a:r>
            <a:r>
              <a:rPr lang="en-US" dirty="0" smtClean="0">
                <a:solidFill>
                  <a:schemeClr val="tx1"/>
                </a:solidFill>
              </a:rPr>
              <a:t>	computers</a:t>
            </a:r>
            <a:r>
              <a:rPr lang="en-US" dirty="0">
                <a:solidFill>
                  <a:schemeClr val="tx1"/>
                </a:solidFill>
              </a:rPr>
              <a:t>, servers, mainframes, mobile devices and </a:t>
            </a:r>
            <a:r>
              <a:rPr lang="en-US" dirty="0" smtClean="0">
                <a:solidFill>
                  <a:schemeClr val="tx1"/>
                </a:solidFill>
              </a:rPr>
              <a:t>embedded </a:t>
            </a:r>
            <a:r>
              <a:rPr lang="en-US" dirty="0">
                <a:solidFill>
                  <a:schemeClr val="tx1"/>
                </a:solidFill>
              </a:rPr>
              <a:t>devices</a:t>
            </a:r>
            <a:r>
              <a:rPr lang="en-US" dirty="0" smtClean="0">
                <a:solidFill>
                  <a:schemeClr val="tx1"/>
                </a:solidFill>
              </a:rPr>
              <a:t>. In </a:t>
            </a:r>
            <a:r>
              <a:rPr lang="en-US" dirty="0" err="1">
                <a:solidFill>
                  <a:schemeClr val="tx1"/>
                </a:solidFill>
              </a:rPr>
              <a:t>devops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perspective </a:t>
            </a:r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 as main source of </a:t>
            </a:r>
            <a:r>
              <a:rPr lang="en-US" dirty="0" smtClean="0">
                <a:solidFill>
                  <a:schemeClr val="tx1"/>
                </a:solidFill>
              </a:rPr>
              <a:t>installation </a:t>
            </a:r>
            <a:r>
              <a:rPr lang="en-US" dirty="0">
                <a:solidFill>
                  <a:schemeClr val="tx1"/>
                </a:solidFill>
              </a:rPr>
              <a:t>in cloud and  we use some </a:t>
            </a:r>
            <a:r>
              <a:rPr lang="en-US" dirty="0" smtClean="0">
                <a:solidFill>
                  <a:schemeClr val="tx1"/>
                </a:solidFill>
              </a:rPr>
              <a:t>	commands </a:t>
            </a:r>
            <a:r>
              <a:rPr lang="en-US" dirty="0">
                <a:solidFill>
                  <a:schemeClr val="tx1"/>
                </a:solidFill>
              </a:rPr>
              <a:t>which are required for </a:t>
            </a:r>
            <a:r>
              <a:rPr lang="en-US" dirty="0" err="1" smtClean="0">
                <a:solidFill>
                  <a:schemeClr val="tx1"/>
                </a:solidFill>
              </a:rPr>
              <a:t>devops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Similar</a:t>
            </a:r>
            <a:r>
              <a:rPr lang="en-US" dirty="0" smtClean="0">
                <a:solidFill>
                  <a:schemeClr val="tx1"/>
                </a:solidFill>
              </a:rPr>
              <a:t> : Unix, Linux ( </a:t>
            </a:r>
            <a:r>
              <a:rPr lang="en-US" dirty="0" err="1" smtClean="0">
                <a:solidFill>
                  <a:schemeClr val="tx1"/>
                </a:solidFill>
              </a:rPr>
              <a:t>ubuntu</a:t>
            </a:r>
            <a:r>
              <a:rPr lang="en-US" dirty="0" smtClean="0">
                <a:solidFill>
                  <a:schemeClr val="tx1"/>
                </a:solidFill>
              </a:rPr>
              <a:t>, centos), Windows.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For more information  click below  link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www.javatpoint.com/linux-commands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545" y="487680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b="1" dirty="0">
                <a:solidFill>
                  <a:schemeClr val="tx1"/>
                </a:solidFill>
              </a:rPr>
              <a:t>For </a:t>
            </a:r>
            <a:r>
              <a:rPr lang="en-US" b="1" dirty="0" err="1">
                <a:solidFill>
                  <a:schemeClr val="tx1"/>
                </a:solidFill>
              </a:rPr>
              <a:t>Continous</a:t>
            </a:r>
            <a:r>
              <a:rPr lang="en-US" b="1" dirty="0">
                <a:solidFill>
                  <a:schemeClr val="tx1"/>
                </a:solidFill>
              </a:rPr>
              <a:t>-Integration(CI-CD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Jenkins : jenkins is an open-source </a:t>
            </a:r>
            <a:r>
              <a:rPr lang="en-US" dirty="0" err="1">
                <a:solidFill>
                  <a:schemeClr val="tx1"/>
                </a:solidFill>
              </a:rPr>
              <a:t>DevOps</a:t>
            </a:r>
            <a:r>
              <a:rPr lang="en-US" dirty="0">
                <a:solidFill>
                  <a:schemeClr val="tx1"/>
                </a:solidFill>
              </a:rPr>
              <a:t> tool that is used to automate </a:t>
            </a:r>
            <a:r>
              <a:rPr lang="en-US" dirty="0" err="1" smtClean="0">
                <a:solidFill>
                  <a:schemeClr val="tx1"/>
                </a:solidFill>
              </a:rPr>
              <a:t>build,test,and</a:t>
            </a:r>
            <a:r>
              <a:rPr lang="en-US" dirty="0" smtClean="0">
                <a:solidFill>
                  <a:schemeClr val="tx1"/>
                </a:solidFill>
              </a:rPr>
              <a:t> 	deployment </a:t>
            </a:r>
            <a:r>
              <a:rPr lang="en-US" dirty="0">
                <a:solidFill>
                  <a:schemeClr val="tx1"/>
                </a:solidFill>
              </a:rPr>
              <a:t>of software. </a:t>
            </a: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has also integrations with other tools used in IT to make life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easier.Although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Jenkins is used for CI/CD (Continuous </a:t>
            </a:r>
            <a:r>
              <a:rPr lang="en-US" dirty="0" smtClean="0">
                <a:solidFill>
                  <a:schemeClr val="tx1"/>
                </a:solidFill>
              </a:rPr>
              <a:t>Integration/Continuous) </a:t>
            </a:r>
            <a:r>
              <a:rPr lang="en-US" dirty="0">
                <a:solidFill>
                  <a:schemeClr val="tx1"/>
                </a:solidFill>
              </a:rPr>
              <a:t>mostly, </a:t>
            </a:r>
            <a:r>
              <a:rPr lang="en-US" dirty="0" smtClean="0">
                <a:solidFill>
                  <a:schemeClr val="tx1"/>
                </a:solidFill>
              </a:rPr>
              <a:t>	we </a:t>
            </a:r>
            <a:r>
              <a:rPr lang="en-US" dirty="0">
                <a:solidFill>
                  <a:schemeClr val="tx1"/>
                </a:solidFill>
              </a:rPr>
              <a:t>can think of Jenkins as tool that triggers any task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Lenovo\Desktop\trainig\Jenkins-integration-jenkins-tutorial-Edure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65" y="1957923"/>
            <a:ext cx="4890655" cy="26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102198" y="4778375"/>
            <a:ext cx="378669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 smtClean="0">
                <a:solidFill>
                  <a:srgbClr val="FFFF00"/>
                </a:solidFill>
              </a:rPr>
              <a:t>http://msitsolutions.org/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056" y="716895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jenkins we are </a:t>
            </a:r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>
                <a:solidFill>
                  <a:schemeClr val="tx1"/>
                </a:solidFill>
              </a:rPr>
              <a:t>stages for ci-cd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,creation </a:t>
            </a:r>
            <a:r>
              <a:rPr lang="en-US" dirty="0">
                <a:solidFill>
                  <a:schemeClr val="tx1"/>
                </a:solidFill>
              </a:rPr>
              <a:t>of the code build, pieline </a:t>
            </a:r>
            <a:r>
              <a:rPr lang="en-US" dirty="0" smtClean="0">
                <a:solidFill>
                  <a:schemeClr val="tx1"/>
                </a:solidFill>
              </a:rPr>
              <a:t>jobs ,creation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Jenkins file ,creation </a:t>
            </a:r>
            <a:r>
              <a:rPr lang="en-US" dirty="0">
                <a:solidFill>
                  <a:schemeClr val="tx1"/>
                </a:solidFill>
              </a:rPr>
              <a:t>of multibranches pipeline.</a:t>
            </a:r>
          </a:p>
          <a:p>
            <a:r>
              <a:rPr lang="en-US" dirty="0">
                <a:solidFill>
                  <a:schemeClr val="tx1"/>
                </a:solidFill>
              </a:rPr>
              <a:t>For more information  click below  </a:t>
            </a:r>
            <a:r>
              <a:rPr lang="en-US" dirty="0" smtClean="0">
                <a:solidFill>
                  <a:schemeClr val="tx1"/>
                </a:solidFill>
              </a:rPr>
              <a:t>link:</a:t>
            </a:r>
          </a:p>
          <a:p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https://www.jenkins.io/doc/tutorials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https</a:t>
            </a:r>
            <a:r>
              <a:rPr lang="en-US" dirty="0">
                <a:solidFill>
                  <a:schemeClr val="tx1"/>
                </a:solidFill>
              </a:rPr>
              <a:t>://github.com/jenkinsci/jenkins   </a:t>
            </a:r>
            <a:r>
              <a:rPr lang="en-US" dirty="0" err="1" smtClean="0">
                <a:solidFill>
                  <a:schemeClr val="tx1"/>
                </a:solidFill>
              </a:rPr>
              <a:t>jenkins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Bamboo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Bamboo </a:t>
            </a:r>
            <a:r>
              <a:rPr lang="en-US" dirty="0">
                <a:solidFill>
                  <a:schemeClr val="tx1"/>
                </a:solidFill>
              </a:rPr>
              <a:t>is a continuous integration (CI) and continuous delivery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CD) tool  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ties </a:t>
            </a:r>
            <a:r>
              <a:rPr lang="en-US" dirty="0" smtClean="0">
                <a:solidFill>
                  <a:schemeClr val="tx1"/>
                </a:solidFill>
              </a:rPr>
              <a:t>	automated </a:t>
            </a:r>
            <a:r>
              <a:rPr lang="en-US" dirty="0">
                <a:solidFill>
                  <a:schemeClr val="tx1"/>
                </a:solidFill>
              </a:rPr>
              <a:t>builds, tests and releases into a </a:t>
            </a:r>
            <a:r>
              <a:rPr lang="en-US" dirty="0" smtClean="0">
                <a:solidFill>
                  <a:schemeClr val="tx1"/>
                </a:solidFill>
              </a:rPr>
              <a:t>well-crafted 	workflow ,the </a:t>
            </a:r>
            <a:r>
              <a:rPr lang="en-US" dirty="0" err="1" smtClean="0">
                <a:solidFill>
                  <a:schemeClr val="tx1"/>
                </a:solidFill>
              </a:rPr>
              <a:t>differents</a:t>
            </a:r>
            <a:r>
              <a:rPr lang="en-US" dirty="0" smtClean="0">
                <a:solidFill>
                  <a:schemeClr val="tx1"/>
                </a:solidFill>
              </a:rPr>
              <a:t> 	Bamboo and other tools  </a:t>
            </a:r>
            <a:r>
              <a:rPr lang="en-US" dirty="0">
                <a:solidFill>
                  <a:schemeClr val="tx1"/>
                </a:solidFill>
              </a:rPr>
              <a:t>is the </a:t>
            </a:r>
            <a:r>
              <a:rPr lang="en-US" dirty="0" smtClean="0">
                <a:solidFill>
                  <a:schemeClr val="tx1"/>
                </a:solidFill>
              </a:rPr>
              <a:t>continuous  delivery aspect</a:t>
            </a:r>
            <a:r>
              <a:rPr lang="en-US" dirty="0">
                <a:solidFill>
                  <a:schemeClr val="tx1"/>
                </a:solidFill>
              </a:rPr>
              <a:t>, as Bamboo separates </a:t>
            </a:r>
            <a:r>
              <a:rPr lang="en-US" dirty="0" smtClean="0">
                <a:solidFill>
                  <a:schemeClr val="tx1"/>
                </a:solidFill>
              </a:rPr>
              <a:t>	the </a:t>
            </a:r>
            <a:r>
              <a:rPr lang="en-US" dirty="0">
                <a:solidFill>
                  <a:schemeClr val="tx1"/>
                </a:solidFill>
              </a:rPr>
              <a:t>actual </a:t>
            </a:r>
            <a:r>
              <a:rPr lang="en-US" dirty="0" smtClean="0">
                <a:solidFill>
                  <a:schemeClr val="tx1"/>
                </a:solidFill>
              </a:rPr>
              <a:t>build workflow from the deployment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Similar tools : Team city ,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lab, Code ship, Buddy.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344</Words>
  <Application>Microsoft Office PowerPoint</Application>
  <PresentationFormat>On-screen Show (16:9)</PresentationFormat>
  <Paragraphs>119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Merriweather</vt:lpstr>
      <vt:lpstr>Montserrat</vt:lpstr>
      <vt:lpstr>Lato</vt:lpstr>
      <vt:lpstr>Wingdings</vt:lpstr>
      <vt:lpstr>Playfair Display</vt:lpstr>
      <vt:lpstr>Times New Roman</vt:lpstr>
      <vt:lpstr>Droid Sans</vt:lpstr>
      <vt:lpstr>Prospero template</vt:lpstr>
      <vt:lpstr>DEVOPS</vt:lpstr>
      <vt:lpstr>Content</vt:lpstr>
      <vt:lpstr>PowerPoint Presentation</vt:lpstr>
      <vt:lpstr>PowerPoint Presentation</vt:lpstr>
      <vt:lpstr>PowerPoint Presentation</vt:lpstr>
      <vt:lpstr>Devops Model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Lenovo</cp:lastModifiedBy>
  <cp:revision>29</cp:revision>
  <dcterms:modified xsi:type="dcterms:W3CDTF">2022-03-31T12:43:52Z</dcterms:modified>
</cp:coreProperties>
</file>