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8" r:id="rId3"/>
    <p:sldId id="259" r:id="rId4"/>
    <p:sldId id="257" r:id="rId5"/>
    <p:sldId id="260" r:id="rId6"/>
    <p:sldId id="263" r:id="rId7"/>
    <p:sldId id="267" r:id="rId8"/>
    <p:sldId id="264" r:id="rId9"/>
    <p:sldId id="265" r:id="rId10"/>
    <p:sldId id="266"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436F9-627A-4E1A-8087-EC39247B3D12}" type="datetimeFigureOut">
              <a:rPr lang="en-IN" smtClean="0"/>
              <a:t>23-05-2021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BA1ED2D-53FA-4557-85EB-CD9D992DFE8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61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436F9-627A-4E1A-8087-EC39247B3D12}"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1ED2D-53FA-4557-85EB-CD9D992DFE8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38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436F9-627A-4E1A-8087-EC39247B3D12}"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1ED2D-53FA-4557-85EB-CD9D992DFE8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32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436F9-627A-4E1A-8087-EC39247B3D12}"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1ED2D-53FA-4557-85EB-CD9D992DFE8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89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436F9-627A-4E1A-8087-EC39247B3D12}"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1ED2D-53FA-4557-85EB-CD9D992DFE8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49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436F9-627A-4E1A-8087-EC39247B3D12}"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A1ED2D-53FA-4557-85EB-CD9D992DFE8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05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436F9-627A-4E1A-8087-EC39247B3D12}"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A1ED2D-53FA-4557-85EB-CD9D992DFE8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48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436F9-627A-4E1A-8087-EC39247B3D12}"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A1ED2D-53FA-4557-85EB-CD9D992DFE8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74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436F9-627A-4E1A-8087-EC39247B3D12}" type="datetimeFigureOut">
              <a:rPr lang="en-IN" smtClean="0"/>
              <a:t>23-05-2021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A1ED2D-53FA-4557-85EB-CD9D992DFE89}" type="slidenum">
              <a:rPr lang="en-IN" smtClean="0"/>
              <a:t>‹#›</a:t>
            </a:fld>
            <a:endParaRPr lang="en-IN"/>
          </a:p>
        </p:txBody>
      </p:sp>
    </p:spTree>
    <p:extLst>
      <p:ext uri="{BB962C8B-B14F-4D97-AF65-F5344CB8AC3E}">
        <p14:creationId xmlns:p14="http://schemas.microsoft.com/office/powerpoint/2010/main" val="211698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436F9-627A-4E1A-8087-EC39247B3D12}"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A1ED2D-53FA-4557-85EB-CD9D992DFE8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26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5436F9-627A-4E1A-8087-EC39247B3D12}" type="datetimeFigureOut">
              <a:rPr lang="en-IN" smtClean="0"/>
              <a:t>23-05-2021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BA1ED2D-53FA-4557-85EB-CD9D992DFE8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25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5436F9-627A-4E1A-8087-EC39247B3D12}" type="datetimeFigureOut">
              <a:rPr lang="en-IN" smtClean="0"/>
              <a:t>23-05-2021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A1ED2D-53FA-4557-85EB-CD9D992DFE8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2204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907C-CD7F-4CB1-BE8B-4B4B355FE8CD}"/>
              </a:ext>
            </a:extLst>
          </p:cNvPr>
          <p:cNvSpPr>
            <a:spLocks noGrp="1"/>
          </p:cNvSpPr>
          <p:nvPr>
            <p:ph type="ctrTitle"/>
          </p:nvPr>
        </p:nvSpPr>
        <p:spPr>
          <a:xfrm>
            <a:off x="3036162" y="106534"/>
            <a:ext cx="5912529" cy="1722266"/>
          </a:xfrm>
        </p:spPr>
        <p:txBody>
          <a:bodyPr>
            <a:normAutofit fontScale="90000"/>
          </a:bodyPr>
          <a:lstStyle/>
          <a:p>
            <a:br>
              <a:rPr lang="en-US" sz="5400" b="1" u="sng" dirty="0"/>
            </a:br>
            <a:br>
              <a:rPr lang="en-US" sz="5400" b="1" u="sng" dirty="0"/>
            </a:br>
            <a:br>
              <a:rPr lang="en-US" sz="5400" b="1" u="sng" dirty="0"/>
            </a:br>
            <a:r>
              <a:rPr lang="en-US" sz="5400" b="1" u="sng" dirty="0"/>
              <a:t> MINI PROJECT</a:t>
            </a:r>
            <a:br>
              <a:rPr lang="en-US" dirty="0"/>
            </a:br>
            <a:endParaRPr lang="en-IN" dirty="0"/>
          </a:p>
        </p:txBody>
      </p:sp>
      <p:sp>
        <p:nvSpPr>
          <p:cNvPr id="5" name="Subtitle 4">
            <a:extLst>
              <a:ext uri="{FF2B5EF4-FFF2-40B4-BE49-F238E27FC236}">
                <a16:creationId xmlns:a16="http://schemas.microsoft.com/office/drawing/2014/main" id="{6FD1D3CF-EB7B-4FB6-9739-715BF6CD1FB5}"/>
              </a:ext>
            </a:extLst>
          </p:cNvPr>
          <p:cNvSpPr>
            <a:spLocks noGrp="1"/>
          </p:cNvSpPr>
          <p:nvPr>
            <p:ph type="subTitle" idx="1"/>
          </p:nvPr>
        </p:nvSpPr>
        <p:spPr>
          <a:xfrm>
            <a:off x="1899820" y="1327435"/>
            <a:ext cx="9392575" cy="4647237"/>
          </a:xfrm>
        </p:spPr>
        <p:txBody>
          <a:bodyPr>
            <a:normAutofit/>
          </a:bodyPr>
          <a:lstStyle/>
          <a:p>
            <a:r>
              <a:rPr lang="en-US" sz="3600" b="1" u="sng" dirty="0"/>
              <a:t>   </a:t>
            </a:r>
          </a:p>
          <a:p>
            <a:r>
              <a:rPr lang="en-US" sz="3600" b="1" u="sng" dirty="0"/>
              <a:t> VOICE ASSISTANT USING PYTHON</a:t>
            </a:r>
          </a:p>
          <a:p>
            <a:r>
              <a:rPr lang="en-IN" dirty="0"/>
              <a:t>                                                                                                                                     </a:t>
            </a:r>
          </a:p>
          <a:p>
            <a:endParaRPr lang="en-IN" dirty="0"/>
          </a:p>
          <a:p>
            <a:endParaRPr lang="en-IN" dirty="0"/>
          </a:p>
          <a:p>
            <a:endParaRPr lang="en-IN" dirty="0"/>
          </a:p>
          <a:p>
            <a:r>
              <a:rPr lang="en-IN" dirty="0"/>
              <a:t>                                                                                                 </a:t>
            </a:r>
            <a:r>
              <a:rPr lang="en-IN" b="1" dirty="0"/>
              <a:t>PRESENTED BY:</a:t>
            </a:r>
          </a:p>
          <a:p>
            <a:r>
              <a:rPr lang="en-IN" dirty="0"/>
              <a:t>                                                                                                  </a:t>
            </a:r>
            <a:r>
              <a:rPr lang="en-IN" sz="1600" dirty="0"/>
              <a:t>DURGESH KUMAR</a:t>
            </a:r>
          </a:p>
        </p:txBody>
      </p:sp>
      <p:pic>
        <p:nvPicPr>
          <p:cNvPr id="8" name="Picture 7">
            <a:extLst>
              <a:ext uri="{FF2B5EF4-FFF2-40B4-BE49-F238E27FC236}">
                <a16:creationId xmlns:a16="http://schemas.microsoft.com/office/drawing/2014/main" id="{E7202F39-4026-40F8-9554-D8F180771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761" y="106535"/>
            <a:ext cx="2343704" cy="1860994"/>
          </a:xfrm>
          <a:prstGeom prst="rect">
            <a:avLst/>
          </a:prstGeom>
        </p:spPr>
      </p:pic>
    </p:spTree>
    <p:extLst>
      <p:ext uri="{BB962C8B-B14F-4D97-AF65-F5344CB8AC3E}">
        <p14:creationId xmlns:p14="http://schemas.microsoft.com/office/powerpoint/2010/main" val="333785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DD1-9CDF-4C5A-B474-F08D79FAAF25}"/>
              </a:ext>
            </a:extLst>
          </p:cNvPr>
          <p:cNvSpPr>
            <a:spLocks noGrp="1"/>
          </p:cNvSpPr>
          <p:nvPr>
            <p:ph type="title"/>
          </p:nvPr>
        </p:nvSpPr>
        <p:spPr>
          <a:xfrm>
            <a:off x="1451579" y="653599"/>
            <a:ext cx="9603275" cy="1049235"/>
          </a:xfrm>
        </p:spPr>
        <p:txBody>
          <a:bodyPr/>
          <a:lstStyle/>
          <a:p>
            <a:r>
              <a:rPr lang="en-US" b="1" u="sng" dirty="0"/>
              <a:t>Libraries and modules used</a:t>
            </a:r>
            <a:r>
              <a:rPr lang="en-US" b="1" dirty="0"/>
              <a:t>:</a:t>
            </a:r>
            <a:endParaRPr lang="en-IN" b="1" dirty="0"/>
          </a:p>
        </p:txBody>
      </p:sp>
      <p:sp>
        <p:nvSpPr>
          <p:cNvPr id="3" name="Content Placeholder 2">
            <a:extLst>
              <a:ext uri="{FF2B5EF4-FFF2-40B4-BE49-F238E27FC236}">
                <a16:creationId xmlns:a16="http://schemas.microsoft.com/office/drawing/2014/main" id="{569505A7-3541-4AC6-84C7-E13F643B2E35}"/>
              </a:ext>
            </a:extLst>
          </p:cNvPr>
          <p:cNvSpPr>
            <a:spLocks noGrp="1"/>
          </p:cNvSpPr>
          <p:nvPr>
            <p:ph idx="1"/>
          </p:nvPr>
        </p:nvSpPr>
        <p:spPr/>
        <p:txBody>
          <a:bodyPr>
            <a:normAutofit/>
          </a:bodyPr>
          <a:lstStyle/>
          <a:p>
            <a:r>
              <a:rPr lang="en-US" sz="2400" b="1" u="sng" dirty="0"/>
              <a:t>Wikipedia:  </a:t>
            </a:r>
            <a:r>
              <a:rPr lang="en-US" sz="2000" i="0" dirty="0">
                <a:effectLst/>
                <a:latin typeface="Source Sans Pro" panose="020B0604020202020204" pitchFamily="34" charset="0"/>
              </a:rPr>
              <a:t>Wikipedia </a:t>
            </a:r>
            <a:r>
              <a:rPr lang="en-US" sz="2000" b="0" i="0" dirty="0">
                <a:effectLst/>
                <a:latin typeface="Source Sans Pro" panose="020B0604020202020204" pitchFamily="34" charset="0"/>
              </a:rPr>
              <a:t>is a Python library that makes it easy to access and parse data from Wikipedia.</a:t>
            </a:r>
          </a:p>
          <a:p>
            <a:r>
              <a:rPr lang="en-US" sz="2400" b="1" u="sng" dirty="0">
                <a:latin typeface="Source Sans Pro" panose="020B0604020202020204" pitchFamily="34" charset="0"/>
              </a:rPr>
              <a:t>Datetime</a:t>
            </a:r>
            <a:r>
              <a:rPr lang="en-US" sz="2400" b="1" u="sng" dirty="0">
                <a:solidFill>
                  <a:srgbClr val="464646"/>
                </a:solidFill>
                <a:latin typeface="Source Sans Pro" panose="020B0604020202020204" pitchFamily="34" charset="0"/>
              </a:rPr>
              <a:t>: </a:t>
            </a:r>
            <a:r>
              <a:rPr lang="en-US" sz="2000" b="0" i="0" dirty="0">
                <a:effectLst/>
                <a:latin typeface="urw-din"/>
              </a:rPr>
              <a:t>Datetime module supplies classes to work with date and time. These classes provide a number of functions to deal with dates, times and time intervals.</a:t>
            </a:r>
            <a:endParaRPr lang="en-US" sz="2400" b="1" i="0" u="sng" dirty="0">
              <a:effectLst/>
              <a:latin typeface="Source Sans Pro" panose="020B0604020202020204" pitchFamily="34" charset="0"/>
            </a:endParaRPr>
          </a:p>
          <a:p>
            <a:r>
              <a:rPr lang="en-IN" sz="2400" b="1" u="sng" dirty="0" err="1"/>
              <a:t>os</a:t>
            </a:r>
            <a:r>
              <a:rPr lang="en-IN" sz="2400" b="1" u="sng" dirty="0"/>
              <a:t>  </a:t>
            </a:r>
            <a:r>
              <a:rPr lang="en-US" sz="2000" b="0" i="0" dirty="0">
                <a:effectLst/>
                <a:latin typeface="urw-din"/>
              </a:rPr>
              <a:t>The </a:t>
            </a:r>
            <a:r>
              <a:rPr lang="en-US" dirty="0" err="1">
                <a:latin typeface="urw-din"/>
              </a:rPr>
              <a:t>os</a:t>
            </a:r>
            <a:r>
              <a:rPr lang="en-US" sz="2000" b="0" i="0" dirty="0">
                <a:effectLst/>
                <a:latin typeface="urw-din"/>
              </a:rPr>
              <a:t> module in python provides functions for interacting with the operating system. </a:t>
            </a:r>
            <a:r>
              <a:rPr lang="en-US" sz="2000" b="0" i="0" dirty="0" err="1">
                <a:effectLst/>
                <a:latin typeface="urw-din"/>
              </a:rPr>
              <a:t>o</a:t>
            </a:r>
            <a:r>
              <a:rPr lang="en-US" dirty="0" err="1">
                <a:latin typeface="urw-din"/>
              </a:rPr>
              <a:t>s</a:t>
            </a:r>
            <a:r>
              <a:rPr lang="en-US" dirty="0">
                <a:latin typeface="urw-din"/>
              </a:rPr>
              <a:t> </a:t>
            </a:r>
            <a:r>
              <a:rPr lang="en-US" sz="2000" b="0" i="0" dirty="0">
                <a:effectLst/>
                <a:latin typeface="urw-din"/>
              </a:rPr>
              <a:t>comes under Python’s standard utility modules. This module provides a portable way of using operating system dependent functionality. </a:t>
            </a:r>
            <a:endParaRPr lang="en-IN" sz="2400" b="1" u="sng" dirty="0"/>
          </a:p>
        </p:txBody>
      </p:sp>
    </p:spTree>
    <p:extLst>
      <p:ext uri="{BB962C8B-B14F-4D97-AF65-F5344CB8AC3E}">
        <p14:creationId xmlns:p14="http://schemas.microsoft.com/office/powerpoint/2010/main" val="90146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FC14-D591-467D-AC7F-6DCD6C07E698}"/>
              </a:ext>
            </a:extLst>
          </p:cNvPr>
          <p:cNvSpPr>
            <a:spLocks noGrp="1"/>
          </p:cNvSpPr>
          <p:nvPr>
            <p:ph type="title"/>
          </p:nvPr>
        </p:nvSpPr>
        <p:spPr/>
        <p:txBody>
          <a:bodyPr/>
          <a:lstStyle/>
          <a:p>
            <a:pPr algn="ctr"/>
            <a:r>
              <a:rPr lang="en-US" b="1" u="sng" dirty="0"/>
              <a:t>ADVANTAGES</a:t>
            </a:r>
            <a:endParaRPr lang="en-IN" b="1" u="sng" dirty="0"/>
          </a:p>
        </p:txBody>
      </p:sp>
      <p:sp>
        <p:nvSpPr>
          <p:cNvPr id="3" name="Content Placeholder 2">
            <a:extLst>
              <a:ext uri="{FF2B5EF4-FFF2-40B4-BE49-F238E27FC236}">
                <a16:creationId xmlns:a16="http://schemas.microsoft.com/office/drawing/2014/main" id="{14470B52-741C-42BE-BEEC-276EC73C10DD}"/>
              </a:ext>
            </a:extLst>
          </p:cNvPr>
          <p:cNvSpPr>
            <a:spLocks noGrp="1"/>
          </p:cNvSpPr>
          <p:nvPr>
            <p:ph idx="1"/>
          </p:nvPr>
        </p:nvSpPr>
        <p:spPr>
          <a:xfrm>
            <a:off x="1451579" y="2015732"/>
            <a:ext cx="9603275" cy="3450613"/>
          </a:xfrm>
        </p:spPr>
        <p:txBody>
          <a:bodyPr/>
          <a:lstStyle/>
          <a:p>
            <a:r>
              <a:rPr lang="en-US" b="1" u="sng" dirty="0"/>
              <a:t>Convenience</a:t>
            </a:r>
            <a:r>
              <a:rPr lang="en-US" dirty="0"/>
              <a:t>: user have a wealth of knowledge at their finger tips and perform various time consuming activities in minutes.</a:t>
            </a:r>
          </a:p>
          <a:p>
            <a:r>
              <a:rPr lang="en-US" b="1" u="sng" dirty="0"/>
              <a:t>Accessible and inclusive </a:t>
            </a:r>
            <a:r>
              <a:rPr lang="en-US" dirty="0"/>
              <a:t>: Voice assistance can breakdown barriers for people disabilities and especially for those  with visual impairments. </a:t>
            </a:r>
          </a:p>
          <a:p>
            <a:r>
              <a:rPr lang="en-US" b="1" u="sng" dirty="0"/>
              <a:t>Enjoyment:</a:t>
            </a:r>
            <a:r>
              <a:rPr lang="en-US" dirty="0"/>
              <a:t> People particularly younger people genuinely enjoy speaking to voice assistant showing that a human to machine bond can be created through voice.</a:t>
            </a:r>
          </a:p>
          <a:p>
            <a:pPr marL="0" indent="0">
              <a:buNone/>
            </a:pPr>
            <a:endParaRPr lang="en-IN" dirty="0"/>
          </a:p>
        </p:txBody>
      </p:sp>
    </p:spTree>
    <p:extLst>
      <p:ext uri="{BB962C8B-B14F-4D97-AF65-F5344CB8AC3E}">
        <p14:creationId xmlns:p14="http://schemas.microsoft.com/office/powerpoint/2010/main" val="275023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FF73-0871-4AA2-8524-09EA0DC442F8}"/>
              </a:ext>
            </a:extLst>
          </p:cNvPr>
          <p:cNvSpPr>
            <a:spLocks noGrp="1"/>
          </p:cNvSpPr>
          <p:nvPr>
            <p:ph type="title"/>
          </p:nvPr>
        </p:nvSpPr>
        <p:spPr>
          <a:xfrm>
            <a:off x="3697630" y="600332"/>
            <a:ext cx="4469826" cy="651419"/>
          </a:xfrm>
        </p:spPr>
        <p:txBody>
          <a:bodyPr/>
          <a:lstStyle/>
          <a:p>
            <a:r>
              <a:rPr lang="en-US" b="1" u="sng" dirty="0"/>
              <a:t>DISADVANTAGES</a:t>
            </a:r>
            <a:endParaRPr lang="en-IN" b="1" u="sng" dirty="0"/>
          </a:p>
        </p:txBody>
      </p:sp>
      <p:sp>
        <p:nvSpPr>
          <p:cNvPr id="3" name="Content Placeholder 2">
            <a:extLst>
              <a:ext uri="{FF2B5EF4-FFF2-40B4-BE49-F238E27FC236}">
                <a16:creationId xmlns:a16="http://schemas.microsoft.com/office/drawing/2014/main" id="{BD607536-4054-4A39-B84C-453551E923B2}"/>
              </a:ext>
            </a:extLst>
          </p:cNvPr>
          <p:cNvSpPr>
            <a:spLocks noGrp="1"/>
          </p:cNvSpPr>
          <p:nvPr>
            <p:ph idx="1"/>
          </p:nvPr>
        </p:nvSpPr>
        <p:spPr/>
        <p:txBody>
          <a:bodyPr/>
          <a:lstStyle/>
          <a:p>
            <a:r>
              <a:rPr lang="en-US" b="1" u="sng" dirty="0"/>
              <a:t>Comprehension difficulties</a:t>
            </a:r>
            <a:r>
              <a:rPr lang="en-US" dirty="0"/>
              <a:t>: voice assistant are improving everyday but they struggle to understand questions where there is background noise, If it is a complicated query or when people have an unusual accent.</a:t>
            </a:r>
          </a:p>
          <a:p>
            <a:r>
              <a:rPr lang="en-US" b="1" u="sng" dirty="0"/>
              <a:t>Ethical and  privacy concern </a:t>
            </a:r>
            <a:r>
              <a:rPr lang="en-US" dirty="0"/>
              <a:t>: having always listening voice assistant embedded into your surrounding raises questions about privacy and ethical applications of these voice assistant.</a:t>
            </a:r>
          </a:p>
          <a:p>
            <a:r>
              <a:rPr lang="en-US" b="1" u="sng" dirty="0"/>
              <a:t>Conversational Skil</a:t>
            </a:r>
            <a:r>
              <a:rPr lang="en-US" dirty="0"/>
              <a:t>ls : The human level conversational abilities are still some way off for voice assistant.</a:t>
            </a:r>
          </a:p>
          <a:p>
            <a:endParaRPr lang="en-IN" dirty="0"/>
          </a:p>
        </p:txBody>
      </p:sp>
    </p:spTree>
    <p:extLst>
      <p:ext uri="{BB962C8B-B14F-4D97-AF65-F5344CB8AC3E}">
        <p14:creationId xmlns:p14="http://schemas.microsoft.com/office/powerpoint/2010/main" val="11562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3B6A-A063-4E9D-8A14-0165F9485635}"/>
              </a:ext>
            </a:extLst>
          </p:cNvPr>
          <p:cNvSpPr>
            <a:spLocks noGrp="1"/>
          </p:cNvSpPr>
          <p:nvPr>
            <p:ph type="title"/>
          </p:nvPr>
        </p:nvSpPr>
        <p:spPr/>
        <p:txBody>
          <a:bodyPr/>
          <a:lstStyle/>
          <a:p>
            <a:r>
              <a:rPr lang="en-US" b="1" u="sng" dirty="0"/>
              <a:t>TABLE OF  CONTENTS </a:t>
            </a:r>
            <a:endParaRPr lang="en-IN" b="1" u="sng" dirty="0"/>
          </a:p>
        </p:txBody>
      </p:sp>
      <p:sp>
        <p:nvSpPr>
          <p:cNvPr id="3" name="Content Placeholder 2">
            <a:extLst>
              <a:ext uri="{FF2B5EF4-FFF2-40B4-BE49-F238E27FC236}">
                <a16:creationId xmlns:a16="http://schemas.microsoft.com/office/drawing/2014/main" id="{7DC66481-D98C-48E3-AF51-77613333BFB6}"/>
              </a:ext>
            </a:extLst>
          </p:cNvPr>
          <p:cNvSpPr>
            <a:spLocks noGrp="1"/>
          </p:cNvSpPr>
          <p:nvPr>
            <p:ph idx="1"/>
          </p:nvPr>
        </p:nvSpPr>
        <p:spPr/>
        <p:txBody>
          <a:bodyPr/>
          <a:lstStyle/>
          <a:p>
            <a:r>
              <a:rPr lang="en-US" dirty="0"/>
              <a:t>ABSTRACT</a:t>
            </a:r>
          </a:p>
          <a:p>
            <a:r>
              <a:rPr lang="en-US" dirty="0"/>
              <a:t>INTRODUCTION</a:t>
            </a:r>
          </a:p>
          <a:p>
            <a:r>
              <a:rPr lang="en-US" dirty="0"/>
              <a:t>FUNCTIONS</a:t>
            </a:r>
          </a:p>
          <a:p>
            <a:r>
              <a:rPr lang="en-US" dirty="0"/>
              <a:t>TECHNOLOGY USED</a:t>
            </a:r>
          </a:p>
          <a:p>
            <a:r>
              <a:rPr lang="en-US" dirty="0"/>
              <a:t>LIBRARIES AND MODULES USED</a:t>
            </a:r>
          </a:p>
          <a:p>
            <a:r>
              <a:rPr lang="en-US" dirty="0"/>
              <a:t>ADVANTAGES</a:t>
            </a:r>
          </a:p>
          <a:p>
            <a:r>
              <a:rPr lang="en-US" dirty="0"/>
              <a:t>DISADVANTAGES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5900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A2D1-2EBC-4FF2-A5B9-1F2446AC7050}"/>
              </a:ext>
            </a:extLst>
          </p:cNvPr>
          <p:cNvSpPr>
            <a:spLocks noGrp="1"/>
          </p:cNvSpPr>
          <p:nvPr>
            <p:ph type="title"/>
          </p:nvPr>
        </p:nvSpPr>
        <p:spPr/>
        <p:txBody>
          <a:bodyPr/>
          <a:lstStyle/>
          <a:p>
            <a:pPr algn="ctr"/>
            <a:r>
              <a:rPr lang="en-US" dirty="0"/>
              <a:t> </a:t>
            </a:r>
            <a:r>
              <a:rPr lang="en-US" b="1" u="sng" dirty="0"/>
              <a:t>ABSTRACT</a:t>
            </a:r>
            <a:endParaRPr lang="en-IN" b="1" u="sng" dirty="0"/>
          </a:p>
        </p:txBody>
      </p:sp>
      <p:sp>
        <p:nvSpPr>
          <p:cNvPr id="3" name="Content Placeholder 2">
            <a:extLst>
              <a:ext uri="{FF2B5EF4-FFF2-40B4-BE49-F238E27FC236}">
                <a16:creationId xmlns:a16="http://schemas.microsoft.com/office/drawing/2014/main" id="{82552E5D-D912-4D9D-8C76-9F4E71114E4A}"/>
              </a:ext>
            </a:extLst>
          </p:cNvPr>
          <p:cNvSpPr>
            <a:spLocks noGrp="1"/>
          </p:cNvSpPr>
          <p:nvPr>
            <p:ph idx="1"/>
          </p:nvPr>
        </p:nvSpPr>
        <p:spPr/>
        <p:txBody>
          <a:bodyPr/>
          <a:lstStyle/>
          <a:p>
            <a:r>
              <a:rPr lang="en-US" dirty="0"/>
              <a:t>Voice assistant are software agents that can interpret human speech and respond via synthesized voices. Apple’s Siri,  Amazon’s Alexa and Google assistant are the most popular voice assistants which are embedded in smartphones or dedicated home speakers. Users can ask their voice assistant basic questions like( Time and Date  </a:t>
            </a:r>
            <a:r>
              <a:rPr lang="en-US" dirty="0" err="1"/>
              <a:t>etc</a:t>
            </a:r>
            <a:r>
              <a:rPr lang="en-US" dirty="0"/>
              <a:t> ) , play music , open various applications installed in our system, opens our </a:t>
            </a:r>
            <a:r>
              <a:rPr lang="en-US" dirty="0" err="1"/>
              <a:t>favourite</a:t>
            </a:r>
            <a:r>
              <a:rPr lang="en-US" dirty="0"/>
              <a:t> websites, send or receive E-mails, perform Wikipedia search , play videos on YouTube, opens Web browser just by using our verbal commands.</a:t>
            </a:r>
          </a:p>
        </p:txBody>
      </p:sp>
    </p:spTree>
    <p:extLst>
      <p:ext uri="{BB962C8B-B14F-4D97-AF65-F5344CB8AC3E}">
        <p14:creationId xmlns:p14="http://schemas.microsoft.com/office/powerpoint/2010/main" val="271074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7BE0-4151-4F5E-83EB-8D040A0BF0B4}"/>
              </a:ext>
            </a:extLst>
          </p:cNvPr>
          <p:cNvSpPr>
            <a:spLocks noGrp="1"/>
          </p:cNvSpPr>
          <p:nvPr>
            <p:ph type="title"/>
          </p:nvPr>
        </p:nvSpPr>
        <p:spPr/>
        <p:txBody>
          <a:bodyPr>
            <a:normAutofit/>
          </a:bodyPr>
          <a:lstStyle/>
          <a:p>
            <a:r>
              <a:rPr lang="en-US" b="1" u="sng" dirty="0"/>
              <a:t>INTRODUCTION</a:t>
            </a:r>
            <a:br>
              <a:rPr lang="en-US" dirty="0"/>
            </a:br>
            <a:endParaRPr lang="en-IN" dirty="0"/>
          </a:p>
        </p:txBody>
      </p:sp>
      <p:sp>
        <p:nvSpPr>
          <p:cNvPr id="3" name="Content Placeholder 2">
            <a:extLst>
              <a:ext uri="{FF2B5EF4-FFF2-40B4-BE49-F238E27FC236}">
                <a16:creationId xmlns:a16="http://schemas.microsoft.com/office/drawing/2014/main" id="{3AA3AC0C-9FA2-46B9-A987-3703139D166F}"/>
              </a:ext>
            </a:extLst>
          </p:cNvPr>
          <p:cNvSpPr>
            <a:spLocks noGrp="1"/>
          </p:cNvSpPr>
          <p:nvPr>
            <p:ph idx="1"/>
          </p:nvPr>
        </p:nvSpPr>
        <p:spPr/>
        <p:txBody>
          <a:bodyPr/>
          <a:lstStyle/>
          <a:p>
            <a:r>
              <a:rPr lang="en-US" dirty="0"/>
              <a:t>Voice assistant using python is inspired by Apple’s Siri, Amazon’s Alexa and Google assistant</a:t>
            </a:r>
            <a:r>
              <a:rPr lang="en-IN" dirty="0"/>
              <a:t>.</a:t>
            </a:r>
            <a:endParaRPr lang="en-US" dirty="0"/>
          </a:p>
          <a:p>
            <a:r>
              <a:rPr lang="en-IN" dirty="0"/>
              <a:t> It is made using python with the help of various python modules and libraries.</a:t>
            </a:r>
          </a:p>
          <a:p>
            <a:r>
              <a:rPr lang="en-IN" dirty="0"/>
              <a:t>It uses voice recognition library to take command from user and then executes it.</a:t>
            </a:r>
          </a:p>
          <a:p>
            <a:r>
              <a:rPr lang="en-IN" dirty="0"/>
              <a:t>It uses pyttsx3 library to convert text to speech.</a:t>
            </a:r>
          </a:p>
          <a:p>
            <a:r>
              <a:rPr lang="en-IN" dirty="0"/>
              <a:t>It also uses various other python libraries </a:t>
            </a:r>
            <a:r>
              <a:rPr lang="en-IN"/>
              <a:t>like datetime (</a:t>
            </a:r>
            <a:r>
              <a:rPr lang="en-IN" dirty="0"/>
              <a:t>To tell current time and date) , Wikipedia (To perform Wikipedia search) , </a:t>
            </a:r>
            <a:r>
              <a:rPr lang="en-IN" dirty="0" err="1"/>
              <a:t>Webbrowser</a:t>
            </a:r>
            <a:r>
              <a:rPr lang="en-IN" dirty="0"/>
              <a:t> (To open Google , </a:t>
            </a:r>
            <a:r>
              <a:rPr lang="en-IN" dirty="0" err="1"/>
              <a:t>Youtube</a:t>
            </a:r>
            <a:r>
              <a:rPr lang="en-IN" dirty="0"/>
              <a:t> etc).</a:t>
            </a:r>
          </a:p>
          <a:p>
            <a:endParaRPr lang="en-IN" dirty="0"/>
          </a:p>
        </p:txBody>
      </p:sp>
    </p:spTree>
    <p:extLst>
      <p:ext uri="{BB962C8B-B14F-4D97-AF65-F5344CB8AC3E}">
        <p14:creationId xmlns:p14="http://schemas.microsoft.com/office/powerpoint/2010/main" val="78281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261B-9290-4B7A-B65F-C12B2BF58CA5}"/>
              </a:ext>
            </a:extLst>
          </p:cNvPr>
          <p:cNvSpPr>
            <a:spLocks noGrp="1"/>
          </p:cNvSpPr>
          <p:nvPr>
            <p:ph type="title"/>
          </p:nvPr>
        </p:nvSpPr>
        <p:spPr/>
        <p:txBody>
          <a:bodyPr/>
          <a:lstStyle/>
          <a:p>
            <a:r>
              <a:rPr lang="en-US" b="1" u="sng" dirty="0"/>
              <a:t>FUNCTIONS</a:t>
            </a:r>
            <a:endParaRPr lang="en-IN" b="1" u="sng" dirty="0"/>
          </a:p>
        </p:txBody>
      </p:sp>
      <p:sp>
        <p:nvSpPr>
          <p:cNvPr id="3" name="Content Placeholder 2">
            <a:extLst>
              <a:ext uri="{FF2B5EF4-FFF2-40B4-BE49-F238E27FC236}">
                <a16:creationId xmlns:a16="http://schemas.microsoft.com/office/drawing/2014/main" id="{1AE5D232-9B8A-4153-8124-A1D80E63B96D}"/>
              </a:ext>
            </a:extLst>
          </p:cNvPr>
          <p:cNvSpPr>
            <a:spLocks noGrp="1"/>
          </p:cNvSpPr>
          <p:nvPr>
            <p:ph idx="1"/>
          </p:nvPr>
        </p:nvSpPr>
        <p:spPr/>
        <p:txBody>
          <a:bodyPr/>
          <a:lstStyle/>
          <a:p>
            <a:r>
              <a:rPr lang="en-US" dirty="0"/>
              <a:t>Answers basic informational queries (What time or date it is ?).</a:t>
            </a:r>
          </a:p>
          <a:p>
            <a:r>
              <a:rPr lang="en-US" dirty="0"/>
              <a:t>Plays any video on YouTube by using our voice command.</a:t>
            </a:r>
          </a:p>
          <a:p>
            <a:r>
              <a:rPr lang="en-US" dirty="0"/>
              <a:t>Opens our </a:t>
            </a:r>
            <a:r>
              <a:rPr lang="en-US" dirty="0" err="1"/>
              <a:t>favourite</a:t>
            </a:r>
            <a:r>
              <a:rPr lang="en-US" dirty="0"/>
              <a:t> website using our voice command.</a:t>
            </a:r>
          </a:p>
          <a:p>
            <a:r>
              <a:rPr lang="en-US" dirty="0"/>
              <a:t>Opens various applications which are installed in our device.</a:t>
            </a:r>
          </a:p>
          <a:p>
            <a:r>
              <a:rPr lang="en-US" dirty="0"/>
              <a:t>Plays music, opens web browser and searches Wikipedia.</a:t>
            </a:r>
          </a:p>
          <a:p>
            <a:r>
              <a:rPr lang="en-US" dirty="0"/>
              <a:t>Sends and receives E-mails using our voice command. </a:t>
            </a:r>
          </a:p>
          <a:p>
            <a:endParaRPr lang="en-US" dirty="0"/>
          </a:p>
          <a:p>
            <a:endParaRPr lang="en-IN" dirty="0"/>
          </a:p>
        </p:txBody>
      </p:sp>
    </p:spTree>
    <p:extLst>
      <p:ext uri="{BB962C8B-B14F-4D97-AF65-F5344CB8AC3E}">
        <p14:creationId xmlns:p14="http://schemas.microsoft.com/office/powerpoint/2010/main" val="156378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B5A-E048-490F-A3C6-9BFDB0008578}"/>
              </a:ext>
            </a:extLst>
          </p:cNvPr>
          <p:cNvSpPr>
            <a:spLocks noGrp="1"/>
          </p:cNvSpPr>
          <p:nvPr>
            <p:ph type="title"/>
          </p:nvPr>
        </p:nvSpPr>
        <p:spPr>
          <a:xfrm>
            <a:off x="1566988" y="618088"/>
            <a:ext cx="9603275" cy="1049235"/>
          </a:xfrm>
        </p:spPr>
        <p:txBody>
          <a:bodyPr/>
          <a:lstStyle/>
          <a:p>
            <a:r>
              <a:rPr lang="en-US" b="1" u="sng" dirty="0"/>
              <a:t>TECHNOLOGY USED</a:t>
            </a:r>
            <a:r>
              <a:rPr lang="en-US" dirty="0"/>
              <a:t>:</a:t>
            </a:r>
            <a:endParaRPr lang="en-IN" dirty="0"/>
          </a:p>
        </p:txBody>
      </p:sp>
      <p:sp>
        <p:nvSpPr>
          <p:cNvPr id="3" name="Content Placeholder 2">
            <a:extLst>
              <a:ext uri="{FF2B5EF4-FFF2-40B4-BE49-F238E27FC236}">
                <a16:creationId xmlns:a16="http://schemas.microsoft.com/office/drawing/2014/main" id="{76EA90EA-AFA6-47D1-9757-2FBE577D93F2}"/>
              </a:ext>
            </a:extLst>
          </p:cNvPr>
          <p:cNvSpPr>
            <a:spLocks noGrp="1"/>
          </p:cNvSpPr>
          <p:nvPr>
            <p:ph idx="1"/>
          </p:nvPr>
        </p:nvSpPr>
        <p:spPr/>
        <p:txBody>
          <a:bodyPr>
            <a:normAutofit lnSpcReduction="10000"/>
          </a:bodyPr>
          <a:lstStyle/>
          <a:p>
            <a:r>
              <a:rPr lang="en-US" b="1" u="sng" dirty="0"/>
              <a:t>PYTHON </a:t>
            </a:r>
            <a:r>
              <a:rPr lang="en-US" dirty="0"/>
              <a:t>:  This mini project on voice assistant is built using Python . Python is an interpreted , high level and general-purpose programming language. It has a rich support for various libraries and modules. Various python libraries and modules which are used in this mini project are as follows:</a:t>
            </a:r>
          </a:p>
          <a:p>
            <a:r>
              <a:rPr lang="en-US" b="1" dirty="0"/>
              <a:t>Pyttsx3 </a:t>
            </a:r>
            <a:r>
              <a:rPr lang="en-US" dirty="0"/>
              <a:t>            </a:t>
            </a:r>
          </a:p>
          <a:p>
            <a:r>
              <a:rPr lang="en-US" b="1" dirty="0"/>
              <a:t>Speech Recognition </a:t>
            </a:r>
          </a:p>
          <a:p>
            <a:r>
              <a:rPr lang="en-US" b="1" dirty="0"/>
              <a:t>Wikipedia</a:t>
            </a:r>
          </a:p>
          <a:p>
            <a:r>
              <a:rPr lang="en-US" b="1" dirty="0"/>
              <a:t>Datetime , Web browser , </a:t>
            </a:r>
            <a:r>
              <a:rPr lang="en-US" b="1" dirty="0" err="1"/>
              <a:t>os</a:t>
            </a:r>
            <a:r>
              <a:rPr lang="en-US" b="1" dirty="0"/>
              <a:t>  , </a:t>
            </a:r>
            <a:r>
              <a:rPr lang="en-US" b="1" dirty="0" err="1"/>
              <a:t>smtplib</a:t>
            </a:r>
            <a:r>
              <a:rPr lang="en-US" b="1" dirty="0"/>
              <a:t>  </a:t>
            </a:r>
            <a:r>
              <a:rPr lang="en-US" dirty="0"/>
              <a:t>etc.</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5235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5C81-6331-4743-94ED-40D4DED4A2F8}"/>
              </a:ext>
            </a:extLst>
          </p:cNvPr>
          <p:cNvSpPr>
            <a:spLocks noGrp="1"/>
          </p:cNvSpPr>
          <p:nvPr>
            <p:ph type="title"/>
          </p:nvPr>
        </p:nvSpPr>
        <p:spPr/>
        <p:txBody>
          <a:bodyPr/>
          <a:lstStyle/>
          <a:p>
            <a:r>
              <a:rPr lang="en-US" b="1" u="sng" dirty="0"/>
              <a:t>Libraries and modules used:</a:t>
            </a:r>
            <a:r>
              <a:rPr lang="en-US" dirty="0"/>
              <a:t> </a:t>
            </a:r>
            <a:endParaRPr lang="en-IN" dirty="0"/>
          </a:p>
        </p:txBody>
      </p:sp>
      <p:sp>
        <p:nvSpPr>
          <p:cNvPr id="3" name="Content Placeholder 2">
            <a:extLst>
              <a:ext uri="{FF2B5EF4-FFF2-40B4-BE49-F238E27FC236}">
                <a16:creationId xmlns:a16="http://schemas.microsoft.com/office/drawing/2014/main" id="{5FAB4395-3D22-45E7-BAC5-059A8868EEAF}"/>
              </a:ext>
            </a:extLst>
          </p:cNvPr>
          <p:cNvSpPr>
            <a:spLocks noGrp="1"/>
          </p:cNvSpPr>
          <p:nvPr>
            <p:ph idx="1"/>
          </p:nvPr>
        </p:nvSpPr>
        <p:spPr/>
        <p:txBody>
          <a:bodyPr>
            <a:normAutofit/>
          </a:bodyPr>
          <a:lstStyle/>
          <a:p>
            <a:pPr marL="0" indent="0">
              <a:buNone/>
            </a:pPr>
            <a:r>
              <a:rPr lang="en-US" sz="2400" b="1" u="sng" dirty="0" err="1">
                <a:latin typeface="Source Sans Pro" panose="020B0503030403020204" pitchFamily="34" charset="0"/>
              </a:rPr>
              <a:t>SpeechRecognition</a:t>
            </a:r>
            <a:r>
              <a:rPr lang="en-US" sz="2400" dirty="0">
                <a:latin typeface="Source Sans Pro" panose="020B0503030403020204" pitchFamily="34" charset="0"/>
              </a:rPr>
              <a:t>:</a:t>
            </a:r>
            <a:r>
              <a:rPr lang="en-US" sz="2400" dirty="0">
                <a:solidFill>
                  <a:srgbClr val="464646"/>
                </a:solidFill>
                <a:latin typeface="Source Sans Pro" panose="020B0503030403020204" pitchFamily="34" charset="0"/>
              </a:rPr>
              <a:t> </a:t>
            </a:r>
            <a:r>
              <a:rPr lang="en-US" sz="2400" dirty="0">
                <a:latin typeface="Source Sans Pro" panose="020B0503030403020204" pitchFamily="34" charset="0"/>
              </a:rPr>
              <a:t>This library is used for performing speech recognition , with support for several engines and APIs , online and</a:t>
            </a:r>
            <a:r>
              <a:rPr lang="en-US" sz="2800" dirty="0">
                <a:latin typeface="Source Sans Pro" panose="020B0503030403020204" pitchFamily="34" charset="0"/>
              </a:rPr>
              <a:t> </a:t>
            </a:r>
            <a:r>
              <a:rPr lang="en-US" sz="2400" dirty="0">
                <a:latin typeface="Source Sans Pro" panose="020B0503030403020204" pitchFamily="34" charset="0"/>
              </a:rPr>
              <a:t>offline.</a:t>
            </a:r>
          </a:p>
          <a:p>
            <a:pPr marL="0" indent="0">
              <a:buNone/>
            </a:pPr>
            <a:r>
              <a:rPr lang="en-US" sz="2400" b="1" u="sng" dirty="0" err="1">
                <a:latin typeface="Source Sans Pro" panose="020B0503030403020204" pitchFamily="34" charset="0"/>
              </a:rPr>
              <a:t>PyAudio</a:t>
            </a:r>
            <a:r>
              <a:rPr lang="en-US" sz="2400" b="1" u="sng" dirty="0">
                <a:latin typeface="Source Sans Pro" panose="020B0503030403020204" pitchFamily="34" charset="0"/>
              </a:rPr>
              <a:t>:  </a:t>
            </a:r>
            <a:r>
              <a:rPr lang="en-US" sz="2400" dirty="0" err="1">
                <a:latin typeface="Source Sans Pro" panose="020B0503030403020204" pitchFamily="34" charset="0"/>
              </a:rPr>
              <a:t>PyAudio</a:t>
            </a:r>
            <a:r>
              <a:rPr lang="en-US" sz="2400" dirty="0">
                <a:latin typeface="Source Sans Pro" panose="020B0503030403020204" pitchFamily="34" charset="0"/>
              </a:rPr>
              <a:t> provides python binding for </a:t>
            </a:r>
            <a:r>
              <a:rPr lang="en-US" sz="2400" dirty="0" err="1">
                <a:latin typeface="Source Sans Pro" panose="020B0503030403020204" pitchFamily="34" charset="0"/>
              </a:rPr>
              <a:t>PortAudio</a:t>
            </a:r>
            <a:r>
              <a:rPr lang="en-US" sz="2400" dirty="0">
                <a:latin typeface="Source Sans Pro" panose="020B0503030403020204" pitchFamily="34" charset="0"/>
              </a:rPr>
              <a:t> , the cross-platform audio I/O library. With </a:t>
            </a:r>
            <a:r>
              <a:rPr lang="en-US" sz="2400" dirty="0" err="1">
                <a:latin typeface="Source Sans Pro" panose="020B0503030403020204" pitchFamily="34" charset="0"/>
              </a:rPr>
              <a:t>PyAudio</a:t>
            </a:r>
            <a:r>
              <a:rPr lang="en-US" sz="2400" dirty="0">
                <a:latin typeface="Source Sans Pro" panose="020B0503030403020204" pitchFamily="34" charset="0"/>
              </a:rPr>
              <a:t> , you can easily use python to play and record audio on a variety of platforms.</a:t>
            </a:r>
          </a:p>
        </p:txBody>
      </p:sp>
    </p:spTree>
    <p:extLst>
      <p:ext uri="{BB962C8B-B14F-4D97-AF65-F5344CB8AC3E}">
        <p14:creationId xmlns:p14="http://schemas.microsoft.com/office/powerpoint/2010/main" val="147566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2D7C-E51F-4E24-B9D9-34BA62AF8D70}"/>
              </a:ext>
            </a:extLst>
          </p:cNvPr>
          <p:cNvSpPr>
            <a:spLocks noGrp="1"/>
          </p:cNvSpPr>
          <p:nvPr>
            <p:ph type="title"/>
          </p:nvPr>
        </p:nvSpPr>
        <p:spPr>
          <a:xfrm>
            <a:off x="1294362" y="724620"/>
            <a:ext cx="9603275" cy="1049235"/>
          </a:xfrm>
        </p:spPr>
        <p:txBody>
          <a:bodyPr/>
          <a:lstStyle/>
          <a:p>
            <a:r>
              <a:rPr lang="en-US" b="1" u="sng" dirty="0"/>
              <a:t>Libraries and modules used</a:t>
            </a:r>
            <a:r>
              <a:rPr lang="en-US" dirty="0"/>
              <a:t>:</a:t>
            </a:r>
            <a:endParaRPr lang="en-IN" dirty="0"/>
          </a:p>
        </p:txBody>
      </p:sp>
      <p:sp>
        <p:nvSpPr>
          <p:cNvPr id="3" name="Content Placeholder 2">
            <a:extLst>
              <a:ext uri="{FF2B5EF4-FFF2-40B4-BE49-F238E27FC236}">
                <a16:creationId xmlns:a16="http://schemas.microsoft.com/office/drawing/2014/main" id="{AF42040C-333C-42F8-B2E9-FE0B99F84C8A}"/>
              </a:ext>
            </a:extLst>
          </p:cNvPr>
          <p:cNvSpPr>
            <a:spLocks noGrp="1"/>
          </p:cNvSpPr>
          <p:nvPr>
            <p:ph idx="1"/>
          </p:nvPr>
        </p:nvSpPr>
        <p:spPr/>
        <p:txBody>
          <a:bodyPr/>
          <a:lstStyle/>
          <a:p>
            <a:r>
              <a:rPr lang="en-US" sz="3200" b="1" u="sng" dirty="0"/>
              <a:t>Pyttsx3</a:t>
            </a:r>
            <a:r>
              <a:rPr lang="en-US" sz="3600" b="1" u="sng" dirty="0"/>
              <a:t> </a:t>
            </a:r>
            <a:r>
              <a:rPr lang="en-US" b="1" u="sng" dirty="0"/>
              <a:t>:</a:t>
            </a:r>
          </a:p>
          <a:p>
            <a:pPr algn="l">
              <a:buFont typeface="Arial" panose="020B0604020202020204" pitchFamily="34" charset="0"/>
              <a:buChar char="•"/>
            </a:pPr>
            <a:r>
              <a:rPr lang="en-US" b="0" i="0" dirty="0">
                <a:effectLst/>
                <a:latin typeface="helvetica" panose="020B0604020202020204" pitchFamily="34" charset="0"/>
              </a:rPr>
              <a:t>A python library which will help us to convert text to speech. In short, it is a text-to-speech library.</a:t>
            </a:r>
          </a:p>
          <a:p>
            <a:pPr algn="l">
              <a:buFont typeface="Arial" panose="020B0604020202020204" pitchFamily="34" charset="0"/>
              <a:buChar char="•"/>
            </a:pPr>
            <a:r>
              <a:rPr lang="en-US" b="0" i="0" dirty="0">
                <a:effectLst/>
                <a:latin typeface="helvetica" panose="020B0604020202020204" pitchFamily="34" charset="0"/>
              </a:rPr>
              <a:t>It works offline, and it is compatible with Python 2 as well the Python 3.</a:t>
            </a:r>
          </a:p>
          <a:p>
            <a:endParaRPr lang="en-IN" dirty="0"/>
          </a:p>
        </p:txBody>
      </p:sp>
    </p:spTree>
    <p:extLst>
      <p:ext uri="{BB962C8B-B14F-4D97-AF65-F5344CB8AC3E}">
        <p14:creationId xmlns:p14="http://schemas.microsoft.com/office/powerpoint/2010/main" val="41786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9169-7F43-4E8D-BFE8-1DC9B1E050DB}"/>
              </a:ext>
            </a:extLst>
          </p:cNvPr>
          <p:cNvSpPr>
            <a:spLocks noGrp="1"/>
          </p:cNvSpPr>
          <p:nvPr>
            <p:ph type="title"/>
          </p:nvPr>
        </p:nvSpPr>
        <p:spPr>
          <a:xfrm>
            <a:off x="1451579" y="689109"/>
            <a:ext cx="9603275" cy="1049235"/>
          </a:xfrm>
        </p:spPr>
        <p:txBody>
          <a:bodyPr/>
          <a:lstStyle/>
          <a:p>
            <a:r>
              <a:rPr lang="en-US" b="1" u="sng" dirty="0"/>
              <a:t>Libraries and modules used</a:t>
            </a:r>
            <a:r>
              <a:rPr lang="en-US" b="1" dirty="0"/>
              <a:t>:</a:t>
            </a:r>
            <a:endParaRPr lang="en-IN" b="1" dirty="0"/>
          </a:p>
        </p:txBody>
      </p:sp>
      <p:sp>
        <p:nvSpPr>
          <p:cNvPr id="3" name="Content Placeholder 2">
            <a:extLst>
              <a:ext uri="{FF2B5EF4-FFF2-40B4-BE49-F238E27FC236}">
                <a16:creationId xmlns:a16="http://schemas.microsoft.com/office/drawing/2014/main" id="{F61CB85E-FD06-49C8-BD46-A118F6F66FE7}"/>
              </a:ext>
            </a:extLst>
          </p:cNvPr>
          <p:cNvSpPr>
            <a:spLocks noGrp="1"/>
          </p:cNvSpPr>
          <p:nvPr>
            <p:ph idx="1"/>
          </p:nvPr>
        </p:nvSpPr>
        <p:spPr/>
        <p:txBody>
          <a:bodyPr>
            <a:normAutofit fontScale="92500" lnSpcReduction="20000"/>
          </a:bodyPr>
          <a:lstStyle/>
          <a:p>
            <a:r>
              <a:rPr lang="en-US" sz="3000" b="1" u="sng" dirty="0" err="1"/>
              <a:t>Smtplib</a:t>
            </a:r>
            <a:r>
              <a:rPr lang="en-US" sz="3000" b="1" u="sng" dirty="0"/>
              <a:t>:</a:t>
            </a:r>
          </a:p>
          <a:p>
            <a:pPr algn="l">
              <a:buFont typeface="Arial" panose="020B0604020202020204" pitchFamily="34" charset="0"/>
              <a:buChar char="•"/>
            </a:pPr>
            <a:r>
              <a:rPr lang="en-US" b="0" i="0" dirty="0">
                <a:effectLst/>
                <a:latin typeface="helvetica" panose="020B0604020202020204" pitchFamily="34" charset="0"/>
              </a:rPr>
              <a:t>Simple Mail Transfer Protocol (SMTP) is a protocol that allows us to send emails and to route emails between mail servers. An instance method called </a:t>
            </a:r>
            <a:r>
              <a:rPr lang="en-US" b="1" i="0" dirty="0" err="1">
                <a:effectLst/>
                <a:latin typeface="helvetica" panose="020B0604020202020204" pitchFamily="34" charset="0"/>
              </a:rPr>
              <a:t>sendmail</a:t>
            </a:r>
            <a:r>
              <a:rPr lang="en-US" b="1" i="0" dirty="0">
                <a:effectLst/>
                <a:latin typeface="helvetica" panose="020B0604020202020204" pitchFamily="34" charset="0"/>
              </a:rPr>
              <a:t> </a:t>
            </a:r>
            <a:r>
              <a:rPr lang="en-US" b="0" i="0" dirty="0">
                <a:effectLst/>
                <a:latin typeface="helvetica" panose="020B0604020202020204" pitchFamily="34" charset="0"/>
              </a:rPr>
              <a:t>is present in the SMTP module. This instance method allows us to send an email.  It takes 3 parameters:</a:t>
            </a:r>
          </a:p>
          <a:p>
            <a:pPr algn="l">
              <a:buFont typeface="Arial" panose="020B0604020202020204" pitchFamily="34" charset="0"/>
              <a:buChar char="•"/>
            </a:pPr>
            <a:r>
              <a:rPr lang="en-US" b="1" i="0" dirty="0">
                <a:effectLst/>
                <a:latin typeface="helvetica" panose="020B0604020202020204" pitchFamily="34" charset="0"/>
              </a:rPr>
              <a:t>The sender:</a:t>
            </a:r>
            <a:r>
              <a:rPr lang="en-US" b="0" i="0" dirty="0">
                <a:effectLst/>
                <a:latin typeface="helvetica" panose="020B0604020202020204" pitchFamily="34" charset="0"/>
              </a:rPr>
              <a:t> Email address of the sender.</a:t>
            </a:r>
          </a:p>
          <a:p>
            <a:pPr algn="l">
              <a:buFont typeface="Arial" panose="020B0604020202020204" pitchFamily="34" charset="0"/>
              <a:buChar char="•"/>
            </a:pPr>
            <a:r>
              <a:rPr lang="en-US" b="1" i="0" dirty="0">
                <a:effectLst/>
                <a:latin typeface="helvetica" panose="020B0604020202020204" pitchFamily="34" charset="0"/>
              </a:rPr>
              <a:t>The receiver :</a:t>
            </a:r>
            <a:r>
              <a:rPr lang="en-US" b="0" i="0" dirty="0">
                <a:effectLst/>
                <a:latin typeface="helvetica" panose="020B0604020202020204" pitchFamily="34" charset="0"/>
              </a:rPr>
              <a:t>T Email of the receiver.</a:t>
            </a:r>
          </a:p>
          <a:p>
            <a:pPr algn="l">
              <a:buFont typeface="Arial" panose="020B0604020202020204" pitchFamily="34" charset="0"/>
              <a:buChar char="•"/>
            </a:pPr>
            <a:r>
              <a:rPr lang="en-US" b="1" i="0" dirty="0">
                <a:effectLst/>
                <a:latin typeface="helvetica" panose="020B0604020202020204" pitchFamily="34" charset="0"/>
              </a:rPr>
              <a:t>The </a:t>
            </a:r>
            <a:r>
              <a:rPr lang="en-US" b="1" i="1" dirty="0">
                <a:effectLst/>
                <a:latin typeface="helvetica" panose="020B0604020202020204" pitchFamily="34" charset="0"/>
              </a:rPr>
              <a:t>message:</a:t>
            </a:r>
            <a:r>
              <a:rPr lang="en-US" b="0" i="1" dirty="0">
                <a:effectLst/>
                <a:latin typeface="helvetica" panose="020B0604020202020204" pitchFamily="34" charset="0"/>
              </a:rPr>
              <a:t> </a:t>
            </a:r>
            <a:r>
              <a:rPr lang="en-US" b="0" i="0" dirty="0">
                <a:effectLst/>
                <a:latin typeface="helvetica" panose="020B0604020202020204" pitchFamily="34" charset="0"/>
              </a:rPr>
              <a:t>A string message which needs to be sent to one or more than one recipient.</a:t>
            </a:r>
          </a:p>
          <a:p>
            <a:endParaRPr lang="en-IN" dirty="0"/>
          </a:p>
        </p:txBody>
      </p:sp>
    </p:spTree>
    <p:extLst>
      <p:ext uri="{BB962C8B-B14F-4D97-AF65-F5344CB8AC3E}">
        <p14:creationId xmlns:p14="http://schemas.microsoft.com/office/powerpoint/2010/main" val="38696268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253</TotalTime>
  <Words>798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Gill Sans MT</vt:lpstr>
      <vt:lpstr>helvetica</vt:lpstr>
      <vt:lpstr>Source Sans Pro</vt:lpstr>
      <vt:lpstr>urw-din</vt:lpstr>
      <vt:lpstr>Gallery</vt:lpstr>
      <vt:lpstr>    MINI PROJECT </vt:lpstr>
      <vt:lpstr>TABLE OF  CONTENTS </vt:lpstr>
      <vt:lpstr> ABSTRACT</vt:lpstr>
      <vt:lpstr>INTRODUCTION </vt:lpstr>
      <vt:lpstr>FUNCTIONS</vt:lpstr>
      <vt:lpstr>TECHNOLOGY USED:</vt:lpstr>
      <vt:lpstr>Libraries and modules used: </vt:lpstr>
      <vt:lpstr>Libraries and modules used:</vt:lpstr>
      <vt:lpstr>Libraries and modules used:</vt:lpstr>
      <vt:lpstr>Libraries and modules used:</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Gaurav Joshi</dc:creator>
  <cp:lastModifiedBy>DURGESH KUMAR</cp:lastModifiedBy>
  <cp:revision>33</cp:revision>
  <dcterms:created xsi:type="dcterms:W3CDTF">2020-10-21T01:48:41Z</dcterms:created>
  <dcterms:modified xsi:type="dcterms:W3CDTF">2021-05-23T07:33:15Z</dcterms:modified>
</cp:coreProperties>
</file>