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EB Garamond"/>
      <p:regular r:id="rId36"/>
      <p:bold r:id="rId37"/>
      <p:italic r:id="rId38"/>
      <p:boldItalic r:id="rId39"/>
    </p:embeddedFont>
    <p:embeddedFont>
      <p:font typeface="Book Antiqu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S2Eibx3wDMjC0cV9CP3/Fqn8F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E1A4F2-01B1-4079-B6D3-BBBD803B0A13}">
  <a:tblStyle styleId="{BCE1A4F2-01B1-4079-B6D3-BBBD803B0A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regular.fntdata"/><Relationship Id="rId20" Type="http://schemas.openxmlformats.org/officeDocument/2006/relationships/slide" Target="slides/slide15.xml"/><Relationship Id="rId42" Type="http://schemas.openxmlformats.org/officeDocument/2006/relationships/font" Target="fonts/BookAntiqua-italic.fntdata"/><Relationship Id="rId41" Type="http://schemas.openxmlformats.org/officeDocument/2006/relationships/font" Target="fonts/BookAntiqua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BookAntiqu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BGaramond-bold.fntdata"/><Relationship Id="rId14" Type="http://schemas.openxmlformats.org/officeDocument/2006/relationships/slide" Target="slides/slide9.xml"/><Relationship Id="rId36" Type="http://schemas.openxmlformats.org/officeDocument/2006/relationships/font" Target="fonts/EBGaramond-regular.fntdata"/><Relationship Id="rId17" Type="http://schemas.openxmlformats.org/officeDocument/2006/relationships/slide" Target="slides/slide12.xml"/><Relationship Id="rId39" Type="http://schemas.openxmlformats.org/officeDocument/2006/relationships/font" Target="fonts/EBGaramond-boldItalic.fntdata"/><Relationship Id="rId16" Type="http://schemas.openxmlformats.org/officeDocument/2006/relationships/slide" Target="slides/slide11.xml"/><Relationship Id="rId38" Type="http://schemas.openxmlformats.org/officeDocument/2006/relationships/font" Target="fonts/EBGaramon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dc4e1246b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9dc4e1246b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dc4e1246b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9dc4e1246b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dc4e1246b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9dc4e1246b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a7a8b812e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a7a8b812e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a7a8b812e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a7a8b812e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a7a8b812e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a7a8b812e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dc4e124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9dc4e124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dc4e1246b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9dc4e1246b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9dc4e1246b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9dc4e1246b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d056b13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9d056b13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dc4e1246b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9dc4e1246b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dc4e1246b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9dc4e1246b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dc4e1246b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9dc4e1246b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programiz.com/python-programming/function" TargetMode="External"/><Relationship Id="rId4" Type="http://schemas.openxmlformats.org/officeDocument/2006/relationships/hyperlink" Target="http://mcsp.wartburg.edu/zelle/python/ppics2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quora.com/What-are-the-disadvantages-of-using-a-function-in-C-programming?share=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585611" y="1744404"/>
            <a:ext cx="7279957" cy="2360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EB Garamond"/>
              <a:buNone/>
            </a:pPr>
            <a:r>
              <a:rPr lang="en-US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  <a:t>Module VI:</a:t>
            </a:r>
            <a:br>
              <a:rPr lang="en-US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  <a:t>Functions in Python</a:t>
            </a:r>
            <a:br>
              <a:rPr lang="en-US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>
              <a:solidFill>
                <a:srgbClr val="00B0F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2585600" y="4227204"/>
            <a:ext cx="6858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C323"/>
              </a:buClr>
              <a:buSzPct val="60000"/>
              <a:buNone/>
            </a:pPr>
            <a:r>
              <a:rPr b="1" lang="en-US" sz="4000">
                <a:latin typeface="EB Garamond"/>
                <a:ea typeface="EB Garamond"/>
                <a:cs typeface="EB Garamond"/>
                <a:sym typeface="EB Garamond"/>
              </a:rPr>
              <a:t>Dr. Durgesh Kumar</a:t>
            </a:r>
            <a:endParaRPr b="1" sz="4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C323"/>
              </a:buClr>
              <a:buSzPct val="64000"/>
              <a:buNone/>
            </a:pPr>
            <a:r>
              <a:rPr b="1" lang="en-US" sz="3750">
                <a:solidFill>
                  <a:srgbClr val="31538F"/>
                </a:solidFill>
                <a:latin typeface="EB Garamond"/>
                <a:ea typeface="EB Garamond"/>
                <a:cs typeface="EB Garamond"/>
                <a:sym typeface="EB Garamond"/>
              </a:rPr>
              <a:t>Assistant Prof., SCOPE, VIT Vellore</a:t>
            </a:r>
            <a:endParaRPr b="1" sz="3750">
              <a:solidFill>
                <a:srgbClr val="31538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/>
        </p:nvSpPr>
        <p:spPr>
          <a:xfrm>
            <a:off x="542925" y="4548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 Functions - Syntax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57199" y="1969364"/>
            <a:ext cx="10868025" cy="415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75" y="1771563"/>
            <a:ext cx="100393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dc4e1246b_0_52"/>
          <p:cNvSpPr txBox="1"/>
          <p:nvPr>
            <p:ph idx="12" type="sldNum"/>
          </p:nvPr>
        </p:nvSpPr>
        <p:spPr>
          <a:xfrm>
            <a:off x="3705175" y="5775375"/>
            <a:ext cx="197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 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19dc4e1246b_0_52"/>
          <p:cNvSpPr txBox="1"/>
          <p:nvPr/>
        </p:nvSpPr>
        <p:spPr>
          <a:xfrm>
            <a:off x="880300" y="0"/>
            <a:ext cx="8229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Parts of a Function</a:t>
            </a:r>
            <a:endParaRPr b="1"/>
          </a:p>
        </p:txBody>
      </p:sp>
      <p:sp>
        <p:nvSpPr>
          <p:cNvPr id="167" name="Google Shape;167;g19dc4e1246b_0_52"/>
          <p:cNvSpPr txBox="1"/>
          <p:nvPr/>
        </p:nvSpPr>
        <p:spPr>
          <a:xfrm>
            <a:off x="3889550" y="2467175"/>
            <a:ext cx="4851600" cy="29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700"/>
              <a:buFont typeface="Arial"/>
              <a:buNone/>
            </a:pPr>
            <a:r>
              <a:rPr b="1" i="0" lang="en-US" sz="19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</a:t>
            </a:r>
            <a:r>
              <a:rPr b="1" i="0" lang="en-US" sz="19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b="1" i="0" lang="en-US" sz="192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b="1" i="0" lang="en-US" sz="19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19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160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5</a:t>
            </a:r>
            <a:endParaRPr sz="1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1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16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b="1" i="0" lang="en-US" sz="160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 sz="1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1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16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b="1" i="0" lang="en-US" sz="160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16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1" i="0" lang="en-US" sz="160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(a))</a:t>
            </a:r>
            <a:endParaRPr sz="1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200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9dc4e1246b_0_52"/>
          <p:cNvSpPr txBox="1"/>
          <p:nvPr/>
        </p:nvSpPr>
        <p:spPr>
          <a:xfrm>
            <a:off x="7724925" y="3920700"/>
            <a:ext cx="4200000" cy="4617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calls built-in “</a:t>
            </a:r>
            <a:r>
              <a:rPr b="1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” function</a:t>
            </a:r>
            <a:endParaRPr/>
          </a:p>
        </p:txBody>
      </p:sp>
      <p:sp>
        <p:nvSpPr>
          <p:cNvPr id="169" name="Google Shape;169;g19dc4e1246b_0_52"/>
          <p:cNvSpPr txBox="1"/>
          <p:nvPr/>
        </p:nvSpPr>
        <p:spPr>
          <a:xfrm>
            <a:off x="1537065" y="4147484"/>
            <a:ext cx="2168100" cy="4617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body</a:t>
            </a:r>
            <a:endParaRPr/>
          </a:p>
        </p:txBody>
      </p:sp>
      <p:sp>
        <p:nvSpPr>
          <p:cNvPr id="170" name="Google Shape;170;g19dc4e1246b_0_52"/>
          <p:cNvSpPr txBox="1"/>
          <p:nvPr/>
        </p:nvSpPr>
        <p:spPr>
          <a:xfrm>
            <a:off x="6707733" y="1328550"/>
            <a:ext cx="5033100" cy="83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use “</a:t>
            </a:r>
            <a:r>
              <a:rPr b="1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def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”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keyword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create a function</a:t>
            </a:r>
            <a:endParaRPr/>
          </a:p>
        </p:txBody>
      </p:sp>
      <p:sp>
        <p:nvSpPr>
          <p:cNvPr id="171" name="Google Shape;171;g19dc4e1246b_0_52"/>
          <p:cNvSpPr txBox="1"/>
          <p:nvPr/>
        </p:nvSpPr>
        <p:spPr>
          <a:xfrm>
            <a:off x="8070125" y="5066650"/>
            <a:ext cx="4361100" cy="4617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calls built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-in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“</a:t>
            </a:r>
            <a:r>
              <a:rPr b="1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” function</a:t>
            </a:r>
            <a:endParaRPr/>
          </a:p>
        </p:txBody>
      </p:sp>
      <p:sp>
        <p:nvSpPr>
          <p:cNvPr id="172" name="Google Shape;172;g19dc4e1246b_0_52"/>
          <p:cNvSpPr txBox="1"/>
          <p:nvPr/>
        </p:nvSpPr>
        <p:spPr>
          <a:xfrm>
            <a:off x="7358799" y="5890450"/>
            <a:ext cx="1845300" cy="83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calls “</a:t>
            </a:r>
            <a:r>
              <a:rPr b="1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”</a:t>
            </a:r>
            <a:endParaRPr/>
          </a:p>
        </p:txBody>
      </p:sp>
      <p:sp>
        <p:nvSpPr>
          <p:cNvPr id="173" name="Google Shape;173;g19dc4e1246b_0_52"/>
          <p:cNvSpPr/>
          <p:nvPr/>
        </p:nvSpPr>
        <p:spPr>
          <a:xfrm flipH="1">
            <a:off x="3705175" y="3336575"/>
            <a:ext cx="791700" cy="1730100"/>
          </a:xfrm>
          <a:prstGeom prst="rightBrace">
            <a:avLst>
              <a:gd fmla="val 30185" name="adj1"/>
              <a:gd fmla="val 50000" name="adj2"/>
            </a:avLst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g19dc4e1246b_0_52"/>
          <p:cNvCxnSpPr>
            <a:endCxn id="168" idx="1"/>
          </p:cNvCxnSpPr>
          <p:nvPr/>
        </p:nvCxnSpPr>
        <p:spPr>
          <a:xfrm flipH="1" rot="10800000">
            <a:off x="6217425" y="4151550"/>
            <a:ext cx="1507500" cy="117600"/>
          </a:xfrm>
          <a:prstGeom prst="straightConnector1">
            <a:avLst/>
          </a:prstGeom>
          <a:noFill/>
          <a:ln cap="flat" cmpd="sng" w="444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5" name="Google Shape;175;g19dc4e1246b_0_52"/>
          <p:cNvCxnSpPr>
            <a:endCxn id="171" idx="1"/>
          </p:cNvCxnSpPr>
          <p:nvPr/>
        </p:nvCxnSpPr>
        <p:spPr>
          <a:xfrm>
            <a:off x="7452725" y="4844800"/>
            <a:ext cx="617400" cy="452700"/>
          </a:xfrm>
          <a:prstGeom prst="straightConnector1">
            <a:avLst/>
          </a:prstGeom>
          <a:noFill/>
          <a:ln cap="flat" cmpd="sng" w="444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6" name="Google Shape;176;g19dc4e1246b_0_52"/>
          <p:cNvCxnSpPr>
            <a:endCxn id="170" idx="1"/>
          </p:cNvCxnSpPr>
          <p:nvPr/>
        </p:nvCxnSpPr>
        <p:spPr>
          <a:xfrm flipH="1" rot="10800000">
            <a:off x="4629633" y="1744050"/>
            <a:ext cx="2078100" cy="983100"/>
          </a:xfrm>
          <a:prstGeom prst="straightConnector1">
            <a:avLst/>
          </a:prstGeom>
          <a:noFill/>
          <a:ln cap="flat" cmpd="sng" w="444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7" name="Google Shape;177;g19dc4e1246b_0_52"/>
          <p:cNvCxnSpPr/>
          <p:nvPr/>
        </p:nvCxnSpPr>
        <p:spPr>
          <a:xfrm flipH="1" rot="10800000">
            <a:off x="5918275" y="6306000"/>
            <a:ext cx="1345500" cy="34200"/>
          </a:xfrm>
          <a:prstGeom prst="straightConnector1">
            <a:avLst/>
          </a:prstGeom>
          <a:noFill/>
          <a:ln cap="flat" cmpd="sng" w="444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8" name="Google Shape;178;g19dc4e1246b_0_52"/>
          <p:cNvSpPr txBox="1"/>
          <p:nvPr/>
        </p:nvSpPr>
        <p:spPr>
          <a:xfrm>
            <a:off x="7724937" y="2605195"/>
            <a:ext cx="3185400" cy="4617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function name</a:t>
            </a:r>
            <a:endParaRPr/>
          </a:p>
        </p:txBody>
      </p:sp>
      <p:cxnSp>
        <p:nvCxnSpPr>
          <p:cNvPr id="179" name="Google Shape;179;g19dc4e1246b_0_52"/>
          <p:cNvCxnSpPr>
            <a:endCxn id="178" idx="1"/>
          </p:cNvCxnSpPr>
          <p:nvPr/>
        </p:nvCxnSpPr>
        <p:spPr>
          <a:xfrm flipH="1" rot="10800000">
            <a:off x="6033237" y="2836045"/>
            <a:ext cx="1691700" cy="305400"/>
          </a:xfrm>
          <a:prstGeom prst="straightConnector1">
            <a:avLst/>
          </a:prstGeom>
          <a:noFill/>
          <a:ln cap="flat" cmpd="sng" w="4445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0" name="Google Shape;180;g19dc4e1246b_0_52"/>
          <p:cNvSpPr txBox="1"/>
          <p:nvPr/>
        </p:nvSpPr>
        <p:spPr>
          <a:xfrm>
            <a:off x="14125" y="1020900"/>
            <a:ext cx="5167800" cy="83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34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AutoNum type="arabicPeriod"/>
            </a:pPr>
            <a:r>
              <a:rPr i="0" lang="en-US" sz="4800" u="none" cap="none" strike="noStrike">
                <a:solidFill>
                  <a:schemeClr val="lt1"/>
                </a:solidFill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4800">
                <a:solidFill>
                  <a:schemeClr val="lt1"/>
                </a:solidFill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defintion</a:t>
            </a:r>
            <a:endParaRPr sz="4800">
              <a:solidFill>
                <a:schemeClr val="lt1"/>
              </a:solidFill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19dc4e1246b_0_52"/>
          <p:cNvSpPr txBox="1"/>
          <p:nvPr/>
        </p:nvSpPr>
        <p:spPr>
          <a:xfrm>
            <a:off x="0" y="5189525"/>
            <a:ext cx="3889500" cy="83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i="0" lang="en-US" sz="4800" u="none" cap="none" strike="noStrike">
                <a:solidFill>
                  <a:schemeClr val="lt1"/>
                </a:solidFill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4800">
                <a:solidFill>
                  <a:schemeClr val="lt1"/>
                </a:solidFill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endParaRPr sz="4800">
              <a:solidFill>
                <a:schemeClr val="lt1"/>
              </a:solidFill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/>
        </p:nvSpPr>
        <p:spPr>
          <a:xfrm>
            <a:off x="457200" y="4251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Vocabulary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457200" y="1969364"/>
            <a:ext cx="8229600" cy="415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</a:t>
            </a:r>
            <a:r>
              <a:rPr b="1" i="0" lang="en-US" sz="2800" u="sng" cap="none" strike="noStrik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definition</a:t>
            </a:r>
            <a:r>
              <a:rPr b="0" i="0" lang="en-US" sz="28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part of the program that creates a function</a:t>
            </a:r>
            <a:endParaRPr>
              <a:solidFill>
                <a:schemeClr val="dk1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For example:</a:t>
            </a:r>
            <a:r>
              <a:rPr b="0" i="0" lang="en-US" sz="2400" u="none" cap="none" strike="noStrik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“</a:t>
            </a:r>
            <a:r>
              <a:rPr b="1" i="0" lang="en-US" sz="2400" u="none" cap="none" strike="noStrike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def</a:t>
            </a:r>
            <a:r>
              <a:rPr b="1" i="0" lang="en-US" sz="2400" u="none" cap="none" strike="noStrik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main</a:t>
            </a:r>
            <a:r>
              <a:rPr b="1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():</a:t>
            </a:r>
            <a:r>
              <a:rPr b="0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”, “</a:t>
            </a:r>
            <a:r>
              <a:rPr b="1" i="0" lang="en-US" sz="2400" u="none" cap="none" strike="noStrike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def</a:t>
            </a:r>
            <a:r>
              <a:rPr b="1" i="0" lang="en-US" sz="2400" u="none" cap="none" strike="noStrik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emoji()</a:t>
            </a:r>
            <a:r>
              <a:rPr b="1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r>
              <a:rPr b="0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”,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“</a:t>
            </a:r>
            <a:r>
              <a:rPr b="1" i="0" lang="en-US" sz="2400" u="none" cap="none" strike="noStrike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def</a:t>
            </a:r>
            <a:r>
              <a:rPr b="1" i="0" lang="en-US" sz="2400" u="none" cap="none" strike="noStrik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electricity_bill()</a:t>
            </a:r>
            <a:r>
              <a:rPr b="1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r>
              <a:rPr b="0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” 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etc</a:t>
            </a:r>
            <a:endParaRPr b="1" i="0" sz="24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</a:t>
            </a:r>
            <a:r>
              <a:rPr b="1" i="0" lang="en-US" sz="2800" u="sng" cap="none" strike="noStrik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call</a:t>
            </a:r>
            <a:r>
              <a:rPr b="0" i="0" lang="en-US" sz="2800" u="none" cap="none" strike="noStrik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-US" sz="2800" u="none" cap="none" strike="noStrike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or function invocation</a:t>
            </a:r>
            <a:r>
              <a:rPr b="0" i="0" lang="en-US" sz="2800" u="none" cap="none" strike="noStrike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):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When the function is used in a program</a:t>
            </a:r>
            <a:endParaRPr>
              <a:solidFill>
                <a:schemeClr val="dk1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For example: “</a:t>
            </a:r>
            <a:r>
              <a:rPr b="1" i="0" lang="en-US" sz="2400" u="none" cap="none" strike="noStrike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main</a:t>
            </a:r>
            <a:r>
              <a:rPr b="1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” </a:t>
            </a:r>
            <a:r>
              <a:rPr b="0" i="0" lang="en-US" sz="2400" u="none" cap="none" strike="noStrike">
                <a:latin typeface="Book Antiqua"/>
                <a:ea typeface="Book Antiqua"/>
                <a:cs typeface="Book Antiqua"/>
                <a:sym typeface="Book Antiqua"/>
              </a:rPr>
              <a:t>or</a:t>
            </a:r>
            <a:r>
              <a:rPr b="0" i="0" lang="en-US" sz="2400" u="none" cap="none" strike="noStrike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“</a:t>
            </a:r>
            <a:r>
              <a:rPr b="1" i="0" lang="en-US" sz="2400" u="none" cap="none" strike="noStrike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print</a:t>
            </a:r>
            <a:r>
              <a:rPr b="1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b="1" i="0" lang="en-US" sz="2400" u="none" cap="none" strike="noStrike">
                <a:solidFill>
                  <a:srgbClr val="008000"/>
                </a:solidFill>
                <a:latin typeface="Book Antiqua"/>
                <a:ea typeface="Book Antiqua"/>
                <a:cs typeface="Book Antiqua"/>
                <a:sym typeface="Book Antiqua"/>
              </a:rPr>
              <a:t>"Hello"</a:t>
            </a:r>
            <a:r>
              <a:rPr b="1" i="0" lang="en-US" sz="2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7903028" y="731837"/>
            <a:ext cx="3831772" cy="2823126"/>
          </a:xfrm>
          <a:prstGeom prst="cloudCallout">
            <a:avLst>
              <a:gd fmla="val -74599" name="adj1"/>
              <a:gd fmla="val 34479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 colon (:) to mark the end of the function header!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dc4e1246b_0_89"/>
          <p:cNvSpPr txBox="1"/>
          <p:nvPr>
            <p:ph idx="12" type="sldNum"/>
          </p:nvPr>
        </p:nvSpPr>
        <p:spPr>
          <a:xfrm>
            <a:off x="1981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19dc4e1246b_0_89"/>
          <p:cNvSpPr txBox="1"/>
          <p:nvPr/>
        </p:nvSpPr>
        <p:spPr>
          <a:xfrm>
            <a:off x="880300" y="0"/>
            <a:ext cx="8229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- Advantage</a:t>
            </a:r>
            <a:endParaRPr b="1"/>
          </a:p>
        </p:txBody>
      </p:sp>
      <p:pic>
        <p:nvPicPr>
          <p:cNvPr id="195" name="Google Shape;195;g19dc4e1246b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0" y="2466300"/>
            <a:ext cx="5016525" cy="26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9dc4e1246b_0_89"/>
          <p:cNvSpPr txBox="1"/>
          <p:nvPr/>
        </p:nvSpPr>
        <p:spPr>
          <a:xfrm>
            <a:off x="3133650" y="4499125"/>
            <a:ext cx="91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9dc4e1246b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787" y="2574900"/>
            <a:ext cx="4441575" cy="2419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g19dc4e1246b_0_89"/>
          <p:cNvGraphicFramePr/>
          <p:nvPr/>
        </p:nvGraphicFramePr>
        <p:xfrm>
          <a:off x="418050" y="10857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{BCE1A4F2-01B1-4079-B6D3-BBBD803B0A13}</a:tableStyleId>
              </a:tblPr>
              <a:tblGrid>
                <a:gridCol w="5143500"/>
                <a:gridCol w="5143500"/>
              </a:tblGrid>
              <a:tr h="12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highlight>
                            <a:srgbClr val="00B0F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 defintion</a:t>
                      </a:r>
                      <a:endParaRPr b="1" sz="4800">
                        <a:highlight>
                          <a:srgbClr val="00B0F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800">
                          <a:highlight>
                            <a:srgbClr val="FF99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 call</a:t>
                      </a:r>
                      <a:endParaRPr b="1" sz="4800">
                        <a:highlight>
                          <a:srgbClr val="FF99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89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233975" y="1277250"/>
            <a:ext cx="12192000" cy="6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ook Antiqua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 function is a set of statements starting with the keyword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followed by </a:t>
            </a:r>
            <a:r>
              <a:rPr b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name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and ( ), inside which </a:t>
            </a:r>
            <a:r>
              <a:rPr b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arguments/parameters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are given.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Book Antiqua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Inside the function definition,  a </a:t>
            </a: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statement that returns the final result of the function is usual.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30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 definition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must always come before the </a:t>
            </a:r>
            <a:r>
              <a:rPr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Book Antiqua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is made by referring to the </a:t>
            </a:r>
            <a:r>
              <a:rPr lang="en-US" sz="3000">
                <a:highlight>
                  <a:srgbClr val="00B0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000">
                <a:highlight>
                  <a:srgbClr val="569CD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unction name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, followed by ( ) inside which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variables/values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called </a:t>
            </a:r>
            <a:r>
              <a:rPr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are given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dc4e1246b_0_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Type of </a:t>
            </a: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</a:t>
            </a:r>
            <a:endParaRPr/>
          </a:p>
        </p:txBody>
      </p:sp>
      <p:sp>
        <p:nvSpPr>
          <p:cNvPr id="210" name="Google Shape;210;g19dc4e1246b_0_112"/>
          <p:cNvSpPr txBox="1"/>
          <p:nvPr>
            <p:ph idx="1" type="body"/>
          </p:nvPr>
        </p:nvSpPr>
        <p:spPr>
          <a:xfrm>
            <a:off x="233975" y="1277250"/>
            <a:ext cx="12192000" cy="5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function: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defined by the python language library.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3" marL="18288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( ), 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( ), 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( ), 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( ),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3" marL="18288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( ), 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( 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user-defined functions: </a:t>
            </a:r>
            <a:endParaRPr sz="3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function definition need to be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written by user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11" name="Google Shape;211;g19dc4e1246b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725" y="2397712"/>
            <a:ext cx="4832825" cy="3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What is a Parameter?</a:t>
            </a:r>
            <a:endParaRPr>
              <a:solidFill>
                <a:srgbClr val="00B0F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A parameter is a variable that is initialized when we call a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We can create a generic </a:t>
            </a:r>
            <a:r>
              <a:rPr b="1" lang="en-US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hello()</a:t>
            </a:r>
            <a:r>
              <a:rPr lang="en-US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function that takes in a person’s name as a parameter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2058178" y="4001294"/>
            <a:ext cx="7701642" cy="20313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0"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    This function greet the</a:t>
            </a:r>
            <a:endParaRPr b="0"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    the name of person passed in as</a:t>
            </a:r>
            <a:endParaRPr b="0"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    a parameter</a:t>
            </a:r>
            <a:endParaRPr b="0"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    """</a:t>
            </a:r>
            <a:endParaRPr b="0"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lang="en-US" sz="1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lang="en-US" sz="18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"Hello, "</a:t>
            </a:r>
            <a:r>
              <a:rPr b="0"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+ name + </a:t>
            </a:r>
            <a:r>
              <a:rPr b="0" lang="en-US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". Good morning!"</a:t>
            </a:r>
            <a:r>
              <a:rPr b="0" lang="en-US" sz="1800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What is a Parameter?</a:t>
            </a:r>
            <a:endParaRPr/>
          </a:p>
        </p:txBody>
      </p:sp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Passing parameters provides a mechanism for initializing the variables in a function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Parameters act as </a:t>
            </a:r>
            <a:r>
              <a:rPr b="1" i="1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 a function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 can call a function many times and get 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different results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by changing its parameters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Return Statements</a:t>
            </a:r>
            <a:endParaRPr>
              <a:solidFill>
                <a:srgbClr val="00B0F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0" name="Google Shape;23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To have a function return a value after it is called, we need to use the </a:t>
            </a:r>
            <a:r>
              <a:rPr b="1" lang="en-US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return</a:t>
            </a:r>
            <a:r>
              <a:rPr lang="en-US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keyword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b="1" lang="en-US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def </a:t>
            </a:r>
            <a:r>
              <a:rPr b="1" lang="en-US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square</a:t>
            </a:r>
            <a:r>
              <a:rPr b="1" lang="en-US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(num)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   # return the square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Book Antiqua"/>
                <a:ea typeface="Book Antiqua"/>
                <a:cs typeface="Book Antiqua"/>
                <a:sym typeface="Book Antiqua"/>
              </a:rPr>
              <a:t>    </a:t>
            </a:r>
            <a:r>
              <a:rPr b="1" lang="en-US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return</a:t>
            </a:r>
            <a:r>
              <a:rPr b="1" lang="en-US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1" lang="en-US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(num*num)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Return Statements</a:t>
            </a:r>
            <a:endParaRPr/>
          </a:p>
        </p:txBody>
      </p:sp>
      <p:sp>
        <p:nvSpPr>
          <p:cNvPr id="236" name="Google Shape;23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When Python encounters </a:t>
            </a:r>
            <a:r>
              <a:rPr b="1" lang="en-US">
                <a:latin typeface="Book Antiqua"/>
                <a:ea typeface="Book Antiqua"/>
                <a:cs typeface="Book Antiqua"/>
                <a:sym typeface="Book Antiqua"/>
              </a:rPr>
              <a:t>return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, 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e</a:t>
            </a: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xits the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r</a:t>
            </a:r>
            <a:r>
              <a:rPr lang="en-US" sz="32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eturn </a:t>
            </a: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control back to where </a:t>
            </a:r>
            <a:br>
              <a:rPr lang="en-US" sz="3200"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the function was called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The value provided in the return statement is sent back to the caller as an</a:t>
            </a:r>
            <a:r>
              <a:rPr lang="en-US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1" i="1" lang="en-US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expression result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EB Garamond"/>
              <a:buNone/>
            </a:pPr>
            <a:r>
              <a:rPr lang="en-US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  <a:t>Outcome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533150" y="1825625"/>
            <a:ext cx="10820700" cy="49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Learn and articulate problem solving through python  using functions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To learn why you would want to divide your code into smaller, more specific pieces (functions!)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To be able to define new </a:t>
            </a:r>
            <a:r>
              <a:rPr lang="en-US" sz="14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functions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 in Python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Font typeface="Book Antiqua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To use functions to reduce code duplication and increase program modularity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/>
        </p:nvSpPr>
        <p:spPr>
          <a:xfrm>
            <a:off x="335084" y="330376"/>
            <a:ext cx="85892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 sz="4400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Code Trace: Return from </a:t>
            </a:r>
            <a:r>
              <a:rPr b="1" lang="en-US" sz="4400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square()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422499" y="2500125"/>
            <a:ext cx="5268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main():</a:t>
            </a:r>
            <a:endParaRPr sz="2400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endParaRPr sz="24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square(x)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print(y)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calling main function</a:t>
            </a:r>
            <a:endParaRPr b="1"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6080475" y="1886725"/>
            <a:ext cx="526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3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b="1" lang="en-US" sz="3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(num1):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 * num1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4814245" y="3075982"/>
            <a:ext cx="6535200" cy="3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Step 1: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Call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main()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Step 2: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Pass control to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def main()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Step 3: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Set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x = 5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Step 4: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See the function call to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square()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Step 5: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Pass control from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main()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square()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Step 6: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Set the value of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num1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in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square()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x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Step 7: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Return to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main()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and set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=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return statement</a:t>
            </a:r>
            <a:endParaRPr baseline="30000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Step 8: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Print value of </a:t>
            </a: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</a:t>
            </a:r>
            <a:endParaRPr b="1" baseline="30000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335084" y="1886731"/>
            <a:ext cx="4817941" cy="4616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Let’s follow the flow of the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>
            <a:off x="457200" y="8212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Testing: Return from </a:t>
            </a:r>
            <a:r>
              <a:rPr b="1"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square()</a:t>
            </a:r>
            <a:endParaRPr>
              <a:solidFill>
                <a:srgbClr val="00B0F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1" name="Google Shape;251;p14"/>
          <p:cNvSpPr txBox="1"/>
          <p:nvPr>
            <p:ph idx="1" type="body"/>
          </p:nvPr>
        </p:nvSpPr>
        <p:spPr>
          <a:xfrm>
            <a:off x="457200" y="1734134"/>
            <a:ext cx="8229600" cy="4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&gt;&gt;&gt; </a:t>
            </a:r>
            <a:r>
              <a:rPr b="1" lang="en-US" sz="2800">
                <a:latin typeface="Book Antiqua"/>
                <a:ea typeface="Book Antiqua"/>
                <a:cs typeface="Book Antiqua"/>
                <a:sym typeface="Book Antiqua"/>
              </a:rPr>
              <a:t>print(square(3))</a:t>
            </a:r>
            <a:b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&gt;&gt;&gt; </a:t>
            </a:r>
            <a:r>
              <a:rPr b="1" lang="en-US" sz="2800">
                <a:latin typeface="Book Antiqua"/>
                <a:ea typeface="Book Antiqua"/>
                <a:cs typeface="Book Antiqua"/>
                <a:sym typeface="Book Antiqua"/>
              </a:rPr>
              <a:t>print(square(4))</a:t>
            </a:r>
            <a:b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16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&gt;&gt;&gt; </a:t>
            </a:r>
            <a:r>
              <a:rPr b="1" lang="en-US" sz="2800">
                <a:latin typeface="Book Antiqua"/>
                <a:ea typeface="Book Antiqua"/>
                <a:cs typeface="Book Antiqua"/>
                <a:sym typeface="Book Antiqua"/>
              </a:rPr>
              <a:t>x = 5</a:t>
            </a:r>
            <a:b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&gt;&gt;&gt; </a:t>
            </a:r>
            <a:r>
              <a:rPr b="1" lang="en-US" sz="2800">
                <a:latin typeface="Book Antiqua"/>
                <a:ea typeface="Book Antiqua"/>
                <a:cs typeface="Book Antiqua"/>
                <a:sym typeface="Book Antiqua"/>
              </a:rPr>
              <a:t>y = square(x)</a:t>
            </a:r>
            <a:b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&gt;&gt;&gt; </a:t>
            </a:r>
            <a:r>
              <a:rPr b="1" lang="en-US" sz="2800">
                <a:latin typeface="Book Antiqua"/>
                <a:ea typeface="Book Antiqua"/>
                <a:cs typeface="Book Antiqua"/>
                <a:sym typeface="Book Antiqua"/>
              </a:rPr>
              <a:t>print(y)</a:t>
            </a:r>
            <a:b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&gt;&gt;&gt; </a:t>
            </a:r>
            <a:r>
              <a:rPr b="1" lang="en-US" sz="2800">
                <a:latin typeface="Book Antiqua"/>
                <a:ea typeface="Book Antiqua"/>
                <a:cs typeface="Book Antiqua"/>
                <a:sym typeface="Book Antiqua"/>
              </a:rPr>
              <a:t>print(square(x) + square(3))</a:t>
            </a:r>
            <a:br>
              <a:rPr b="1" lang="en-US" sz="2800"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lang="en-US" sz="2800">
                <a:solidFill>
                  <a:srgbClr val="92D050"/>
                </a:solidFill>
                <a:latin typeface="Book Antiqua"/>
                <a:ea typeface="Book Antiqua"/>
                <a:cs typeface="Book Antiqua"/>
                <a:sym typeface="Book Antiqua"/>
              </a:rPr>
              <a:t>34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92D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7a8b812e4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EB Garamond"/>
              <a:buNone/>
            </a:pPr>
            <a:r>
              <a:rPr lang="en-US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  <a:t>Lecture Outline</a:t>
            </a:r>
            <a:endParaRPr/>
          </a:p>
        </p:txBody>
      </p:sp>
      <p:sp>
        <p:nvSpPr>
          <p:cNvPr id="257" name="Google Shape;257;g1a7a8b812e4_0_6"/>
          <p:cNvSpPr txBox="1"/>
          <p:nvPr>
            <p:ph idx="1" type="body"/>
          </p:nvPr>
        </p:nvSpPr>
        <p:spPr>
          <a:xfrm>
            <a:off x="279900" y="1480425"/>
            <a:ext cx="110739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 Passing Information to function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2" marL="1143000" rtl="0" algn="l">
              <a:spcBef>
                <a:spcPts val="500"/>
              </a:spcBef>
              <a:spcAft>
                <a:spcPts val="0"/>
              </a:spcAft>
              <a:buSzPct val="100000"/>
              <a:buFont typeface="Book Antiqua"/>
              <a:buChar char="❏"/>
            </a:pPr>
            <a:r>
              <a:rPr lang="en-US" sz="14400">
                <a:solidFill>
                  <a:srgbClr val="C00000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positional 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4400">
                <a:solidFill>
                  <a:srgbClr val="4A86E8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arguments</a:t>
            </a:r>
            <a:endParaRPr sz="14400">
              <a:solidFill>
                <a:srgbClr val="4A86E8"/>
              </a:solidFill>
              <a:highlight>
                <a:schemeClr val="lt1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2" marL="1143000" rtl="0" algn="l">
              <a:spcBef>
                <a:spcPts val="500"/>
              </a:spcBef>
              <a:spcAft>
                <a:spcPts val="0"/>
              </a:spcAft>
              <a:buSzPct val="100000"/>
              <a:buFont typeface="Book Antiqua"/>
              <a:buChar char="❏"/>
            </a:pPr>
            <a:r>
              <a:rPr lang="en-US" sz="14400">
                <a:solidFill>
                  <a:srgbClr val="C00000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keyword 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4400">
                <a:solidFill>
                  <a:srgbClr val="4A86E8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arguments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2" marL="1143000" rtl="0" algn="l">
              <a:spcBef>
                <a:spcPts val="500"/>
              </a:spcBef>
              <a:spcAft>
                <a:spcPts val="0"/>
              </a:spcAft>
              <a:buSzPct val="100000"/>
              <a:buFont typeface="Book Antiqua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parameters with </a:t>
            </a:r>
            <a:r>
              <a:rPr lang="en-US" sz="144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default values</a:t>
            </a:r>
            <a:endParaRPr sz="14400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2" marL="1143000" rtl="0" algn="l">
              <a:spcBef>
                <a:spcPts val="500"/>
              </a:spcBef>
              <a:spcAft>
                <a:spcPts val="0"/>
              </a:spcAft>
              <a:buSzPct val="100000"/>
              <a:buFont typeface="Book Antiqua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function with </a:t>
            </a:r>
            <a:r>
              <a:rPr lang="en-US" sz="144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arbitrary</a:t>
            </a:r>
            <a:r>
              <a:rPr lang="en-US" sz="144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 number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 of arguments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1143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-US" sz="14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Scope 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and</a:t>
            </a:r>
            <a:r>
              <a:rPr lang="en-US" sz="14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 lifetime of variable</a:t>
            </a:r>
            <a:endParaRPr sz="14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-US" sz="14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local</a:t>
            </a:r>
            <a:r>
              <a:rPr lang="en-US" sz="14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and </a:t>
            </a:r>
            <a:r>
              <a:rPr lang="en-US" sz="14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global </a:t>
            </a:r>
            <a:r>
              <a:rPr lang="en-US" sz="14400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scope of variable</a:t>
            </a:r>
            <a:endParaRPr sz="14400"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2286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Book Antiqua"/>
              <a:buChar char="❏"/>
            </a:pPr>
            <a:r>
              <a:rPr lang="en-US" sz="144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lambda</a:t>
            </a:r>
            <a:r>
              <a:rPr lang="en-US" sz="14400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 function</a:t>
            </a:r>
            <a:endParaRPr sz="14400"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2286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Book Antiqua"/>
              <a:buChar char="❏"/>
            </a:pPr>
            <a:r>
              <a:rPr lang="en-US" sz="14400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recursion</a:t>
            </a:r>
            <a:endParaRPr sz="14400">
              <a:solidFill>
                <a:srgbClr val="0070C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g1a7a8b812e4_0_6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my_list_1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7a8b812e4_0_11"/>
          <p:cNvSpPr txBox="1"/>
          <p:nvPr>
            <p:ph idx="12" type="sldNum"/>
          </p:nvPr>
        </p:nvSpPr>
        <p:spPr>
          <a:xfrm>
            <a:off x="1981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1a7a8b812e4_0_11"/>
          <p:cNvSpPr txBox="1"/>
          <p:nvPr/>
        </p:nvSpPr>
        <p:spPr>
          <a:xfrm>
            <a:off x="441100" y="0"/>
            <a:ext cx="86688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lang="en-US" sz="4400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Passing information to </a:t>
            </a:r>
            <a:r>
              <a:rPr b="1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</a:t>
            </a:r>
            <a:endParaRPr b="1"/>
          </a:p>
        </p:txBody>
      </p:sp>
      <p:sp>
        <p:nvSpPr>
          <p:cNvPr id="265" name="Google Shape;265;g1a7a8b812e4_0_11"/>
          <p:cNvSpPr txBox="1"/>
          <p:nvPr/>
        </p:nvSpPr>
        <p:spPr>
          <a:xfrm>
            <a:off x="14900" y="1020900"/>
            <a:ext cx="69159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must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each </a:t>
            </a:r>
            <a:r>
              <a:rPr lang="en-US" sz="3200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</a:t>
            </a: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call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parameter in the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definition.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positional arguments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 match the order of values - simplest way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function unnecessarily may slow your program down.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specially recursive function.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tradeoff</a:t>
            </a: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1a7a8b812e4_0_11"/>
          <p:cNvSpPr txBox="1"/>
          <p:nvPr/>
        </p:nvSpPr>
        <p:spPr>
          <a:xfrm>
            <a:off x="3133650" y="4499125"/>
            <a:ext cx="91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7a8b812e4_0_23"/>
          <p:cNvSpPr txBox="1"/>
          <p:nvPr>
            <p:ph idx="12" type="sldNum"/>
          </p:nvPr>
        </p:nvSpPr>
        <p:spPr>
          <a:xfrm>
            <a:off x="1981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g1a7a8b812e4_0_23"/>
          <p:cNvSpPr txBox="1"/>
          <p:nvPr/>
        </p:nvSpPr>
        <p:spPr>
          <a:xfrm>
            <a:off x="441100" y="0"/>
            <a:ext cx="86688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lang="en-US" sz="4400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Passing information to </a:t>
            </a:r>
            <a:r>
              <a:rPr b="1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</a:t>
            </a:r>
            <a:endParaRPr b="1"/>
          </a:p>
        </p:txBody>
      </p:sp>
      <p:sp>
        <p:nvSpPr>
          <p:cNvPr id="273" name="Google Shape;273;g1a7a8b812e4_0_23"/>
          <p:cNvSpPr txBox="1"/>
          <p:nvPr/>
        </p:nvSpPr>
        <p:spPr>
          <a:xfrm>
            <a:off x="14900" y="1020900"/>
            <a:ext cx="69159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must match each </a:t>
            </a:r>
            <a:r>
              <a:rPr lang="en-US" sz="3200">
                <a:solidFill>
                  <a:srgbClr val="3153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</a:t>
            </a: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call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parameter in the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definition.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positional arguments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 match the order of values - simplest way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function unnecessarily may slow your program down.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specially recursive function.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tradeoff</a:t>
            </a: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g1a7a8b812e4_0_23"/>
          <p:cNvSpPr txBox="1"/>
          <p:nvPr/>
        </p:nvSpPr>
        <p:spPr>
          <a:xfrm>
            <a:off x="3133650" y="4499125"/>
            <a:ext cx="91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i="0"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Scope and Lifetime of variables</a:t>
            </a:r>
            <a:br>
              <a:rPr b="1" i="0"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>
              <a:solidFill>
                <a:srgbClr val="00B0F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0" name="Google Shape;280;p15"/>
          <p:cNvSpPr txBox="1"/>
          <p:nvPr>
            <p:ph idx="1" type="body"/>
          </p:nvPr>
        </p:nvSpPr>
        <p:spPr>
          <a:xfrm>
            <a:off x="326025" y="1545700"/>
            <a:ext cx="11529600" cy="5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b="0" i="0" lang="en-US" sz="350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Scope of a variable</a:t>
            </a:r>
            <a:r>
              <a:rPr b="0" i="0" lang="en-US" sz="3500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i="0" lang="en-US" sz="3500">
                <a:latin typeface="Times New Roman"/>
                <a:ea typeface="Times New Roman"/>
                <a:cs typeface="Times New Roman"/>
                <a:sym typeface="Times New Roman"/>
              </a:rPr>
              <a:t>is the portion of a program where the variable is recognized. </a:t>
            </a:r>
            <a:endParaRPr i="0"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scope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0" lang="en-US" sz="3500">
                <a:latin typeface="Times New Roman"/>
                <a:ea typeface="Times New Roman"/>
                <a:cs typeface="Times New Roman"/>
                <a:sym typeface="Times New Roman"/>
              </a:rPr>
              <a:t>Parameters and variables defined inside a function are not visible from outside the function.  local scope.</a:t>
            </a:r>
            <a:endParaRPr i="0"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dc4e1246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i="0"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Scope and Lifetime of variables</a:t>
            </a:r>
            <a:br>
              <a:rPr b="1" i="0"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>
              <a:solidFill>
                <a:srgbClr val="00B0F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6" name="Google Shape;286;g19dc4e1246b_0_0"/>
          <p:cNvSpPr txBox="1"/>
          <p:nvPr>
            <p:ph idx="1" type="body"/>
          </p:nvPr>
        </p:nvSpPr>
        <p:spPr>
          <a:xfrm>
            <a:off x="326025" y="1545700"/>
            <a:ext cx="11529600" cy="5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1" marL="685800" rtl="0" algn="l">
              <a:spcBef>
                <a:spcPts val="500"/>
              </a:spcBef>
              <a:spcAft>
                <a:spcPts val="0"/>
              </a:spcAft>
              <a:buSzPts val="3500"/>
              <a:buFont typeface="Times New Roman"/>
              <a:buChar char="•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lifetime of a variable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 is the period throughout which the variable exists in the memory.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6858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3500"/>
              <a:buFont typeface="Times New Roman"/>
              <a:buChar char="•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 The lifetime of variables inside a function is as long as the function executes</a:t>
            </a:r>
            <a:r>
              <a:rPr lang="en-US" sz="35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5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6858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3500"/>
              <a:buFont typeface="Times New Roman"/>
              <a:buChar char="•"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They are destroyed once we return from the function. Hence, a function does not remember the value of a variable from its previous calls.</a:t>
            </a:r>
            <a:endParaRPr sz="3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i="0"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Scope and Lifetime of variables</a:t>
            </a:r>
            <a:endParaRPr/>
          </a:p>
        </p:txBody>
      </p:sp>
      <p:pic>
        <p:nvPicPr>
          <p:cNvPr id="292" name="Google Shape;29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250" y="1484375"/>
            <a:ext cx="7916700" cy="45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dc4e1246b_0_119"/>
          <p:cNvSpPr txBox="1"/>
          <p:nvPr>
            <p:ph type="title"/>
          </p:nvPr>
        </p:nvSpPr>
        <p:spPr>
          <a:xfrm>
            <a:off x="838200" y="365125"/>
            <a:ext cx="10515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- Exercise</a:t>
            </a:r>
            <a:endParaRPr/>
          </a:p>
        </p:txBody>
      </p:sp>
      <p:sp>
        <p:nvSpPr>
          <p:cNvPr id="298" name="Google Shape;298;g19dc4e1246b_0_119"/>
          <p:cNvSpPr txBox="1"/>
          <p:nvPr>
            <p:ph idx="1" type="body"/>
          </p:nvPr>
        </p:nvSpPr>
        <p:spPr>
          <a:xfrm>
            <a:off x="257000" y="977950"/>
            <a:ext cx="121920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WAF to check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whether an integer is even or odd.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WAF to find index of maximum number from a list of integers.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WAF to find factorial of a number using iterative approach.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WAF to find GCD of two integers.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WAF to find LCM of two numbers.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Write a Python function to check whether a number is perfect or not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dc4e1246b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- Exercise</a:t>
            </a:r>
            <a:endParaRPr/>
          </a:p>
        </p:txBody>
      </p:sp>
      <p:sp>
        <p:nvSpPr>
          <p:cNvPr id="304" name="Google Shape;304;g19dc4e1246b_0_125"/>
          <p:cNvSpPr txBox="1"/>
          <p:nvPr>
            <p:ph idx="1" type="body"/>
          </p:nvPr>
        </p:nvSpPr>
        <p:spPr>
          <a:xfrm>
            <a:off x="233975" y="1277250"/>
            <a:ext cx="12192000" cy="5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latin typeface="Book Antiqua"/>
                <a:ea typeface="Book Antiqua"/>
                <a:cs typeface="Book Antiqua"/>
                <a:sym typeface="Book Antiqua"/>
              </a:rPr>
              <a:t>7</a:t>
            </a:r>
            <a:r>
              <a:rPr lang="en-US" sz="3600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.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WAF to print n rows of a pascal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triangle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g19dc4e1246b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75" y="2233625"/>
            <a:ext cx="5523225" cy="4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d056b13d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EB Garamond"/>
              <a:buNone/>
            </a:pPr>
            <a:r>
              <a:rPr lang="en-US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  <a:t>Outcome</a:t>
            </a:r>
            <a:endParaRPr/>
          </a:p>
        </p:txBody>
      </p:sp>
      <p:sp>
        <p:nvSpPr>
          <p:cNvPr id="101" name="Google Shape;101;g19d056b13d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 Learn about function related vocabulary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2" marL="1143000" rtl="0" algn="l">
              <a:spcBef>
                <a:spcPts val="500"/>
              </a:spcBef>
              <a:spcAft>
                <a:spcPts val="0"/>
              </a:spcAft>
              <a:buSzPct val="100000"/>
              <a:buFont typeface="Book Antiqua"/>
              <a:buChar char="❏"/>
            </a:pPr>
            <a:r>
              <a:rPr lang="en-US" sz="14400">
                <a:solidFill>
                  <a:srgbClr val="C00000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def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14400">
                <a:solidFill>
                  <a:srgbClr val="4A86E8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keyword</a:t>
            </a:r>
            <a:endParaRPr sz="14400">
              <a:solidFill>
                <a:srgbClr val="4A86E8"/>
              </a:solidFill>
              <a:highlight>
                <a:schemeClr val="lt1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2" marL="1143000" rtl="0" algn="l">
              <a:spcBef>
                <a:spcPts val="500"/>
              </a:spcBef>
              <a:spcAft>
                <a:spcPts val="0"/>
              </a:spcAft>
              <a:buSzPct val="100000"/>
              <a:buFont typeface="Book Antiqua"/>
              <a:buChar char="❏"/>
            </a:pPr>
            <a:r>
              <a:rPr lang="en-US" sz="14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return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 keyword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2" marL="1143000" rtl="0" algn="l">
              <a:spcBef>
                <a:spcPts val="500"/>
              </a:spcBef>
              <a:spcAft>
                <a:spcPts val="0"/>
              </a:spcAft>
              <a:buSzPct val="100000"/>
              <a:buFont typeface="Book Antiqua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arguments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/parameters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2" marL="1143000" rtl="0" algn="l">
              <a:spcBef>
                <a:spcPts val="500"/>
              </a:spcBef>
              <a:spcAft>
                <a:spcPts val="0"/>
              </a:spcAft>
              <a:buSzPct val="100000"/>
              <a:buFont typeface="Book Antiqua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Function call, Function definition</a:t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1143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To understand </a:t>
            </a:r>
            <a:r>
              <a:rPr lang="en-US" sz="14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definition 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vs </a:t>
            </a:r>
            <a:r>
              <a:rPr lang="en-US" sz="1440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call</a:t>
            </a:r>
            <a:r>
              <a:rPr lang="en-US" sz="14400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14400">
              <a:solidFill>
                <a:srgbClr val="C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Acknowledgement</a:t>
            </a:r>
            <a:endParaRPr>
              <a:solidFill>
                <a:srgbClr val="00B0F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https://www.programiz.com/python-programming/function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Book Antiqua"/>
                <a:ea typeface="Book Antiqua"/>
                <a:cs typeface="Book Antiqua"/>
                <a:sym typeface="Book Antiqua"/>
              </a:rPr>
              <a:t>Based on concepts from: </a:t>
            </a:r>
            <a:r>
              <a:rPr lang="en-US" sz="2800" u="sng">
                <a:latin typeface="Book Antiqua"/>
                <a:ea typeface="Book Antiqua"/>
                <a:cs typeface="Book Antiqua"/>
                <a:sym typeface="Book Antiqua"/>
                <a:hlinkClick r:id="rId4"/>
              </a:rPr>
              <a:t>http://mcsp.wartburg.edu/zelle/python/ppics2/index.html</a:t>
            </a:r>
            <a:endParaRPr sz="2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Lecture slides of Prof. Katherine Gibson, Prof. Jeremy Dixon, UMBC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A program can proceed:</a:t>
            </a:r>
            <a:br>
              <a:rPr lang="en-US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>
              <a:solidFill>
                <a:srgbClr val="00B0F0"/>
              </a:solidFill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Char char="•"/>
            </a:pP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In sequence</a:t>
            </a:r>
            <a:endParaRPr sz="32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Selectively (branching): make a choice</a:t>
            </a:r>
            <a:endParaRPr sz="32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Repetitively (iteratively): looping</a:t>
            </a:r>
            <a:endParaRPr sz="32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By calling a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614775" y="3703400"/>
            <a:ext cx="6167400" cy="9108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880300" y="0"/>
            <a:ext cx="8229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</a:t>
            </a:r>
            <a:endParaRPr b="1"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-5730" r="0" t="-11931"/>
          <a:stretch/>
        </p:blipFill>
        <p:spPr>
          <a:xfrm>
            <a:off x="5958100" y="425749"/>
            <a:ext cx="5129250" cy="23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6605950" y="425750"/>
            <a:ext cx="71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i/p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9928150" y="282000"/>
            <a:ext cx="115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208300" y="1944650"/>
            <a:ext cx="612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statements to perform a coherent task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valid python sta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648200" y="3279425"/>
            <a:ext cx="84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250" y="3386325"/>
            <a:ext cx="5805700" cy="2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457200" y="658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What are Functions?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457200" y="1969364"/>
            <a:ext cx="8229600" cy="415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is like a </a:t>
            </a:r>
            <a:r>
              <a:rPr b="1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subprogram</a:t>
            </a:r>
            <a:endParaRPr b="1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small program inside of a program</a:t>
            </a:r>
            <a:endParaRPr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basic idea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write a </a:t>
            </a:r>
            <a:r>
              <a:rPr b="0" i="0" lang="en-US" sz="32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sequence of statements</a:t>
            </a:r>
            <a:endParaRPr>
              <a:solidFill>
                <a:srgbClr val="980000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give that sequence a name</a:t>
            </a:r>
            <a:endParaRPr>
              <a:solidFill>
                <a:schemeClr val="dk1"/>
              </a:solidFill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execute this sequence at any time by referring to the sequence’s name</a:t>
            </a:r>
            <a:endParaRPr>
              <a:solidFill>
                <a:schemeClr val="dk1"/>
              </a:solidFill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dc4e1246b_0_137"/>
          <p:cNvSpPr txBox="1"/>
          <p:nvPr/>
        </p:nvSpPr>
        <p:spPr>
          <a:xfrm>
            <a:off x="542925" y="4548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Why Use Functions?</a:t>
            </a:r>
            <a:endParaRPr/>
          </a:p>
        </p:txBody>
      </p:sp>
      <p:sp>
        <p:nvSpPr>
          <p:cNvPr id="132" name="Google Shape;132;g19dc4e1246b_0_137"/>
          <p:cNvSpPr txBox="1"/>
          <p:nvPr/>
        </p:nvSpPr>
        <p:spPr>
          <a:xfrm>
            <a:off x="457199" y="1969364"/>
            <a:ext cx="10868100" cy="4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Having identical (or similar) code in more than one place has various downsides:</a:t>
            </a:r>
            <a:endParaRPr>
              <a:solidFill>
                <a:schemeClr val="dk1"/>
              </a:solidFill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Don’t want to write the same code twice (or more)</a:t>
            </a:r>
            <a:endParaRPr>
              <a:solidFill>
                <a:schemeClr val="dk1"/>
              </a:solidFill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code must be maintained in multiple places</a:t>
            </a:r>
            <a:endParaRPr>
              <a:solidFill>
                <a:schemeClr val="dk1"/>
              </a:solidFill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Code is harder to understand with big blocks of repeated code everywhere</a:t>
            </a:r>
            <a:endParaRPr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Functions reduce code duplication and make programs more easy to understand and maintain</a:t>
            </a:r>
            <a:endParaRPr>
              <a:solidFill>
                <a:schemeClr val="dk1"/>
              </a:solidFill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dc4e1246b_0_100"/>
          <p:cNvSpPr txBox="1"/>
          <p:nvPr>
            <p:ph idx="12" type="sldNum"/>
          </p:nvPr>
        </p:nvSpPr>
        <p:spPr>
          <a:xfrm>
            <a:off x="1981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19dc4e1246b_0_100"/>
          <p:cNvSpPr txBox="1"/>
          <p:nvPr/>
        </p:nvSpPr>
        <p:spPr>
          <a:xfrm>
            <a:off x="441100" y="0"/>
            <a:ext cx="86688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- Advantage</a:t>
            </a:r>
            <a:endParaRPr b="1"/>
          </a:p>
        </p:txBody>
      </p:sp>
      <p:sp>
        <p:nvSpPr>
          <p:cNvPr id="139" name="Google Shape;139;g19dc4e1246b_0_100"/>
          <p:cNvSpPr txBox="1"/>
          <p:nvPr/>
        </p:nvSpPr>
        <p:spPr>
          <a:xfrm>
            <a:off x="14900" y="625200"/>
            <a:ext cx="115416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number of line code.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code more readable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modular.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debug.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re-usability of code.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the speed of execution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 memory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specially small functions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reference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19dc4e1246b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325" y="257000"/>
            <a:ext cx="4257050" cy="26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9dc4e1246b_0_100"/>
          <p:cNvSpPr txBox="1"/>
          <p:nvPr/>
        </p:nvSpPr>
        <p:spPr>
          <a:xfrm>
            <a:off x="3133650" y="4499125"/>
            <a:ext cx="91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9dc4e1246b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7462" y="3058275"/>
            <a:ext cx="44415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dc4e1246b_0_75"/>
          <p:cNvSpPr txBox="1"/>
          <p:nvPr>
            <p:ph idx="12" type="sldNum"/>
          </p:nvPr>
        </p:nvSpPr>
        <p:spPr>
          <a:xfrm>
            <a:off x="1981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19dc4e1246b_0_75"/>
          <p:cNvSpPr txBox="1"/>
          <p:nvPr/>
        </p:nvSpPr>
        <p:spPr>
          <a:xfrm>
            <a:off x="441100" y="0"/>
            <a:ext cx="86688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Book Antiqua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Function - </a:t>
            </a:r>
            <a:r>
              <a:rPr b="1" lang="en-US" sz="4400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disa</a:t>
            </a:r>
            <a:r>
              <a:rPr b="1" i="0" lang="en-US" sz="44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dvantage</a:t>
            </a:r>
            <a:endParaRPr b="1"/>
          </a:p>
        </p:txBody>
      </p:sp>
      <p:sp>
        <p:nvSpPr>
          <p:cNvPr id="149" name="Google Shape;149;g19dc4e1246b_0_75"/>
          <p:cNvSpPr txBox="1"/>
          <p:nvPr/>
        </p:nvSpPr>
        <p:spPr>
          <a:xfrm>
            <a:off x="14900" y="1020900"/>
            <a:ext cx="69159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couple of extra machine code instructions to do the “call” and “return”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Pointer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oads a non-sequential virtual address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function unnecessarily may slow your program down.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specially recursive function.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tradeoff</a:t>
            </a: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19dc4e1246b_0_75"/>
          <p:cNvSpPr txBox="1"/>
          <p:nvPr/>
        </p:nvSpPr>
        <p:spPr>
          <a:xfrm>
            <a:off x="544600" y="3228900"/>
            <a:ext cx="84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19dc4e1246b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325" y="257000"/>
            <a:ext cx="4257050" cy="26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9dc4e1246b_0_75"/>
          <p:cNvSpPr txBox="1"/>
          <p:nvPr/>
        </p:nvSpPr>
        <p:spPr>
          <a:xfrm>
            <a:off x="3133650" y="4499125"/>
            <a:ext cx="91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19dc4e1246b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337" y="3081275"/>
            <a:ext cx="44415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2022-10-31T19:21:58Z</dcterms:created>
  <dc:creator>jomyfrancis80@gmail.com</dc:creator>
</cp:coreProperties>
</file>