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61" r:id="rId2"/>
    <p:sldId id="263" r:id="rId3"/>
    <p:sldId id="301" r:id="rId4"/>
    <p:sldId id="274" r:id="rId5"/>
    <p:sldId id="275" r:id="rId6"/>
    <p:sldId id="302" r:id="rId7"/>
    <p:sldId id="303" r:id="rId8"/>
    <p:sldId id="278" r:id="rId9"/>
    <p:sldId id="310" r:id="rId10"/>
    <p:sldId id="279" r:id="rId11"/>
    <p:sldId id="280" r:id="rId12"/>
    <p:sldId id="305" r:id="rId13"/>
    <p:sldId id="281" r:id="rId14"/>
    <p:sldId id="265" r:id="rId15"/>
    <p:sldId id="291" r:id="rId16"/>
    <p:sldId id="292" r:id="rId17"/>
    <p:sldId id="308" r:id="rId18"/>
    <p:sldId id="306" r:id="rId19"/>
    <p:sldId id="307" r:id="rId20"/>
    <p:sldId id="309" r:id="rId21"/>
    <p:sldId id="31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 autoAdjust="0"/>
    <p:restoredTop sz="9503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499" y="72"/>
      </p:cViewPr>
      <p:guideLst>
        <p:guide orient="horz" pos="3748"/>
        <p:guide pos="1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3" d="100"/>
        <a:sy n="133" d="100"/>
      </p:scale>
      <p:origin x="0" y="-1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59C8B-FC74-45B9-8B94-A0E6B8E2E57A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8D581-B91B-437E-983F-1EDAC83DCA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44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Good morning, I’m Durgesh Bhargava. I’ll be presenting my capstone project — </a:t>
            </a:r>
            <a:r>
              <a:rPr lang="en-US" i="1" dirty="0"/>
              <a:t>Customer Churn Prediction using Supervised Classification.</a:t>
            </a:r>
            <a:br>
              <a:rPr lang="en-US" dirty="0"/>
            </a:br>
            <a:r>
              <a:rPr lang="en-US" dirty="0"/>
              <a:t>This project focuses on identifying which customers are likely to stop using a service, and what we can do to prevent that.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03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Customers with </a:t>
            </a:r>
            <a:r>
              <a:rPr lang="en-US" b="1" dirty="0"/>
              <a:t>short tenure (≤1 month)</a:t>
            </a:r>
            <a:r>
              <a:rPr lang="en-US" dirty="0"/>
              <a:t> show the highest churn risk.</a:t>
            </a:r>
          </a:p>
          <a:p>
            <a:endParaRPr lang="en-US" dirty="0"/>
          </a:p>
          <a:p>
            <a:r>
              <a:rPr lang="en-US" dirty="0"/>
              <a:t>We observed a strong correlation between </a:t>
            </a:r>
            <a:r>
              <a:rPr lang="en-US" b="1" dirty="0"/>
              <a:t>customer care contact</a:t>
            </a:r>
            <a:r>
              <a:rPr lang="en-US" dirty="0"/>
              <a:t> and </a:t>
            </a:r>
            <a:r>
              <a:rPr lang="en-US" b="1" dirty="0"/>
              <a:t>coupon usage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suggests that coupons are often issued after support calls — possibly as a retention strategy.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12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Frequent contact with customer care</a:t>
            </a:r>
            <a:r>
              <a:rPr lang="en-US" dirty="0"/>
              <a:t> and </a:t>
            </a:r>
            <a:r>
              <a:rPr lang="en-US" b="1" dirty="0"/>
              <a:t>moderate service satisfaction scores (2–4)</a:t>
            </a:r>
            <a:r>
              <a:rPr lang="en-US" dirty="0"/>
              <a:t> are strong churn indicators.</a:t>
            </a:r>
          </a:p>
          <a:p>
            <a:r>
              <a:rPr lang="en-US" dirty="0"/>
              <a:t>Churn is also linked to </a:t>
            </a:r>
            <a:r>
              <a:rPr lang="en-US" b="1" dirty="0"/>
              <a:t>low revenue</a:t>
            </a:r>
            <a:r>
              <a:rPr lang="en-US" dirty="0"/>
              <a:t>, </a:t>
            </a:r>
            <a:r>
              <a:rPr lang="en-US" b="1" dirty="0"/>
              <a:t>declining growth</a:t>
            </a:r>
            <a:r>
              <a:rPr lang="en-US" dirty="0"/>
              <a:t>, and use of </a:t>
            </a:r>
            <a:r>
              <a:rPr lang="en-US" b="1" dirty="0"/>
              <a:t>COD or e-wallets</a:t>
            </a:r>
            <a:r>
              <a:rPr lang="en-US" dirty="0"/>
              <a:t>.</a:t>
            </a:r>
          </a:p>
          <a:p>
            <a:r>
              <a:rPr lang="en-US" dirty="0"/>
              <a:t>Accounts with </a:t>
            </a:r>
            <a:r>
              <a:rPr lang="en-US" b="1" dirty="0"/>
              <a:t>3 or more users</a:t>
            </a:r>
            <a:r>
              <a:rPr lang="en-US" dirty="0"/>
              <a:t> show a higher tendency to churn, possibly due to shared dissatisfaction.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2331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 with </a:t>
            </a:r>
            <a:r>
              <a:rPr lang="en-US" b="1" dirty="0"/>
              <a:t>short tenure</a:t>
            </a:r>
            <a:r>
              <a:rPr lang="en-US" dirty="0"/>
              <a:t>, </a:t>
            </a:r>
            <a:r>
              <a:rPr lang="en-US" b="1" dirty="0"/>
              <a:t>mid-range service scores</a:t>
            </a:r>
            <a:r>
              <a:rPr lang="en-US" dirty="0"/>
              <a:t>, and </a:t>
            </a:r>
            <a:r>
              <a:rPr lang="en-US" b="1" dirty="0"/>
              <a:t>low revenue growth</a:t>
            </a:r>
            <a:r>
              <a:rPr lang="en-US" dirty="0"/>
              <a:t> are more likely to churn.</a:t>
            </a:r>
          </a:p>
          <a:p>
            <a:r>
              <a:rPr lang="en-US" b="1" dirty="0"/>
              <a:t>Tier 1 and Tier 3 city</a:t>
            </a:r>
            <a:r>
              <a:rPr lang="en-US" dirty="0"/>
              <a:t> users show higher churn, suggesting the need for </a:t>
            </a:r>
            <a:r>
              <a:rPr lang="en-US" b="1" dirty="0"/>
              <a:t>localized strategies</a:t>
            </a:r>
            <a:r>
              <a:rPr lang="en-US" dirty="0"/>
              <a:t>.</a:t>
            </a:r>
          </a:p>
          <a:p>
            <a:r>
              <a:rPr lang="en-US" b="1" dirty="0"/>
              <a:t>Accounts with 3–5 users</a:t>
            </a:r>
            <a:r>
              <a:rPr lang="en-US" dirty="0"/>
              <a:t> and </a:t>
            </a:r>
            <a:r>
              <a:rPr lang="en-US" b="1" dirty="0"/>
              <a:t>low coupon usage</a:t>
            </a:r>
            <a:r>
              <a:rPr lang="en-US" dirty="0"/>
              <a:t> also showed higher churn.</a:t>
            </a:r>
          </a:p>
          <a:p>
            <a:r>
              <a:rPr lang="en-US" b="1" dirty="0"/>
              <a:t>Frequent customer care contact</a:t>
            </a:r>
            <a:r>
              <a:rPr lang="en-US" dirty="0"/>
              <a:t> signals rising dissatisfaction.</a:t>
            </a:r>
          </a:p>
          <a:p>
            <a:r>
              <a:rPr lang="en-US" b="1" dirty="0"/>
              <a:t>Complaint count</a:t>
            </a:r>
            <a:r>
              <a:rPr lang="en-US" dirty="0"/>
              <a:t> didn’t show a strong churn 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56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model building, I handled </a:t>
            </a:r>
            <a:r>
              <a:rPr lang="en-US" b="1" dirty="0"/>
              <a:t>missing values</a:t>
            </a:r>
            <a:r>
              <a:rPr lang="en-US" dirty="0"/>
              <a:t>, treated </a:t>
            </a:r>
            <a:r>
              <a:rPr lang="en-US" b="1" dirty="0"/>
              <a:t>outliers</a:t>
            </a:r>
            <a:r>
              <a:rPr lang="en-US" dirty="0"/>
              <a:t>, applied </a:t>
            </a:r>
            <a:r>
              <a:rPr lang="en-US" b="1" dirty="0"/>
              <a:t>scaling</a:t>
            </a:r>
            <a:r>
              <a:rPr lang="en-US" dirty="0"/>
              <a:t>, and converted </a:t>
            </a:r>
            <a:r>
              <a:rPr lang="en-US" b="1" dirty="0"/>
              <a:t>categorical variables</a:t>
            </a:r>
            <a:r>
              <a:rPr lang="en-US" dirty="0"/>
              <a:t> to numeric form.</a:t>
            </a:r>
          </a:p>
          <a:p>
            <a:r>
              <a:rPr lang="en-US" dirty="0"/>
              <a:t>The goal of the modeling approach was to </a:t>
            </a:r>
            <a:r>
              <a:rPr lang="en-US" b="1" dirty="0"/>
              <a:t>analyze customer behavior</a:t>
            </a:r>
            <a:r>
              <a:rPr lang="en-US" dirty="0"/>
              <a:t> and detect </a:t>
            </a:r>
            <a:r>
              <a:rPr lang="en-US" b="1" dirty="0"/>
              <a:t>early churn signals</a:t>
            </a:r>
            <a:r>
              <a:rPr lang="en-US" dirty="0"/>
              <a:t>.</a:t>
            </a:r>
          </a:p>
          <a:p>
            <a:r>
              <a:rPr lang="en-US" dirty="0"/>
              <a:t>I built a </a:t>
            </a:r>
            <a:r>
              <a:rPr lang="en-US" b="1" dirty="0"/>
              <a:t>classification model</a:t>
            </a:r>
            <a:r>
              <a:rPr lang="en-US" dirty="0"/>
              <a:t> to capture churn patterns and extract </a:t>
            </a:r>
            <a:r>
              <a:rPr lang="en-US" b="1" dirty="0"/>
              <a:t>actionable insights</a:t>
            </a:r>
            <a:r>
              <a:rPr lang="en-US" dirty="0"/>
              <a:t> that can support </a:t>
            </a:r>
            <a:r>
              <a:rPr lang="en-US" b="1" dirty="0"/>
              <a:t>targeted retention strategies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737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 used several supervised learning models — that means the models learned from labeled data where churn was marked ‘1’ or ‘0’.</a:t>
            </a:r>
          </a:p>
          <a:p>
            <a:r>
              <a:rPr lang="en-US" dirty="0"/>
              <a:t>Model I used:-</a:t>
            </a:r>
          </a:p>
          <a:p>
            <a:r>
              <a:rPr lang="en-US" dirty="0"/>
              <a:t>To improve the models:</a:t>
            </a:r>
          </a:p>
          <a:p>
            <a:r>
              <a:rPr lang="en-US" dirty="0"/>
              <a:t>I used </a:t>
            </a:r>
            <a:r>
              <a:rPr lang="en-US" b="1" dirty="0"/>
              <a:t>SMOTE</a:t>
            </a:r>
            <a:r>
              <a:rPr lang="en-US" dirty="0"/>
              <a:t> to balance the classes (added synthetic churned customers).</a:t>
            </a:r>
          </a:p>
          <a:p>
            <a:r>
              <a:rPr lang="en-US" dirty="0"/>
              <a:t>I also applied </a:t>
            </a:r>
            <a:r>
              <a:rPr lang="en-US" b="1" dirty="0"/>
              <a:t>cross-validation</a:t>
            </a:r>
            <a:r>
              <a:rPr lang="en-US" dirty="0"/>
              <a:t> to ensure the models were not just memorizing data but generalizing well.”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230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 compared all the models using:</a:t>
            </a:r>
          </a:p>
          <a:p>
            <a:r>
              <a:rPr lang="en-US" b="1" dirty="0"/>
              <a:t>Accuracy</a:t>
            </a:r>
            <a:r>
              <a:rPr lang="en-US" dirty="0"/>
              <a:t>: how many total predictions were right</a:t>
            </a:r>
          </a:p>
          <a:p>
            <a:r>
              <a:rPr lang="en-US" b="1" dirty="0"/>
              <a:t>F1 Score</a:t>
            </a:r>
            <a:r>
              <a:rPr lang="en-US" dirty="0"/>
              <a:t>: especially for churned customers, F1 tells how well the model catches churners</a:t>
            </a:r>
          </a:p>
          <a:p>
            <a:r>
              <a:rPr lang="en-US" b="1" dirty="0"/>
              <a:t>AUC</a:t>
            </a:r>
            <a:r>
              <a:rPr lang="en-US" dirty="0"/>
              <a:t>: how well the model separated churn vs. non-churn</a:t>
            </a:r>
          </a:p>
          <a:p>
            <a:r>
              <a:rPr lang="en-US" dirty="0"/>
              <a:t>My best model was </a:t>
            </a:r>
            <a:r>
              <a:rPr lang="en-US" b="1" dirty="0"/>
              <a:t>KNN with SMOTE</a:t>
            </a:r>
            <a:r>
              <a:rPr lang="en-US" dirty="0"/>
              <a:t> — it gave the best F1 score and AUC.</a:t>
            </a:r>
            <a:br>
              <a:rPr lang="en-US" dirty="0"/>
            </a:br>
            <a:r>
              <a:rPr lang="en-US" dirty="0"/>
              <a:t>Other models like Logistic Regression or Naive Bayes had good accuracy but poor F1 score, meaning they were bad at catching actual churn cases.”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74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simple terms:</a:t>
            </a:r>
          </a:p>
          <a:p>
            <a:r>
              <a:rPr lang="en-US" dirty="0"/>
              <a:t>KNN with SMOTE was most balanced — it performed well on both training and test data.</a:t>
            </a:r>
          </a:p>
          <a:p>
            <a:r>
              <a:rPr lang="en-US" dirty="0"/>
              <a:t>Models like Logistic Regression and LDA had good accuracy but couldn’t catch churners.</a:t>
            </a:r>
          </a:p>
          <a:p>
            <a:r>
              <a:rPr lang="en-US" dirty="0"/>
              <a:t>Bagging and Boosting showed signs of overfitting.</a:t>
            </a:r>
          </a:p>
          <a:p>
            <a:r>
              <a:rPr lang="en-US" dirty="0"/>
              <a:t>Naive Bayes did well on training but failed on testing.</a:t>
            </a:r>
          </a:p>
          <a:p>
            <a:r>
              <a:rPr lang="en-US" dirty="0"/>
              <a:t>Using SMOTE helped improve minority class prediction.”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39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“Based on my findings, here are retention ideas:</a:t>
            </a:r>
          </a:p>
          <a:p>
            <a:r>
              <a:rPr lang="en-US" b="1" dirty="0"/>
              <a:t>Loyalty rewards</a:t>
            </a:r>
            <a:r>
              <a:rPr lang="en-US" dirty="0"/>
              <a:t> like cashback or vouchers</a:t>
            </a:r>
          </a:p>
          <a:p>
            <a:r>
              <a:rPr lang="en-US" b="1" dirty="0"/>
              <a:t>Dedicated support</a:t>
            </a:r>
            <a:r>
              <a:rPr lang="en-US" dirty="0"/>
              <a:t> for high-value users</a:t>
            </a:r>
          </a:p>
          <a:p>
            <a:r>
              <a:rPr lang="en-US" b="1" dirty="0"/>
              <a:t>Personalized emails or offers</a:t>
            </a:r>
            <a:endParaRPr lang="en-US" dirty="0"/>
          </a:p>
          <a:p>
            <a:r>
              <a:rPr lang="en-US" dirty="0"/>
              <a:t>Segment users and target them based on needs</a:t>
            </a:r>
          </a:p>
          <a:p>
            <a:r>
              <a:rPr lang="en-US" dirty="0"/>
              <a:t>Get regular </a:t>
            </a:r>
            <a:r>
              <a:rPr lang="en-US" b="1" dirty="0"/>
              <a:t>feedback</a:t>
            </a:r>
            <a:r>
              <a:rPr lang="en-US" dirty="0"/>
              <a:t> to improve experience”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57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for </a:t>
            </a:r>
            <a:r>
              <a:rPr lang="en-US" b="1" dirty="0"/>
              <a:t>digital payments</a:t>
            </a:r>
            <a:r>
              <a:rPr lang="en-US" dirty="0"/>
              <a:t> by giving incentives</a:t>
            </a:r>
          </a:p>
          <a:p>
            <a:r>
              <a:rPr lang="en-US" dirty="0"/>
              <a:t>Focus on </a:t>
            </a:r>
            <a:r>
              <a:rPr lang="en-US" b="1" dirty="0"/>
              <a:t>Tier 2 &amp; Tier 3 cities</a:t>
            </a:r>
            <a:r>
              <a:rPr lang="en-US" dirty="0"/>
              <a:t> where churn is high</a:t>
            </a:r>
          </a:p>
          <a:p>
            <a:r>
              <a:rPr lang="en-US" dirty="0"/>
              <a:t>Launch </a:t>
            </a:r>
            <a:r>
              <a:rPr lang="en-US" b="1" dirty="0"/>
              <a:t>family plans</a:t>
            </a:r>
            <a:r>
              <a:rPr lang="en-US" dirty="0"/>
              <a:t> with better value</a:t>
            </a:r>
          </a:p>
          <a:p>
            <a:r>
              <a:rPr lang="en-US" dirty="0"/>
              <a:t>Send </a:t>
            </a:r>
            <a:r>
              <a:rPr lang="en-US" b="1" dirty="0"/>
              <a:t>handwritten thank-you notes</a:t>
            </a:r>
            <a:r>
              <a:rPr lang="en-US" dirty="0"/>
              <a:t> or small gifts</a:t>
            </a:r>
          </a:p>
          <a:p>
            <a:r>
              <a:rPr lang="en-US" dirty="0"/>
              <a:t>Group users by spending and offer targeted promotions”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64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1. High loyalty &amp; high spending</a:t>
            </a:r>
            <a:r>
              <a:rPr lang="en-US" dirty="0"/>
              <a:t> – These are our best customers. We should retain them using </a:t>
            </a:r>
            <a:r>
              <a:rPr lang="en-US" b="1" dirty="0"/>
              <a:t>exclusive rewards, personalized care, and loyalty programs</a:t>
            </a:r>
            <a:r>
              <a:rPr lang="en-US" dirty="0"/>
              <a:t>.</a:t>
            </a:r>
          </a:p>
          <a:p>
            <a:r>
              <a:rPr lang="en-US" b="1" dirty="0"/>
              <a:t>2. High loyalty &amp; low spending</a:t>
            </a:r>
            <a:r>
              <a:rPr lang="en-US" dirty="0"/>
              <a:t> – They like the brand but don’t spend much. We can try </a:t>
            </a:r>
            <a:r>
              <a:rPr lang="en-US" b="1" dirty="0"/>
              <a:t>upselling or offering bundles</a:t>
            </a:r>
            <a:r>
              <a:rPr lang="en-US" dirty="0"/>
              <a:t> to increase their value.</a:t>
            </a:r>
          </a:p>
          <a:p>
            <a:r>
              <a:rPr lang="en-US" b="1" dirty="0"/>
              <a:t>3.Low loyalty &amp; high spending</a:t>
            </a:r>
            <a:r>
              <a:rPr lang="en-US" dirty="0"/>
              <a:t> – These are risky; they spend well but may churn. So we should focus on </a:t>
            </a:r>
            <a:r>
              <a:rPr lang="en-US" b="1" dirty="0"/>
              <a:t>retention tactics like loyalty points or better support</a:t>
            </a:r>
            <a:r>
              <a:rPr lang="en-US" dirty="0"/>
              <a:t>.</a:t>
            </a:r>
          </a:p>
          <a:p>
            <a:r>
              <a:rPr lang="en-US" b="1" dirty="0"/>
              <a:t>4. Low loyalty &amp; low spending</a:t>
            </a:r>
            <a:r>
              <a:rPr lang="en-US" dirty="0"/>
              <a:t> – They offer little value and may churn. It’s often not worth investing heavily to retain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0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worked with a fictional e-commerce company called </a:t>
            </a:r>
            <a:r>
              <a:rPr lang="en-US" i="1" dirty="0"/>
              <a:t>Shop4You</a:t>
            </a:r>
            <a:r>
              <a:rPr lang="en-US" dirty="0"/>
              <a:t>. They noticed that many customers, especially those with shared family or business accounts, were leaving.</a:t>
            </a:r>
            <a:br>
              <a:rPr lang="en-US" dirty="0"/>
            </a:br>
            <a:r>
              <a:rPr lang="en-US" dirty="0"/>
              <a:t>When one account leaves, multiple users go — which causes big revenue loss.</a:t>
            </a:r>
            <a:br>
              <a:rPr lang="en-US" dirty="0"/>
            </a:br>
            <a:r>
              <a:rPr lang="en-US" dirty="0"/>
              <a:t>The goal is to </a:t>
            </a:r>
            <a:r>
              <a:rPr lang="en-US" b="1" dirty="0"/>
              <a:t>predict churn</a:t>
            </a:r>
            <a:r>
              <a:rPr lang="en-US" dirty="0"/>
              <a:t> in advance and take steps to </a:t>
            </a:r>
            <a:r>
              <a:rPr lang="en-US" b="1" dirty="0"/>
              <a:t>retain those customers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917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conclude, I built a churn prediction model using various classification algorithms and selected </a:t>
            </a:r>
            <a:r>
              <a:rPr lang="en-US" b="1" dirty="0"/>
              <a:t>KNN with SMOTE</a:t>
            </a:r>
            <a:r>
              <a:rPr lang="en-US" dirty="0"/>
              <a:t> based on its balanced performance.</a:t>
            </a:r>
          </a:p>
          <a:p>
            <a:r>
              <a:rPr lang="en-US" dirty="0"/>
              <a:t>I identified key churn drivers like </a:t>
            </a:r>
            <a:r>
              <a:rPr lang="en-US" b="1" dirty="0"/>
              <a:t>short customer tenure</a:t>
            </a:r>
            <a:r>
              <a:rPr lang="en-US" dirty="0"/>
              <a:t>, </a:t>
            </a:r>
            <a:r>
              <a:rPr lang="en-US" b="1" dirty="0"/>
              <a:t>payment method</a:t>
            </a:r>
            <a:r>
              <a:rPr lang="en-US" dirty="0"/>
              <a:t>, </a:t>
            </a:r>
            <a:r>
              <a:rPr lang="en-US" b="1" dirty="0"/>
              <a:t>city tier</a:t>
            </a:r>
            <a:r>
              <a:rPr lang="en-US" dirty="0"/>
              <a:t>, and </a:t>
            </a:r>
            <a:r>
              <a:rPr lang="en-US" b="1" dirty="0"/>
              <a:t>customer care interactions</a:t>
            </a:r>
            <a:r>
              <a:rPr lang="en-US" dirty="0"/>
              <a:t>.</a:t>
            </a:r>
          </a:p>
          <a:p>
            <a:r>
              <a:rPr lang="en-US" dirty="0"/>
              <a:t>Based on these insights, I provided </a:t>
            </a:r>
            <a:r>
              <a:rPr lang="en-US" b="1" dirty="0"/>
              <a:t>targeted recommendations</a:t>
            </a:r>
            <a:r>
              <a:rPr lang="en-US" dirty="0"/>
              <a:t> for both </a:t>
            </a:r>
            <a:r>
              <a:rPr lang="en-US" b="1" dirty="0"/>
              <a:t>retaining existing customers</a:t>
            </a:r>
            <a:r>
              <a:rPr lang="en-US" dirty="0"/>
              <a:t> and </a:t>
            </a:r>
            <a:r>
              <a:rPr lang="en-US" b="1" dirty="0"/>
              <a:t>acquiring high-value new ones</a:t>
            </a:r>
            <a:r>
              <a:rPr lang="en-US" dirty="0"/>
              <a:t>.</a:t>
            </a:r>
          </a:p>
          <a:p>
            <a:r>
              <a:rPr lang="en-US" dirty="0"/>
              <a:t>These insights can help the business take </a:t>
            </a:r>
            <a:r>
              <a:rPr lang="en-US" b="1" dirty="0"/>
              <a:t>proactive actions</a:t>
            </a:r>
            <a:r>
              <a:rPr lang="en-US" dirty="0"/>
              <a:t>, reduce churn, and support </a:t>
            </a:r>
            <a:r>
              <a:rPr lang="en-US" b="1" dirty="0"/>
              <a:t>sustainable growth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149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objectives were:</a:t>
            </a:r>
          </a:p>
          <a:p>
            <a:r>
              <a:rPr lang="en-US" dirty="0"/>
              <a:t>To build a machine learning model that can predict which customers may churn.</a:t>
            </a:r>
          </a:p>
          <a:p>
            <a:r>
              <a:rPr lang="en-US" dirty="0"/>
              <a:t>To find which factors or behaviors lead to churn.</a:t>
            </a:r>
          </a:p>
          <a:p>
            <a:r>
              <a:rPr lang="en-US" dirty="0"/>
              <a:t>And to recommend business actions to reduce churn and improve customer loyalty.”</a:t>
            </a:r>
          </a:p>
          <a:p>
            <a:r>
              <a:rPr lang="en-US" dirty="0"/>
              <a:t>The project included:</a:t>
            </a:r>
          </a:p>
          <a:p>
            <a:r>
              <a:rPr lang="en-US" dirty="0"/>
              <a:t>Data cleaning and exploration</a:t>
            </a:r>
          </a:p>
          <a:p>
            <a:r>
              <a:rPr lang="en-US" dirty="0"/>
              <a:t>Building and evaluating models</a:t>
            </a:r>
          </a:p>
          <a:p>
            <a:r>
              <a:rPr lang="en-US" dirty="0"/>
              <a:t>Analyzing which features are most important</a:t>
            </a:r>
          </a:p>
          <a:p>
            <a:r>
              <a:rPr lang="en-US" dirty="0"/>
              <a:t>Giving data-driven business recommendations.”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3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had a dataset with 11,260 customers and 19 features (like payment method, revenue, service score, etc.).</a:t>
            </a:r>
          </a:p>
          <a:p>
            <a:r>
              <a:rPr lang="en-US" dirty="0"/>
              <a:t>Some data was missing.</a:t>
            </a:r>
          </a:p>
          <a:p>
            <a:r>
              <a:rPr lang="en-US" dirty="0"/>
              <a:t>Some variables were skewed — meaning they weren’t evenly distributed.</a:t>
            </a:r>
          </a:p>
          <a:p>
            <a:r>
              <a:rPr lang="en-US" dirty="0"/>
              <a:t>And the dataset was imbalanced — fewer customers had churned, which is common in real cases.”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07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“From analysis, I found:</a:t>
            </a:r>
          </a:p>
          <a:p>
            <a:endParaRPr lang="en-US" dirty="0"/>
          </a:p>
          <a:p>
            <a:r>
              <a:rPr lang="en-US" dirty="0"/>
              <a:t>Most customers use credit/debit cards.</a:t>
            </a:r>
          </a:p>
          <a:p>
            <a:r>
              <a:rPr lang="en-US" dirty="0"/>
              <a:t>They mainly belong to ‘Regular+’ and ‘Super’ segments.</a:t>
            </a:r>
          </a:p>
          <a:p>
            <a:r>
              <a:rPr lang="en-US" dirty="0"/>
              <a:t>They mostly log in using mobile phones.</a:t>
            </a:r>
          </a:p>
          <a:p>
            <a:r>
              <a:rPr lang="en-US" dirty="0"/>
              <a:t>Majority are married.”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652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variables showed </a:t>
            </a:r>
            <a:r>
              <a:rPr lang="en-US" b="1" dirty="0"/>
              <a:t>anomalies and outliers</a:t>
            </a:r>
            <a:r>
              <a:rPr lang="en-US" dirty="0"/>
              <a:t>, indicating possible data quality issues.</a:t>
            </a:r>
          </a:p>
          <a:p>
            <a:r>
              <a:rPr lang="en-US" dirty="0"/>
              <a:t>Most customers rated both </a:t>
            </a:r>
            <a:r>
              <a:rPr lang="en-US" b="1" dirty="0"/>
              <a:t>service quality</a:t>
            </a:r>
            <a:r>
              <a:rPr lang="en-US" dirty="0"/>
              <a:t> and </a:t>
            </a:r>
            <a:r>
              <a:rPr lang="en-US" b="1" dirty="0"/>
              <a:t>agent performance</a:t>
            </a:r>
            <a:r>
              <a:rPr lang="en-US" dirty="0"/>
              <a:t> as </a:t>
            </a:r>
            <a:r>
              <a:rPr lang="en-US" b="1" dirty="0"/>
              <a:t>“3”</a:t>
            </a:r>
            <a:r>
              <a:rPr lang="en-US" dirty="0"/>
              <a:t>, suggesting </a:t>
            </a:r>
            <a:r>
              <a:rPr lang="en-US" b="1" dirty="0"/>
              <a:t>neutral satisfaction</a:t>
            </a:r>
            <a:r>
              <a:rPr lang="en-US" dirty="0"/>
              <a:t>.</a:t>
            </a:r>
          </a:p>
          <a:p>
            <a:r>
              <a:rPr lang="en-US" dirty="0"/>
              <a:t>About </a:t>
            </a:r>
            <a:r>
              <a:rPr lang="en-US" b="1" dirty="0"/>
              <a:t>28% of customers raised complaints</a:t>
            </a:r>
            <a:r>
              <a:rPr lang="en-US" dirty="0"/>
              <a:t> in the past year — which is relatively moderate.</a:t>
            </a:r>
          </a:p>
          <a:p>
            <a:r>
              <a:rPr lang="en-US" dirty="0"/>
              <a:t>These neutral ratings and moderate complaint levels may reflect </a:t>
            </a:r>
            <a:r>
              <a:rPr lang="en-US" b="1" dirty="0"/>
              <a:t>hidden dissatisfaction</a:t>
            </a:r>
            <a:r>
              <a:rPr lang="en-US" dirty="0"/>
              <a:t> not directly captured by scores.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 saw:</a:t>
            </a:r>
          </a:p>
          <a:p>
            <a:r>
              <a:rPr lang="en-US" dirty="0"/>
              <a:t>Customers from </a:t>
            </a:r>
            <a:r>
              <a:rPr lang="en-US" b="1" dirty="0"/>
              <a:t>Tier 2 &amp; Tier 3 cities</a:t>
            </a:r>
            <a:r>
              <a:rPr lang="en-US" dirty="0"/>
              <a:t> were more likely to churn.</a:t>
            </a:r>
          </a:p>
          <a:p>
            <a:r>
              <a:rPr lang="en-US" dirty="0"/>
              <a:t>People using </a:t>
            </a:r>
            <a:r>
              <a:rPr lang="en-US" b="1" dirty="0"/>
              <a:t>Cash on Delivery or e-wallets</a:t>
            </a:r>
            <a:r>
              <a:rPr lang="en-US" dirty="0"/>
              <a:t> showed more churn.</a:t>
            </a:r>
          </a:p>
          <a:p>
            <a:r>
              <a:rPr lang="en-US" dirty="0"/>
              <a:t>Short </a:t>
            </a:r>
            <a:r>
              <a:rPr lang="en-US" b="1" dirty="0"/>
              <a:t>tenure</a:t>
            </a:r>
            <a:r>
              <a:rPr lang="en-US" dirty="0"/>
              <a:t> (less than 1 month) strongly indicated churn.</a:t>
            </a:r>
          </a:p>
          <a:p>
            <a:r>
              <a:rPr lang="en-US" b="1" dirty="0"/>
              <a:t>Declining revenue</a:t>
            </a:r>
            <a:r>
              <a:rPr lang="en-US" dirty="0"/>
              <a:t> or low service scores also matched churn behavior.”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37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45F29-CAFD-DB03-A226-B039A118A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5C35C-3F21-5056-8D7E-BE2291227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8B61F1-F404-4756-9A5F-9BF500E65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 saw:</a:t>
            </a:r>
          </a:p>
          <a:p>
            <a:r>
              <a:rPr lang="en-US" dirty="0"/>
              <a:t>Customers from </a:t>
            </a:r>
            <a:r>
              <a:rPr lang="en-US" b="1" dirty="0"/>
              <a:t>Tier 2 &amp; Tier 3 cities</a:t>
            </a:r>
            <a:r>
              <a:rPr lang="en-US" dirty="0"/>
              <a:t> were more likely to churn.</a:t>
            </a:r>
          </a:p>
          <a:p>
            <a:r>
              <a:rPr lang="en-US" dirty="0"/>
              <a:t>People using </a:t>
            </a:r>
            <a:r>
              <a:rPr lang="en-US" b="1" dirty="0"/>
              <a:t>Cash on Delivery or e-wallets</a:t>
            </a:r>
            <a:r>
              <a:rPr lang="en-US" dirty="0"/>
              <a:t> showed more churn.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1BD3E-88A1-4D38-9411-7CC23BEF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Single customers</a:t>
            </a:r>
            <a:r>
              <a:rPr lang="en-US" dirty="0"/>
              <a:t> churned more than married ones.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8D581-B91B-437E-983F-1EDAC83DCAE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33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82105" y="2367874"/>
            <a:ext cx="7778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0E41-0F8D-4151-979A-4270FBA95E57}"/>
              </a:ext>
            </a:extLst>
          </p:cNvPr>
          <p:cNvSpPr txBox="1"/>
          <p:nvPr/>
        </p:nvSpPr>
        <p:spPr>
          <a:xfrm>
            <a:off x="282105" y="3590124"/>
            <a:ext cx="7437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 Analysis via Supervised Classification</a:t>
            </a:r>
          </a:p>
          <a:p>
            <a:r>
              <a:rPr lang="en-IN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br>
              <a:rPr lang="en-IN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Durgesh Bhargava</a:t>
            </a:r>
            <a:endParaRPr lang="en-US" sz="2400" b="1" i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B5CC8-E9A7-BF86-9063-65FA2ED0A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15FE44E-5BEE-09B6-4139-430A51D95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50" y="1166041"/>
            <a:ext cx="4859529" cy="2780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80E55D-E84A-77FE-2910-BD7E63E3A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453" y="3946849"/>
            <a:ext cx="4328781" cy="2659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2BEDCE-C571-BC42-C297-75D96528CB51}"/>
              </a:ext>
            </a:extLst>
          </p:cNvPr>
          <p:cNvSpPr txBox="1"/>
          <p:nvPr/>
        </p:nvSpPr>
        <p:spPr>
          <a:xfrm>
            <a:off x="5288125" y="2162536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Customers in the 'Regular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Plus'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segment show a higher tendency to churn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E1342-8052-700C-6680-CFF7E237E182}"/>
              </a:ext>
            </a:extLst>
          </p:cNvPr>
          <p:cNvSpPr txBox="1"/>
          <p:nvPr/>
        </p:nvSpPr>
        <p:spPr>
          <a:xfrm>
            <a:off x="479751" y="4860962"/>
            <a:ext cx="59677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Single customers show a higher volume of churn.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FF4546-A3E5-FE3E-8BEE-A704A5077DA2}"/>
              </a:ext>
            </a:extLst>
          </p:cNvPr>
          <p:cNvSpPr/>
          <p:nvPr/>
        </p:nvSpPr>
        <p:spPr>
          <a:xfrm>
            <a:off x="1875508" y="109051"/>
            <a:ext cx="8440984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- Bi-variate Analysis </a:t>
            </a:r>
            <a:r>
              <a:rPr lang="en-IN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(Contd.)</a:t>
            </a:r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7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20E457-F98C-95FE-05D2-809128FF0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622" y="925634"/>
            <a:ext cx="6298162" cy="52947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7A1D32-3634-D98D-51DB-6BA0043A3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61" y="3400138"/>
            <a:ext cx="5937378" cy="145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14863-BA3C-6F6A-D12C-AA8EA3375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61" y="1038719"/>
            <a:ext cx="553305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Tenure shows the strongest negative correlation with Churn 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features have very weak correlations with Churn and each other.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Account_user_count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moderately correlates with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Service_Score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Coupon_used_for_payment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weak positive links with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rev_per_month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rev_growth_yoy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881008-CF27-176F-C37F-C1556D23C05E}"/>
              </a:ext>
            </a:extLst>
          </p:cNvPr>
          <p:cNvSpPr/>
          <p:nvPr/>
        </p:nvSpPr>
        <p:spPr>
          <a:xfrm>
            <a:off x="1452521" y="49222"/>
            <a:ext cx="8440984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- Bi-variate Analysis </a:t>
            </a:r>
            <a:r>
              <a:rPr lang="en-IN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(Contd.)</a:t>
            </a:r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4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56FC36-CD91-BD5D-9B84-037073EB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44" y="1780265"/>
            <a:ext cx="8730275" cy="367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Frequent customer care contact links to increased churn.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Moderate service scores (2–4) correlate with higher attrition.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 revenue and declining growth signal potential churn.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 and E-wallet users are more likely to churn.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Accounts with 3 or more users show higher churn tendency.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AEC492-E26C-8A37-D0AE-D60FB21C53D4}"/>
              </a:ext>
            </a:extLst>
          </p:cNvPr>
          <p:cNvSpPr/>
          <p:nvPr/>
        </p:nvSpPr>
        <p:spPr>
          <a:xfrm>
            <a:off x="895739" y="269204"/>
            <a:ext cx="10254343" cy="1323439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Bi-variate Analysis</a:t>
            </a:r>
            <a:r>
              <a:rPr lang="en-IN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Observations</a:t>
            </a:r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07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91FB1-8A96-5EB2-C522-625401A0B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47C44C-51FD-CD69-7E6D-7045C2D54EFC}"/>
              </a:ext>
            </a:extLst>
          </p:cNvPr>
          <p:cNvSpPr/>
          <p:nvPr/>
        </p:nvSpPr>
        <p:spPr>
          <a:xfrm>
            <a:off x="2450385" y="85953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Inferences From EDA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98B1D4-F827-E271-AC01-3E4B3D4E9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908" y="1847618"/>
            <a:ext cx="1030097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 tenure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service satisfaction scores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more likely to churn.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Tier 1 and Tier 3 city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customers show higher churn, requiring region-specific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Accounts with 3–5 users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tend to churn more — bundled/shared plans may help retain them.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revenue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 YoY growth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common in churned users — target them for upselling.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Infrequent coupon usage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support contact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signal rising dissatisfaction.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Complaint 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no strong churn pattern — less useful as a predictor.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143A2-EF85-4F63-3DA1-453C1F461368}"/>
              </a:ext>
            </a:extLst>
          </p:cNvPr>
          <p:cNvSpPr txBox="1"/>
          <p:nvPr/>
        </p:nvSpPr>
        <p:spPr>
          <a:xfrm>
            <a:off x="480908" y="1028341"/>
            <a:ext cx="72965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Insights from KDE Pair Plot</a:t>
            </a:r>
          </a:p>
        </p:txBody>
      </p:sp>
    </p:spTree>
    <p:extLst>
      <p:ext uri="{BB962C8B-B14F-4D97-AF65-F5344CB8AC3E}">
        <p14:creationId xmlns:p14="http://schemas.microsoft.com/office/powerpoint/2010/main" val="375092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537568" y="112074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DDEBE4-6960-6259-7459-D264E1977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55" y="911602"/>
            <a:ext cx="862148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Performed Before Model Building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Treated outliers and anomalies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feature scaling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categorical variables to numerical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0BA71A9-66C8-ADBE-1037-82BF3110B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55" y="3938091"/>
            <a:ext cx="10412963" cy="344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customer behavior to identify potential churners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insights on customer pain points to guide retention strategies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classification model to detect patterns in customers who have churned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19496" y="328935"/>
            <a:ext cx="9960202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Modelling Approach Used &amp; Why Cont.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Subheading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213AC3-378A-47CA-AC72-8D727E3C27EC}"/>
              </a:ext>
            </a:extLst>
          </p:cNvPr>
          <p:cNvSpPr txBox="1"/>
          <p:nvPr/>
        </p:nvSpPr>
        <p:spPr>
          <a:xfrm>
            <a:off x="219496" y="1274401"/>
            <a:ext cx="1046405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Built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models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to categorize customers as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churners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non-churners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Applied various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algorithms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including: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Linear Discriminant Analysis (LDA)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K-Nearest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(KNN)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 (Bagging)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 (SVM)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Models were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hyperparameter tuned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to improve accuracy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34500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A4DCB9-FA70-4133-67FA-08F4FF0CDB28}"/>
              </a:ext>
            </a:extLst>
          </p:cNvPr>
          <p:cNvSpPr/>
          <p:nvPr/>
        </p:nvSpPr>
        <p:spPr>
          <a:xfrm>
            <a:off x="279918" y="60358"/>
            <a:ext cx="9714496" cy="646331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Model’s Comparison Across 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23500-BBE4-ABE0-DBCA-3929C1446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763486"/>
            <a:ext cx="10384972" cy="4960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7C9181-DE04-F554-DD89-FCEC564183E4}"/>
              </a:ext>
            </a:extLst>
          </p:cNvPr>
          <p:cNvSpPr txBox="1"/>
          <p:nvPr/>
        </p:nvSpPr>
        <p:spPr>
          <a:xfrm>
            <a:off x="279918" y="849474"/>
            <a:ext cx="108808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Multiple models were built under each algorithm type, and the optimal model was selected based on performance for final comparison.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226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1F5B8C1-4B47-FF55-03DE-DAA679FD9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307" y="1698676"/>
            <a:ext cx="5495730" cy="435742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KNN-SM offered best F1 (0.47) + AUC (0.79) → balanced &amp; generalizable.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KNN-CV had top </a:t>
            </a:r>
            <a:r>
              <a:rPr lang="en-IN" sz="2400" dirty="0" err="1"/>
              <a:t>acc</a:t>
            </a:r>
            <a:r>
              <a:rPr lang="en-IN" sz="2400" dirty="0"/>
              <a:t> (0.84) but lower F1 → moderate generalization.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LR &amp; LDA had similar </a:t>
            </a:r>
            <a:r>
              <a:rPr lang="en-IN" sz="2400" dirty="0" err="1"/>
              <a:t>acc</a:t>
            </a:r>
            <a:r>
              <a:rPr lang="en-IN" sz="2400" dirty="0"/>
              <a:t> (~0.83) but low F1 (&lt;0.25).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Bagging/Boosting showed overfitting despite strong train perf.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NB gave high recall (train) but failed on real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SMOTE boosted recall/F1 (class 1) but reduced overall acc.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Further tuning, stacking, or threshold adj. may improve results.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A19979-2ED6-035C-368C-6AF9734B0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12124"/>
              </p:ext>
            </p:extLst>
          </p:nvPr>
        </p:nvGraphicFramePr>
        <p:xfrm>
          <a:off x="5458408" y="1605117"/>
          <a:ext cx="6568751" cy="4269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294">
                  <a:extLst>
                    <a:ext uri="{9D8B030D-6E8A-4147-A177-3AD203B41FA5}">
                      <a16:colId xmlns:a16="http://schemas.microsoft.com/office/drawing/2014/main" val="579059330"/>
                    </a:ext>
                  </a:extLst>
                </a:gridCol>
                <a:gridCol w="922066">
                  <a:extLst>
                    <a:ext uri="{9D8B030D-6E8A-4147-A177-3AD203B41FA5}">
                      <a16:colId xmlns:a16="http://schemas.microsoft.com/office/drawing/2014/main" val="3573937285"/>
                    </a:ext>
                  </a:extLst>
                </a:gridCol>
                <a:gridCol w="928485">
                  <a:extLst>
                    <a:ext uri="{9D8B030D-6E8A-4147-A177-3AD203B41FA5}">
                      <a16:colId xmlns:a16="http://schemas.microsoft.com/office/drawing/2014/main" val="2528730376"/>
                    </a:ext>
                  </a:extLst>
                </a:gridCol>
                <a:gridCol w="639539">
                  <a:extLst>
                    <a:ext uri="{9D8B030D-6E8A-4147-A177-3AD203B41FA5}">
                      <a16:colId xmlns:a16="http://schemas.microsoft.com/office/drawing/2014/main" val="3244546088"/>
                    </a:ext>
                  </a:extLst>
                </a:gridCol>
                <a:gridCol w="2741367">
                  <a:extLst>
                    <a:ext uri="{9D8B030D-6E8A-4147-A177-3AD203B41FA5}">
                      <a16:colId xmlns:a16="http://schemas.microsoft.com/office/drawing/2014/main" val="2751787646"/>
                    </a:ext>
                  </a:extLst>
                </a:gridCol>
              </a:tblGrid>
              <a:tr h="4807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Model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Accuracy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F1 Score (Class 1)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AUC Score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Remarks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extLst>
                  <a:ext uri="{0D108BD9-81ED-4DB2-BD59-A6C34878D82A}">
                    <a16:rowId xmlns:a16="http://schemas.microsoft.com/office/drawing/2014/main" val="566819332"/>
                  </a:ext>
                </a:extLst>
              </a:tr>
              <a:tr h="4807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KNN - SM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0.72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0.47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0.79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⭐ Best performance (balanced + generalizable)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extLst>
                  <a:ext uri="{0D108BD9-81ED-4DB2-BD59-A6C34878D82A}">
                    <a16:rowId xmlns:a16="http://schemas.microsoft.com/office/drawing/2014/main" val="2952438044"/>
                  </a:ext>
                </a:extLst>
              </a:tr>
              <a:tr h="2683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KNN - CV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0.84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0.43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0.76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High accuracy, moderate recall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extLst>
                  <a:ext uri="{0D108BD9-81ED-4DB2-BD59-A6C34878D82A}">
                    <a16:rowId xmlns:a16="http://schemas.microsoft.com/office/drawing/2014/main" val="1590299736"/>
                  </a:ext>
                </a:extLst>
              </a:tr>
              <a:tr h="4807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Logistic Regression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0.83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0.21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High accuracy, poor on minority class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extLst>
                  <a:ext uri="{0D108BD9-81ED-4DB2-BD59-A6C34878D82A}">
                    <a16:rowId xmlns:a16="http://schemas.microsoft.com/office/drawing/2014/main" val="286232138"/>
                  </a:ext>
                </a:extLst>
              </a:tr>
              <a:tr h="4807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LDA - SM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0.69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0.44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0.74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Balanced, slightly lower accuracy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extLst>
                  <a:ext uri="{0D108BD9-81ED-4DB2-BD59-A6C34878D82A}">
                    <a16:rowId xmlns:a16="http://schemas.microsoft.com/office/drawing/2014/main" val="1191648507"/>
                  </a:ext>
                </a:extLst>
              </a:tr>
              <a:tr h="4807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Random Forest - SM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0.74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0.46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Decent overall, improved F1 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extLst>
                  <a:ext uri="{0D108BD9-81ED-4DB2-BD59-A6C34878D82A}">
                    <a16:rowId xmlns:a16="http://schemas.microsoft.com/office/drawing/2014/main" val="3294245454"/>
                  </a:ext>
                </a:extLst>
              </a:tr>
              <a:tr h="2683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Bagging - SM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0.74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0.46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0.77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Stable &amp; well-balanced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extLst>
                  <a:ext uri="{0D108BD9-81ED-4DB2-BD59-A6C34878D82A}">
                    <a16:rowId xmlns:a16="http://schemas.microsoft.com/office/drawing/2014/main" val="3356989258"/>
                  </a:ext>
                </a:extLst>
              </a:tr>
              <a:tr h="4807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Gradient Boosting - SM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0.45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0.78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Strong AUC, decent F1 score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extLst>
                  <a:ext uri="{0D108BD9-81ED-4DB2-BD59-A6C34878D82A}">
                    <a16:rowId xmlns:a16="http://schemas.microsoft.com/office/drawing/2014/main" val="1968504329"/>
                  </a:ext>
                </a:extLst>
              </a:tr>
              <a:tr h="26836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SVM - SM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0.73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0.46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0.75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Performs well after balancing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extLst>
                  <a:ext uri="{0D108BD9-81ED-4DB2-BD59-A6C34878D82A}">
                    <a16:rowId xmlns:a16="http://schemas.microsoft.com/office/drawing/2014/main" val="3391308394"/>
                  </a:ext>
                </a:extLst>
              </a:tr>
              <a:tr h="4807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Naive Bayes - SM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0.31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0.71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Low accuracy, not suitable here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653" marR="9653" marT="9653" marB="0" anchor="ctr"/>
                </a:tc>
                <a:extLst>
                  <a:ext uri="{0D108BD9-81ED-4DB2-BD59-A6C34878D82A}">
                    <a16:rowId xmlns:a16="http://schemas.microsoft.com/office/drawing/2014/main" val="53608968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D6875FB-4480-C11A-2284-31E1E42ED37B}"/>
              </a:ext>
            </a:extLst>
          </p:cNvPr>
          <p:cNvSpPr/>
          <p:nvPr/>
        </p:nvSpPr>
        <p:spPr>
          <a:xfrm>
            <a:off x="1486677" y="275151"/>
            <a:ext cx="896982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Insights from Model Building</a:t>
            </a:r>
          </a:p>
        </p:txBody>
      </p:sp>
    </p:spTree>
    <p:extLst>
      <p:ext uri="{BB962C8B-B14F-4D97-AF65-F5344CB8AC3E}">
        <p14:creationId xmlns:p14="http://schemas.microsoft.com/office/powerpoint/2010/main" val="173807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C33CFC-C519-0D6D-C2CA-6D76E2646D3A}"/>
              </a:ext>
            </a:extLst>
          </p:cNvPr>
          <p:cNvSpPr txBox="1"/>
          <p:nvPr/>
        </p:nvSpPr>
        <p:spPr>
          <a:xfrm>
            <a:off x="231113" y="866800"/>
            <a:ext cx="6097554" cy="584775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sz="3200" dirty="0"/>
              <a:t>Retention &amp; Delight Strategies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14FE5-CB1E-FA5C-023E-68AD9DFC40C6}"/>
              </a:ext>
            </a:extLst>
          </p:cNvPr>
          <p:cNvSpPr txBox="1"/>
          <p:nvPr/>
        </p:nvSpPr>
        <p:spPr>
          <a:xfrm>
            <a:off x="231113" y="1464770"/>
            <a:ext cx="10844324" cy="505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Objective: Prevent churn and strengthen customer loyalty</a:t>
            </a:r>
          </a:p>
          <a:p>
            <a:pPr>
              <a:buNone/>
            </a:pPr>
            <a:endParaRPr lang="en-US" sz="105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🎁 </a:t>
            </a:r>
            <a:r>
              <a:rPr lang="en-US" sz="2400" b="1" dirty="0"/>
              <a:t>Loyalty Rewards</a:t>
            </a:r>
            <a:r>
              <a:rPr lang="en-US" sz="2400" dirty="0"/>
              <a:t>: Offer referral bonuses, cashback, and exclusive vouchers to high-value customers.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🤝 </a:t>
            </a:r>
            <a:r>
              <a:rPr lang="en-US" sz="2400" b="1" dirty="0"/>
              <a:t>Premium Support</a:t>
            </a:r>
            <a:r>
              <a:rPr lang="en-US" sz="2400" dirty="0"/>
              <a:t>: Assign dedicated service agents to premium users; reduce complaint resolution times.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📧 </a:t>
            </a:r>
            <a:r>
              <a:rPr lang="en-US" sz="2400" b="1" dirty="0"/>
              <a:t>Personalized Communication</a:t>
            </a:r>
            <a:r>
              <a:rPr lang="en-US" sz="2400" dirty="0"/>
              <a:t>: Send targeted emails, special occasion greetings, and personalized offers.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🧠 </a:t>
            </a:r>
            <a:r>
              <a:rPr lang="en-US" sz="2400" b="1" dirty="0"/>
              <a:t>Customer Segmentation</a:t>
            </a:r>
            <a:r>
              <a:rPr lang="en-US" sz="2400" dirty="0"/>
              <a:t>: Tailor retention strategies by customer type (e.g., single vs. family users).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🗣️ </a:t>
            </a:r>
            <a:r>
              <a:rPr lang="en-US" sz="2400" b="1" dirty="0"/>
              <a:t>Feedback Loops</a:t>
            </a:r>
            <a:r>
              <a:rPr lang="en-US" sz="2400" dirty="0"/>
              <a:t>: Conduct regular surveys and follow-ups to track sentiment and detect early churn signals.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🟩 </a:t>
            </a:r>
            <a:r>
              <a:rPr lang="en-US" sz="2400" i="1" dirty="0"/>
              <a:t>Key Focus</a:t>
            </a:r>
            <a:r>
              <a:rPr lang="en-US" sz="2400" dirty="0"/>
              <a:t>: Delight high-loyalty customers and retain high-spending segments through personalization and value.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9D88F6-68E8-C5BB-ADB4-E469FAFBC6FA}"/>
              </a:ext>
            </a:extLst>
          </p:cNvPr>
          <p:cNvSpPr/>
          <p:nvPr/>
        </p:nvSpPr>
        <p:spPr>
          <a:xfrm>
            <a:off x="3485163" y="-3554"/>
            <a:ext cx="10026340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087968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810698-AB90-5DC7-9BC9-592FFBEA468E}"/>
              </a:ext>
            </a:extLst>
          </p:cNvPr>
          <p:cNvSpPr txBox="1"/>
          <p:nvPr/>
        </p:nvSpPr>
        <p:spPr>
          <a:xfrm>
            <a:off x="111967" y="1373471"/>
            <a:ext cx="1137090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2400" b="1"/>
            </a:lvl1pPr>
          </a:lstStyle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📱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 Payments Push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: Encourage UPI and e-wallet usage by offering discounts and cashback.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🏙️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Tier-2/3 Focus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: Enhance brand presence in Tier-2 &amp; Tier-3 cities via regional offers and ad campaigns.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💼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Bundled Plans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: Launch all-in-one family plans with added features to attract and retain multi-user accounts.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💡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Usage-Based Offers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: Segment customers by behavior (e.g., deal seekers, tariff optimizers) and personalize campaigns.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🧾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Emotional Connect: 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Send handwritten thank-you notes or small tokens to new and long-term customers.</a:t>
            </a:r>
          </a:p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🟨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Focus</a:t>
            </a: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: Acquire quality customers and optimize lifetime value through targeted offers and emotional engagement.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A7A46-2698-C1D8-8570-4DAB09CBAE85}"/>
              </a:ext>
            </a:extLst>
          </p:cNvPr>
          <p:cNvSpPr txBox="1"/>
          <p:nvPr/>
        </p:nvSpPr>
        <p:spPr>
          <a:xfrm>
            <a:off x="709127" y="984122"/>
            <a:ext cx="6932644" cy="584775"/>
          </a:xfrm>
          <a:prstGeom prst="rect">
            <a:avLst/>
          </a:prstGeom>
        </p:spPr>
        <p:txBody>
          <a:bodyPr wrap="square" anchor="t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Acquisition &amp; Strategic Growth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0E1DA5-007D-5007-631A-45DE5BC39026}"/>
              </a:ext>
            </a:extLst>
          </p:cNvPr>
          <p:cNvSpPr/>
          <p:nvPr/>
        </p:nvSpPr>
        <p:spPr>
          <a:xfrm>
            <a:off x="2657072" y="94032"/>
            <a:ext cx="967799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Recommendations Cont.</a:t>
            </a:r>
          </a:p>
        </p:txBody>
      </p:sp>
    </p:spTree>
    <p:extLst>
      <p:ext uri="{BB962C8B-B14F-4D97-AF65-F5344CB8AC3E}">
        <p14:creationId xmlns:p14="http://schemas.microsoft.com/office/powerpoint/2010/main" val="415056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93103" y="272003"/>
            <a:ext cx="9808216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195949" y="1358061"/>
            <a:ext cx="10907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Shop4You, an e-commerce platform, is struggling to retain customer accounts, especially shared family or business accounts. Since one account may serve multiple users, losing a single account can lead to a large drop in active users and revenue. The goal is to build a churn prediction model to identify high-risk accounts early and enable personalized, cost-effective retention strategies.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B9704-7EFD-E113-3076-39A3A6F69949}"/>
              </a:ext>
            </a:extLst>
          </p:cNvPr>
          <p:cNvSpPr txBox="1"/>
          <p:nvPr/>
        </p:nvSpPr>
        <p:spPr>
          <a:xfrm>
            <a:off x="317246" y="3666385"/>
            <a:ext cx="76417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Constraints</a:t>
            </a:r>
          </a:p>
          <a:p>
            <a:endParaRPr lang="en-US" sz="2400" b="1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Multiple users under one account complicate churn behavior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Imbalanced dataset</a:t>
            </a:r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with fewer churned accounts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Limited marketing budget</a:t>
            </a:r>
            <a:r>
              <a:rPr lang="en-US" sz="2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requiring precise targeting</a:t>
            </a:r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5FB36A9-FBEB-DDF1-04D6-9F54C59A6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0640" y="1593898"/>
            <a:ext cx="6185647" cy="36702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 Loyalty &amp; Low Spending: Business may consider letting go of these customers.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Loyalty &amp; High Spending: Retain by offering exclusive rewards and offers.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Loyalty &amp; Low Spending: Encourage more spending with bundled family plans.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 Loyalty &amp; High Spending: Focus area for retention—improve service levels, share offers, and ensure follow-ups.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C6B6E4-F935-25A8-945E-AF2FEA96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17" y="1565534"/>
            <a:ext cx="5003023" cy="38804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998F5F-470C-2272-9384-C9DD7CBAD143}"/>
              </a:ext>
            </a:extLst>
          </p:cNvPr>
          <p:cNvSpPr/>
          <p:nvPr/>
        </p:nvSpPr>
        <p:spPr>
          <a:xfrm>
            <a:off x="2619128" y="214612"/>
            <a:ext cx="967799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Recommendations Cont.</a:t>
            </a:r>
          </a:p>
        </p:txBody>
      </p:sp>
    </p:spTree>
    <p:extLst>
      <p:ext uri="{BB962C8B-B14F-4D97-AF65-F5344CB8AC3E}">
        <p14:creationId xmlns:p14="http://schemas.microsoft.com/office/powerpoint/2010/main" val="1649328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E1FE69-FC8C-30B1-7B02-17E76F9FC257}"/>
              </a:ext>
            </a:extLst>
          </p:cNvPr>
          <p:cNvSpPr txBox="1"/>
          <p:nvPr/>
        </p:nvSpPr>
        <p:spPr>
          <a:xfrm>
            <a:off x="3591448" y="26862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195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E04885-D401-213E-DC04-E2A59CBED90A}"/>
              </a:ext>
            </a:extLst>
          </p:cNvPr>
          <p:cNvSpPr txBox="1"/>
          <p:nvPr/>
        </p:nvSpPr>
        <p:spPr>
          <a:xfrm>
            <a:off x="578505" y="1412277"/>
            <a:ext cx="7968337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Predict high-risk churn accounts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key drivers behind churn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Recommend targeted retention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 long-term customer loyalty and revenue 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685A49-DBE3-23B9-14A8-98AF1BAE246B}"/>
              </a:ext>
            </a:extLst>
          </p:cNvPr>
          <p:cNvSpPr txBox="1"/>
          <p:nvPr/>
        </p:nvSpPr>
        <p:spPr>
          <a:xfrm>
            <a:off x="578505" y="4144860"/>
            <a:ext cx="687665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</a:p>
          <a:p>
            <a:pPr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cleaning and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 building and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Feature importance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Insight-driven business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ABA46-B82A-517C-D939-235283B27763}"/>
              </a:ext>
            </a:extLst>
          </p:cNvPr>
          <p:cNvSpPr txBox="1"/>
          <p:nvPr/>
        </p:nvSpPr>
        <p:spPr>
          <a:xfrm>
            <a:off x="410547" y="129274"/>
            <a:ext cx="111127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 (Contd.)</a:t>
            </a:r>
          </a:p>
        </p:txBody>
      </p:sp>
    </p:spTree>
    <p:extLst>
      <p:ext uri="{BB962C8B-B14F-4D97-AF65-F5344CB8AC3E}">
        <p14:creationId xmlns:p14="http://schemas.microsoft.com/office/powerpoint/2010/main" val="50015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1EE241-A41C-C841-74B8-63B7DE88261D}"/>
              </a:ext>
            </a:extLst>
          </p:cNvPr>
          <p:cNvSpPr txBox="1"/>
          <p:nvPr/>
        </p:nvSpPr>
        <p:spPr>
          <a:xfrm>
            <a:off x="2728037" y="334577"/>
            <a:ext cx="70842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Profile &amp; EDA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724B48-C009-58CA-FC4B-60D67FFBA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279" y="1359702"/>
            <a:ext cx="10534262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Dataset contains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11260 records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19 variables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(including target variable Churn)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Variables are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integer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float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categorical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types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duplicate records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found in the dataset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Presence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multiple columns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Numerical variables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not normally distributed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and show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skewness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Outliers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detected in several numerical features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Target variable Churn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imbalanced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indicating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class imbalance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issue</a:t>
            </a:r>
          </a:p>
        </p:txBody>
      </p:sp>
    </p:spTree>
    <p:extLst>
      <p:ext uri="{BB962C8B-B14F-4D97-AF65-F5344CB8AC3E}">
        <p14:creationId xmlns:p14="http://schemas.microsoft.com/office/powerpoint/2010/main" val="417754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0B3B692-AA3C-9EA4-09E3-A7E59E775D4E}"/>
              </a:ext>
            </a:extLst>
          </p:cNvPr>
          <p:cNvGrpSpPr/>
          <p:nvPr/>
        </p:nvGrpSpPr>
        <p:grpSpPr>
          <a:xfrm>
            <a:off x="761309" y="861779"/>
            <a:ext cx="9590360" cy="2034073"/>
            <a:chOff x="761309" y="861779"/>
            <a:chExt cx="9590360" cy="20340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57FEA1-1190-2FDE-7009-CB61DECA6EDE}"/>
                </a:ext>
              </a:extLst>
            </p:cNvPr>
            <p:cNvSpPr txBox="1"/>
            <p:nvPr/>
          </p:nvSpPr>
          <p:spPr>
            <a:xfrm>
              <a:off x="4058817" y="1427172"/>
              <a:ext cx="629285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 algn="ctr">
                <a:buFont typeface="Wingdings" panose="05000000000000000000" pitchFamily="2" charset="2"/>
                <a:buChar char="Ø"/>
              </a:pPr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Majority customers belongs to Tier- 1 City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CE0E4AB-2C03-6BFF-D3E3-6214053C8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309" y="861779"/>
              <a:ext cx="3005104" cy="2034073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197E9B1-B97B-49FD-EF18-3C24B199C0F5}"/>
              </a:ext>
            </a:extLst>
          </p:cNvPr>
          <p:cNvSpPr/>
          <p:nvPr/>
        </p:nvSpPr>
        <p:spPr>
          <a:xfrm>
            <a:off x="2981831" y="-9604"/>
            <a:ext cx="7697321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 -  Univariate Analysis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E1EC4D-FF97-DDCE-BD81-EA7F747CD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412" y="2345875"/>
            <a:ext cx="2772740" cy="271728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6D57252-C05F-045D-3435-EBFB0EF67896}"/>
              </a:ext>
            </a:extLst>
          </p:cNvPr>
          <p:cNvGrpSpPr/>
          <p:nvPr/>
        </p:nvGrpSpPr>
        <p:grpSpPr>
          <a:xfrm>
            <a:off x="761309" y="4443427"/>
            <a:ext cx="9917843" cy="2231348"/>
            <a:chOff x="761309" y="4443427"/>
            <a:chExt cx="9917843" cy="223134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6E418DD-A363-C426-34E8-42C97E52F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309" y="4443427"/>
              <a:ext cx="3005104" cy="22313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E48308-5FEF-D8E1-12C1-9C62B5149974}"/>
                </a:ext>
              </a:extLst>
            </p:cNvPr>
            <p:cNvSpPr txBox="1"/>
            <p:nvPr/>
          </p:nvSpPr>
          <p:spPr>
            <a:xfrm>
              <a:off x="4254759" y="5391307"/>
              <a:ext cx="642439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/>
                <a:t>Male customers 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outnumber</a:t>
              </a:r>
              <a:r>
                <a:rPr lang="en-US" sz="2400" dirty="0"/>
                <a:t> female customers.</a:t>
              </a:r>
              <a:endParaRPr lang="en-IN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C502457-FF9B-39FE-5A3B-8FB5D72BB965}"/>
              </a:ext>
            </a:extLst>
          </p:cNvPr>
          <p:cNvSpPr txBox="1"/>
          <p:nvPr/>
        </p:nvSpPr>
        <p:spPr>
          <a:xfrm>
            <a:off x="681135" y="3245412"/>
            <a:ext cx="72252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 of customers prefer using debit and credit cards as their payment method</a:t>
            </a:r>
          </a:p>
        </p:txBody>
      </p:sp>
    </p:spTree>
    <p:extLst>
      <p:ext uri="{BB962C8B-B14F-4D97-AF65-F5344CB8AC3E}">
        <p14:creationId xmlns:p14="http://schemas.microsoft.com/office/powerpoint/2010/main" val="343161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16AEE7-F6BA-5F22-84C3-F81331935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48" y="862701"/>
            <a:ext cx="3575616" cy="19437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24DF3-6C70-52A8-CFD3-E94821C7A9B8}"/>
              </a:ext>
            </a:extLst>
          </p:cNvPr>
          <p:cNvSpPr txBox="1"/>
          <p:nvPr/>
        </p:nvSpPr>
        <p:spPr>
          <a:xfrm>
            <a:off x="4514884" y="1302532"/>
            <a:ext cx="7075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Most customers belong to the 'Regular +' and 'Super' segments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B2F113-873F-EFCE-E99F-436E6A0E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833" y="2498006"/>
            <a:ext cx="3305028" cy="2155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D22D70-F89F-D884-7C8E-1980CCE954CD}"/>
              </a:ext>
            </a:extLst>
          </p:cNvPr>
          <p:cNvSpPr txBox="1"/>
          <p:nvPr/>
        </p:nvSpPr>
        <p:spPr>
          <a:xfrm>
            <a:off x="1278295" y="3268064"/>
            <a:ext cx="5094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Majority of customers are married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ABBF44-41CA-9807-8B1E-8A840EF10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49" y="4653012"/>
            <a:ext cx="3331028" cy="2120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98057B-D82E-69DE-B658-63553F7F4A70}"/>
              </a:ext>
            </a:extLst>
          </p:cNvPr>
          <p:cNvSpPr txBox="1"/>
          <p:nvPr/>
        </p:nvSpPr>
        <p:spPr>
          <a:xfrm>
            <a:off x="4464698" y="5432987"/>
            <a:ext cx="64490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Majority of customers prefer using mobile devices to log in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468F02-645A-8453-6FD2-D03483678831}"/>
              </a:ext>
            </a:extLst>
          </p:cNvPr>
          <p:cNvSpPr/>
          <p:nvPr/>
        </p:nvSpPr>
        <p:spPr>
          <a:xfrm>
            <a:off x="1716833" y="-9604"/>
            <a:ext cx="896231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– Univariate Analysis (Contd.)</a:t>
            </a:r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10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81FAE4-E607-62FC-9653-DBB246B95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26" y="2209578"/>
            <a:ext cx="11001958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variables show the presence of anomalies.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customers rated the customer service score as “3”.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400" dirty="0">
                <a:latin typeface="Arial" panose="020B0604020202020204" pitchFamily="34" charset="0"/>
              </a:rPr>
              <a:t>Complaints were raised approximately 28% of the time in the past year.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customers also rated the customer care agent score as “3”.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16123AF-D127-B457-9F4A-124724619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026" y="377011"/>
            <a:ext cx="10496191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Analysis – Additional Observations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71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54F8FD-27DA-2A40-887E-DBA1415CF533}"/>
              </a:ext>
            </a:extLst>
          </p:cNvPr>
          <p:cNvSpPr txBox="1"/>
          <p:nvPr/>
        </p:nvSpPr>
        <p:spPr>
          <a:xfrm>
            <a:off x="4280825" y="2271256"/>
            <a:ext cx="6955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Customers from Tier-3 and Tier-2 cities show a higher tendency to churn</a:t>
            </a:r>
            <a:endParaRPr lang="en-US" sz="2400" b="0" i="0" dirty="0">
              <a:solidFill>
                <a:srgbClr val="3C40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914A55-A148-C6EE-6110-4BF4F6FEB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2" y="1244181"/>
            <a:ext cx="3630793" cy="2871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66A784-B774-F9E3-AF52-CD587178B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824" y="3762372"/>
            <a:ext cx="4396742" cy="29561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F0D853-2B2E-D0B9-3DA5-B845415B252E}"/>
              </a:ext>
            </a:extLst>
          </p:cNvPr>
          <p:cNvSpPr/>
          <p:nvPr/>
        </p:nvSpPr>
        <p:spPr>
          <a:xfrm>
            <a:off x="2922600" y="44267"/>
            <a:ext cx="634679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- Bi-variate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72A2D-0A62-882E-C4D7-9B73F16EB2B7}"/>
              </a:ext>
            </a:extLst>
          </p:cNvPr>
          <p:cNvSpPr txBox="1"/>
          <p:nvPr/>
        </p:nvSpPr>
        <p:spPr>
          <a:xfrm>
            <a:off x="479264" y="4829608"/>
            <a:ext cx="56167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Customers who prefer debit and credit card payments exhibit a higher churn rate.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25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8925A-AC05-66A1-2F50-A56A62DD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D8928A-C7FF-83CF-58CF-E0E6EE79B906}"/>
              </a:ext>
            </a:extLst>
          </p:cNvPr>
          <p:cNvSpPr txBox="1"/>
          <p:nvPr/>
        </p:nvSpPr>
        <p:spPr>
          <a:xfrm>
            <a:off x="4280825" y="2271256"/>
            <a:ext cx="6955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Customers from Tier-3 and Tier-2 cities show a higher tendency to churn</a:t>
            </a:r>
            <a:endParaRPr lang="en-US" sz="2400" b="0" i="0" dirty="0">
              <a:solidFill>
                <a:srgbClr val="3C40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2AF061-6903-D97D-2614-DB950BF0F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32" y="1244181"/>
            <a:ext cx="3630793" cy="2871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F6ACD9-037C-CFA9-B8A5-498D61F87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824" y="3762372"/>
            <a:ext cx="4396742" cy="29561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6A0B80-AB79-552B-A141-BB83A7809998}"/>
              </a:ext>
            </a:extLst>
          </p:cNvPr>
          <p:cNvSpPr/>
          <p:nvPr/>
        </p:nvSpPr>
        <p:spPr>
          <a:xfrm>
            <a:off x="2922600" y="44267"/>
            <a:ext cx="634679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- Bi-variate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753F5D-A06C-90E9-6E06-70F3A7E7970F}"/>
              </a:ext>
            </a:extLst>
          </p:cNvPr>
          <p:cNvSpPr txBox="1"/>
          <p:nvPr/>
        </p:nvSpPr>
        <p:spPr>
          <a:xfrm>
            <a:off x="479264" y="4829608"/>
            <a:ext cx="56167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Customers who prefer debit and credit card payments exhibit a higher churn rate.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5310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2490</Words>
  <Application>Microsoft Office PowerPoint</Application>
  <PresentationFormat>Widescreen</PresentationFormat>
  <Paragraphs>289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Narrow</vt:lpstr>
      <vt:lpstr>Arial</vt:lpstr>
      <vt:lpstr>Calibri</vt:lpstr>
      <vt:lpstr>Calibri Light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Durgesh Bhargava</cp:lastModifiedBy>
  <cp:revision>93</cp:revision>
  <dcterms:created xsi:type="dcterms:W3CDTF">2019-12-31T09:37:22Z</dcterms:created>
  <dcterms:modified xsi:type="dcterms:W3CDTF">2025-06-21T21:22:55Z</dcterms:modified>
</cp:coreProperties>
</file>