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2.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A0B3C-70DA-419E-AAA2-42587CB99FE6}"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C76569C-817C-46A5-B428-7E004B486AE6}">
      <dgm:prSet/>
      <dgm:spPr/>
      <dgm:t>
        <a:bodyPr/>
        <a:lstStyle/>
        <a:p>
          <a:pPr>
            <a:lnSpc>
              <a:spcPct val="100000"/>
            </a:lnSpc>
            <a:defRPr cap="all"/>
          </a:pPr>
          <a:r>
            <a:rPr lang="en-US"/>
            <a:t>Weekly, Monthly, Quarterly, Yearly Weekday Trends in Sales count </a:t>
          </a:r>
        </a:p>
      </dgm:t>
    </dgm:pt>
    <dgm:pt modelId="{07DA4DE3-97EB-4AE1-8635-43DF6168EE7E}" type="parTrans" cxnId="{D54EE9C9-71EE-4161-A3FA-7CBC66C3D7ED}">
      <dgm:prSet/>
      <dgm:spPr/>
      <dgm:t>
        <a:bodyPr/>
        <a:lstStyle/>
        <a:p>
          <a:endParaRPr lang="en-US"/>
        </a:p>
      </dgm:t>
    </dgm:pt>
    <dgm:pt modelId="{078FF4AD-C052-4582-AC9F-39AC1E692627}" type="sibTrans" cxnId="{D54EE9C9-71EE-4161-A3FA-7CBC66C3D7ED}">
      <dgm:prSet/>
      <dgm:spPr/>
      <dgm:t>
        <a:bodyPr/>
        <a:lstStyle/>
        <a:p>
          <a:endParaRPr lang="en-US"/>
        </a:p>
      </dgm:t>
    </dgm:pt>
    <dgm:pt modelId="{3FE750BB-41F9-4635-9CB7-A5665B660576}">
      <dgm:prSet/>
      <dgm:spPr/>
      <dgm:t>
        <a:bodyPr/>
        <a:lstStyle/>
        <a:p>
          <a:pPr>
            <a:lnSpc>
              <a:spcPct val="100000"/>
            </a:lnSpc>
            <a:defRPr cap="all"/>
          </a:pPr>
          <a:r>
            <a:rPr lang="en-US"/>
            <a:t>Products counts &amp; Year Wise top products</a:t>
          </a:r>
        </a:p>
      </dgm:t>
    </dgm:pt>
    <dgm:pt modelId="{F4601EC5-A144-4625-8056-9447EEEC1A0B}" type="parTrans" cxnId="{91217D4E-72F9-40AB-B9C0-4134CDD0323E}">
      <dgm:prSet/>
      <dgm:spPr/>
      <dgm:t>
        <a:bodyPr/>
        <a:lstStyle/>
        <a:p>
          <a:endParaRPr lang="en-US"/>
        </a:p>
      </dgm:t>
    </dgm:pt>
    <dgm:pt modelId="{F0344728-8420-4916-876A-5EB92ABE2AF1}" type="sibTrans" cxnId="{91217D4E-72F9-40AB-B9C0-4134CDD0323E}">
      <dgm:prSet/>
      <dgm:spPr/>
      <dgm:t>
        <a:bodyPr/>
        <a:lstStyle/>
        <a:p>
          <a:endParaRPr lang="en-US"/>
        </a:p>
      </dgm:t>
    </dgm:pt>
    <dgm:pt modelId="{9878BED6-1E06-4444-9BD2-48DAD62EA05E}">
      <dgm:prSet/>
      <dgm:spPr/>
      <dgm:t>
        <a:bodyPr/>
        <a:lstStyle/>
        <a:p>
          <a:pPr>
            <a:lnSpc>
              <a:spcPct val="100000"/>
            </a:lnSpc>
            <a:defRPr cap="all"/>
          </a:pPr>
          <a:r>
            <a:rPr lang="en-US"/>
            <a:t>Summary and Recommendations</a:t>
          </a:r>
        </a:p>
      </dgm:t>
    </dgm:pt>
    <dgm:pt modelId="{E7F3A4F3-D398-44EB-8D27-2B60C24006DE}" type="parTrans" cxnId="{990428DC-F6D4-4174-9BAF-A2E12D56F789}">
      <dgm:prSet/>
      <dgm:spPr/>
      <dgm:t>
        <a:bodyPr/>
        <a:lstStyle/>
        <a:p>
          <a:endParaRPr lang="en-US"/>
        </a:p>
      </dgm:t>
    </dgm:pt>
    <dgm:pt modelId="{8A3ADE71-05E2-4A58-B74E-B7D0DB2835BE}" type="sibTrans" cxnId="{990428DC-F6D4-4174-9BAF-A2E12D56F789}">
      <dgm:prSet/>
      <dgm:spPr/>
      <dgm:t>
        <a:bodyPr/>
        <a:lstStyle/>
        <a:p>
          <a:endParaRPr lang="en-US"/>
        </a:p>
      </dgm:t>
    </dgm:pt>
    <dgm:pt modelId="{0C7B5DB7-2F00-4D1E-A9AB-399948363568}" type="pres">
      <dgm:prSet presAssocID="{FE1A0B3C-70DA-419E-AAA2-42587CB99FE6}" presName="root" presStyleCnt="0">
        <dgm:presLayoutVars>
          <dgm:dir/>
          <dgm:resizeHandles val="exact"/>
        </dgm:presLayoutVars>
      </dgm:prSet>
      <dgm:spPr/>
    </dgm:pt>
    <dgm:pt modelId="{9746B5AB-FE8D-4807-8304-AA0E0B08690C}" type="pres">
      <dgm:prSet presAssocID="{3C76569C-817C-46A5-B428-7E004B486AE6}" presName="compNode" presStyleCnt="0"/>
      <dgm:spPr/>
    </dgm:pt>
    <dgm:pt modelId="{EB270881-E053-414B-BCDC-ACFC7CC8D219}" type="pres">
      <dgm:prSet presAssocID="{3C76569C-817C-46A5-B428-7E004B486AE6}" presName="iconBgRect" presStyleLbl="bgShp" presStyleIdx="0" presStyleCnt="3"/>
      <dgm:spPr/>
    </dgm:pt>
    <dgm:pt modelId="{9678DF12-0559-4B16-BF32-C14CB0FB38E1}" type="pres">
      <dgm:prSet presAssocID="{3C76569C-817C-46A5-B428-7E004B486A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thly calendar"/>
        </a:ext>
      </dgm:extLst>
    </dgm:pt>
    <dgm:pt modelId="{7D63BB62-42DF-4FA9-82D6-FCA025A75BFE}" type="pres">
      <dgm:prSet presAssocID="{3C76569C-817C-46A5-B428-7E004B486AE6}" presName="spaceRect" presStyleCnt="0"/>
      <dgm:spPr/>
    </dgm:pt>
    <dgm:pt modelId="{D935B3D6-3ED0-4C5F-8191-919FCC86A575}" type="pres">
      <dgm:prSet presAssocID="{3C76569C-817C-46A5-B428-7E004B486AE6}" presName="textRect" presStyleLbl="revTx" presStyleIdx="0" presStyleCnt="3">
        <dgm:presLayoutVars>
          <dgm:chMax val="1"/>
          <dgm:chPref val="1"/>
        </dgm:presLayoutVars>
      </dgm:prSet>
      <dgm:spPr/>
    </dgm:pt>
    <dgm:pt modelId="{54DAE3C5-68ED-468E-8528-1FDF019204AD}" type="pres">
      <dgm:prSet presAssocID="{078FF4AD-C052-4582-AC9F-39AC1E692627}" presName="sibTrans" presStyleCnt="0"/>
      <dgm:spPr/>
    </dgm:pt>
    <dgm:pt modelId="{A8BC8969-F297-4893-81AC-D0BD262EEDE1}" type="pres">
      <dgm:prSet presAssocID="{3FE750BB-41F9-4635-9CB7-A5665B660576}" presName="compNode" presStyleCnt="0"/>
      <dgm:spPr/>
    </dgm:pt>
    <dgm:pt modelId="{6BD69138-2F37-4C93-9EA6-4CC65D0D4A1F}" type="pres">
      <dgm:prSet presAssocID="{3FE750BB-41F9-4635-9CB7-A5665B660576}" presName="iconBgRect" presStyleLbl="bgShp" presStyleIdx="1" presStyleCnt="3"/>
      <dgm:spPr/>
    </dgm:pt>
    <dgm:pt modelId="{CBC344BD-E70F-4E08-B57A-5F089B92D823}" type="pres">
      <dgm:prSet presAssocID="{3FE750BB-41F9-4635-9CB7-A5665B6605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6E05D41F-8DC4-4A50-9630-21047C81A4AC}" type="pres">
      <dgm:prSet presAssocID="{3FE750BB-41F9-4635-9CB7-A5665B660576}" presName="spaceRect" presStyleCnt="0"/>
      <dgm:spPr/>
    </dgm:pt>
    <dgm:pt modelId="{3BBA9AFD-A859-4741-8D7D-A38726EDB643}" type="pres">
      <dgm:prSet presAssocID="{3FE750BB-41F9-4635-9CB7-A5665B660576}" presName="textRect" presStyleLbl="revTx" presStyleIdx="1" presStyleCnt="3">
        <dgm:presLayoutVars>
          <dgm:chMax val="1"/>
          <dgm:chPref val="1"/>
        </dgm:presLayoutVars>
      </dgm:prSet>
      <dgm:spPr/>
    </dgm:pt>
    <dgm:pt modelId="{20B9EE0B-7A8A-42B4-ABAE-6F33CEFF062C}" type="pres">
      <dgm:prSet presAssocID="{F0344728-8420-4916-876A-5EB92ABE2AF1}" presName="sibTrans" presStyleCnt="0"/>
      <dgm:spPr/>
    </dgm:pt>
    <dgm:pt modelId="{4D8272D5-1805-4F9D-A4D1-2503EB785021}" type="pres">
      <dgm:prSet presAssocID="{9878BED6-1E06-4444-9BD2-48DAD62EA05E}" presName="compNode" presStyleCnt="0"/>
      <dgm:spPr/>
    </dgm:pt>
    <dgm:pt modelId="{32AC5F71-67C7-4A60-B208-453FE11FF1E2}" type="pres">
      <dgm:prSet presAssocID="{9878BED6-1E06-4444-9BD2-48DAD62EA05E}" presName="iconBgRect" presStyleLbl="bgShp" presStyleIdx="2" presStyleCnt="3"/>
      <dgm:spPr/>
    </dgm:pt>
    <dgm:pt modelId="{0CBB3769-3187-45BC-B9A0-25CB23F34ABF}" type="pres">
      <dgm:prSet presAssocID="{9878BED6-1E06-4444-9BD2-48DAD62EA0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BDEAB607-8503-4087-B285-1468B17AFD83}" type="pres">
      <dgm:prSet presAssocID="{9878BED6-1E06-4444-9BD2-48DAD62EA05E}" presName="spaceRect" presStyleCnt="0"/>
      <dgm:spPr/>
    </dgm:pt>
    <dgm:pt modelId="{038C955D-D420-4936-A2FB-04FAA09D2007}" type="pres">
      <dgm:prSet presAssocID="{9878BED6-1E06-4444-9BD2-48DAD62EA05E}" presName="textRect" presStyleLbl="revTx" presStyleIdx="2" presStyleCnt="3">
        <dgm:presLayoutVars>
          <dgm:chMax val="1"/>
          <dgm:chPref val="1"/>
        </dgm:presLayoutVars>
      </dgm:prSet>
      <dgm:spPr/>
    </dgm:pt>
  </dgm:ptLst>
  <dgm:cxnLst>
    <dgm:cxn modelId="{8B3FE82D-D043-4F6F-A70E-82B5EAC97E45}" type="presOf" srcId="{FE1A0B3C-70DA-419E-AAA2-42587CB99FE6}" destId="{0C7B5DB7-2F00-4D1E-A9AB-399948363568}" srcOrd="0" destOrd="0" presId="urn:microsoft.com/office/officeart/2018/5/layout/IconCircleLabelList"/>
    <dgm:cxn modelId="{91217D4E-72F9-40AB-B9C0-4134CDD0323E}" srcId="{FE1A0B3C-70DA-419E-AAA2-42587CB99FE6}" destId="{3FE750BB-41F9-4635-9CB7-A5665B660576}" srcOrd="1" destOrd="0" parTransId="{F4601EC5-A144-4625-8056-9447EEEC1A0B}" sibTransId="{F0344728-8420-4916-876A-5EB92ABE2AF1}"/>
    <dgm:cxn modelId="{71A40874-A6E9-404A-A2FE-4ED60F5F4EAF}" type="presOf" srcId="{9878BED6-1E06-4444-9BD2-48DAD62EA05E}" destId="{038C955D-D420-4936-A2FB-04FAA09D2007}" srcOrd="0" destOrd="0" presId="urn:microsoft.com/office/officeart/2018/5/layout/IconCircleLabelList"/>
    <dgm:cxn modelId="{17683A81-3298-4407-9641-090E76ECCF44}" type="presOf" srcId="{3C76569C-817C-46A5-B428-7E004B486AE6}" destId="{D935B3D6-3ED0-4C5F-8191-919FCC86A575}" srcOrd="0" destOrd="0" presId="urn:microsoft.com/office/officeart/2018/5/layout/IconCircleLabelList"/>
    <dgm:cxn modelId="{2C5F4489-B83C-48C2-8DAD-14A2CAD7B05F}" type="presOf" srcId="{3FE750BB-41F9-4635-9CB7-A5665B660576}" destId="{3BBA9AFD-A859-4741-8D7D-A38726EDB643}" srcOrd="0" destOrd="0" presId="urn:microsoft.com/office/officeart/2018/5/layout/IconCircleLabelList"/>
    <dgm:cxn modelId="{D54EE9C9-71EE-4161-A3FA-7CBC66C3D7ED}" srcId="{FE1A0B3C-70DA-419E-AAA2-42587CB99FE6}" destId="{3C76569C-817C-46A5-B428-7E004B486AE6}" srcOrd="0" destOrd="0" parTransId="{07DA4DE3-97EB-4AE1-8635-43DF6168EE7E}" sibTransId="{078FF4AD-C052-4582-AC9F-39AC1E692627}"/>
    <dgm:cxn modelId="{990428DC-F6D4-4174-9BAF-A2E12D56F789}" srcId="{FE1A0B3C-70DA-419E-AAA2-42587CB99FE6}" destId="{9878BED6-1E06-4444-9BD2-48DAD62EA05E}" srcOrd="2" destOrd="0" parTransId="{E7F3A4F3-D398-44EB-8D27-2B60C24006DE}" sibTransId="{8A3ADE71-05E2-4A58-B74E-B7D0DB2835BE}"/>
    <dgm:cxn modelId="{5612204C-31D3-4925-9D9F-D291584000A7}" type="presParOf" srcId="{0C7B5DB7-2F00-4D1E-A9AB-399948363568}" destId="{9746B5AB-FE8D-4807-8304-AA0E0B08690C}" srcOrd="0" destOrd="0" presId="urn:microsoft.com/office/officeart/2018/5/layout/IconCircleLabelList"/>
    <dgm:cxn modelId="{5CCC9D2F-CF6A-437A-8916-91F0A9693441}" type="presParOf" srcId="{9746B5AB-FE8D-4807-8304-AA0E0B08690C}" destId="{EB270881-E053-414B-BCDC-ACFC7CC8D219}" srcOrd="0" destOrd="0" presId="urn:microsoft.com/office/officeart/2018/5/layout/IconCircleLabelList"/>
    <dgm:cxn modelId="{08DE18BA-7D63-4A4F-935F-3A7974325B8D}" type="presParOf" srcId="{9746B5AB-FE8D-4807-8304-AA0E0B08690C}" destId="{9678DF12-0559-4B16-BF32-C14CB0FB38E1}" srcOrd="1" destOrd="0" presId="urn:microsoft.com/office/officeart/2018/5/layout/IconCircleLabelList"/>
    <dgm:cxn modelId="{516B433F-9DA2-4481-8DC1-ABB2C1EAC145}" type="presParOf" srcId="{9746B5AB-FE8D-4807-8304-AA0E0B08690C}" destId="{7D63BB62-42DF-4FA9-82D6-FCA025A75BFE}" srcOrd="2" destOrd="0" presId="urn:microsoft.com/office/officeart/2018/5/layout/IconCircleLabelList"/>
    <dgm:cxn modelId="{7A1EA065-2FB7-41E8-853F-186CD35F43CB}" type="presParOf" srcId="{9746B5AB-FE8D-4807-8304-AA0E0B08690C}" destId="{D935B3D6-3ED0-4C5F-8191-919FCC86A575}" srcOrd="3" destOrd="0" presId="urn:microsoft.com/office/officeart/2018/5/layout/IconCircleLabelList"/>
    <dgm:cxn modelId="{AE5E1F79-BF74-4358-9D02-090E788143A4}" type="presParOf" srcId="{0C7B5DB7-2F00-4D1E-A9AB-399948363568}" destId="{54DAE3C5-68ED-468E-8528-1FDF019204AD}" srcOrd="1" destOrd="0" presId="urn:microsoft.com/office/officeart/2018/5/layout/IconCircleLabelList"/>
    <dgm:cxn modelId="{A0E996AC-78AC-467F-A2C0-C4AF0DD4848E}" type="presParOf" srcId="{0C7B5DB7-2F00-4D1E-A9AB-399948363568}" destId="{A8BC8969-F297-4893-81AC-D0BD262EEDE1}" srcOrd="2" destOrd="0" presId="urn:microsoft.com/office/officeart/2018/5/layout/IconCircleLabelList"/>
    <dgm:cxn modelId="{2D094D4C-1997-4649-8830-21E8DDDBF898}" type="presParOf" srcId="{A8BC8969-F297-4893-81AC-D0BD262EEDE1}" destId="{6BD69138-2F37-4C93-9EA6-4CC65D0D4A1F}" srcOrd="0" destOrd="0" presId="urn:microsoft.com/office/officeart/2018/5/layout/IconCircleLabelList"/>
    <dgm:cxn modelId="{79D7A607-A7DF-4397-A136-A5D1C1F37C42}" type="presParOf" srcId="{A8BC8969-F297-4893-81AC-D0BD262EEDE1}" destId="{CBC344BD-E70F-4E08-B57A-5F089B92D823}" srcOrd="1" destOrd="0" presId="urn:microsoft.com/office/officeart/2018/5/layout/IconCircleLabelList"/>
    <dgm:cxn modelId="{E72F3D76-03F1-4975-B645-28DA49BFEDE4}" type="presParOf" srcId="{A8BC8969-F297-4893-81AC-D0BD262EEDE1}" destId="{6E05D41F-8DC4-4A50-9630-21047C81A4AC}" srcOrd="2" destOrd="0" presId="urn:microsoft.com/office/officeart/2018/5/layout/IconCircleLabelList"/>
    <dgm:cxn modelId="{FE53683A-6E69-4969-A8F3-95B6E913A076}" type="presParOf" srcId="{A8BC8969-F297-4893-81AC-D0BD262EEDE1}" destId="{3BBA9AFD-A859-4741-8D7D-A38726EDB643}" srcOrd="3" destOrd="0" presId="urn:microsoft.com/office/officeart/2018/5/layout/IconCircleLabelList"/>
    <dgm:cxn modelId="{D288A20E-8947-4322-B35F-C7E7E9F893C6}" type="presParOf" srcId="{0C7B5DB7-2F00-4D1E-A9AB-399948363568}" destId="{20B9EE0B-7A8A-42B4-ABAE-6F33CEFF062C}" srcOrd="3" destOrd="0" presId="urn:microsoft.com/office/officeart/2018/5/layout/IconCircleLabelList"/>
    <dgm:cxn modelId="{11B97521-9252-41E7-83E6-639DD9BB585D}" type="presParOf" srcId="{0C7B5DB7-2F00-4D1E-A9AB-399948363568}" destId="{4D8272D5-1805-4F9D-A4D1-2503EB785021}" srcOrd="4" destOrd="0" presId="urn:microsoft.com/office/officeart/2018/5/layout/IconCircleLabelList"/>
    <dgm:cxn modelId="{4EBA322C-0F34-4A4A-957E-0B49BE76CF36}" type="presParOf" srcId="{4D8272D5-1805-4F9D-A4D1-2503EB785021}" destId="{32AC5F71-67C7-4A60-B208-453FE11FF1E2}" srcOrd="0" destOrd="0" presId="urn:microsoft.com/office/officeart/2018/5/layout/IconCircleLabelList"/>
    <dgm:cxn modelId="{AE0C2625-8E4E-433B-9715-7AC854896239}" type="presParOf" srcId="{4D8272D5-1805-4F9D-A4D1-2503EB785021}" destId="{0CBB3769-3187-45BC-B9A0-25CB23F34ABF}" srcOrd="1" destOrd="0" presId="urn:microsoft.com/office/officeart/2018/5/layout/IconCircleLabelList"/>
    <dgm:cxn modelId="{299666EC-3D83-4D16-9923-77B14171093D}" type="presParOf" srcId="{4D8272D5-1805-4F9D-A4D1-2503EB785021}" destId="{BDEAB607-8503-4087-B285-1468B17AFD83}" srcOrd="2" destOrd="0" presId="urn:microsoft.com/office/officeart/2018/5/layout/IconCircleLabelList"/>
    <dgm:cxn modelId="{02CEDD9F-3D70-4814-86AE-BA8AEBF9FDDD}" type="presParOf" srcId="{4D8272D5-1805-4F9D-A4D1-2503EB785021}" destId="{038C955D-D420-4936-A2FB-04FAA09D200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FB6E9E-B7F5-4AFF-B208-E6EE773DFE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8A0E6D3-9ABC-43BF-99DE-5CF0874EBBAE}">
      <dgm:prSet/>
      <dgm:spPr/>
      <dgm:t>
        <a:bodyPr/>
        <a:lstStyle/>
        <a:p>
          <a:r>
            <a:rPr lang="en-US"/>
            <a:t>The analysis revealed key product combinations frequently bought together by customers, offering valuable insights for </a:t>
          </a:r>
          <a:r>
            <a:rPr lang="en-US" b="1"/>
            <a:t>optimizing product placement and promotional strategies</a:t>
          </a:r>
          <a:r>
            <a:rPr lang="en-US"/>
            <a:t>.</a:t>
          </a:r>
        </a:p>
      </dgm:t>
    </dgm:pt>
    <dgm:pt modelId="{A300700F-0551-462A-8543-FD672FC404E8}" type="parTrans" cxnId="{A5FAB4D9-5EB1-4F32-A521-BEFECFF7F6C0}">
      <dgm:prSet/>
      <dgm:spPr/>
      <dgm:t>
        <a:bodyPr/>
        <a:lstStyle/>
        <a:p>
          <a:endParaRPr lang="en-US"/>
        </a:p>
      </dgm:t>
    </dgm:pt>
    <dgm:pt modelId="{2534A764-1EC4-457C-937C-97E2FC78137D}" type="sibTrans" cxnId="{A5FAB4D9-5EB1-4F32-A521-BEFECFF7F6C0}">
      <dgm:prSet/>
      <dgm:spPr/>
      <dgm:t>
        <a:bodyPr/>
        <a:lstStyle/>
        <a:p>
          <a:endParaRPr lang="en-US"/>
        </a:p>
      </dgm:t>
    </dgm:pt>
    <dgm:pt modelId="{A555B28C-F417-4B11-B933-1FFB473CEE69}">
      <dgm:prSet/>
      <dgm:spPr/>
      <dgm:t>
        <a:bodyPr/>
        <a:lstStyle/>
        <a:p>
          <a:r>
            <a:rPr lang="en-US"/>
            <a:t>Popular items include </a:t>
          </a:r>
          <a:r>
            <a:rPr lang="en-US" b="1"/>
            <a:t>yogurt, poultry, aluminum foil, cheeses, cereals, and dinner rolls</a:t>
          </a:r>
          <a:r>
            <a:rPr lang="en-US"/>
            <a:t>.</a:t>
          </a:r>
          <a:br>
            <a:rPr lang="en-US"/>
          </a:br>
          <a:r>
            <a:rPr lang="en-US"/>
            <a:t>Interestingly, some </a:t>
          </a:r>
          <a:r>
            <a:rPr lang="en-US" b="1"/>
            <a:t>unexpected product pairings</a:t>
          </a:r>
          <a:r>
            <a:rPr lang="en-US"/>
            <a:t> emerged—such as </a:t>
          </a:r>
          <a:r>
            <a:rPr lang="en-US" b="1"/>
            <a:t>poultry with dishwashing liquid, laundry detergent, and mixes</a:t>
          </a:r>
          <a:r>
            <a:rPr lang="en-US"/>
            <a:t>.</a:t>
          </a:r>
        </a:p>
      </dgm:t>
    </dgm:pt>
    <dgm:pt modelId="{59AD23B5-2E00-47FB-AE30-FC0A88FB01F1}" type="parTrans" cxnId="{DD0D2016-E33B-42C5-808A-21D20255148B}">
      <dgm:prSet/>
      <dgm:spPr/>
      <dgm:t>
        <a:bodyPr/>
        <a:lstStyle/>
        <a:p>
          <a:endParaRPr lang="en-US"/>
        </a:p>
      </dgm:t>
    </dgm:pt>
    <dgm:pt modelId="{B14D4C1D-602D-4120-A6DB-1C5F25BD254E}" type="sibTrans" cxnId="{DD0D2016-E33B-42C5-808A-21D20255148B}">
      <dgm:prSet/>
      <dgm:spPr/>
      <dgm:t>
        <a:bodyPr/>
        <a:lstStyle/>
        <a:p>
          <a:endParaRPr lang="en-US"/>
        </a:p>
      </dgm:t>
    </dgm:pt>
    <dgm:pt modelId="{AB0965B6-33F8-4EA0-A6FA-1E3ACF14C2D6}">
      <dgm:prSet/>
      <dgm:spPr/>
      <dgm:t>
        <a:bodyPr/>
        <a:lstStyle/>
        <a:p>
          <a:r>
            <a:rPr lang="en-US"/>
            <a:t>Introducing </a:t>
          </a:r>
          <a:r>
            <a:rPr lang="en-US" b="1"/>
            <a:t>promotions like “Buy Two Get One Free”</a:t>
          </a:r>
          <a:r>
            <a:rPr lang="en-US"/>
            <a:t> on these frequently paired products could </a:t>
          </a:r>
          <a:r>
            <a:rPr lang="en-US" b="1"/>
            <a:t>encourage higher purchase volumes</a:t>
          </a:r>
          <a:r>
            <a:rPr lang="en-US"/>
            <a:t>.</a:t>
          </a:r>
        </a:p>
      </dgm:t>
    </dgm:pt>
    <dgm:pt modelId="{C5178C30-32F3-4B54-8F12-7B9E82AF7514}" type="parTrans" cxnId="{D6D8258A-9E90-489A-A9FB-D47823ED4013}">
      <dgm:prSet/>
      <dgm:spPr/>
      <dgm:t>
        <a:bodyPr/>
        <a:lstStyle/>
        <a:p>
          <a:endParaRPr lang="en-US"/>
        </a:p>
      </dgm:t>
    </dgm:pt>
    <dgm:pt modelId="{7B1D1447-AEEB-41D5-8BC8-AD5DD62A9A38}" type="sibTrans" cxnId="{D6D8258A-9E90-489A-A9FB-D47823ED4013}">
      <dgm:prSet/>
      <dgm:spPr/>
      <dgm:t>
        <a:bodyPr/>
        <a:lstStyle/>
        <a:p>
          <a:endParaRPr lang="en-US"/>
        </a:p>
      </dgm:t>
    </dgm:pt>
    <dgm:pt modelId="{1BD6D0CF-DA0D-40F8-8DA1-06E40452B9C6}">
      <dgm:prSet/>
      <dgm:spPr/>
      <dgm:t>
        <a:bodyPr/>
        <a:lstStyle/>
        <a:p>
          <a:r>
            <a:rPr lang="en-US"/>
            <a:t>Additionally, placing </a:t>
          </a:r>
          <a:r>
            <a:rPr lang="en-US" b="1"/>
            <a:t>complementary items near each other</a:t>
          </a:r>
          <a:r>
            <a:rPr lang="en-US"/>
            <a:t> in-store can boost cross-selling opportunities.</a:t>
          </a:r>
        </a:p>
      </dgm:t>
    </dgm:pt>
    <dgm:pt modelId="{FFBB209B-8959-4056-8234-F15AFFE9D766}" type="parTrans" cxnId="{5E2F292E-ED91-4BCE-990A-D86EA9FEC5E2}">
      <dgm:prSet/>
      <dgm:spPr/>
      <dgm:t>
        <a:bodyPr/>
        <a:lstStyle/>
        <a:p>
          <a:endParaRPr lang="en-US"/>
        </a:p>
      </dgm:t>
    </dgm:pt>
    <dgm:pt modelId="{B07DE2C6-BC66-4AB1-B0EA-B30798DCEDE9}" type="sibTrans" cxnId="{5E2F292E-ED91-4BCE-990A-D86EA9FEC5E2}">
      <dgm:prSet/>
      <dgm:spPr/>
      <dgm:t>
        <a:bodyPr/>
        <a:lstStyle/>
        <a:p>
          <a:endParaRPr lang="en-US"/>
        </a:p>
      </dgm:t>
    </dgm:pt>
    <dgm:pt modelId="{15C3165A-B55F-44D9-B2B0-00D8C1DEAE5E}">
      <dgm:prSet/>
      <dgm:spPr/>
      <dgm:t>
        <a:bodyPr/>
        <a:lstStyle/>
        <a:p>
          <a:r>
            <a:rPr lang="en-US"/>
            <a:t>In summary, this </a:t>
          </a:r>
          <a:r>
            <a:rPr lang="en-US" b="1"/>
            <a:t>market basket analysis</a:t>
          </a:r>
          <a:r>
            <a:rPr lang="en-US"/>
            <a:t> helps the store better understand customer preferences and make more </a:t>
          </a:r>
          <a:r>
            <a:rPr lang="en-US" b="1"/>
            <a:t>data-driven decisions</a:t>
          </a:r>
          <a:r>
            <a:rPr lang="en-US"/>
            <a:t> to enhance sales and customer satisfaction.</a:t>
          </a:r>
        </a:p>
      </dgm:t>
    </dgm:pt>
    <dgm:pt modelId="{6993009C-5B14-431E-80C3-5F302B956F7D}" type="parTrans" cxnId="{7D8154D2-3AD5-47C2-85D3-29E654E9FA96}">
      <dgm:prSet/>
      <dgm:spPr/>
      <dgm:t>
        <a:bodyPr/>
        <a:lstStyle/>
        <a:p>
          <a:endParaRPr lang="en-US"/>
        </a:p>
      </dgm:t>
    </dgm:pt>
    <dgm:pt modelId="{D730A1FC-96EE-4D91-9666-CEDD0FB9D201}" type="sibTrans" cxnId="{7D8154D2-3AD5-47C2-85D3-29E654E9FA96}">
      <dgm:prSet/>
      <dgm:spPr/>
      <dgm:t>
        <a:bodyPr/>
        <a:lstStyle/>
        <a:p>
          <a:endParaRPr lang="en-US"/>
        </a:p>
      </dgm:t>
    </dgm:pt>
    <dgm:pt modelId="{2440075D-2F47-449D-9F6B-62C90E66965B}" type="pres">
      <dgm:prSet presAssocID="{3DFB6E9E-B7F5-4AFF-B208-E6EE773DFE5F}" presName="root" presStyleCnt="0">
        <dgm:presLayoutVars>
          <dgm:dir/>
          <dgm:resizeHandles val="exact"/>
        </dgm:presLayoutVars>
      </dgm:prSet>
      <dgm:spPr/>
    </dgm:pt>
    <dgm:pt modelId="{D3AC7070-85B3-47AC-8DEB-3F1B60F033F8}" type="pres">
      <dgm:prSet presAssocID="{38A0E6D3-9ABC-43BF-99DE-5CF0874EBBAE}" presName="compNode" presStyleCnt="0"/>
      <dgm:spPr/>
    </dgm:pt>
    <dgm:pt modelId="{312C45ED-F84E-4546-9EB8-F868C0F0D6BC}" type="pres">
      <dgm:prSet presAssocID="{38A0E6D3-9ABC-43BF-99DE-5CF0874EBBAE}" presName="bgRect" presStyleLbl="bgShp" presStyleIdx="0" presStyleCnt="5"/>
      <dgm:spPr/>
    </dgm:pt>
    <dgm:pt modelId="{012A918D-A609-40BE-BF89-9D43926255C5}" type="pres">
      <dgm:prSet presAssocID="{38A0E6D3-9ABC-43BF-99DE-5CF0874EBB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g"/>
        </a:ext>
      </dgm:extLst>
    </dgm:pt>
    <dgm:pt modelId="{E239C61F-8B6A-4F01-9A68-4ADDC36D8943}" type="pres">
      <dgm:prSet presAssocID="{38A0E6D3-9ABC-43BF-99DE-5CF0874EBBAE}" presName="spaceRect" presStyleCnt="0"/>
      <dgm:spPr/>
    </dgm:pt>
    <dgm:pt modelId="{894DFC29-529F-422E-B6A8-033B7D8AD7FC}" type="pres">
      <dgm:prSet presAssocID="{38A0E6D3-9ABC-43BF-99DE-5CF0874EBBAE}" presName="parTx" presStyleLbl="revTx" presStyleIdx="0" presStyleCnt="5">
        <dgm:presLayoutVars>
          <dgm:chMax val="0"/>
          <dgm:chPref val="0"/>
        </dgm:presLayoutVars>
      </dgm:prSet>
      <dgm:spPr/>
    </dgm:pt>
    <dgm:pt modelId="{77C95DCC-9EAA-4C6F-A424-403EAFDFC925}" type="pres">
      <dgm:prSet presAssocID="{2534A764-1EC4-457C-937C-97E2FC78137D}" presName="sibTrans" presStyleCnt="0"/>
      <dgm:spPr/>
    </dgm:pt>
    <dgm:pt modelId="{3244F16A-1A18-4BB7-83D5-6C97F03094A7}" type="pres">
      <dgm:prSet presAssocID="{A555B28C-F417-4B11-B933-1FFB473CEE69}" presName="compNode" presStyleCnt="0"/>
      <dgm:spPr/>
    </dgm:pt>
    <dgm:pt modelId="{BB2CDD1F-EA8D-4230-BEF9-103199DF232E}" type="pres">
      <dgm:prSet presAssocID="{A555B28C-F417-4B11-B933-1FFB473CEE69}" presName="bgRect" presStyleLbl="bgShp" presStyleIdx="1" presStyleCnt="5"/>
      <dgm:spPr/>
    </dgm:pt>
    <dgm:pt modelId="{E691CCBB-CDF6-48D8-91C4-69C45D14B4FE}" type="pres">
      <dgm:prSet presAssocID="{A555B28C-F417-4B11-B933-1FFB473CEE6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shi"/>
        </a:ext>
      </dgm:extLst>
    </dgm:pt>
    <dgm:pt modelId="{B7E0E0AE-DC9B-495B-B350-78157C9D8C30}" type="pres">
      <dgm:prSet presAssocID="{A555B28C-F417-4B11-B933-1FFB473CEE69}" presName="spaceRect" presStyleCnt="0"/>
      <dgm:spPr/>
    </dgm:pt>
    <dgm:pt modelId="{7D984527-C89F-4C0A-BF8B-67AD5D8E8ADC}" type="pres">
      <dgm:prSet presAssocID="{A555B28C-F417-4B11-B933-1FFB473CEE69}" presName="parTx" presStyleLbl="revTx" presStyleIdx="1" presStyleCnt="5">
        <dgm:presLayoutVars>
          <dgm:chMax val="0"/>
          <dgm:chPref val="0"/>
        </dgm:presLayoutVars>
      </dgm:prSet>
      <dgm:spPr/>
    </dgm:pt>
    <dgm:pt modelId="{85082AB7-F572-4309-A163-29D16C8F6C2C}" type="pres">
      <dgm:prSet presAssocID="{B14D4C1D-602D-4120-A6DB-1C5F25BD254E}" presName="sibTrans" presStyleCnt="0"/>
      <dgm:spPr/>
    </dgm:pt>
    <dgm:pt modelId="{3A1FB2A8-DB03-4EAA-9DA1-5C8147113AA9}" type="pres">
      <dgm:prSet presAssocID="{AB0965B6-33F8-4EA0-A6FA-1E3ACF14C2D6}" presName="compNode" presStyleCnt="0"/>
      <dgm:spPr/>
    </dgm:pt>
    <dgm:pt modelId="{C9BA5F7A-19F2-4C50-8D42-F4A4DCD1BAE3}" type="pres">
      <dgm:prSet presAssocID="{AB0965B6-33F8-4EA0-A6FA-1E3ACF14C2D6}" presName="bgRect" presStyleLbl="bgShp" presStyleIdx="2" presStyleCnt="5"/>
      <dgm:spPr/>
    </dgm:pt>
    <dgm:pt modelId="{5B453B81-0B76-4426-BD70-1AAA88F673A7}" type="pres">
      <dgm:prSet presAssocID="{AB0965B6-33F8-4EA0-A6FA-1E3ACF14C2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iosk"/>
        </a:ext>
      </dgm:extLst>
    </dgm:pt>
    <dgm:pt modelId="{F0BB7B77-32A4-4CA3-911A-3D7E074FD7F1}" type="pres">
      <dgm:prSet presAssocID="{AB0965B6-33F8-4EA0-A6FA-1E3ACF14C2D6}" presName="spaceRect" presStyleCnt="0"/>
      <dgm:spPr/>
    </dgm:pt>
    <dgm:pt modelId="{E6EC5B8D-259D-4AED-9A11-35F12421A72E}" type="pres">
      <dgm:prSet presAssocID="{AB0965B6-33F8-4EA0-A6FA-1E3ACF14C2D6}" presName="parTx" presStyleLbl="revTx" presStyleIdx="2" presStyleCnt="5">
        <dgm:presLayoutVars>
          <dgm:chMax val="0"/>
          <dgm:chPref val="0"/>
        </dgm:presLayoutVars>
      </dgm:prSet>
      <dgm:spPr/>
    </dgm:pt>
    <dgm:pt modelId="{27666959-E010-4037-90EF-B630FE089A31}" type="pres">
      <dgm:prSet presAssocID="{7B1D1447-AEEB-41D5-8BC8-AD5DD62A9A38}" presName="sibTrans" presStyleCnt="0"/>
      <dgm:spPr/>
    </dgm:pt>
    <dgm:pt modelId="{C4896C73-3353-45E3-A92C-8616130B99F2}" type="pres">
      <dgm:prSet presAssocID="{1BD6D0CF-DA0D-40F8-8DA1-06E40452B9C6}" presName="compNode" presStyleCnt="0"/>
      <dgm:spPr/>
    </dgm:pt>
    <dgm:pt modelId="{3970586F-673F-4973-A9FA-E4431179935B}" type="pres">
      <dgm:prSet presAssocID="{1BD6D0CF-DA0D-40F8-8DA1-06E40452B9C6}" presName="bgRect" presStyleLbl="bgShp" presStyleIdx="3" presStyleCnt="5"/>
      <dgm:spPr/>
    </dgm:pt>
    <dgm:pt modelId="{FDA72D78-3B3F-4531-811A-707E4E7F8BDF}" type="pres">
      <dgm:prSet presAssocID="{1BD6D0CF-DA0D-40F8-8DA1-06E40452B9C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83147994-1D0C-4AC5-AF3F-8423A337B464}" type="pres">
      <dgm:prSet presAssocID="{1BD6D0CF-DA0D-40F8-8DA1-06E40452B9C6}" presName="spaceRect" presStyleCnt="0"/>
      <dgm:spPr/>
    </dgm:pt>
    <dgm:pt modelId="{4B658EF3-8530-45E4-AC88-EA39FDD9565C}" type="pres">
      <dgm:prSet presAssocID="{1BD6D0CF-DA0D-40F8-8DA1-06E40452B9C6}" presName="parTx" presStyleLbl="revTx" presStyleIdx="3" presStyleCnt="5">
        <dgm:presLayoutVars>
          <dgm:chMax val="0"/>
          <dgm:chPref val="0"/>
        </dgm:presLayoutVars>
      </dgm:prSet>
      <dgm:spPr/>
    </dgm:pt>
    <dgm:pt modelId="{05CA32F7-6FA1-42A0-A2EF-9563DC23DBC9}" type="pres">
      <dgm:prSet presAssocID="{B07DE2C6-BC66-4AB1-B0EA-B30798DCEDE9}" presName="sibTrans" presStyleCnt="0"/>
      <dgm:spPr/>
    </dgm:pt>
    <dgm:pt modelId="{81C5D098-2DB1-4AC3-B937-541E978ECCEE}" type="pres">
      <dgm:prSet presAssocID="{15C3165A-B55F-44D9-B2B0-00D8C1DEAE5E}" presName="compNode" presStyleCnt="0"/>
      <dgm:spPr/>
    </dgm:pt>
    <dgm:pt modelId="{F8E8477A-9B70-4182-854F-AB019628D849}" type="pres">
      <dgm:prSet presAssocID="{15C3165A-B55F-44D9-B2B0-00D8C1DEAE5E}" presName="bgRect" presStyleLbl="bgShp" presStyleIdx="4" presStyleCnt="5"/>
      <dgm:spPr/>
    </dgm:pt>
    <dgm:pt modelId="{5DA02316-8877-4451-BFD9-D0535A3A8632}" type="pres">
      <dgm:prSet presAssocID="{15C3165A-B55F-44D9-B2B0-00D8C1DEAE5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opping basket"/>
        </a:ext>
      </dgm:extLst>
    </dgm:pt>
    <dgm:pt modelId="{1759147A-9CD7-4D9C-BA21-BE31FAFAF91F}" type="pres">
      <dgm:prSet presAssocID="{15C3165A-B55F-44D9-B2B0-00D8C1DEAE5E}" presName="spaceRect" presStyleCnt="0"/>
      <dgm:spPr/>
    </dgm:pt>
    <dgm:pt modelId="{E68FAF54-805B-4F45-A9E5-386A194A185B}" type="pres">
      <dgm:prSet presAssocID="{15C3165A-B55F-44D9-B2B0-00D8C1DEAE5E}" presName="parTx" presStyleLbl="revTx" presStyleIdx="4" presStyleCnt="5">
        <dgm:presLayoutVars>
          <dgm:chMax val="0"/>
          <dgm:chPref val="0"/>
        </dgm:presLayoutVars>
      </dgm:prSet>
      <dgm:spPr/>
    </dgm:pt>
  </dgm:ptLst>
  <dgm:cxnLst>
    <dgm:cxn modelId="{FA4FFE0E-718E-411C-8845-22A15F66ECD4}" type="presOf" srcId="{3DFB6E9E-B7F5-4AFF-B208-E6EE773DFE5F}" destId="{2440075D-2F47-449D-9F6B-62C90E66965B}" srcOrd="0" destOrd="0" presId="urn:microsoft.com/office/officeart/2018/2/layout/IconVerticalSolidList"/>
    <dgm:cxn modelId="{DD0D2016-E33B-42C5-808A-21D20255148B}" srcId="{3DFB6E9E-B7F5-4AFF-B208-E6EE773DFE5F}" destId="{A555B28C-F417-4B11-B933-1FFB473CEE69}" srcOrd="1" destOrd="0" parTransId="{59AD23B5-2E00-47FB-AE30-FC0A88FB01F1}" sibTransId="{B14D4C1D-602D-4120-A6DB-1C5F25BD254E}"/>
    <dgm:cxn modelId="{5E2F292E-ED91-4BCE-990A-D86EA9FEC5E2}" srcId="{3DFB6E9E-B7F5-4AFF-B208-E6EE773DFE5F}" destId="{1BD6D0CF-DA0D-40F8-8DA1-06E40452B9C6}" srcOrd="3" destOrd="0" parTransId="{FFBB209B-8959-4056-8234-F15AFFE9D766}" sibTransId="{B07DE2C6-BC66-4AB1-B0EA-B30798DCEDE9}"/>
    <dgm:cxn modelId="{0A4D3945-B73F-44D1-9692-2974C043C425}" type="presOf" srcId="{1BD6D0CF-DA0D-40F8-8DA1-06E40452B9C6}" destId="{4B658EF3-8530-45E4-AC88-EA39FDD9565C}" srcOrd="0" destOrd="0" presId="urn:microsoft.com/office/officeart/2018/2/layout/IconVerticalSolidList"/>
    <dgm:cxn modelId="{6B008552-8DB7-4393-9CB8-EE337C797BAB}" type="presOf" srcId="{15C3165A-B55F-44D9-B2B0-00D8C1DEAE5E}" destId="{E68FAF54-805B-4F45-A9E5-386A194A185B}" srcOrd="0" destOrd="0" presId="urn:microsoft.com/office/officeart/2018/2/layout/IconVerticalSolidList"/>
    <dgm:cxn modelId="{CDEF6C7F-F92B-461D-90B9-8991487560AD}" type="presOf" srcId="{38A0E6D3-9ABC-43BF-99DE-5CF0874EBBAE}" destId="{894DFC29-529F-422E-B6A8-033B7D8AD7FC}" srcOrd="0" destOrd="0" presId="urn:microsoft.com/office/officeart/2018/2/layout/IconVerticalSolidList"/>
    <dgm:cxn modelId="{D6D8258A-9E90-489A-A9FB-D47823ED4013}" srcId="{3DFB6E9E-B7F5-4AFF-B208-E6EE773DFE5F}" destId="{AB0965B6-33F8-4EA0-A6FA-1E3ACF14C2D6}" srcOrd="2" destOrd="0" parTransId="{C5178C30-32F3-4B54-8F12-7B9E82AF7514}" sibTransId="{7B1D1447-AEEB-41D5-8BC8-AD5DD62A9A38}"/>
    <dgm:cxn modelId="{7D8154D2-3AD5-47C2-85D3-29E654E9FA96}" srcId="{3DFB6E9E-B7F5-4AFF-B208-E6EE773DFE5F}" destId="{15C3165A-B55F-44D9-B2B0-00D8C1DEAE5E}" srcOrd="4" destOrd="0" parTransId="{6993009C-5B14-431E-80C3-5F302B956F7D}" sibTransId="{D730A1FC-96EE-4D91-9666-CEDD0FB9D201}"/>
    <dgm:cxn modelId="{A5FAB4D9-5EB1-4F32-A521-BEFECFF7F6C0}" srcId="{3DFB6E9E-B7F5-4AFF-B208-E6EE773DFE5F}" destId="{38A0E6D3-9ABC-43BF-99DE-5CF0874EBBAE}" srcOrd="0" destOrd="0" parTransId="{A300700F-0551-462A-8543-FD672FC404E8}" sibTransId="{2534A764-1EC4-457C-937C-97E2FC78137D}"/>
    <dgm:cxn modelId="{695BBCE3-7FBB-408D-A14F-40B18B1B50D9}" type="presOf" srcId="{A555B28C-F417-4B11-B933-1FFB473CEE69}" destId="{7D984527-C89F-4C0A-BF8B-67AD5D8E8ADC}" srcOrd="0" destOrd="0" presId="urn:microsoft.com/office/officeart/2018/2/layout/IconVerticalSolidList"/>
    <dgm:cxn modelId="{22DBB1F2-F120-416D-8280-4D76A61CDEC3}" type="presOf" srcId="{AB0965B6-33F8-4EA0-A6FA-1E3ACF14C2D6}" destId="{E6EC5B8D-259D-4AED-9A11-35F12421A72E}" srcOrd="0" destOrd="0" presId="urn:microsoft.com/office/officeart/2018/2/layout/IconVerticalSolidList"/>
    <dgm:cxn modelId="{DFE2FE48-D893-4D9C-8293-367959542862}" type="presParOf" srcId="{2440075D-2F47-449D-9F6B-62C90E66965B}" destId="{D3AC7070-85B3-47AC-8DEB-3F1B60F033F8}" srcOrd="0" destOrd="0" presId="urn:microsoft.com/office/officeart/2018/2/layout/IconVerticalSolidList"/>
    <dgm:cxn modelId="{8BFCDA8A-FEC5-4D3D-B7E1-1CDA123E9220}" type="presParOf" srcId="{D3AC7070-85B3-47AC-8DEB-3F1B60F033F8}" destId="{312C45ED-F84E-4546-9EB8-F868C0F0D6BC}" srcOrd="0" destOrd="0" presId="urn:microsoft.com/office/officeart/2018/2/layout/IconVerticalSolidList"/>
    <dgm:cxn modelId="{81165300-4086-4FD5-801C-EE2EF676DE55}" type="presParOf" srcId="{D3AC7070-85B3-47AC-8DEB-3F1B60F033F8}" destId="{012A918D-A609-40BE-BF89-9D43926255C5}" srcOrd="1" destOrd="0" presId="urn:microsoft.com/office/officeart/2018/2/layout/IconVerticalSolidList"/>
    <dgm:cxn modelId="{0C1A1E79-02F3-4EDD-B822-EE3459EF3DBC}" type="presParOf" srcId="{D3AC7070-85B3-47AC-8DEB-3F1B60F033F8}" destId="{E239C61F-8B6A-4F01-9A68-4ADDC36D8943}" srcOrd="2" destOrd="0" presId="urn:microsoft.com/office/officeart/2018/2/layout/IconVerticalSolidList"/>
    <dgm:cxn modelId="{E19DC991-1EA3-4813-9040-BC02D7654D56}" type="presParOf" srcId="{D3AC7070-85B3-47AC-8DEB-3F1B60F033F8}" destId="{894DFC29-529F-422E-B6A8-033B7D8AD7FC}" srcOrd="3" destOrd="0" presId="urn:microsoft.com/office/officeart/2018/2/layout/IconVerticalSolidList"/>
    <dgm:cxn modelId="{F10B24C4-F5AC-42F6-827A-3F59EBB82F5A}" type="presParOf" srcId="{2440075D-2F47-449D-9F6B-62C90E66965B}" destId="{77C95DCC-9EAA-4C6F-A424-403EAFDFC925}" srcOrd="1" destOrd="0" presId="urn:microsoft.com/office/officeart/2018/2/layout/IconVerticalSolidList"/>
    <dgm:cxn modelId="{E4F14C81-3C83-4A52-907F-73798C58FE44}" type="presParOf" srcId="{2440075D-2F47-449D-9F6B-62C90E66965B}" destId="{3244F16A-1A18-4BB7-83D5-6C97F03094A7}" srcOrd="2" destOrd="0" presId="urn:microsoft.com/office/officeart/2018/2/layout/IconVerticalSolidList"/>
    <dgm:cxn modelId="{757EC13F-A07C-47C2-A7F1-E1004AF2C150}" type="presParOf" srcId="{3244F16A-1A18-4BB7-83D5-6C97F03094A7}" destId="{BB2CDD1F-EA8D-4230-BEF9-103199DF232E}" srcOrd="0" destOrd="0" presId="urn:microsoft.com/office/officeart/2018/2/layout/IconVerticalSolidList"/>
    <dgm:cxn modelId="{77ADA1A9-8C9B-4F50-87C4-9768951FA3BD}" type="presParOf" srcId="{3244F16A-1A18-4BB7-83D5-6C97F03094A7}" destId="{E691CCBB-CDF6-48D8-91C4-69C45D14B4FE}" srcOrd="1" destOrd="0" presId="urn:microsoft.com/office/officeart/2018/2/layout/IconVerticalSolidList"/>
    <dgm:cxn modelId="{DDB815CC-5124-4C71-8464-62891DA131EA}" type="presParOf" srcId="{3244F16A-1A18-4BB7-83D5-6C97F03094A7}" destId="{B7E0E0AE-DC9B-495B-B350-78157C9D8C30}" srcOrd="2" destOrd="0" presId="urn:microsoft.com/office/officeart/2018/2/layout/IconVerticalSolidList"/>
    <dgm:cxn modelId="{4C2A07C1-79DE-4C22-A158-A24FDDAD3C95}" type="presParOf" srcId="{3244F16A-1A18-4BB7-83D5-6C97F03094A7}" destId="{7D984527-C89F-4C0A-BF8B-67AD5D8E8ADC}" srcOrd="3" destOrd="0" presId="urn:microsoft.com/office/officeart/2018/2/layout/IconVerticalSolidList"/>
    <dgm:cxn modelId="{A01E27AC-5093-443F-9DC7-7BF2809FE6D4}" type="presParOf" srcId="{2440075D-2F47-449D-9F6B-62C90E66965B}" destId="{85082AB7-F572-4309-A163-29D16C8F6C2C}" srcOrd="3" destOrd="0" presId="urn:microsoft.com/office/officeart/2018/2/layout/IconVerticalSolidList"/>
    <dgm:cxn modelId="{90559154-7D8D-481C-99A3-AC13DF9C1C8C}" type="presParOf" srcId="{2440075D-2F47-449D-9F6B-62C90E66965B}" destId="{3A1FB2A8-DB03-4EAA-9DA1-5C8147113AA9}" srcOrd="4" destOrd="0" presId="urn:microsoft.com/office/officeart/2018/2/layout/IconVerticalSolidList"/>
    <dgm:cxn modelId="{7CF46F57-5279-4F71-A335-F02BD6CC2B4E}" type="presParOf" srcId="{3A1FB2A8-DB03-4EAA-9DA1-5C8147113AA9}" destId="{C9BA5F7A-19F2-4C50-8D42-F4A4DCD1BAE3}" srcOrd="0" destOrd="0" presId="urn:microsoft.com/office/officeart/2018/2/layout/IconVerticalSolidList"/>
    <dgm:cxn modelId="{8C9B6490-7141-422F-AE5B-326A9327DEC5}" type="presParOf" srcId="{3A1FB2A8-DB03-4EAA-9DA1-5C8147113AA9}" destId="{5B453B81-0B76-4426-BD70-1AAA88F673A7}" srcOrd="1" destOrd="0" presId="urn:microsoft.com/office/officeart/2018/2/layout/IconVerticalSolidList"/>
    <dgm:cxn modelId="{9972DBF8-F004-427F-A263-08B0EC90D883}" type="presParOf" srcId="{3A1FB2A8-DB03-4EAA-9DA1-5C8147113AA9}" destId="{F0BB7B77-32A4-4CA3-911A-3D7E074FD7F1}" srcOrd="2" destOrd="0" presId="urn:microsoft.com/office/officeart/2018/2/layout/IconVerticalSolidList"/>
    <dgm:cxn modelId="{DD497FDC-E43D-4AB7-83FC-435AFD2495D3}" type="presParOf" srcId="{3A1FB2A8-DB03-4EAA-9DA1-5C8147113AA9}" destId="{E6EC5B8D-259D-4AED-9A11-35F12421A72E}" srcOrd="3" destOrd="0" presId="urn:microsoft.com/office/officeart/2018/2/layout/IconVerticalSolidList"/>
    <dgm:cxn modelId="{62115050-1E9D-4C29-9175-3E2955314C02}" type="presParOf" srcId="{2440075D-2F47-449D-9F6B-62C90E66965B}" destId="{27666959-E010-4037-90EF-B630FE089A31}" srcOrd="5" destOrd="0" presId="urn:microsoft.com/office/officeart/2018/2/layout/IconVerticalSolidList"/>
    <dgm:cxn modelId="{8E05AC71-E042-44FD-A08F-04CBFF330DFE}" type="presParOf" srcId="{2440075D-2F47-449D-9F6B-62C90E66965B}" destId="{C4896C73-3353-45E3-A92C-8616130B99F2}" srcOrd="6" destOrd="0" presId="urn:microsoft.com/office/officeart/2018/2/layout/IconVerticalSolidList"/>
    <dgm:cxn modelId="{DE8D210E-22FD-459D-8291-C14569802E7C}" type="presParOf" srcId="{C4896C73-3353-45E3-A92C-8616130B99F2}" destId="{3970586F-673F-4973-A9FA-E4431179935B}" srcOrd="0" destOrd="0" presId="urn:microsoft.com/office/officeart/2018/2/layout/IconVerticalSolidList"/>
    <dgm:cxn modelId="{AD826881-5BE4-4F35-8FB6-41ABD4B014BA}" type="presParOf" srcId="{C4896C73-3353-45E3-A92C-8616130B99F2}" destId="{FDA72D78-3B3F-4531-811A-707E4E7F8BDF}" srcOrd="1" destOrd="0" presId="urn:microsoft.com/office/officeart/2018/2/layout/IconVerticalSolidList"/>
    <dgm:cxn modelId="{894E3EFB-F2DF-4A2D-8575-E86F8F97A610}" type="presParOf" srcId="{C4896C73-3353-45E3-A92C-8616130B99F2}" destId="{83147994-1D0C-4AC5-AF3F-8423A337B464}" srcOrd="2" destOrd="0" presId="urn:microsoft.com/office/officeart/2018/2/layout/IconVerticalSolidList"/>
    <dgm:cxn modelId="{3818E9EC-4795-4BE8-B100-6C00BBB2F943}" type="presParOf" srcId="{C4896C73-3353-45E3-A92C-8616130B99F2}" destId="{4B658EF3-8530-45E4-AC88-EA39FDD9565C}" srcOrd="3" destOrd="0" presId="urn:microsoft.com/office/officeart/2018/2/layout/IconVerticalSolidList"/>
    <dgm:cxn modelId="{01D6524D-C95F-42A9-937B-0897E78C81C6}" type="presParOf" srcId="{2440075D-2F47-449D-9F6B-62C90E66965B}" destId="{05CA32F7-6FA1-42A0-A2EF-9563DC23DBC9}" srcOrd="7" destOrd="0" presId="urn:microsoft.com/office/officeart/2018/2/layout/IconVerticalSolidList"/>
    <dgm:cxn modelId="{97AC2E32-51B9-479B-9C8A-02729BF752E9}" type="presParOf" srcId="{2440075D-2F47-449D-9F6B-62C90E66965B}" destId="{81C5D098-2DB1-4AC3-B937-541E978ECCEE}" srcOrd="8" destOrd="0" presId="urn:microsoft.com/office/officeart/2018/2/layout/IconVerticalSolidList"/>
    <dgm:cxn modelId="{23522D25-1307-437B-9E58-5D452816AFF0}" type="presParOf" srcId="{81C5D098-2DB1-4AC3-B937-541E978ECCEE}" destId="{F8E8477A-9B70-4182-854F-AB019628D849}" srcOrd="0" destOrd="0" presId="urn:microsoft.com/office/officeart/2018/2/layout/IconVerticalSolidList"/>
    <dgm:cxn modelId="{50AF599B-6644-4F72-8319-F27969B05E30}" type="presParOf" srcId="{81C5D098-2DB1-4AC3-B937-541E978ECCEE}" destId="{5DA02316-8877-4451-BFD9-D0535A3A8632}" srcOrd="1" destOrd="0" presId="urn:microsoft.com/office/officeart/2018/2/layout/IconVerticalSolidList"/>
    <dgm:cxn modelId="{C3AB5189-3D1E-4452-95DC-363B1A4B015D}" type="presParOf" srcId="{81C5D098-2DB1-4AC3-B937-541E978ECCEE}" destId="{1759147A-9CD7-4D9C-BA21-BE31FAFAF91F}" srcOrd="2" destOrd="0" presId="urn:microsoft.com/office/officeart/2018/2/layout/IconVerticalSolidList"/>
    <dgm:cxn modelId="{B1183900-4020-462B-B6F1-F70CCF5F546D}" type="presParOf" srcId="{81C5D098-2DB1-4AC3-B937-541E978ECCEE}" destId="{E68FAF54-805B-4F45-A9E5-386A194A18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70881-E053-414B-BCDC-ACFC7CC8D219}">
      <dsp:nvSpPr>
        <dsp:cNvPr id="0" name=""/>
        <dsp:cNvSpPr/>
      </dsp:nvSpPr>
      <dsp:spPr>
        <a:xfrm>
          <a:off x="444707" y="1340630"/>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8DF12-0559-4B16-BF32-C14CB0FB38E1}">
      <dsp:nvSpPr>
        <dsp:cNvPr id="0" name=""/>
        <dsp:cNvSpPr/>
      </dsp:nvSpPr>
      <dsp:spPr>
        <a:xfrm>
          <a:off x="722582" y="1618505"/>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35B3D6-3ED0-4C5F-8191-919FCC86A575}">
      <dsp:nvSpPr>
        <dsp:cNvPr id="0" name=""/>
        <dsp:cNvSpPr/>
      </dsp:nvSpPr>
      <dsp:spPr>
        <a:xfrm>
          <a:off x="27895" y="305063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Weekly, Monthly, Quarterly, Yearly Weekday Trends in Sales count </a:t>
          </a:r>
        </a:p>
      </dsp:txBody>
      <dsp:txXfrm>
        <a:off x="27895" y="3050630"/>
        <a:ext cx="2137500" cy="720000"/>
      </dsp:txXfrm>
    </dsp:sp>
    <dsp:sp modelId="{6BD69138-2F37-4C93-9EA6-4CC65D0D4A1F}">
      <dsp:nvSpPr>
        <dsp:cNvPr id="0" name=""/>
        <dsp:cNvSpPr/>
      </dsp:nvSpPr>
      <dsp:spPr>
        <a:xfrm>
          <a:off x="2956270" y="1340630"/>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344BD-E70F-4E08-B57A-5F089B92D823}">
      <dsp:nvSpPr>
        <dsp:cNvPr id="0" name=""/>
        <dsp:cNvSpPr/>
      </dsp:nvSpPr>
      <dsp:spPr>
        <a:xfrm>
          <a:off x="3234145" y="1618505"/>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A9AFD-A859-4741-8D7D-A38726EDB643}">
      <dsp:nvSpPr>
        <dsp:cNvPr id="0" name=""/>
        <dsp:cNvSpPr/>
      </dsp:nvSpPr>
      <dsp:spPr>
        <a:xfrm>
          <a:off x="2539457" y="305063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Products counts &amp; Year Wise top products</a:t>
          </a:r>
        </a:p>
      </dsp:txBody>
      <dsp:txXfrm>
        <a:off x="2539457" y="3050630"/>
        <a:ext cx="2137500" cy="720000"/>
      </dsp:txXfrm>
    </dsp:sp>
    <dsp:sp modelId="{32AC5F71-67C7-4A60-B208-453FE11FF1E2}">
      <dsp:nvSpPr>
        <dsp:cNvPr id="0" name=""/>
        <dsp:cNvSpPr/>
      </dsp:nvSpPr>
      <dsp:spPr>
        <a:xfrm>
          <a:off x="5467833" y="1340630"/>
          <a:ext cx="1303875" cy="130387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B3769-3187-45BC-B9A0-25CB23F34ABF}">
      <dsp:nvSpPr>
        <dsp:cNvPr id="0" name=""/>
        <dsp:cNvSpPr/>
      </dsp:nvSpPr>
      <dsp:spPr>
        <a:xfrm>
          <a:off x="5745708" y="1618505"/>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C955D-D420-4936-A2FB-04FAA09D2007}">
      <dsp:nvSpPr>
        <dsp:cNvPr id="0" name=""/>
        <dsp:cNvSpPr/>
      </dsp:nvSpPr>
      <dsp:spPr>
        <a:xfrm>
          <a:off x="5051020" y="305063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Summary and Recommendations</a:t>
          </a:r>
        </a:p>
      </dsp:txBody>
      <dsp:txXfrm>
        <a:off x="5051020" y="3050630"/>
        <a:ext cx="2137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C45ED-F84E-4546-9EB8-F868C0F0D6BC}">
      <dsp:nvSpPr>
        <dsp:cNvPr id="0" name=""/>
        <dsp:cNvSpPr/>
      </dsp:nvSpPr>
      <dsp:spPr>
        <a:xfrm>
          <a:off x="0" y="6485"/>
          <a:ext cx="7216416" cy="734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A918D-A609-40BE-BF89-9D43926255C5}">
      <dsp:nvSpPr>
        <dsp:cNvPr id="0" name=""/>
        <dsp:cNvSpPr/>
      </dsp:nvSpPr>
      <dsp:spPr>
        <a:xfrm>
          <a:off x="222303" y="171834"/>
          <a:ext cx="404583" cy="404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DFC29-529F-422E-B6A8-033B7D8AD7FC}">
      <dsp:nvSpPr>
        <dsp:cNvPr id="0" name=""/>
        <dsp:cNvSpPr/>
      </dsp:nvSpPr>
      <dsp:spPr>
        <a:xfrm>
          <a:off x="849191" y="6485"/>
          <a:ext cx="6303573" cy="84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28" tIns="89928" rIns="89928" bIns="89928" numCol="1" spcCol="1270" anchor="ctr" anchorCtr="0">
          <a:noAutofit/>
        </a:bodyPr>
        <a:lstStyle/>
        <a:p>
          <a:pPr marL="0" lvl="0" indent="0" algn="l" defTabSz="622300">
            <a:lnSpc>
              <a:spcPct val="90000"/>
            </a:lnSpc>
            <a:spcBef>
              <a:spcPct val="0"/>
            </a:spcBef>
            <a:spcAft>
              <a:spcPct val="35000"/>
            </a:spcAft>
            <a:buNone/>
          </a:pPr>
          <a:r>
            <a:rPr lang="en-US" sz="1400" kern="1200"/>
            <a:t>The analysis revealed key product combinations frequently bought together by customers, offering valuable insights for </a:t>
          </a:r>
          <a:r>
            <a:rPr lang="en-US" sz="1400" b="1" kern="1200"/>
            <a:t>optimizing product placement and promotional strategies</a:t>
          </a:r>
          <a:r>
            <a:rPr lang="en-US" sz="1400" kern="1200"/>
            <a:t>.</a:t>
          </a:r>
        </a:p>
      </dsp:txBody>
      <dsp:txXfrm>
        <a:off x="849191" y="6485"/>
        <a:ext cx="6303573" cy="849714"/>
      </dsp:txXfrm>
    </dsp:sp>
    <dsp:sp modelId="{BB2CDD1F-EA8D-4230-BEF9-103199DF232E}">
      <dsp:nvSpPr>
        <dsp:cNvPr id="0" name=""/>
        <dsp:cNvSpPr/>
      </dsp:nvSpPr>
      <dsp:spPr>
        <a:xfrm>
          <a:off x="0" y="1068628"/>
          <a:ext cx="7216416" cy="734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1CCBB-CDF6-48D8-91C4-69C45D14B4FE}">
      <dsp:nvSpPr>
        <dsp:cNvPr id="0" name=""/>
        <dsp:cNvSpPr/>
      </dsp:nvSpPr>
      <dsp:spPr>
        <a:xfrm>
          <a:off x="222303" y="1233978"/>
          <a:ext cx="404583" cy="404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84527-C89F-4C0A-BF8B-67AD5D8E8ADC}">
      <dsp:nvSpPr>
        <dsp:cNvPr id="0" name=""/>
        <dsp:cNvSpPr/>
      </dsp:nvSpPr>
      <dsp:spPr>
        <a:xfrm>
          <a:off x="849191" y="1068628"/>
          <a:ext cx="6303573" cy="84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28" tIns="89928" rIns="89928" bIns="89928" numCol="1" spcCol="1270" anchor="ctr" anchorCtr="0">
          <a:noAutofit/>
        </a:bodyPr>
        <a:lstStyle/>
        <a:p>
          <a:pPr marL="0" lvl="0" indent="0" algn="l" defTabSz="622300">
            <a:lnSpc>
              <a:spcPct val="90000"/>
            </a:lnSpc>
            <a:spcBef>
              <a:spcPct val="0"/>
            </a:spcBef>
            <a:spcAft>
              <a:spcPct val="35000"/>
            </a:spcAft>
            <a:buNone/>
          </a:pPr>
          <a:r>
            <a:rPr lang="en-US" sz="1400" kern="1200"/>
            <a:t>Popular items include </a:t>
          </a:r>
          <a:r>
            <a:rPr lang="en-US" sz="1400" b="1" kern="1200"/>
            <a:t>yogurt, poultry, aluminum foil, cheeses, cereals, and dinner rolls</a:t>
          </a:r>
          <a:r>
            <a:rPr lang="en-US" sz="1400" kern="1200"/>
            <a:t>.</a:t>
          </a:r>
          <a:br>
            <a:rPr lang="en-US" sz="1400" kern="1200"/>
          </a:br>
          <a:r>
            <a:rPr lang="en-US" sz="1400" kern="1200"/>
            <a:t>Interestingly, some </a:t>
          </a:r>
          <a:r>
            <a:rPr lang="en-US" sz="1400" b="1" kern="1200"/>
            <a:t>unexpected product pairings</a:t>
          </a:r>
          <a:r>
            <a:rPr lang="en-US" sz="1400" kern="1200"/>
            <a:t> emerged—such as </a:t>
          </a:r>
          <a:r>
            <a:rPr lang="en-US" sz="1400" b="1" kern="1200"/>
            <a:t>poultry with dishwashing liquid, laundry detergent, and mixes</a:t>
          </a:r>
          <a:r>
            <a:rPr lang="en-US" sz="1400" kern="1200"/>
            <a:t>.</a:t>
          </a:r>
        </a:p>
      </dsp:txBody>
      <dsp:txXfrm>
        <a:off x="849191" y="1068628"/>
        <a:ext cx="6303573" cy="849714"/>
      </dsp:txXfrm>
    </dsp:sp>
    <dsp:sp modelId="{C9BA5F7A-19F2-4C50-8D42-F4A4DCD1BAE3}">
      <dsp:nvSpPr>
        <dsp:cNvPr id="0" name=""/>
        <dsp:cNvSpPr/>
      </dsp:nvSpPr>
      <dsp:spPr>
        <a:xfrm>
          <a:off x="0" y="2130772"/>
          <a:ext cx="7216416" cy="734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53B81-0B76-4426-BD70-1AAA88F673A7}">
      <dsp:nvSpPr>
        <dsp:cNvPr id="0" name=""/>
        <dsp:cNvSpPr/>
      </dsp:nvSpPr>
      <dsp:spPr>
        <a:xfrm>
          <a:off x="222303" y="2296122"/>
          <a:ext cx="404583" cy="404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EC5B8D-259D-4AED-9A11-35F12421A72E}">
      <dsp:nvSpPr>
        <dsp:cNvPr id="0" name=""/>
        <dsp:cNvSpPr/>
      </dsp:nvSpPr>
      <dsp:spPr>
        <a:xfrm>
          <a:off x="849191" y="2130772"/>
          <a:ext cx="6303573" cy="84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28" tIns="89928" rIns="89928" bIns="89928" numCol="1" spcCol="1270" anchor="ctr" anchorCtr="0">
          <a:noAutofit/>
        </a:bodyPr>
        <a:lstStyle/>
        <a:p>
          <a:pPr marL="0" lvl="0" indent="0" algn="l" defTabSz="622300">
            <a:lnSpc>
              <a:spcPct val="90000"/>
            </a:lnSpc>
            <a:spcBef>
              <a:spcPct val="0"/>
            </a:spcBef>
            <a:spcAft>
              <a:spcPct val="35000"/>
            </a:spcAft>
            <a:buNone/>
          </a:pPr>
          <a:r>
            <a:rPr lang="en-US" sz="1400" kern="1200"/>
            <a:t>Introducing </a:t>
          </a:r>
          <a:r>
            <a:rPr lang="en-US" sz="1400" b="1" kern="1200"/>
            <a:t>promotions like “Buy Two Get One Free”</a:t>
          </a:r>
          <a:r>
            <a:rPr lang="en-US" sz="1400" kern="1200"/>
            <a:t> on these frequently paired products could </a:t>
          </a:r>
          <a:r>
            <a:rPr lang="en-US" sz="1400" b="1" kern="1200"/>
            <a:t>encourage higher purchase volumes</a:t>
          </a:r>
          <a:r>
            <a:rPr lang="en-US" sz="1400" kern="1200"/>
            <a:t>.</a:t>
          </a:r>
        </a:p>
      </dsp:txBody>
      <dsp:txXfrm>
        <a:off x="849191" y="2130772"/>
        <a:ext cx="6303573" cy="849714"/>
      </dsp:txXfrm>
    </dsp:sp>
    <dsp:sp modelId="{3970586F-673F-4973-A9FA-E4431179935B}">
      <dsp:nvSpPr>
        <dsp:cNvPr id="0" name=""/>
        <dsp:cNvSpPr/>
      </dsp:nvSpPr>
      <dsp:spPr>
        <a:xfrm>
          <a:off x="0" y="3192916"/>
          <a:ext cx="7216416" cy="734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A72D78-3B3F-4531-811A-707E4E7F8BDF}">
      <dsp:nvSpPr>
        <dsp:cNvPr id="0" name=""/>
        <dsp:cNvSpPr/>
      </dsp:nvSpPr>
      <dsp:spPr>
        <a:xfrm>
          <a:off x="222303" y="3358266"/>
          <a:ext cx="404583" cy="4041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658EF3-8530-45E4-AC88-EA39FDD9565C}">
      <dsp:nvSpPr>
        <dsp:cNvPr id="0" name=""/>
        <dsp:cNvSpPr/>
      </dsp:nvSpPr>
      <dsp:spPr>
        <a:xfrm>
          <a:off x="849191" y="3192916"/>
          <a:ext cx="6303573" cy="84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28" tIns="89928" rIns="89928" bIns="89928" numCol="1" spcCol="1270" anchor="ctr" anchorCtr="0">
          <a:noAutofit/>
        </a:bodyPr>
        <a:lstStyle/>
        <a:p>
          <a:pPr marL="0" lvl="0" indent="0" algn="l" defTabSz="622300">
            <a:lnSpc>
              <a:spcPct val="90000"/>
            </a:lnSpc>
            <a:spcBef>
              <a:spcPct val="0"/>
            </a:spcBef>
            <a:spcAft>
              <a:spcPct val="35000"/>
            </a:spcAft>
            <a:buNone/>
          </a:pPr>
          <a:r>
            <a:rPr lang="en-US" sz="1400" kern="1200"/>
            <a:t>Additionally, placing </a:t>
          </a:r>
          <a:r>
            <a:rPr lang="en-US" sz="1400" b="1" kern="1200"/>
            <a:t>complementary items near each other</a:t>
          </a:r>
          <a:r>
            <a:rPr lang="en-US" sz="1400" kern="1200"/>
            <a:t> in-store can boost cross-selling opportunities.</a:t>
          </a:r>
        </a:p>
      </dsp:txBody>
      <dsp:txXfrm>
        <a:off x="849191" y="3192916"/>
        <a:ext cx="6303573" cy="849714"/>
      </dsp:txXfrm>
    </dsp:sp>
    <dsp:sp modelId="{F8E8477A-9B70-4182-854F-AB019628D849}">
      <dsp:nvSpPr>
        <dsp:cNvPr id="0" name=""/>
        <dsp:cNvSpPr/>
      </dsp:nvSpPr>
      <dsp:spPr>
        <a:xfrm>
          <a:off x="0" y="4255059"/>
          <a:ext cx="7216416" cy="7348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A02316-8877-4451-BFD9-D0535A3A8632}">
      <dsp:nvSpPr>
        <dsp:cNvPr id="0" name=""/>
        <dsp:cNvSpPr/>
      </dsp:nvSpPr>
      <dsp:spPr>
        <a:xfrm>
          <a:off x="222303" y="4420409"/>
          <a:ext cx="404583" cy="4041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FAF54-805B-4F45-A9E5-386A194A185B}">
      <dsp:nvSpPr>
        <dsp:cNvPr id="0" name=""/>
        <dsp:cNvSpPr/>
      </dsp:nvSpPr>
      <dsp:spPr>
        <a:xfrm>
          <a:off x="849191" y="4255059"/>
          <a:ext cx="6303573" cy="84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928" tIns="89928" rIns="89928" bIns="89928" numCol="1" spcCol="1270" anchor="ctr" anchorCtr="0">
          <a:noAutofit/>
        </a:bodyPr>
        <a:lstStyle/>
        <a:p>
          <a:pPr marL="0" lvl="0" indent="0" algn="l" defTabSz="622300">
            <a:lnSpc>
              <a:spcPct val="90000"/>
            </a:lnSpc>
            <a:spcBef>
              <a:spcPct val="0"/>
            </a:spcBef>
            <a:spcAft>
              <a:spcPct val="35000"/>
            </a:spcAft>
            <a:buNone/>
          </a:pPr>
          <a:r>
            <a:rPr lang="en-US" sz="1400" kern="1200"/>
            <a:t>In summary, this </a:t>
          </a:r>
          <a:r>
            <a:rPr lang="en-US" sz="1400" b="1" kern="1200"/>
            <a:t>market basket analysis</a:t>
          </a:r>
          <a:r>
            <a:rPr lang="en-US" sz="1400" kern="1200"/>
            <a:t> helps the store better understand customer preferences and make more </a:t>
          </a:r>
          <a:r>
            <a:rPr lang="en-US" sz="1400" b="1" kern="1200"/>
            <a:t>data-driven decisions</a:t>
          </a:r>
          <a:r>
            <a:rPr lang="en-US" sz="1400" kern="1200"/>
            <a:t> to enhance sales and customer satisfaction.</a:t>
          </a:r>
        </a:p>
      </dsp:txBody>
      <dsp:txXfrm>
        <a:off x="849191" y="4255059"/>
        <a:ext cx="6303573" cy="84971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350730-2EF7-4251-B74F-87BF81B817C8}"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53740-AC18-4109-8CD4-1C83A503B657}" type="slidenum">
              <a:rPr lang="en-IN" smtClean="0"/>
              <a:t>‹#›</a:t>
            </a:fld>
            <a:endParaRPr lang="en-IN"/>
          </a:p>
        </p:txBody>
      </p:sp>
    </p:spTree>
    <p:extLst>
      <p:ext uri="{BB962C8B-B14F-4D97-AF65-F5344CB8AC3E}">
        <p14:creationId xmlns:p14="http://schemas.microsoft.com/office/powerpoint/2010/main" val="341850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153740-AC18-4109-8CD4-1C83A503B657}" type="slidenum">
              <a:rPr lang="en-IN" smtClean="0"/>
              <a:t>11</a:t>
            </a:fld>
            <a:endParaRPr lang="en-IN"/>
          </a:p>
        </p:txBody>
      </p:sp>
    </p:spTree>
    <p:extLst>
      <p:ext uri="{BB962C8B-B14F-4D97-AF65-F5344CB8AC3E}">
        <p14:creationId xmlns:p14="http://schemas.microsoft.com/office/powerpoint/2010/main" val="1930769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9288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8258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78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1269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918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279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8619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0959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515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3391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564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8254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5" name="Picture 14" descr="Apples on a weighing scale">
            <a:extLst>
              <a:ext uri="{FF2B5EF4-FFF2-40B4-BE49-F238E27FC236}">
                <a16:creationId xmlns:a16="http://schemas.microsoft.com/office/drawing/2014/main" id="{43EC0DE5-D9B2-292A-6FFE-E6EDFDD9A93A}"/>
              </a:ext>
            </a:extLst>
          </p:cNvPr>
          <p:cNvPicPr>
            <a:picLocks noChangeAspect="1"/>
          </p:cNvPicPr>
          <p:nvPr/>
        </p:nvPicPr>
        <p:blipFill>
          <a:blip r:embed="rId2"/>
          <a:srcRect t="13124" b="2606"/>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05DEC45B-BA77-21C0-3869-05DE7C92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705856"/>
            <a:ext cx="12192001" cy="1152144"/>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74A8E65C-4410-25BD-5154-CFC546D9593F}"/>
              </a:ext>
            </a:extLst>
          </p:cNvPr>
          <p:cNvSpPr>
            <a:spLocks noGrp="1"/>
          </p:cNvSpPr>
          <p:nvPr>
            <p:ph type="ctrTitle"/>
          </p:nvPr>
        </p:nvSpPr>
        <p:spPr>
          <a:xfrm>
            <a:off x="356615" y="5863030"/>
            <a:ext cx="7955280" cy="870008"/>
          </a:xfrm>
        </p:spPr>
        <p:txBody>
          <a:bodyPr anchor="ctr">
            <a:normAutofit fontScale="90000"/>
          </a:bodyPr>
          <a:lstStyle/>
          <a:p>
            <a:pPr>
              <a:lnSpc>
                <a:spcPct val="90000"/>
              </a:lnSpc>
            </a:pPr>
            <a:r>
              <a:rPr lang="en-US" sz="2600" dirty="0">
                <a:ea typeface="+mj-lt"/>
                <a:cs typeface="+mj-lt"/>
              </a:rPr>
              <a:t>Grocery Store's Data</a:t>
            </a:r>
            <a:br>
              <a:rPr lang="en-US" sz="2600" dirty="0">
                <a:ea typeface="+mj-lt"/>
                <a:cs typeface="+mj-lt"/>
              </a:rPr>
            </a:br>
            <a:r>
              <a:rPr lang="en-US" sz="2800" dirty="0">
                <a:ea typeface="+mj-lt"/>
                <a:cs typeface="+mj-lt"/>
              </a:rPr>
              <a:t>MRA Project-Milestone 2</a:t>
            </a:r>
            <a:br>
              <a:rPr lang="en-US" sz="2600" dirty="0">
                <a:ea typeface="+mj-lt"/>
                <a:cs typeface="+mj-lt"/>
              </a:rPr>
            </a:br>
            <a:endParaRPr lang="en-IN" sz="2600" dirty="0"/>
          </a:p>
        </p:txBody>
      </p:sp>
      <p:cxnSp>
        <p:nvCxnSpPr>
          <p:cNvPr id="13" name="Straight Connector 12">
            <a:extLst>
              <a:ext uri="{FF2B5EF4-FFF2-40B4-BE49-F238E27FC236}">
                <a16:creationId xmlns:a16="http://schemas.microsoft.com/office/drawing/2014/main" id="{7A0A4642-D29D-0121-4C05-5A5559BC5F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560574" y="6281928"/>
            <a:ext cx="1152144"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55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D935CF-C2EE-BFC8-780A-000CD688D9C1}"/>
              </a:ext>
            </a:extLst>
          </p:cNvPr>
          <p:cNvSpPr>
            <a:spLocks noGrp="1"/>
          </p:cNvSpPr>
          <p:nvPr>
            <p:ph type="title"/>
          </p:nvPr>
        </p:nvSpPr>
        <p:spPr>
          <a:xfrm>
            <a:off x="640080" y="914399"/>
            <a:ext cx="3000587" cy="4160520"/>
          </a:xfrm>
        </p:spPr>
        <p:txBody>
          <a:bodyPr anchor="t">
            <a:normAutofit/>
          </a:bodyPr>
          <a:lstStyle/>
          <a:p>
            <a:r>
              <a:rPr lang="en-US" sz="3600" dirty="0"/>
              <a:t>Exploratory Data Analysis</a:t>
            </a:r>
            <a:endParaRPr lang="en-IN" sz="3600" dirty="0"/>
          </a:p>
        </p:txBody>
      </p:sp>
      <p:cxnSp>
        <p:nvCxnSpPr>
          <p:cNvPr id="15" name="Straight Connector 14">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2E54B97-05BC-E844-E7A1-CEFBD74F24F7}"/>
              </a:ext>
            </a:extLst>
          </p:cNvPr>
          <p:cNvGraphicFramePr>
            <a:graphicFrameLocks noGrp="1"/>
          </p:cNvGraphicFramePr>
          <p:nvPr>
            <p:ph idx="1"/>
            <p:extLst>
              <p:ext uri="{D42A27DB-BD31-4B8C-83A1-F6EECF244321}">
                <p14:modId xmlns:p14="http://schemas.microsoft.com/office/powerpoint/2010/main" val="4291477344"/>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5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218220-4AD7-9086-7D3C-0B6E760E15AA}"/>
              </a:ext>
            </a:extLst>
          </p:cNvPr>
          <p:cNvSpPr>
            <a:spLocks noGrp="1"/>
          </p:cNvSpPr>
          <p:nvPr>
            <p:ph type="title"/>
          </p:nvPr>
        </p:nvSpPr>
        <p:spPr>
          <a:xfrm>
            <a:off x="640080" y="914399"/>
            <a:ext cx="10847494" cy="1171069"/>
          </a:xfrm>
        </p:spPr>
        <p:txBody>
          <a:bodyPr anchor="t">
            <a:normAutofit/>
          </a:bodyPr>
          <a:lstStyle/>
          <a:p>
            <a:r>
              <a:rPr lang="en-US" dirty="0"/>
              <a:t>Yearly Count of Products Sold</a:t>
            </a:r>
            <a:endParaRPr lang="en-IN" dirty="0"/>
          </a:p>
        </p:txBody>
      </p:sp>
      <p:pic>
        <p:nvPicPr>
          <p:cNvPr id="7" name="Picture 6">
            <a:extLst>
              <a:ext uri="{FF2B5EF4-FFF2-40B4-BE49-F238E27FC236}">
                <a16:creationId xmlns:a16="http://schemas.microsoft.com/office/drawing/2014/main" id="{5B6EA6BE-76B5-CE38-201A-C9B2415E15C7}"/>
              </a:ext>
            </a:extLst>
          </p:cNvPr>
          <p:cNvPicPr>
            <a:picLocks noChangeAspect="1"/>
          </p:cNvPicPr>
          <p:nvPr/>
        </p:nvPicPr>
        <p:blipFill>
          <a:blip r:embed="rId3"/>
          <a:stretch>
            <a:fillRect/>
          </a:stretch>
        </p:blipFill>
        <p:spPr>
          <a:xfrm>
            <a:off x="713232" y="2533842"/>
            <a:ext cx="5648193" cy="3205349"/>
          </a:xfrm>
          <a:prstGeom prst="rect">
            <a:avLst/>
          </a:prstGeom>
        </p:spPr>
      </p:pic>
      <p:sp>
        <p:nvSpPr>
          <p:cNvPr id="3" name="Content Placeholder 2">
            <a:extLst>
              <a:ext uri="{FF2B5EF4-FFF2-40B4-BE49-F238E27FC236}">
                <a16:creationId xmlns:a16="http://schemas.microsoft.com/office/drawing/2014/main" id="{D1D5E994-1ADC-799C-B934-2A92CD8818CA}"/>
              </a:ext>
            </a:extLst>
          </p:cNvPr>
          <p:cNvSpPr>
            <a:spLocks noGrp="1"/>
          </p:cNvSpPr>
          <p:nvPr>
            <p:ph idx="1"/>
          </p:nvPr>
        </p:nvSpPr>
        <p:spPr>
          <a:xfrm>
            <a:off x="6915150" y="2256287"/>
            <a:ext cx="4563618" cy="3760459"/>
          </a:xfrm>
        </p:spPr>
        <p:txBody>
          <a:bodyPr anchor="t">
            <a:normAutofit/>
          </a:bodyPr>
          <a:lstStyle/>
          <a:p>
            <a:pPr marL="0" indent="0">
              <a:buNone/>
            </a:pPr>
            <a:r>
              <a:rPr lang="en-US" dirty="0"/>
              <a:t>As we have data till 26 </a:t>
            </a:r>
            <a:r>
              <a:rPr lang="en-US" dirty="0" err="1"/>
              <a:t>feb</a:t>
            </a:r>
            <a:r>
              <a:rPr lang="en-US" dirty="0"/>
              <a:t> 2020 that’s why the count of products sold in 2020 is low.</a:t>
            </a:r>
          </a:p>
          <a:p>
            <a:pPr marL="0" indent="0">
              <a:buNone/>
            </a:pPr>
            <a:endParaRPr lang="en-IN" dirty="0"/>
          </a:p>
        </p:txBody>
      </p:sp>
      <p:cxnSp>
        <p:nvCxnSpPr>
          <p:cNvPr id="22" name="Straight Connector 2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43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65F8D6-8C50-8942-E8E4-DF25078F6760}"/>
              </a:ext>
            </a:extLst>
          </p:cNvPr>
          <p:cNvSpPr>
            <a:spLocks noGrp="1"/>
          </p:cNvSpPr>
          <p:nvPr>
            <p:ph type="title"/>
          </p:nvPr>
        </p:nvSpPr>
        <p:spPr>
          <a:xfrm>
            <a:off x="713232" y="297180"/>
            <a:ext cx="10890928" cy="971550"/>
          </a:xfrm>
        </p:spPr>
        <p:txBody>
          <a:bodyPr vert="horz" lIns="91440" tIns="45720" rIns="91440" bIns="45720" rtlCol="0" anchor="t">
            <a:normAutofit/>
          </a:bodyPr>
          <a:lstStyle/>
          <a:p>
            <a:r>
              <a:rPr lang="en-US"/>
              <a:t>Quarterly Count of Products Sold</a:t>
            </a:r>
          </a:p>
        </p:txBody>
      </p:sp>
      <p:cxnSp>
        <p:nvCxnSpPr>
          <p:cNvPr id="17" name="Straight Connector 16">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260194F-83A5-CCC5-5D7F-9C1F2B66493C}"/>
              </a:ext>
            </a:extLst>
          </p:cNvPr>
          <p:cNvPicPr>
            <a:picLocks noChangeAspect="1"/>
          </p:cNvPicPr>
          <p:nvPr/>
        </p:nvPicPr>
        <p:blipFill>
          <a:blip r:embed="rId2"/>
          <a:stretch>
            <a:fillRect/>
          </a:stretch>
        </p:blipFill>
        <p:spPr>
          <a:xfrm>
            <a:off x="713232" y="1662545"/>
            <a:ext cx="5648193" cy="4230734"/>
          </a:xfrm>
          <a:prstGeom prst="rect">
            <a:avLst/>
          </a:prstGeom>
        </p:spPr>
      </p:pic>
      <p:sp>
        <p:nvSpPr>
          <p:cNvPr id="7" name="TextBox 6">
            <a:extLst>
              <a:ext uri="{FF2B5EF4-FFF2-40B4-BE49-F238E27FC236}">
                <a16:creationId xmlns:a16="http://schemas.microsoft.com/office/drawing/2014/main" id="{B351043D-EBC5-C330-5B5E-37A126C334C1}"/>
              </a:ext>
            </a:extLst>
          </p:cNvPr>
          <p:cNvSpPr txBox="1"/>
          <p:nvPr/>
        </p:nvSpPr>
        <p:spPr>
          <a:xfrm>
            <a:off x="6818823" y="2132820"/>
            <a:ext cx="4659945" cy="3760459"/>
          </a:xfrm>
          <a:prstGeom prst="rect">
            <a:avLst/>
          </a:prstGeom>
        </p:spPr>
        <p:txBody>
          <a:bodyPr vert="horz" lIns="91440" tIns="45720" rIns="91440" bIns="45720" rtlCol="0" anchor="t">
            <a:normAutofit/>
          </a:bodyPr>
          <a:lstStyle/>
          <a:p>
            <a:pPr marL="285750" indent="-285750">
              <a:lnSpc>
                <a:spcPct val="120000"/>
              </a:lnSpc>
              <a:spcAft>
                <a:spcPts val="600"/>
              </a:spcAft>
              <a:buSzPct val="87000"/>
              <a:buFont typeface="Arial" panose="020B0604020202020204" pitchFamily="34" charset="0"/>
              <a:buChar char="•"/>
            </a:pPr>
            <a:r>
              <a:rPr lang="en-US" dirty="0"/>
              <a:t>As we have data till 26 </a:t>
            </a:r>
            <a:r>
              <a:rPr lang="en-US" dirty="0" err="1"/>
              <a:t>feb</a:t>
            </a:r>
            <a:r>
              <a:rPr lang="en-US" dirty="0"/>
              <a:t> 2020 that’s why the count of products sold in Q1 is Hight.</a:t>
            </a:r>
          </a:p>
          <a:p>
            <a:pPr marL="285750" indent="-285750">
              <a:lnSpc>
                <a:spcPct val="120000"/>
              </a:lnSpc>
              <a:spcAft>
                <a:spcPts val="600"/>
              </a:spcAft>
              <a:buSzPct val="87000"/>
              <a:buFont typeface="Arial" panose="020B0604020202020204" pitchFamily="34" charset="0"/>
              <a:buChar char="•"/>
            </a:pPr>
            <a:r>
              <a:rPr lang="en-US" dirty="0"/>
              <a:t>In 2019 Q1 sales was highest</a:t>
            </a:r>
          </a:p>
          <a:p>
            <a:pPr marL="285750" indent="-285750">
              <a:lnSpc>
                <a:spcPct val="120000"/>
              </a:lnSpc>
              <a:spcAft>
                <a:spcPts val="600"/>
              </a:spcAft>
              <a:buSzPct val="87000"/>
              <a:buFont typeface="Arial" panose="020B0604020202020204" pitchFamily="34" charset="0"/>
              <a:buChar char="•"/>
            </a:pPr>
            <a:r>
              <a:rPr lang="en-US" dirty="0"/>
              <a:t>In 2018 Q3 sales was highest</a:t>
            </a:r>
          </a:p>
          <a:p>
            <a:pPr marL="285750" indent="-285750">
              <a:lnSpc>
                <a:spcPct val="120000"/>
              </a:lnSpc>
              <a:spcAft>
                <a:spcPts val="600"/>
              </a:spcAft>
              <a:buSzPct val="87000"/>
              <a:buFont typeface="Arial" panose="020B0604020202020204" pitchFamily="34" charset="0"/>
              <a:buChar char="•"/>
            </a:pPr>
            <a:r>
              <a:rPr lang="en-US" dirty="0"/>
              <a:t>Count of product sold in Q2 is </a:t>
            </a:r>
            <a:r>
              <a:rPr lang="en-US" dirty="0" err="1"/>
              <a:t>aproxx</a:t>
            </a:r>
            <a:r>
              <a:rPr lang="en-US" dirty="0"/>
              <a:t> same in 2019 and 2018.</a:t>
            </a:r>
          </a:p>
        </p:txBody>
      </p:sp>
    </p:spTree>
    <p:extLst>
      <p:ext uri="{BB962C8B-B14F-4D97-AF65-F5344CB8AC3E}">
        <p14:creationId xmlns:p14="http://schemas.microsoft.com/office/powerpoint/2010/main" val="143565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CCA42A-D6F7-4264-9E23-0CFD6E878ECF}"/>
              </a:ext>
            </a:extLst>
          </p:cNvPr>
          <p:cNvSpPr>
            <a:spLocks noGrp="1"/>
          </p:cNvSpPr>
          <p:nvPr>
            <p:ph type="title"/>
          </p:nvPr>
        </p:nvSpPr>
        <p:spPr>
          <a:xfrm>
            <a:off x="713232" y="297180"/>
            <a:ext cx="10890928" cy="971550"/>
          </a:xfrm>
        </p:spPr>
        <p:txBody>
          <a:bodyPr vert="horz" lIns="91440" tIns="45720" rIns="91440" bIns="45720" rtlCol="0" anchor="t">
            <a:normAutofit/>
          </a:bodyPr>
          <a:lstStyle/>
          <a:p>
            <a:r>
              <a:rPr lang="en-US" dirty="0"/>
              <a:t>Monthly Count of Products Sold</a:t>
            </a:r>
          </a:p>
        </p:txBody>
      </p:sp>
      <p:cxnSp>
        <p:nvCxnSpPr>
          <p:cNvPr id="17" name="Straight Connector 16">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12BD257-9047-F75B-82EA-4B6614FE43CB}"/>
              </a:ext>
            </a:extLst>
          </p:cNvPr>
          <p:cNvPicPr>
            <a:picLocks noChangeAspect="1"/>
          </p:cNvPicPr>
          <p:nvPr/>
        </p:nvPicPr>
        <p:blipFill>
          <a:blip r:embed="rId2"/>
          <a:stretch>
            <a:fillRect/>
          </a:stretch>
        </p:blipFill>
        <p:spPr>
          <a:xfrm>
            <a:off x="713232" y="1855581"/>
            <a:ext cx="5648193" cy="3661992"/>
          </a:xfrm>
          <a:prstGeom prst="rect">
            <a:avLst/>
          </a:prstGeom>
        </p:spPr>
      </p:pic>
      <p:sp>
        <p:nvSpPr>
          <p:cNvPr id="7" name="TextBox 6">
            <a:extLst>
              <a:ext uri="{FF2B5EF4-FFF2-40B4-BE49-F238E27FC236}">
                <a16:creationId xmlns:a16="http://schemas.microsoft.com/office/drawing/2014/main" id="{5166E732-F27D-895F-EEB8-E62DE8DBC49A}"/>
              </a:ext>
            </a:extLst>
          </p:cNvPr>
          <p:cNvSpPr txBox="1"/>
          <p:nvPr/>
        </p:nvSpPr>
        <p:spPr>
          <a:xfrm>
            <a:off x="6754278" y="1965960"/>
            <a:ext cx="4849882" cy="3760459"/>
          </a:xfrm>
          <a:prstGeom prst="rect">
            <a:avLst/>
          </a:prstGeom>
        </p:spPr>
        <p:txBody>
          <a:bodyPr vert="horz" lIns="91440" tIns="45720" rIns="91440" bIns="45720" rtlCol="0" anchor="t">
            <a:normAutofit/>
          </a:bodyPr>
          <a:lstStyle/>
          <a:p>
            <a:pPr marL="285750" indent="-285750">
              <a:lnSpc>
                <a:spcPct val="120000"/>
              </a:lnSpc>
              <a:spcAft>
                <a:spcPts val="600"/>
              </a:spcAft>
              <a:buSzPct val="87000"/>
              <a:buFont typeface="Arial" panose="020B0604020202020204" pitchFamily="34" charset="0"/>
              <a:buChar char="•"/>
            </a:pPr>
            <a:r>
              <a:rPr lang="en-US" dirty="0"/>
              <a:t>In 2018 most of the products were sold in January and least were sold in February.</a:t>
            </a:r>
          </a:p>
          <a:p>
            <a:pPr marL="285750" indent="-285750">
              <a:lnSpc>
                <a:spcPct val="120000"/>
              </a:lnSpc>
              <a:spcAft>
                <a:spcPts val="600"/>
              </a:spcAft>
              <a:buSzPct val="87000"/>
              <a:buFont typeface="Arial" panose="020B0604020202020204" pitchFamily="34" charset="0"/>
              <a:buChar char="•"/>
            </a:pPr>
            <a:r>
              <a:rPr lang="en-US" dirty="0"/>
              <a:t>In 2019 most of the products were sold in March and least were sold in January.</a:t>
            </a:r>
          </a:p>
          <a:p>
            <a:pPr marL="285750" indent="-285750">
              <a:lnSpc>
                <a:spcPct val="120000"/>
              </a:lnSpc>
              <a:spcAft>
                <a:spcPts val="600"/>
              </a:spcAft>
              <a:buSzPct val="87000"/>
              <a:buFont typeface="Arial" panose="020B0604020202020204" pitchFamily="34" charset="0"/>
              <a:buChar char="•"/>
            </a:pPr>
            <a:endParaRPr lang="en-US" dirty="0"/>
          </a:p>
        </p:txBody>
      </p:sp>
    </p:spTree>
    <p:extLst>
      <p:ext uri="{BB962C8B-B14F-4D97-AF65-F5344CB8AC3E}">
        <p14:creationId xmlns:p14="http://schemas.microsoft.com/office/powerpoint/2010/main" val="65039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B7E908-3152-360F-47A0-1B5A53FA96C9}"/>
              </a:ext>
            </a:extLst>
          </p:cNvPr>
          <p:cNvSpPr>
            <a:spLocks noGrp="1"/>
          </p:cNvSpPr>
          <p:nvPr>
            <p:ph type="title"/>
          </p:nvPr>
        </p:nvSpPr>
        <p:spPr>
          <a:xfrm>
            <a:off x="713232" y="218209"/>
            <a:ext cx="10890928" cy="971550"/>
          </a:xfrm>
        </p:spPr>
        <p:txBody>
          <a:bodyPr vert="horz" lIns="91440" tIns="45720" rIns="91440" bIns="45720" rtlCol="0" anchor="t">
            <a:normAutofit/>
          </a:bodyPr>
          <a:lstStyle/>
          <a:p>
            <a:r>
              <a:rPr lang="en-US" dirty="0"/>
              <a:t>Day of the Month Count of Products Sold</a:t>
            </a:r>
          </a:p>
        </p:txBody>
      </p:sp>
      <p:cxnSp>
        <p:nvCxnSpPr>
          <p:cNvPr id="14" name="Straight Connector 13">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4D6B29-CB32-CE46-5634-CB5ACB4E8CCC}"/>
              </a:ext>
            </a:extLst>
          </p:cNvPr>
          <p:cNvPicPr>
            <a:picLocks noChangeAspect="1"/>
          </p:cNvPicPr>
          <p:nvPr/>
        </p:nvPicPr>
        <p:blipFill>
          <a:blip r:embed="rId2"/>
          <a:stretch>
            <a:fillRect/>
          </a:stretch>
        </p:blipFill>
        <p:spPr>
          <a:xfrm>
            <a:off x="355577" y="1830508"/>
            <a:ext cx="7635448" cy="3760458"/>
          </a:xfrm>
          <a:prstGeom prst="rect">
            <a:avLst/>
          </a:prstGeom>
        </p:spPr>
      </p:pic>
      <p:sp>
        <p:nvSpPr>
          <p:cNvPr id="7" name="TextBox 6">
            <a:extLst>
              <a:ext uri="{FF2B5EF4-FFF2-40B4-BE49-F238E27FC236}">
                <a16:creationId xmlns:a16="http://schemas.microsoft.com/office/drawing/2014/main" id="{E885CD83-E460-4FAA-6D37-6B40651CAF4B}"/>
              </a:ext>
            </a:extLst>
          </p:cNvPr>
          <p:cNvSpPr txBox="1"/>
          <p:nvPr/>
        </p:nvSpPr>
        <p:spPr>
          <a:xfrm>
            <a:off x="8223288" y="2220760"/>
            <a:ext cx="3613135" cy="3760459"/>
          </a:xfrm>
          <a:prstGeom prst="rect">
            <a:avLst/>
          </a:prstGeom>
        </p:spPr>
        <p:txBody>
          <a:bodyPr vert="horz" lIns="91440" tIns="45720" rIns="91440" bIns="45720" rtlCol="0" anchor="t">
            <a:normAutofit/>
          </a:bodyPr>
          <a:lstStyle/>
          <a:p>
            <a:pPr>
              <a:lnSpc>
                <a:spcPct val="120000"/>
              </a:lnSpc>
              <a:spcAft>
                <a:spcPts val="600"/>
              </a:spcAft>
              <a:buSzPct val="87000"/>
            </a:pPr>
            <a:r>
              <a:rPr lang="en-US" dirty="0"/>
              <a:t>Product sales fluctuate throughout the month, with the highest volume occurring around the 17th, and significant dips around the 10th and the end of the month</a:t>
            </a:r>
          </a:p>
        </p:txBody>
      </p:sp>
    </p:spTree>
    <p:extLst>
      <p:ext uri="{BB962C8B-B14F-4D97-AF65-F5344CB8AC3E}">
        <p14:creationId xmlns:p14="http://schemas.microsoft.com/office/powerpoint/2010/main" val="257419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DA2F-F2E3-92FD-96E9-358850E41C14}"/>
              </a:ext>
            </a:extLst>
          </p:cNvPr>
          <p:cNvSpPr>
            <a:spLocks noGrp="1"/>
          </p:cNvSpPr>
          <p:nvPr>
            <p:ph type="title"/>
          </p:nvPr>
        </p:nvSpPr>
        <p:spPr>
          <a:xfrm>
            <a:off x="640079" y="249383"/>
            <a:ext cx="10890929" cy="1097280"/>
          </a:xfrm>
        </p:spPr>
        <p:txBody>
          <a:bodyPr/>
          <a:lstStyle/>
          <a:p>
            <a:r>
              <a:rPr lang="en-US" dirty="0"/>
              <a:t>Weekly Count of Products  Sold</a:t>
            </a:r>
            <a:endParaRPr lang="en-IN" dirty="0"/>
          </a:p>
        </p:txBody>
      </p:sp>
      <p:pic>
        <p:nvPicPr>
          <p:cNvPr id="5" name="Picture 4">
            <a:extLst>
              <a:ext uri="{FF2B5EF4-FFF2-40B4-BE49-F238E27FC236}">
                <a16:creationId xmlns:a16="http://schemas.microsoft.com/office/drawing/2014/main" id="{D55D83C4-A6F1-ACEC-E452-54CBFFED4406}"/>
              </a:ext>
            </a:extLst>
          </p:cNvPr>
          <p:cNvPicPr>
            <a:picLocks noChangeAspect="1"/>
          </p:cNvPicPr>
          <p:nvPr/>
        </p:nvPicPr>
        <p:blipFill>
          <a:blip r:embed="rId2"/>
          <a:stretch>
            <a:fillRect/>
          </a:stretch>
        </p:blipFill>
        <p:spPr>
          <a:xfrm>
            <a:off x="411479" y="1566599"/>
            <a:ext cx="7923441" cy="4440037"/>
          </a:xfrm>
          <a:prstGeom prst="rect">
            <a:avLst/>
          </a:prstGeom>
        </p:spPr>
      </p:pic>
      <p:sp>
        <p:nvSpPr>
          <p:cNvPr id="7" name="TextBox 6">
            <a:extLst>
              <a:ext uri="{FF2B5EF4-FFF2-40B4-BE49-F238E27FC236}">
                <a16:creationId xmlns:a16="http://schemas.microsoft.com/office/drawing/2014/main" id="{F03D0A8D-E11E-39EB-9F80-D08F878B9460}"/>
              </a:ext>
            </a:extLst>
          </p:cNvPr>
          <p:cNvSpPr txBox="1"/>
          <p:nvPr/>
        </p:nvSpPr>
        <p:spPr>
          <a:xfrm>
            <a:off x="8490784" y="2586288"/>
            <a:ext cx="3445601" cy="1200329"/>
          </a:xfrm>
          <a:prstGeom prst="rect">
            <a:avLst/>
          </a:prstGeom>
          <a:noFill/>
        </p:spPr>
        <p:txBody>
          <a:bodyPr wrap="square">
            <a:spAutoFit/>
          </a:bodyPr>
          <a:lstStyle/>
          <a:p>
            <a:r>
              <a:rPr lang="en-US" dirty="0"/>
              <a:t>Product sales generally decline over the weeks, with a peak in the first week and a significant drop by week 40.</a:t>
            </a:r>
            <a:endParaRPr lang="en-IN" dirty="0"/>
          </a:p>
        </p:txBody>
      </p:sp>
    </p:spTree>
    <p:extLst>
      <p:ext uri="{BB962C8B-B14F-4D97-AF65-F5344CB8AC3E}">
        <p14:creationId xmlns:p14="http://schemas.microsoft.com/office/powerpoint/2010/main" val="75926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E734-B0F1-6D56-017D-63F731D3D598}"/>
              </a:ext>
            </a:extLst>
          </p:cNvPr>
          <p:cNvSpPr>
            <a:spLocks noGrp="1"/>
          </p:cNvSpPr>
          <p:nvPr>
            <p:ph type="title"/>
          </p:nvPr>
        </p:nvSpPr>
        <p:spPr>
          <a:xfrm>
            <a:off x="640079" y="280556"/>
            <a:ext cx="10890929" cy="1097280"/>
          </a:xfrm>
        </p:spPr>
        <p:txBody>
          <a:bodyPr/>
          <a:lstStyle/>
          <a:p>
            <a:r>
              <a:rPr lang="en-US" sz="4000" dirty="0"/>
              <a:t>Weekday Count of Products Sold</a:t>
            </a:r>
            <a:endParaRPr lang="en-IN" dirty="0"/>
          </a:p>
        </p:txBody>
      </p:sp>
      <p:pic>
        <p:nvPicPr>
          <p:cNvPr id="5" name="Picture 4">
            <a:extLst>
              <a:ext uri="{FF2B5EF4-FFF2-40B4-BE49-F238E27FC236}">
                <a16:creationId xmlns:a16="http://schemas.microsoft.com/office/drawing/2014/main" id="{D891FEED-7FC3-8C62-6F91-FB31BAEE667B}"/>
              </a:ext>
            </a:extLst>
          </p:cNvPr>
          <p:cNvPicPr>
            <a:picLocks noChangeAspect="1"/>
          </p:cNvPicPr>
          <p:nvPr/>
        </p:nvPicPr>
        <p:blipFill>
          <a:blip r:embed="rId2"/>
          <a:stretch>
            <a:fillRect/>
          </a:stretch>
        </p:blipFill>
        <p:spPr>
          <a:xfrm>
            <a:off x="211282" y="1767158"/>
            <a:ext cx="6910763" cy="3654293"/>
          </a:xfrm>
          <a:prstGeom prst="rect">
            <a:avLst/>
          </a:prstGeom>
        </p:spPr>
      </p:pic>
      <p:sp>
        <p:nvSpPr>
          <p:cNvPr id="7" name="TextBox 6">
            <a:extLst>
              <a:ext uri="{FF2B5EF4-FFF2-40B4-BE49-F238E27FC236}">
                <a16:creationId xmlns:a16="http://schemas.microsoft.com/office/drawing/2014/main" id="{DF2259CB-78FB-5CF2-DEB0-4BFF1CFCA892}"/>
              </a:ext>
            </a:extLst>
          </p:cNvPr>
          <p:cNvSpPr txBox="1"/>
          <p:nvPr/>
        </p:nvSpPr>
        <p:spPr>
          <a:xfrm>
            <a:off x="7215563" y="2828835"/>
            <a:ext cx="4858673" cy="1200329"/>
          </a:xfrm>
          <a:prstGeom prst="rect">
            <a:avLst/>
          </a:prstGeom>
          <a:noFill/>
        </p:spPr>
        <p:txBody>
          <a:bodyPr wrap="square">
            <a:spAutoFit/>
          </a:bodyPr>
          <a:lstStyle/>
          <a:p>
            <a:pPr marL="285750" indent="-285750">
              <a:buFont typeface="Arial" panose="020B0604020202020204" pitchFamily="34" charset="0"/>
              <a:buChar char="•"/>
            </a:pPr>
            <a:r>
              <a:rPr lang="en-US" sz="1800" dirty="0"/>
              <a:t>Most of the products were sold on Sundays.</a:t>
            </a:r>
          </a:p>
          <a:p>
            <a:pPr marL="285750" indent="-285750">
              <a:buFont typeface="Arial" panose="020B0604020202020204" pitchFamily="34" charset="0"/>
              <a:buChar char="•"/>
            </a:pPr>
            <a:r>
              <a:rPr lang="en-US" sz="1800" dirty="0"/>
              <a:t>Least products were sold on Mondays.</a:t>
            </a:r>
          </a:p>
          <a:p>
            <a:pPr marL="285750" indent="-285750">
              <a:buFont typeface="Arial" panose="020B0604020202020204" pitchFamily="34" charset="0"/>
              <a:buChar char="•"/>
            </a:pPr>
            <a:r>
              <a:rPr lang="en-US" sz="1800" dirty="0"/>
              <a:t>On other days sales in consistent.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333833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293E-880E-A2DC-5A5C-5BA22E51C92A}"/>
              </a:ext>
            </a:extLst>
          </p:cNvPr>
          <p:cNvSpPr>
            <a:spLocks noGrp="1"/>
          </p:cNvSpPr>
          <p:nvPr>
            <p:ph type="title"/>
          </p:nvPr>
        </p:nvSpPr>
        <p:spPr>
          <a:xfrm>
            <a:off x="650535" y="249383"/>
            <a:ext cx="10890929" cy="1097280"/>
          </a:xfrm>
        </p:spPr>
        <p:txBody>
          <a:bodyPr/>
          <a:lstStyle/>
          <a:p>
            <a:r>
              <a:rPr lang="en-US" dirty="0"/>
              <a:t>Daily Count of Sales</a:t>
            </a:r>
            <a:endParaRPr lang="en-IN" dirty="0"/>
          </a:p>
        </p:txBody>
      </p:sp>
      <p:pic>
        <p:nvPicPr>
          <p:cNvPr id="5" name="Picture 4">
            <a:extLst>
              <a:ext uri="{FF2B5EF4-FFF2-40B4-BE49-F238E27FC236}">
                <a16:creationId xmlns:a16="http://schemas.microsoft.com/office/drawing/2014/main" id="{0974A9DE-279D-2642-3C7F-A0D4B113967E}"/>
              </a:ext>
            </a:extLst>
          </p:cNvPr>
          <p:cNvPicPr>
            <a:picLocks noChangeAspect="1"/>
          </p:cNvPicPr>
          <p:nvPr/>
        </p:nvPicPr>
        <p:blipFill>
          <a:blip r:embed="rId2"/>
          <a:stretch>
            <a:fillRect/>
          </a:stretch>
        </p:blipFill>
        <p:spPr>
          <a:xfrm>
            <a:off x="650535" y="1346663"/>
            <a:ext cx="10890929" cy="3807228"/>
          </a:xfrm>
          <a:prstGeom prst="rect">
            <a:avLst/>
          </a:prstGeom>
        </p:spPr>
      </p:pic>
      <p:sp>
        <p:nvSpPr>
          <p:cNvPr id="7" name="TextBox 6">
            <a:extLst>
              <a:ext uri="{FF2B5EF4-FFF2-40B4-BE49-F238E27FC236}">
                <a16:creationId xmlns:a16="http://schemas.microsoft.com/office/drawing/2014/main" id="{EF05A384-A589-4019-0E4A-F2AF18F61D58}"/>
              </a:ext>
            </a:extLst>
          </p:cNvPr>
          <p:cNvSpPr txBox="1"/>
          <p:nvPr/>
        </p:nvSpPr>
        <p:spPr>
          <a:xfrm>
            <a:off x="650535" y="5511337"/>
            <a:ext cx="10890929" cy="646331"/>
          </a:xfrm>
          <a:prstGeom prst="rect">
            <a:avLst/>
          </a:prstGeom>
          <a:noFill/>
        </p:spPr>
        <p:txBody>
          <a:bodyPr wrap="square">
            <a:spAutoFit/>
          </a:bodyPr>
          <a:lstStyle/>
          <a:p>
            <a:r>
              <a:rPr lang="en-US" dirty="0"/>
              <a:t>Daily sales fluctuate significantly with several peaks and troughs, showing no clear trend but indicating high variability</a:t>
            </a:r>
            <a:endParaRPr lang="en-IN" dirty="0"/>
          </a:p>
        </p:txBody>
      </p:sp>
    </p:spTree>
    <p:extLst>
      <p:ext uri="{BB962C8B-B14F-4D97-AF65-F5344CB8AC3E}">
        <p14:creationId xmlns:p14="http://schemas.microsoft.com/office/powerpoint/2010/main" val="349408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DF6D-38ED-62F2-73A0-60643C29CEF6}"/>
              </a:ext>
            </a:extLst>
          </p:cNvPr>
          <p:cNvSpPr>
            <a:spLocks noGrp="1"/>
          </p:cNvSpPr>
          <p:nvPr>
            <p:ph type="title"/>
          </p:nvPr>
        </p:nvSpPr>
        <p:spPr>
          <a:xfrm>
            <a:off x="550718" y="207819"/>
            <a:ext cx="10890929" cy="1097280"/>
          </a:xfrm>
        </p:spPr>
        <p:txBody>
          <a:bodyPr/>
          <a:lstStyle/>
          <a:p>
            <a:r>
              <a:rPr lang="en-US" dirty="0"/>
              <a:t>Count of Products Sold</a:t>
            </a:r>
            <a:endParaRPr lang="en-IN" dirty="0"/>
          </a:p>
        </p:txBody>
      </p:sp>
      <p:pic>
        <p:nvPicPr>
          <p:cNvPr id="5" name="Picture 4">
            <a:extLst>
              <a:ext uri="{FF2B5EF4-FFF2-40B4-BE49-F238E27FC236}">
                <a16:creationId xmlns:a16="http://schemas.microsoft.com/office/drawing/2014/main" id="{564772A8-32E1-32AB-801E-3A1BEC0AD045}"/>
              </a:ext>
            </a:extLst>
          </p:cNvPr>
          <p:cNvPicPr>
            <a:picLocks noChangeAspect="1"/>
          </p:cNvPicPr>
          <p:nvPr/>
        </p:nvPicPr>
        <p:blipFill>
          <a:blip r:embed="rId2"/>
          <a:stretch>
            <a:fillRect/>
          </a:stretch>
        </p:blipFill>
        <p:spPr>
          <a:xfrm>
            <a:off x="114299" y="1305099"/>
            <a:ext cx="8821883" cy="5345082"/>
          </a:xfrm>
          <a:prstGeom prst="rect">
            <a:avLst/>
          </a:prstGeom>
        </p:spPr>
      </p:pic>
      <p:sp>
        <p:nvSpPr>
          <p:cNvPr id="7" name="TextBox 6">
            <a:extLst>
              <a:ext uri="{FF2B5EF4-FFF2-40B4-BE49-F238E27FC236}">
                <a16:creationId xmlns:a16="http://schemas.microsoft.com/office/drawing/2014/main" id="{E32A9A97-6AAF-9BCC-2799-310D8E08F5F2}"/>
              </a:ext>
            </a:extLst>
          </p:cNvPr>
          <p:cNvSpPr txBox="1"/>
          <p:nvPr/>
        </p:nvSpPr>
        <p:spPr>
          <a:xfrm>
            <a:off x="9114082" y="2551837"/>
            <a:ext cx="2963619" cy="1754326"/>
          </a:xfrm>
          <a:prstGeom prst="rect">
            <a:avLst/>
          </a:prstGeom>
          <a:noFill/>
        </p:spPr>
        <p:txBody>
          <a:bodyPr wrap="square">
            <a:spAutoFit/>
          </a:bodyPr>
          <a:lstStyle/>
          <a:p>
            <a:r>
              <a:rPr lang="en-US" dirty="0"/>
              <a:t>Poultry has the highest sales volume, while "Hand Soap" has the lowest, with most products selling in a relatively narrow range between 500 and 600 units.</a:t>
            </a:r>
            <a:endParaRPr lang="en-IN" dirty="0"/>
          </a:p>
        </p:txBody>
      </p:sp>
    </p:spTree>
    <p:extLst>
      <p:ext uri="{BB962C8B-B14F-4D97-AF65-F5344CB8AC3E}">
        <p14:creationId xmlns:p14="http://schemas.microsoft.com/office/powerpoint/2010/main" val="3060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FCAE-908E-7E8B-E290-EC1AA0CA38A6}"/>
              </a:ext>
            </a:extLst>
          </p:cNvPr>
          <p:cNvSpPr>
            <a:spLocks noGrp="1"/>
          </p:cNvSpPr>
          <p:nvPr>
            <p:ph type="title"/>
          </p:nvPr>
        </p:nvSpPr>
        <p:spPr>
          <a:xfrm>
            <a:off x="650535" y="301338"/>
            <a:ext cx="10890929" cy="1097280"/>
          </a:xfrm>
        </p:spPr>
        <p:txBody>
          <a:bodyPr/>
          <a:lstStyle/>
          <a:p>
            <a:r>
              <a:rPr lang="en-US" dirty="0"/>
              <a:t>Count of Products Sold Yearly</a:t>
            </a:r>
            <a:endParaRPr lang="en-IN" dirty="0"/>
          </a:p>
        </p:txBody>
      </p:sp>
      <p:pic>
        <p:nvPicPr>
          <p:cNvPr id="5" name="Picture 4">
            <a:extLst>
              <a:ext uri="{FF2B5EF4-FFF2-40B4-BE49-F238E27FC236}">
                <a16:creationId xmlns:a16="http://schemas.microsoft.com/office/drawing/2014/main" id="{BCF2EC84-2082-20BB-31B3-40609D274C7D}"/>
              </a:ext>
            </a:extLst>
          </p:cNvPr>
          <p:cNvPicPr>
            <a:picLocks noChangeAspect="1"/>
          </p:cNvPicPr>
          <p:nvPr/>
        </p:nvPicPr>
        <p:blipFill>
          <a:blip r:embed="rId2"/>
          <a:stretch>
            <a:fillRect/>
          </a:stretch>
        </p:blipFill>
        <p:spPr>
          <a:xfrm>
            <a:off x="650535" y="1398617"/>
            <a:ext cx="6212041" cy="5334691"/>
          </a:xfrm>
          <a:prstGeom prst="rect">
            <a:avLst/>
          </a:prstGeom>
        </p:spPr>
      </p:pic>
      <p:sp>
        <p:nvSpPr>
          <p:cNvPr id="6" name="TextBox 5">
            <a:extLst>
              <a:ext uri="{FF2B5EF4-FFF2-40B4-BE49-F238E27FC236}">
                <a16:creationId xmlns:a16="http://schemas.microsoft.com/office/drawing/2014/main" id="{188751B6-2783-A1D1-B826-CDE486EA1483}"/>
              </a:ext>
            </a:extLst>
          </p:cNvPr>
          <p:cNvSpPr txBox="1"/>
          <p:nvPr/>
        </p:nvSpPr>
        <p:spPr>
          <a:xfrm>
            <a:off x="6071414" y="3188800"/>
            <a:ext cx="6120586" cy="584775"/>
          </a:xfrm>
          <a:prstGeom prst="rect">
            <a:avLst/>
          </a:prstGeom>
          <a:noFill/>
        </p:spPr>
        <p:txBody>
          <a:bodyPr wrap="none" rtlCol="0">
            <a:spAutoFit/>
          </a:bodyPr>
          <a:lstStyle/>
          <a:p>
            <a:r>
              <a:rPr lang="en-IN" sz="3200" b="1" dirty="0"/>
              <a:t>In 2018, Most products were sold</a:t>
            </a:r>
          </a:p>
        </p:txBody>
      </p:sp>
    </p:spTree>
    <p:extLst>
      <p:ext uri="{BB962C8B-B14F-4D97-AF65-F5344CB8AC3E}">
        <p14:creationId xmlns:p14="http://schemas.microsoft.com/office/powerpoint/2010/main" val="149733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AFD40E2D-894E-7D67-5250-33796F378FD1}"/>
              </a:ext>
            </a:extLst>
          </p:cNvPr>
          <p:cNvSpPr>
            <a:spLocks noGrp="1"/>
          </p:cNvSpPr>
          <p:nvPr/>
        </p:nvSpPr>
        <p:spPr>
          <a:xfrm>
            <a:off x="640080" y="332509"/>
            <a:ext cx="5852160" cy="109728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nSpc>
                <a:spcPct val="100000"/>
              </a:lnSpc>
              <a:spcAft>
                <a:spcPts val="600"/>
              </a:spcAft>
            </a:pPr>
            <a:r>
              <a:rPr lang="en-US" dirty="0"/>
              <a:t>CONTENTS:</a:t>
            </a:r>
          </a:p>
        </p:txBody>
      </p:sp>
      <p:cxnSp>
        <p:nvCxnSpPr>
          <p:cNvPr id="39" name="Straight Connector 3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D847B60-084A-7878-4FF6-BA612FE7F589}"/>
              </a:ext>
            </a:extLst>
          </p:cNvPr>
          <p:cNvSpPr txBox="1"/>
          <p:nvPr/>
        </p:nvSpPr>
        <p:spPr>
          <a:xfrm>
            <a:off x="640079" y="1429789"/>
            <a:ext cx="6498475" cy="5230784"/>
          </a:xfrm>
          <a:prstGeom prst="rect">
            <a:avLst/>
          </a:prstGeom>
        </p:spPr>
        <p:txBody>
          <a:bodyPr vert="horz" lIns="91440" tIns="45720" rIns="91440" bIns="45720" rtlCol="0">
            <a:normAutofit/>
          </a:bodyPr>
          <a:lstStyle/>
          <a:p>
            <a:pPr>
              <a:lnSpc>
                <a:spcPct val="110000"/>
              </a:lnSpc>
              <a:spcAft>
                <a:spcPts val="600"/>
              </a:spcAft>
              <a:buSzPct val="87000"/>
            </a:pPr>
            <a:r>
              <a:rPr lang="en-US" sz="1600" b="1" dirty="0"/>
              <a:t>1. Executive Summary of the data</a:t>
            </a:r>
            <a:br>
              <a:rPr lang="en-US" sz="1600" dirty="0"/>
            </a:br>
            <a:r>
              <a:rPr lang="en-US" sz="1600" dirty="0"/>
              <a:t>    Problem statement</a:t>
            </a:r>
            <a:br>
              <a:rPr lang="en-US" sz="1600" dirty="0"/>
            </a:br>
            <a:r>
              <a:rPr lang="en-US" sz="1600" dirty="0"/>
              <a:t>    Data Summary &amp; its Dictionary</a:t>
            </a:r>
            <a:br>
              <a:rPr lang="en-US" sz="1600" dirty="0"/>
            </a:br>
            <a:r>
              <a:rPr lang="en-US" sz="1600" dirty="0"/>
              <a:t>    Assumptions about data</a:t>
            </a:r>
            <a:br>
              <a:rPr lang="en-US" sz="1600" dirty="0"/>
            </a:br>
            <a:r>
              <a:rPr lang="en-US" sz="1600" b="1" dirty="0"/>
              <a:t>2. Exploratory Analysis &amp; Insights</a:t>
            </a:r>
            <a:br>
              <a:rPr lang="en-US" sz="1600" dirty="0"/>
            </a:br>
            <a:r>
              <a:rPr lang="en-US" sz="1600" dirty="0"/>
              <a:t>    Weekly, Monthly, Quarterly, Yearly Weekday Trends in Sales count </a:t>
            </a:r>
            <a:br>
              <a:rPr lang="en-US" sz="1600" dirty="0"/>
            </a:br>
            <a:r>
              <a:rPr lang="en-US" sz="1600" dirty="0"/>
              <a:t>    Products counts &amp; Year Wise top products</a:t>
            </a:r>
            <a:br>
              <a:rPr lang="en-US" sz="1600" dirty="0"/>
            </a:br>
            <a:r>
              <a:rPr lang="en-US" sz="1600" dirty="0"/>
              <a:t>    Summary and Recommendations</a:t>
            </a:r>
            <a:br>
              <a:rPr lang="en-US" sz="1600" dirty="0"/>
            </a:br>
            <a:r>
              <a:rPr lang="en-US" sz="1600" b="1" dirty="0"/>
              <a:t>3. Market Basket Analysis</a:t>
            </a:r>
            <a:br>
              <a:rPr lang="en-US" sz="1600" dirty="0"/>
            </a:br>
            <a:r>
              <a:rPr lang="en-US" sz="1600" dirty="0"/>
              <a:t>    Market Basket Analysis Meaning</a:t>
            </a:r>
            <a:br>
              <a:rPr lang="en-US" sz="1600" dirty="0"/>
            </a:br>
            <a:r>
              <a:rPr lang="en-US" sz="1600" dirty="0"/>
              <a:t>    MRA KNIME Workflow &amp; Output Table</a:t>
            </a:r>
            <a:br>
              <a:rPr lang="en-US" sz="1600" dirty="0"/>
            </a:br>
            <a:r>
              <a:rPr lang="en-US" sz="1600" b="1" dirty="0"/>
              <a:t>4. Associations Identified</a:t>
            </a:r>
            <a:br>
              <a:rPr lang="en-US" sz="1600" dirty="0"/>
            </a:br>
            <a:r>
              <a:rPr lang="en-US" sz="1600" dirty="0"/>
              <a:t>    Association Rule Parameters</a:t>
            </a:r>
            <a:br>
              <a:rPr lang="en-US" sz="1600" dirty="0"/>
            </a:br>
            <a:r>
              <a:rPr lang="en-US" sz="1600" dirty="0"/>
              <a:t>    MRA – values</a:t>
            </a:r>
            <a:br>
              <a:rPr lang="en-US" sz="1600" dirty="0"/>
            </a:br>
            <a:r>
              <a:rPr lang="en-US" sz="1600" dirty="0"/>
              <a:t>    Association Rules Table</a:t>
            </a:r>
            <a:br>
              <a:rPr lang="en-US" sz="1600" dirty="0"/>
            </a:br>
            <a:r>
              <a:rPr lang="en-US" sz="1600" b="1" dirty="0"/>
              <a:t>5. Recommendation </a:t>
            </a:r>
            <a:br>
              <a:rPr lang="en-US" sz="1600" dirty="0"/>
            </a:br>
            <a:r>
              <a:rPr lang="en-US" sz="1600" dirty="0"/>
              <a:t>    </a:t>
            </a:r>
            <a:r>
              <a:rPr lang="en-US" sz="1600" dirty="0" err="1"/>
              <a:t>Recommendation</a:t>
            </a:r>
            <a:r>
              <a:rPr lang="en-US" sz="1600" dirty="0"/>
              <a:t> </a:t>
            </a:r>
            <a:br>
              <a:rPr lang="en-US" sz="1600" dirty="0"/>
            </a:br>
            <a:r>
              <a:rPr lang="en-US" sz="1600" dirty="0"/>
              <a:t>    Summary </a:t>
            </a:r>
          </a:p>
        </p:txBody>
      </p:sp>
      <p:pic>
        <p:nvPicPr>
          <p:cNvPr id="19" name="Picture 18" descr="A large pile of fruits&#10;&#10;AI-generated content may be incorrect.">
            <a:extLst>
              <a:ext uri="{FF2B5EF4-FFF2-40B4-BE49-F238E27FC236}">
                <a16:creationId xmlns:a16="http://schemas.microsoft.com/office/drawing/2014/main" id="{544D044A-07F3-AB2F-4BF8-795FEFE3D89E}"/>
              </a:ext>
            </a:extLst>
          </p:cNvPr>
          <p:cNvPicPr>
            <a:picLocks noChangeAspect="1"/>
          </p:cNvPicPr>
          <p:nvPr/>
        </p:nvPicPr>
        <p:blipFill>
          <a:blip r:embed="rId2"/>
          <a:srcRect l="21564" r="38686"/>
          <a:stretch/>
        </p:blipFill>
        <p:spPr>
          <a:xfrm>
            <a:off x="7345680" y="10"/>
            <a:ext cx="4846320" cy="6857990"/>
          </a:xfrm>
          <a:prstGeom prst="rect">
            <a:avLst/>
          </a:prstGeom>
        </p:spPr>
      </p:pic>
    </p:spTree>
    <p:extLst>
      <p:ext uri="{BB962C8B-B14F-4D97-AF65-F5344CB8AC3E}">
        <p14:creationId xmlns:p14="http://schemas.microsoft.com/office/powerpoint/2010/main" val="343019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C5BF4-082A-6A8D-16F9-40ED079A80BB}"/>
              </a:ext>
            </a:extLst>
          </p:cNvPr>
          <p:cNvSpPr>
            <a:spLocks noGrp="1"/>
          </p:cNvSpPr>
          <p:nvPr>
            <p:ph type="title"/>
          </p:nvPr>
        </p:nvSpPr>
        <p:spPr>
          <a:xfrm>
            <a:off x="488373" y="249382"/>
            <a:ext cx="10890929" cy="1097280"/>
          </a:xfrm>
        </p:spPr>
        <p:txBody>
          <a:bodyPr/>
          <a:lstStyle/>
          <a:p>
            <a:r>
              <a:rPr lang="en-US" sz="4000" dirty="0"/>
              <a:t>Count of Eatable Products Sold</a:t>
            </a:r>
            <a:endParaRPr lang="en-IN" dirty="0"/>
          </a:p>
        </p:txBody>
      </p:sp>
      <p:pic>
        <p:nvPicPr>
          <p:cNvPr id="5" name="Picture 4">
            <a:extLst>
              <a:ext uri="{FF2B5EF4-FFF2-40B4-BE49-F238E27FC236}">
                <a16:creationId xmlns:a16="http://schemas.microsoft.com/office/drawing/2014/main" id="{5B0F95D2-6047-E472-333E-C72EBBD4C267}"/>
              </a:ext>
            </a:extLst>
          </p:cNvPr>
          <p:cNvPicPr>
            <a:picLocks noChangeAspect="1"/>
          </p:cNvPicPr>
          <p:nvPr/>
        </p:nvPicPr>
        <p:blipFill>
          <a:blip r:embed="rId2"/>
          <a:stretch>
            <a:fillRect/>
          </a:stretch>
        </p:blipFill>
        <p:spPr>
          <a:xfrm>
            <a:off x="228600" y="1346662"/>
            <a:ext cx="8660238" cy="5188161"/>
          </a:xfrm>
          <a:prstGeom prst="rect">
            <a:avLst/>
          </a:prstGeom>
        </p:spPr>
      </p:pic>
      <p:sp>
        <p:nvSpPr>
          <p:cNvPr id="7" name="TextBox 6">
            <a:extLst>
              <a:ext uri="{FF2B5EF4-FFF2-40B4-BE49-F238E27FC236}">
                <a16:creationId xmlns:a16="http://schemas.microsoft.com/office/drawing/2014/main" id="{94F05BFF-60CE-6C2F-2C0F-7DFA8A362ADB}"/>
              </a:ext>
            </a:extLst>
          </p:cNvPr>
          <p:cNvSpPr txBox="1"/>
          <p:nvPr/>
        </p:nvSpPr>
        <p:spPr>
          <a:xfrm>
            <a:off x="8661689" y="2676390"/>
            <a:ext cx="3436793" cy="1754326"/>
          </a:xfrm>
          <a:prstGeom prst="rect">
            <a:avLst/>
          </a:prstGeom>
          <a:noFill/>
        </p:spPr>
        <p:txBody>
          <a:bodyPr wrap="square">
            <a:spAutoFit/>
          </a:bodyPr>
          <a:lstStyle/>
          <a:p>
            <a:pPr marL="285750" indent="-285750">
              <a:buFont typeface="Arial"/>
              <a:buChar char="•"/>
            </a:pPr>
            <a:r>
              <a:rPr lang="en-US" dirty="0"/>
              <a:t>There are total 28 products in this category.</a:t>
            </a:r>
          </a:p>
          <a:p>
            <a:pPr marL="285750" indent="-285750">
              <a:buFont typeface="Arial"/>
              <a:buChar char="•"/>
            </a:pPr>
            <a:r>
              <a:rPr lang="en-US" dirty="0"/>
              <a:t>Highest sold: poultry , Soda, cereals </a:t>
            </a:r>
          </a:p>
          <a:p>
            <a:pPr marL="285750" indent="-285750">
              <a:buFont typeface="Arial"/>
              <a:buChar char="•"/>
            </a:pPr>
            <a:r>
              <a:rPr lang="en-US" dirty="0"/>
              <a:t>Least sold : pork, fruits, sandwich loaves</a:t>
            </a:r>
          </a:p>
        </p:txBody>
      </p:sp>
    </p:spTree>
    <p:extLst>
      <p:ext uri="{BB962C8B-B14F-4D97-AF65-F5344CB8AC3E}">
        <p14:creationId xmlns:p14="http://schemas.microsoft.com/office/powerpoint/2010/main" val="2570265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97E1F-67DC-F879-1941-2868B594B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C42BD-78F7-9363-B2B8-7F476B6F20D9}"/>
              </a:ext>
            </a:extLst>
          </p:cNvPr>
          <p:cNvSpPr>
            <a:spLocks noGrp="1"/>
          </p:cNvSpPr>
          <p:nvPr>
            <p:ph type="title"/>
          </p:nvPr>
        </p:nvSpPr>
        <p:spPr>
          <a:xfrm>
            <a:off x="488373" y="249382"/>
            <a:ext cx="10890929" cy="1097280"/>
          </a:xfrm>
        </p:spPr>
        <p:txBody>
          <a:bodyPr/>
          <a:lstStyle/>
          <a:p>
            <a:r>
              <a:rPr lang="en-US" sz="4000" dirty="0"/>
              <a:t>Count of Non-Eatable Products Sold</a:t>
            </a:r>
            <a:endParaRPr lang="en-IN" dirty="0"/>
          </a:p>
        </p:txBody>
      </p:sp>
      <p:pic>
        <p:nvPicPr>
          <p:cNvPr id="4" name="Picture 3">
            <a:extLst>
              <a:ext uri="{FF2B5EF4-FFF2-40B4-BE49-F238E27FC236}">
                <a16:creationId xmlns:a16="http://schemas.microsoft.com/office/drawing/2014/main" id="{FE975C1F-BB8A-54DE-74A6-A92B0AB94E23}"/>
              </a:ext>
            </a:extLst>
          </p:cNvPr>
          <p:cNvPicPr>
            <a:picLocks noChangeAspect="1"/>
          </p:cNvPicPr>
          <p:nvPr/>
        </p:nvPicPr>
        <p:blipFill>
          <a:blip r:embed="rId2"/>
          <a:stretch>
            <a:fillRect/>
          </a:stretch>
        </p:blipFill>
        <p:spPr>
          <a:xfrm>
            <a:off x="107373" y="1346662"/>
            <a:ext cx="8376476" cy="5137258"/>
          </a:xfrm>
          <a:prstGeom prst="rect">
            <a:avLst/>
          </a:prstGeom>
        </p:spPr>
      </p:pic>
      <p:sp>
        <p:nvSpPr>
          <p:cNvPr id="8" name="TextBox 7">
            <a:extLst>
              <a:ext uri="{FF2B5EF4-FFF2-40B4-BE49-F238E27FC236}">
                <a16:creationId xmlns:a16="http://schemas.microsoft.com/office/drawing/2014/main" id="{22218DA7-9681-6957-BE6E-EA56BBC44F16}"/>
              </a:ext>
            </a:extLst>
          </p:cNvPr>
          <p:cNvSpPr txBox="1"/>
          <p:nvPr/>
        </p:nvSpPr>
        <p:spPr>
          <a:xfrm>
            <a:off x="8483849" y="2343880"/>
            <a:ext cx="3600778" cy="1754326"/>
          </a:xfrm>
          <a:prstGeom prst="rect">
            <a:avLst/>
          </a:prstGeom>
          <a:noFill/>
        </p:spPr>
        <p:txBody>
          <a:bodyPr wrap="square">
            <a:spAutoFit/>
          </a:bodyPr>
          <a:lstStyle/>
          <a:p>
            <a:pPr marL="285750" indent="-285750">
              <a:buFont typeface="Arial" panose="020B0604020202020204" pitchFamily="34" charset="0"/>
              <a:buChar char="•"/>
            </a:pPr>
            <a:r>
              <a:rPr lang="en-US" sz="1800" dirty="0"/>
              <a:t>There are 9 products in this category.</a:t>
            </a:r>
          </a:p>
          <a:p>
            <a:pPr marL="285750" indent="-285750">
              <a:buFont typeface="Arial" panose="020B0604020202020204" pitchFamily="34" charset="0"/>
              <a:buChar char="•"/>
            </a:pPr>
            <a:r>
              <a:rPr lang="en-US" sz="1800" dirty="0"/>
              <a:t>Highest Sold Products : Soap, Toilet Paper.</a:t>
            </a:r>
          </a:p>
          <a:p>
            <a:pPr marL="285750" indent="-285750">
              <a:buFont typeface="Arial" panose="020B0604020202020204" pitchFamily="34" charset="0"/>
              <a:buChar char="•"/>
            </a:pPr>
            <a:r>
              <a:rPr lang="en-US" sz="1800" dirty="0"/>
              <a:t>Lowest Sold Products: Hand soap.</a:t>
            </a:r>
          </a:p>
        </p:txBody>
      </p:sp>
    </p:spTree>
    <p:extLst>
      <p:ext uri="{BB962C8B-B14F-4D97-AF65-F5344CB8AC3E}">
        <p14:creationId xmlns:p14="http://schemas.microsoft.com/office/powerpoint/2010/main" val="56521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3432-F6F4-CAD9-8C5A-326E8B9524A1}"/>
              </a:ext>
            </a:extLst>
          </p:cNvPr>
          <p:cNvSpPr>
            <a:spLocks noGrp="1"/>
          </p:cNvSpPr>
          <p:nvPr>
            <p:ph type="title"/>
          </p:nvPr>
        </p:nvSpPr>
        <p:spPr>
          <a:xfrm>
            <a:off x="650534" y="290947"/>
            <a:ext cx="10890929" cy="1097280"/>
          </a:xfrm>
        </p:spPr>
        <p:txBody>
          <a:bodyPr/>
          <a:lstStyle/>
          <a:p>
            <a:r>
              <a:rPr lang="en-US" sz="4000" dirty="0"/>
              <a:t>Top three products over the years</a:t>
            </a:r>
            <a:endParaRPr lang="en-IN" dirty="0"/>
          </a:p>
        </p:txBody>
      </p:sp>
      <p:pic>
        <p:nvPicPr>
          <p:cNvPr id="5" name="Picture 4">
            <a:extLst>
              <a:ext uri="{FF2B5EF4-FFF2-40B4-BE49-F238E27FC236}">
                <a16:creationId xmlns:a16="http://schemas.microsoft.com/office/drawing/2014/main" id="{FACD0B44-6915-4FE5-F439-5879FC29C00B}"/>
              </a:ext>
            </a:extLst>
          </p:cNvPr>
          <p:cNvPicPr>
            <a:picLocks noChangeAspect="1"/>
          </p:cNvPicPr>
          <p:nvPr/>
        </p:nvPicPr>
        <p:blipFill>
          <a:blip r:embed="rId2"/>
          <a:stretch>
            <a:fillRect/>
          </a:stretch>
        </p:blipFill>
        <p:spPr>
          <a:xfrm>
            <a:off x="650535" y="1329621"/>
            <a:ext cx="11371748" cy="1981477"/>
          </a:xfrm>
          <a:prstGeom prst="rect">
            <a:avLst/>
          </a:prstGeom>
        </p:spPr>
      </p:pic>
      <p:pic>
        <p:nvPicPr>
          <p:cNvPr id="7" name="Picture 6">
            <a:extLst>
              <a:ext uri="{FF2B5EF4-FFF2-40B4-BE49-F238E27FC236}">
                <a16:creationId xmlns:a16="http://schemas.microsoft.com/office/drawing/2014/main" id="{3C26788F-45F6-F866-D8BE-B67F3CCDAC51}"/>
              </a:ext>
            </a:extLst>
          </p:cNvPr>
          <p:cNvPicPr>
            <a:picLocks noChangeAspect="1"/>
          </p:cNvPicPr>
          <p:nvPr/>
        </p:nvPicPr>
        <p:blipFill>
          <a:blip r:embed="rId3"/>
          <a:stretch>
            <a:fillRect/>
          </a:stretch>
        </p:blipFill>
        <p:spPr>
          <a:xfrm>
            <a:off x="650535" y="3235175"/>
            <a:ext cx="11371748" cy="2749989"/>
          </a:xfrm>
          <a:prstGeom prst="rect">
            <a:avLst/>
          </a:prstGeom>
        </p:spPr>
      </p:pic>
      <p:sp>
        <p:nvSpPr>
          <p:cNvPr id="9" name="TextBox 8">
            <a:extLst>
              <a:ext uri="{FF2B5EF4-FFF2-40B4-BE49-F238E27FC236}">
                <a16:creationId xmlns:a16="http://schemas.microsoft.com/office/drawing/2014/main" id="{0BABA67F-0461-2FC1-E103-56F1A7077A9D}"/>
              </a:ext>
            </a:extLst>
          </p:cNvPr>
          <p:cNvSpPr txBox="1"/>
          <p:nvPr/>
        </p:nvSpPr>
        <p:spPr>
          <a:xfrm>
            <a:off x="816789" y="5985164"/>
            <a:ext cx="11039239" cy="369332"/>
          </a:xfrm>
          <a:prstGeom prst="rect">
            <a:avLst/>
          </a:prstGeom>
          <a:noFill/>
        </p:spPr>
        <p:txBody>
          <a:bodyPr wrap="square">
            <a:spAutoFit/>
          </a:bodyPr>
          <a:lstStyle/>
          <a:p>
            <a:r>
              <a:rPr lang="en-US" dirty="0"/>
              <a:t>We can see poultry, cereals and soda are highly sold products over the years </a:t>
            </a:r>
            <a:endParaRPr lang="en-IN" dirty="0"/>
          </a:p>
        </p:txBody>
      </p:sp>
    </p:spTree>
    <p:extLst>
      <p:ext uri="{BB962C8B-B14F-4D97-AF65-F5344CB8AC3E}">
        <p14:creationId xmlns:p14="http://schemas.microsoft.com/office/powerpoint/2010/main" val="392636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C3CE-AE8F-F5DD-5027-5FE20511D888}"/>
              </a:ext>
            </a:extLst>
          </p:cNvPr>
          <p:cNvSpPr>
            <a:spLocks noGrp="1"/>
          </p:cNvSpPr>
          <p:nvPr>
            <p:ph type="title"/>
          </p:nvPr>
        </p:nvSpPr>
        <p:spPr>
          <a:xfrm>
            <a:off x="536170" y="280549"/>
            <a:ext cx="10890929" cy="1097280"/>
          </a:xfrm>
        </p:spPr>
        <p:txBody>
          <a:bodyPr/>
          <a:lstStyle/>
          <a:p>
            <a:r>
              <a:rPr lang="en-US" sz="4000" dirty="0"/>
              <a:t>Count of Products sold in 2018</a:t>
            </a:r>
            <a:endParaRPr lang="en-IN" dirty="0"/>
          </a:p>
        </p:txBody>
      </p:sp>
      <p:pic>
        <p:nvPicPr>
          <p:cNvPr id="5" name="Picture 4">
            <a:extLst>
              <a:ext uri="{FF2B5EF4-FFF2-40B4-BE49-F238E27FC236}">
                <a16:creationId xmlns:a16="http://schemas.microsoft.com/office/drawing/2014/main" id="{FCC55F99-4C50-0AC3-3AAF-1023B9D6BD47}"/>
              </a:ext>
            </a:extLst>
          </p:cNvPr>
          <p:cNvPicPr>
            <a:picLocks noChangeAspect="1"/>
          </p:cNvPicPr>
          <p:nvPr/>
        </p:nvPicPr>
        <p:blipFill>
          <a:blip r:embed="rId2"/>
          <a:stretch>
            <a:fillRect/>
          </a:stretch>
        </p:blipFill>
        <p:spPr>
          <a:xfrm>
            <a:off x="536170" y="1788872"/>
            <a:ext cx="8046721" cy="4603179"/>
          </a:xfrm>
          <a:prstGeom prst="rect">
            <a:avLst/>
          </a:prstGeom>
        </p:spPr>
      </p:pic>
      <p:sp>
        <p:nvSpPr>
          <p:cNvPr id="7" name="TextBox 6">
            <a:extLst>
              <a:ext uri="{FF2B5EF4-FFF2-40B4-BE49-F238E27FC236}">
                <a16:creationId xmlns:a16="http://schemas.microsoft.com/office/drawing/2014/main" id="{32C1B0CF-7F58-DE42-30C3-8CA0B508C640}"/>
              </a:ext>
            </a:extLst>
          </p:cNvPr>
          <p:cNvSpPr txBox="1"/>
          <p:nvPr/>
        </p:nvSpPr>
        <p:spPr>
          <a:xfrm>
            <a:off x="8582891" y="3105834"/>
            <a:ext cx="3439391" cy="646331"/>
          </a:xfrm>
          <a:prstGeom prst="rect">
            <a:avLst/>
          </a:prstGeom>
          <a:noFill/>
        </p:spPr>
        <p:txBody>
          <a:bodyPr wrap="square">
            <a:spAutoFit/>
          </a:bodyPr>
          <a:lstStyle/>
          <a:p>
            <a:r>
              <a:rPr lang="en-US" dirty="0"/>
              <a:t>Cereals, Poultry and Soda are the top 3 Products sold in 2018</a:t>
            </a:r>
          </a:p>
        </p:txBody>
      </p:sp>
    </p:spTree>
    <p:extLst>
      <p:ext uri="{BB962C8B-B14F-4D97-AF65-F5344CB8AC3E}">
        <p14:creationId xmlns:p14="http://schemas.microsoft.com/office/powerpoint/2010/main" val="2545266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E0ED-A597-F50F-9D66-9313F10AD308}"/>
              </a:ext>
            </a:extLst>
          </p:cNvPr>
          <p:cNvSpPr>
            <a:spLocks noGrp="1"/>
          </p:cNvSpPr>
          <p:nvPr>
            <p:ph type="title"/>
          </p:nvPr>
        </p:nvSpPr>
        <p:spPr>
          <a:xfrm>
            <a:off x="640079" y="252496"/>
            <a:ext cx="10890929" cy="1097280"/>
          </a:xfrm>
        </p:spPr>
        <p:txBody>
          <a:bodyPr/>
          <a:lstStyle/>
          <a:p>
            <a:r>
              <a:rPr lang="en-US" sz="4000" dirty="0"/>
              <a:t>Count of Products sold in 2019</a:t>
            </a:r>
            <a:endParaRPr lang="en-IN" dirty="0"/>
          </a:p>
        </p:txBody>
      </p:sp>
      <p:pic>
        <p:nvPicPr>
          <p:cNvPr id="5" name="Picture 4">
            <a:extLst>
              <a:ext uri="{FF2B5EF4-FFF2-40B4-BE49-F238E27FC236}">
                <a16:creationId xmlns:a16="http://schemas.microsoft.com/office/drawing/2014/main" id="{BBD7F71B-4841-B56D-A313-1D5A182DC492}"/>
              </a:ext>
            </a:extLst>
          </p:cNvPr>
          <p:cNvPicPr>
            <a:picLocks noChangeAspect="1"/>
          </p:cNvPicPr>
          <p:nvPr/>
        </p:nvPicPr>
        <p:blipFill>
          <a:blip r:embed="rId2"/>
          <a:stretch>
            <a:fillRect/>
          </a:stretch>
        </p:blipFill>
        <p:spPr>
          <a:xfrm>
            <a:off x="640079" y="1761255"/>
            <a:ext cx="7881452" cy="4307035"/>
          </a:xfrm>
          <a:prstGeom prst="rect">
            <a:avLst/>
          </a:prstGeom>
        </p:spPr>
      </p:pic>
      <p:sp>
        <p:nvSpPr>
          <p:cNvPr id="7" name="TextBox 6">
            <a:extLst>
              <a:ext uri="{FF2B5EF4-FFF2-40B4-BE49-F238E27FC236}">
                <a16:creationId xmlns:a16="http://schemas.microsoft.com/office/drawing/2014/main" id="{24A58A93-6E1C-4A94-FDE0-1B0623A32EA9}"/>
              </a:ext>
            </a:extLst>
          </p:cNvPr>
          <p:cNvSpPr txBox="1"/>
          <p:nvPr/>
        </p:nvSpPr>
        <p:spPr>
          <a:xfrm>
            <a:off x="8676409" y="3105834"/>
            <a:ext cx="3343274" cy="646331"/>
          </a:xfrm>
          <a:prstGeom prst="rect">
            <a:avLst/>
          </a:prstGeom>
          <a:noFill/>
        </p:spPr>
        <p:txBody>
          <a:bodyPr wrap="square">
            <a:spAutoFit/>
          </a:bodyPr>
          <a:lstStyle/>
          <a:p>
            <a:r>
              <a:rPr lang="en-US" dirty="0"/>
              <a:t>Poultry, Soda and Cereal are the top 3 Products sold in 2019</a:t>
            </a:r>
          </a:p>
        </p:txBody>
      </p:sp>
    </p:spTree>
    <p:extLst>
      <p:ext uri="{BB962C8B-B14F-4D97-AF65-F5344CB8AC3E}">
        <p14:creationId xmlns:p14="http://schemas.microsoft.com/office/powerpoint/2010/main" val="201132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D2B7-735D-289A-25A4-EA11DA60BC9E}"/>
              </a:ext>
            </a:extLst>
          </p:cNvPr>
          <p:cNvSpPr>
            <a:spLocks noGrp="1"/>
          </p:cNvSpPr>
          <p:nvPr>
            <p:ph type="title"/>
          </p:nvPr>
        </p:nvSpPr>
        <p:spPr>
          <a:xfrm>
            <a:off x="640079" y="296567"/>
            <a:ext cx="10890929" cy="1097280"/>
          </a:xfrm>
        </p:spPr>
        <p:txBody>
          <a:bodyPr>
            <a:normAutofit fontScale="90000"/>
          </a:bodyPr>
          <a:lstStyle/>
          <a:p>
            <a:r>
              <a:rPr lang="en-US" sz="4000" dirty="0"/>
              <a:t>Count of Products sold in 2020 January and February</a:t>
            </a:r>
            <a:endParaRPr lang="en-IN" dirty="0"/>
          </a:p>
        </p:txBody>
      </p:sp>
      <p:pic>
        <p:nvPicPr>
          <p:cNvPr id="5" name="Picture 4">
            <a:extLst>
              <a:ext uri="{FF2B5EF4-FFF2-40B4-BE49-F238E27FC236}">
                <a16:creationId xmlns:a16="http://schemas.microsoft.com/office/drawing/2014/main" id="{72E66252-D9F0-603E-C278-F0DC85628C7E}"/>
              </a:ext>
            </a:extLst>
          </p:cNvPr>
          <p:cNvPicPr>
            <a:picLocks noChangeAspect="1"/>
          </p:cNvPicPr>
          <p:nvPr/>
        </p:nvPicPr>
        <p:blipFill>
          <a:blip r:embed="rId2"/>
          <a:stretch>
            <a:fillRect/>
          </a:stretch>
        </p:blipFill>
        <p:spPr>
          <a:xfrm>
            <a:off x="640079" y="1683325"/>
            <a:ext cx="6785912" cy="4499266"/>
          </a:xfrm>
          <a:prstGeom prst="rect">
            <a:avLst/>
          </a:prstGeom>
        </p:spPr>
      </p:pic>
      <p:sp>
        <p:nvSpPr>
          <p:cNvPr id="7" name="TextBox 6">
            <a:extLst>
              <a:ext uri="{FF2B5EF4-FFF2-40B4-BE49-F238E27FC236}">
                <a16:creationId xmlns:a16="http://schemas.microsoft.com/office/drawing/2014/main" id="{6FB16462-56CF-BB19-06E6-D422FB0CF6B7}"/>
              </a:ext>
            </a:extLst>
          </p:cNvPr>
          <p:cNvSpPr txBox="1"/>
          <p:nvPr/>
        </p:nvSpPr>
        <p:spPr>
          <a:xfrm>
            <a:off x="7682346" y="3105834"/>
            <a:ext cx="4509654" cy="646331"/>
          </a:xfrm>
          <a:prstGeom prst="rect">
            <a:avLst/>
          </a:prstGeom>
          <a:noFill/>
        </p:spPr>
        <p:txBody>
          <a:bodyPr wrap="square">
            <a:spAutoFit/>
          </a:bodyPr>
          <a:lstStyle/>
          <a:p>
            <a:r>
              <a:rPr lang="en-US" dirty="0"/>
              <a:t>Top 3 products sold in 2020 January and February are dinner role, poultry and pork</a:t>
            </a:r>
          </a:p>
        </p:txBody>
      </p:sp>
    </p:spTree>
    <p:extLst>
      <p:ext uri="{BB962C8B-B14F-4D97-AF65-F5344CB8AC3E}">
        <p14:creationId xmlns:p14="http://schemas.microsoft.com/office/powerpoint/2010/main" val="284540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23B8BC-7ED5-5E79-DF8B-68B65CBA1FD9}"/>
              </a:ext>
            </a:extLst>
          </p:cNvPr>
          <p:cNvSpPr>
            <a:spLocks noGrp="1"/>
          </p:cNvSpPr>
          <p:nvPr>
            <p:ph type="title"/>
          </p:nvPr>
        </p:nvSpPr>
        <p:spPr>
          <a:xfrm>
            <a:off x="716281" y="219338"/>
            <a:ext cx="5852160" cy="1097280"/>
          </a:xfrm>
        </p:spPr>
        <p:txBody>
          <a:bodyPr anchor="t">
            <a:normAutofit/>
          </a:bodyPr>
          <a:lstStyle/>
          <a:p>
            <a:r>
              <a:rPr lang="en-IN" dirty="0"/>
              <a:t>SUMMARY</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Pen placed on top of a signature line">
            <a:extLst>
              <a:ext uri="{FF2B5EF4-FFF2-40B4-BE49-F238E27FC236}">
                <a16:creationId xmlns:a16="http://schemas.microsoft.com/office/drawing/2014/main" id="{66393D92-1B64-EDED-CFEC-D6617A8D7B6C}"/>
              </a:ext>
            </a:extLst>
          </p:cNvPr>
          <p:cNvPicPr>
            <a:picLocks noChangeAspect="1"/>
          </p:cNvPicPr>
          <p:nvPr/>
        </p:nvPicPr>
        <p:blipFill>
          <a:blip r:embed="rId2"/>
          <a:srcRect l="51362" r="1467" b="-1"/>
          <a:stretch/>
        </p:blipFill>
        <p:spPr>
          <a:xfrm>
            <a:off x="7345680" y="10"/>
            <a:ext cx="4846320" cy="6857990"/>
          </a:xfrm>
          <a:prstGeom prst="rect">
            <a:avLst/>
          </a:prstGeom>
        </p:spPr>
      </p:pic>
      <p:sp>
        <p:nvSpPr>
          <p:cNvPr id="6" name="TextBox 5">
            <a:extLst>
              <a:ext uri="{FF2B5EF4-FFF2-40B4-BE49-F238E27FC236}">
                <a16:creationId xmlns:a16="http://schemas.microsoft.com/office/drawing/2014/main" id="{05B5D1C0-7FD3-CEBF-18A7-F2B82FF363B3}"/>
              </a:ext>
            </a:extLst>
          </p:cNvPr>
          <p:cNvSpPr txBox="1"/>
          <p:nvPr/>
        </p:nvSpPr>
        <p:spPr>
          <a:xfrm>
            <a:off x="613064" y="1166807"/>
            <a:ext cx="6540731" cy="5632311"/>
          </a:xfrm>
          <a:prstGeom prst="rect">
            <a:avLst/>
          </a:prstGeom>
          <a:noFill/>
        </p:spPr>
        <p:txBody>
          <a:bodyPr wrap="square">
            <a:spAutoFit/>
          </a:bodyPr>
          <a:lstStyle/>
          <a:p>
            <a:pPr marL="285750" indent="-285750">
              <a:buFont typeface="Arial" panose="020B0604020202020204" pitchFamily="34" charset="0"/>
              <a:buChar char="•"/>
            </a:pPr>
            <a:r>
              <a:rPr lang="en-US" b="1" dirty="0"/>
              <a:t>Top-selling products</a:t>
            </a:r>
            <a:r>
              <a:rPr lang="en-US" dirty="0"/>
              <a:t> in </a:t>
            </a:r>
            <a:r>
              <a:rPr lang="en-US" b="1" dirty="0"/>
              <a:t>2018 and 2019</a:t>
            </a:r>
            <a:r>
              <a:rPr lang="en-US" dirty="0"/>
              <a:t> were </a:t>
            </a:r>
            <a:r>
              <a:rPr lang="en-US" b="1" dirty="0"/>
              <a:t>Cereals, Poultry, and Soda</a:t>
            </a:r>
            <a:r>
              <a:rPr lang="en-US" dirty="0"/>
              <a:t>.</a:t>
            </a:r>
          </a:p>
          <a:p>
            <a:pPr marL="285750" indent="-285750">
              <a:buFont typeface="Arial" panose="020B0604020202020204" pitchFamily="34" charset="0"/>
              <a:buChar char="•"/>
            </a:pPr>
            <a:r>
              <a:rPr lang="en-US" dirty="0"/>
              <a:t>For </a:t>
            </a:r>
            <a:r>
              <a:rPr lang="en-US" b="1" dirty="0"/>
              <a:t>Jan-Feb 2020</a:t>
            </a:r>
            <a:r>
              <a:rPr lang="en-US" dirty="0"/>
              <a:t>, the leading items were </a:t>
            </a:r>
            <a:r>
              <a:rPr lang="en-US" b="1" dirty="0"/>
              <a:t>Dinner Rolls, Poultry, and Pork</a:t>
            </a:r>
            <a:r>
              <a:rPr lang="en-US" dirty="0"/>
              <a:t>.</a:t>
            </a:r>
          </a:p>
          <a:p>
            <a:pPr marL="285750" indent="-285750">
              <a:buFont typeface="Arial" panose="020B0604020202020204" pitchFamily="34" charset="0"/>
              <a:buChar char="•"/>
            </a:pPr>
            <a:r>
              <a:rPr lang="en-US" b="1" dirty="0"/>
              <a:t>Overall</a:t>
            </a:r>
            <a:r>
              <a:rPr lang="en-US" dirty="0"/>
              <a:t>, the consistently high-selling products across the years were </a:t>
            </a:r>
            <a:r>
              <a:rPr lang="en-US" b="1" dirty="0"/>
              <a:t>Poultry, Cereals, and Soda</a:t>
            </a:r>
            <a:r>
              <a:rPr lang="en-US" dirty="0"/>
              <a:t>.</a:t>
            </a:r>
          </a:p>
          <a:p>
            <a:pPr marL="285750" indent="-285750">
              <a:buFont typeface="Arial" panose="020B0604020202020204" pitchFamily="34" charset="0"/>
              <a:buChar char="•"/>
            </a:pPr>
            <a:r>
              <a:rPr lang="en-US" dirty="0"/>
              <a:t>In the </a:t>
            </a:r>
            <a:r>
              <a:rPr lang="en-US" b="1" dirty="0"/>
              <a:t>non-edible</a:t>
            </a:r>
            <a:r>
              <a:rPr lang="en-US" dirty="0"/>
              <a:t> category, </a:t>
            </a:r>
            <a:r>
              <a:rPr lang="en-US" b="1" dirty="0"/>
              <a:t>Soap and Toilet Paper</a:t>
            </a:r>
            <a:r>
              <a:rPr lang="en-US" dirty="0"/>
              <a:t> had the highest sales, while </a:t>
            </a:r>
            <a:r>
              <a:rPr lang="en-US" b="1" dirty="0"/>
              <a:t>Hand Soap</a:t>
            </a:r>
            <a:r>
              <a:rPr lang="en-US" dirty="0"/>
              <a:t> had the lowest.</a:t>
            </a:r>
          </a:p>
          <a:p>
            <a:pPr marL="285750" indent="-285750">
              <a:buFont typeface="Arial" panose="020B0604020202020204" pitchFamily="34" charset="0"/>
              <a:buChar char="•"/>
            </a:pPr>
            <a:r>
              <a:rPr lang="en-US" dirty="0"/>
              <a:t>Among </a:t>
            </a:r>
            <a:r>
              <a:rPr lang="en-US" b="1" dirty="0"/>
              <a:t>edible items</a:t>
            </a:r>
            <a:r>
              <a:rPr lang="en-US" dirty="0"/>
              <a:t>, </a:t>
            </a:r>
            <a:r>
              <a:rPr lang="en-US" b="1" dirty="0"/>
              <a:t>Poultry, Soda, and Cereals</a:t>
            </a:r>
            <a:r>
              <a:rPr lang="en-US" dirty="0"/>
              <a:t> topped the list, whereas </a:t>
            </a:r>
            <a:r>
              <a:rPr lang="en-US" b="1" dirty="0"/>
              <a:t>Pork, Fruits, and Sandwich Loaves</a:t>
            </a:r>
            <a:r>
              <a:rPr lang="en-US" dirty="0"/>
              <a:t> were least sold.</a:t>
            </a:r>
          </a:p>
          <a:p>
            <a:pPr marL="285750" indent="-285750">
              <a:buFont typeface="Arial" panose="020B0604020202020204" pitchFamily="34" charset="0"/>
              <a:buChar char="•"/>
            </a:pPr>
            <a:r>
              <a:rPr lang="en-US" b="1" dirty="0"/>
              <a:t>Sunday</a:t>
            </a:r>
            <a:r>
              <a:rPr lang="en-US" dirty="0"/>
              <a:t> saw the highest product sales, while </a:t>
            </a:r>
            <a:r>
              <a:rPr lang="en-US" b="1" dirty="0"/>
              <a:t>Monday</a:t>
            </a:r>
            <a:r>
              <a:rPr lang="en-US" dirty="0"/>
              <a:t> had the lowest.</a:t>
            </a:r>
          </a:p>
          <a:p>
            <a:pPr marL="285750" indent="-285750">
              <a:buFont typeface="Arial" panose="020B0604020202020204" pitchFamily="34" charset="0"/>
              <a:buChar char="•"/>
            </a:pPr>
            <a:r>
              <a:rPr lang="en-US" dirty="0"/>
              <a:t>In </a:t>
            </a:r>
            <a:r>
              <a:rPr lang="en-US" b="1" dirty="0"/>
              <a:t>2018</a:t>
            </a:r>
            <a:r>
              <a:rPr lang="en-US" dirty="0"/>
              <a:t>, </a:t>
            </a:r>
            <a:r>
              <a:rPr lang="en-US" b="1" dirty="0"/>
              <a:t>January</a:t>
            </a:r>
            <a:r>
              <a:rPr lang="en-US" dirty="0"/>
              <a:t> had the highest sales; </a:t>
            </a:r>
            <a:r>
              <a:rPr lang="en-US" b="1" dirty="0"/>
              <a:t>February</a:t>
            </a:r>
            <a:r>
              <a:rPr lang="en-US" dirty="0"/>
              <a:t> the lowest.</a:t>
            </a:r>
          </a:p>
          <a:p>
            <a:pPr marL="285750" indent="-285750">
              <a:buFont typeface="Arial" panose="020B0604020202020204" pitchFamily="34" charset="0"/>
              <a:buChar char="•"/>
            </a:pPr>
            <a:r>
              <a:rPr lang="en-US" dirty="0"/>
              <a:t>In </a:t>
            </a:r>
            <a:r>
              <a:rPr lang="en-US" b="1" dirty="0"/>
              <a:t>2019</a:t>
            </a:r>
            <a:r>
              <a:rPr lang="en-US" dirty="0"/>
              <a:t>, the peak was in </a:t>
            </a:r>
            <a:r>
              <a:rPr lang="en-US" b="1" dirty="0"/>
              <a:t>March</a:t>
            </a:r>
            <a:r>
              <a:rPr lang="en-US" dirty="0"/>
              <a:t>, and the dip was in </a:t>
            </a:r>
            <a:r>
              <a:rPr lang="en-US" b="1" dirty="0"/>
              <a:t>January</a:t>
            </a:r>
            <a:r>
              <a:rPr lang="en-US" dirty="0"/>
              <a:t>.</a:t>
            </a:r>
          </a:p>
          <a:p>
            <a:pPr marL="285750" indent="-285750">
              <a:buFont typeface="Arial" panose="020B0604020202020204" pitchFamily="34" charset="0"/>
              <a:buChar char="•"/>
            </a:pPr>
            <a:r>
              <a:rPr lang="en-US" dirty="0"/>
              <a:t>The </a:t>
            </a:r>
            <a:r>
              <a:rPr lang="en-US" b="1" dirty="0"/>
              <a:t>highest quarterly sales</a:t>
            </a:r>
            <a:r>
              <a:rPr lang="en-US" dirty="0"/>
              <a:t> were in </a:t>
            </a:r>
            <a:r>
              <a:rPr lang="en-US" b="1" dirty="0"/>
              <a:t>Q1 2019</a:t>
            </a:r>
            <a:r>
              <a:rPr lang="en-US" dirty="0"/>
              <a:t> and </a:t>
            </a:r>
            <a:r>
              <a:rPr lang="en-US" b="1" dirty="0"/>
              <a:t>Q3 2018</a:t>
            </a:r>
            <a:r>
              <a:rPr lang="en-US" dirty="0"/>
              <a:t>.</a:t>
            </a:r>
          </a:p>
          <a:p>
            <a:pPr marL="285750" indent="-285750">
              <a:buFont typeface="Arial" panose="020B0604020202020204" pitchFamily="34" charset="0"/>
              <a:buChar char="•"/>
            </a:pPr>
            <a:r>
              <a:rPr lang="en-US" dirty="0"/>
              <a:t>Product sales in </a:t>
            </a:r>
            <a:r>
              <a:rPr lang="en-US" b="1" dirty="0"/>
              <a:t>Q2</a:t>
            </a:r>
            <a:r>
              <a:rPr lang="en-US" dirty="0"/>
              <a:t> were nearly the same for both </a:t>
            </a:r>
            <a:r>
              <a:rPr lang="en-US" b="1" dirty="0"/>
              <a:t>2018 and 2019</a:t>
            </a:r>
            <a:r>
              <a:rPr lang="en-US" dirty="0"/>
              <a:t>.</a:t>
            </a:r>
          </a:p>
          <a:p>
            <a:pPr marL="285750" indent="-285750">
              <a:buFont typeface="Arial" panose="020B0604020202020204" pitchFamily="34" charset="0"/>
              <a:buChar char="•"/>
            </a:pPr>
            <a:r>
              <a:rPr lang="en-US" b="1" dirty="0"/>
              <a:t>2020</a:t>
            </a:r>
            <a:r>
              <a:rPr lang="en-US" dirty="0"/>
              <a:t> shows fewer sales, likely because the data only extends up to </a:t>
            </a:r>
            <a:r>
              <a:rPr lang="en-US" b="1" dirty="0"/>
              <a:t>February 26th</a:t>
            </a:r>
            <a:r>
              <a:rPr lang="en-US" dirty="0"/>
              <a:t>.</a:t>
            </a:r>
          </a:p>
        </p:txBody>
      </p:sp>
    </p:spTree>
    <p:extLst>
      <p:ext uri="{BB962C8B-B14F-4D97-AF65-F5344CB8AC3E}">
        <p14:creationId xmlns:p14="http://schemas.microsoft.com/office/powerpoint/2010/main" val="2149108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E7CEB-C8BF-D74F-CE4B-CABB4A3477CE}"/>
              </a:ext>
            </a:extLst>
          </p:cNvPr>
          <p:cNvSpPr>
            <a:spLocks noGrp="1"/>
          </p:cNvSpPr>
          <p:nvPr>
            <p:ph type="title"/>
          </p:nvPr>
        </p:nvSpPr>
        <p:spPr>
          <a:xfrm>
            <a:off x="640080" y="1371600"/>
            <a:ext cx="5852160" cy="1097280"/>
          </a:xfrm>
        </p:spPr>
        <p:txBody>
          <a:bodyPr vert="horz" lIns="91440" tIns="45720" rIns="91440" bIns="45720" rtlCol="0" anchor="t">
            <a:normAutofit/>
          </a:bodyPr>
          <a:lstStyle/>
          <a:p>
            <a:pPr>
              <a:lnSpc>
                <a:spcPct val="90000"/>
              </a:lnSpc>
            </a:pPr>
            <a:r>
              <a:rPr lang="en-US" sz="3400"/>
              <a:t>MARKET BASKET ANALYSIS</a:t>
            </a:r>
          </a:p>
        </p:txBody>
      </p:sp>
      <p:cxnSp>
        <p:nvCxnSpPr>
          <p:cNvPr id="21" name="Straight Connector 2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2E52EF5-83A0-2E00-2217-1B1D967F3777}"/>
              </a:ext>
            </a:extLst>
          </p:cNvPr>
          <p:cNvSpPr txBox="1"/>
          <p:nvPr/>
        </p:nvSpPr>
        <p:spPr>
          <a:xfrm>
            <a:off x="640080" y="2633236"/>
            <a:ext cx="5852160" cy="3664685"/>
          </a:xfrm>
          <a:prstGeom prst="rect">
            <a:avLst/>
          </a:prstGeom>
        </p:spPr>
        <p:txBody>
          <a:bodyPr vert="horz" lIns="91440" tIns="45720" rIns="91440" bIns="45720" rtlCol="0">
            <a:normAutofit/>
          </a:bodyPr>
          <a:lstStyle/>
          <a:p>
            <a:pPr marL="742950" lvl="1" indent="-285750">
              <a:lnSpc>
                <a:spcPct val="120000"/>
              </a:lnSpc>
              <a:spcAft>
                <a:spcPts val="600"/>
              </a:spcAft>
              <a:buSzPct val="87000"/>
              <a:buFont typeface="Arial" panose="020B0604020202020204" pitchFamily="34" charset="0"/>
              <a:buChar char="•"/>
            </a:pPr>
            <a:r>
              <a:rPr lang="en-US"/>
              <a:t>Market Basket Analysis Meaning​</a:t>
            </a:r>
          </a:p>
          <a:p>
            <a:pPr marL="742950" lvl="1" indent="-285750">
              <a:lnSpc>
                <a:spcPct val="120000"/>
              </a:lnSpc>
              <a:spcAft>
                <a:spcPts val="600"/>
              </a:spcAft>
              <a:buSzPct val="87000"/>
              <a:buFont typeface="Arial" panose="020B0604020202020204" pitchFamily="34" charset="0"/>
              <a:buChar char="•"/>
            </a:pPr>
            <a:r>
              <a:rPr lang="en-US"/>
              <a:t>MRA KNIME Workflow &amp; Output Table</a:t>
            </a:r>
          </a:p>
        </p:txBody>
      </p:sp>
      <p:pic>
        <p:nvPicPr>
          <p:cNvPr id="5" name="Picture 4" descr="Shopping cart with boxes">
            <a:extLst>
              <a:ext uri="{FF2B5EF4-FFF2-40B4-BE49-F238E27FC236}">
                <a16:creationId xmlns:a16="http://schemas.microsoft.com/office/drawing/2014/main" id="{8A84B67C-E5CE-5B15-860A-4E8B12D47F82}"/>
              </a:ext>
            </a:extLst>
          </p:cNvPr>
          <p:cNvPicPr>
            <a:picLocks noChangeAspect="1"/>
          </p:cNvPicPr>
          <p:nvPr/>
        </p:nvPicPr>
        <p:blipFill>
          <a:blip r:embed="rId2"/>
          <a:srcRect l="37593" r="15236" b="-1"/>
          <a:stretch/>
        </p:blipFill>
        <p:spPr>
          <a:xfrm>
            <a:off x="7345680" y="10"/>
            <a:ext cx="4846320" cy="6857990"/>
          </a:xfrm>
          <a:prstGeom prst="rect">
            <a:avLst/>
          </a:prstGeom>
        </p:spPr>
      </p:pic>
    </p:spTree>
    <p:extLst>
      <p:ext uri="{BB962C8B-B14F-4D97-AF65-F5344CB8AC3E}">
        <p14:creationId xmlns:p14="http://schemas.microsoft.com/office/powerpoint/2010/main" val="184830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130379-C573-C180-DBAE-07A04635A45F}"/>
              </a:ext>
            </a:extLst>
          </p:cNvPr>
          <p:cNvSpPr>
            <a:spLocks noGrp="1"/>
          </p:cNvSpPr>
          <p:nvPr>
            <p:ph type="title"/>
          </p:nvPr>
        </p:nvSpPr>
        <p:spPr>
          <a:xfrm>
            <a:off x="504998" y="363682"/>
            <a:ext cx="6519256" cy="1097280"/>
          </a:xfrm>
        </p:spPr>
        <p:txBody>
          <a:bodyPr anchor="t">
            <a:normAutofit fontScale="90000"/>
          </a:bodyPr>
          <a:lstStyle/>
          <a:p>
            <a:r>
              <a:rPr lang="en-US" dirty="0"/>
              <a:t>What is Market Basket Analysis</a:t>
            </a:r>
            <a:endParaRPr lang="en-IN" dirty="0"/>
          </a:p>
        </p:txBody>
      </p:sp>
      <p:cxnSp>
        <p:nvCxnSpPr>
          <p:cNvPr id="18" name="Straight Connector 1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9" name="Picture 18" descr="Magnifying glass showing decling performance">
            <a:extLst>
              <a:ext uri="{FF2B5EF4-FFF2-40B4-BE49-F238E27FC236}">
                <a16:creationId xmlns:a16="http://schemas.microsoft.com/office/drawing/2014/main" id="{542797D9-35F7-E35B-1BF1-C9C05F21FE48}"/>
              </a:ext>
            </a:extLst>
          </p:cNvPr>
          <p:cNvPicPr>
            <a:picLocks noChangeAspect="1"/>
          </p:cNvPicPr>
          <p:nvPr/>
        </p:nvPicPr>
        <p:blipFill>
          <a:blip r:embed="rId2"/>
          <a:srcRect l="11133" r="41696" b="-1"/>
          <a:stretch/>
        </p:blipFill>
        <p:spPr>
          <a:xfrm>
            <a:off x="7529252" y="10"/>
            <a:ext cx="4662748" cy="6857990"/>
          </a:xfrm>
          <a:prstGeom prst="rect">
            <a:avLst/>
          </a:prstGeom>
        </p:spPr>
      </p:pic>
      <p:sp>
        <p:nvSpPr>
          <p:cNvPr id="6" name="TextBox 5">
            <a:extLst>
              <a:ext uri="{FF2B5EF4-FFF2-40B4-BE49-F238E27FC236}">
                <a16:creationId xmlns:a16="http://schemas.microsoft.com/office/drawing/2014/main" id="{8F59F1B4-C480-DF1C-3042-C27C366119B2}"/>
              </a:ext>
            </a:extLst>
          </p:cNvPr>
          <p:cNvSpPr txBox="1"/>
          <p:nvPr/>
        </p:nvSpPr>
        <p:spPr>
          <a:xfrm>
            <a:off x="504998" y="1265980"/>
            <a:ext cx="6789420" cy="5401479"/>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Definition: </a:t>
            </a:r>
            <a:r>
              <a:rPr lang="en-US" sz="1500" dirty="0">
                <a:latin typeface="Calibri" panose="020F0502020204030204" pitchFamily="34" charset="0"/>
                <a:ea typeface="Calibri" panose="020F0502020204030204" pitchFamily="34" charset="0"/>
                <a:cs typeface="Calibri" panose="020F0502020204030204" pitchFamily="34" charset="0"/>
              </a:rPr>
              <a:t>Market Basket Analysis is a statistical technique that analyzes customer purchase patterns to identify associations between different products. It helps businesses understand which products are frequently purchased together and how customers' buying habits affect sales.</a:t>
            </a:r>
          </a:p>
          <a:p>
            <a:pPr marL="285750" indent="-285750">
              <a:lnSpc>
                <a:spcPct val="100000"/>
              </a:lnSpc>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Data: </a:t>
            </a:r>
            <a:r>
              <a:rPr lang="en-US" sz="1500" dirty="0">
                <a:latin typeface="Calibri" panose="020F0502020204030204" pitchFamily="34" charset="0"/>
                <a:ea typeface="Calibri" panose="020F0502020204030204" pitchFamily="34" charset="0"/>
                <a:cs typeface="Calibri" panose="020F0502020204030204" pitchFamily="34" charset="0"/>
              </a:rPr>
              <a:t>To conduct market basket analysis, businesses need transactional data that includes details such as customer ID, product ID, and transaction date. This data is then used to create a matrix that represents the relationships between different products.</a:t>
            </a:r>
          </a:p>
          <a:p>
            <a:pPr marL="285750" indent="-285750">
              <a:lnSpc>
                <a:spcPct val="100000"/>
              </a:lnSpc>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Association Rules: </a:t>
            </a:r>
            <a:r>
              <a:rPr lang="en-US" sz="1500" dirty="0">
                <a:latin typeface="Calibri" panose="020F0502020204030204" pitchFamily="34" charset="0"/>
                <a:ea typeface="Calibri" panose="020F0502020204030204" pitchFamily="34" charset="0"/>
                <a:cs typeface="Calibri" panose="020F0502020204030204" pitchFamily="34" charset="0"/>
              </a:rPr>
              <a:t>Association rules are used to identify the strength of the relationship between different products. These rules are expressed in terms of support, confidence, and lift. Support refers to the frequency of co-occurrence of items in a transaction, while confidence measures the probability that if a customer buys one item, they will also buy another. Lift measures the degree of correlation between two items.</a:t>
            </a:r>
          </a:p>
          <a:p>
            <a:pPr marL="285750" indent="-285750">
              <a:lnSpc>
                <a:spcPct val="100000"/>
              </a:lnSpc>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Applications: </a:t>
            </a:r>
            <a:r>
              <a:rPr lang="en-US" sz="1500" dirty="0">
                <a:latin typeface="Calibri" panose="020F0502020204030204" pitchFamily="34" charset="0"/>
                <a:ea typeface="Calibri" panose="020F0502020204030204" pitchFamily="34" charset="0"/>
                <a:cs typeface="Calibri" panose="020F0502020204030204" pitchFamily="34" charset="0"/>
              </a:rPr>
              <a:t>Market Basket Analysis is used in a variety of industries, including retail, e-commerce, and marketing. Retailers use this technique to optimize product placement and promotions. E-commerce companies use it to personalize product recommendations, and marketers use it to develop targeted advertising campaigns.</a:t>
            </a:r>
          </a:p>
          <a:p>
            <a:pPr marL="285750" indent="-285750">
              <a:lnSpc>
                <a:spcPct val="100000"/>
              </a:lnSpc>
              <a:buFont typeface="Arial" panose="020B0604020202020204" pitchFamily="34" charset="0"/>
              <a:buChar char="•"/>
            </a:pPr>
            <a:r>
              <a:rPr lang="en-US" sz="1500" b="1" dirty="0">
                <a:latin typeface="Calibri" panose="020F0502020204030204" pitchFamily="34" charset="0"/>
                <a:ea typeface="Calibri" panose="020F0502020204030204" pitchFamily="34" charset="0"/>
                <a:cs typeface="Calibri" panose="020F0502020204030204" pitchFamily="34" charset="0"/>
              </a:rPr>
              <a:t>Benefits</a:t>
            </a:r>
            <a:r>
              <a:rPr lang="en-US" sz="1500" dirty="0">
                <a:latin typeface="Calibri" panose="020F0502020204030204" pitchFamily="34" charset="0"/>
                <a:ea typeface="Calibri" panose="020F0502020204030204" pitchFamily="34" charset="0"/>
                <a:cs typeface="Calibri" panose="020F0502020204030204" pitchFamily="34" charset="0"/>
              </a:rPr>
              <a:t>: Market Basket Analysis helps businesses increase revenue by identifying cross-selling opportunities and developing targeted promotions. It also helps improve customer satisfaction by providing personalized recommendations and improving the overall shopping experience</a:t>
            </a:r>
          </a:p>
        </p:txBody>
      </p:sp>
    </p:spTree>
    <p:extLst>
      <p:ext uri="{BB962C8B-B14F-4D97-AF65-F5344CB8AC3E}">
        <p14:creationId xmlns:p14="http://schemas.microsoft.com/office/powerpoint/2010/main" val="268240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F9E9-CECC-1447-8E47-BE5D271430B8}"/>
              </a:ext>
            </a:extLst>
          </p:cNvPr>
          <p:cNvSpPr>
            <a:spLocks noGrp="1"/>
          </p:cNvSpPr>
          <p:nvPr>
            <p:ph type="title"/>
          </p:nvPr>
        </p:nvSpPr>
        <p:spPr>
          <a:xfrm>
            <a:off x="640079" y="290947"/>
            <a:ext cx="10890929" cy="1097280"/>
          </a:xfrm>
        </p:spPr>
        <p:txBody>
          <a:bodyPr/>
          <a:lstStyle/>
          <a:p>
            <a:r>
              <a:rPr lang="en-IN" dirty="0"/>
              <a:t>KNIME WORKFLOW</a:t>
            </a:r>
          </a:p>
        </p:txBody>
      </p:sp>
      <p:pic>
        <p:nvPicPr>
          <p:cNvPr id="5" name="Picture 4">
            <a:extLst>
              <a:ext uri="{FF2B5EF4-FFF2-40B4-BE49-F238E27FC236}">
                <a16:creationId xmlns:a16="http://schemas.microsoft.com/office/drawing/2014/main" id="{A7F606E0-C052-E316-45C6-058FFAE5DC34}"/>
              </a:ext>
            </a:extLst>
          </p:cNvPr>
          <p:cNvPicPr>
            <a:picLocks noChangeAspect="1"/>
          </p:cNvPicPr>
          <p:nvPr/>
        </p:nvPicPr>
        <p:blipFill>
          <a:blip r:embed="rId2"/>
          <a:stretch>
            <a:fillRect/>
          </a:stretch>
        </p:blipFill>
        <p:spPr>
          <a:xfrm>
            <a:off x="112426" y="1388227"/>
            <a:ext cx="11967147" cy="4700845"/>
          </a:xfrm>
          <a:prstGeom prst="rect">
            <a:avLst/>
          </a:prstGeom>
        </p:spPr>
      </p:pic>
    </p:spTree>
    <p:extLst>
      <p:ext uri="{BB962C8B-B14F-4D97-AF65-F5344CB8AC3E}">
        <p14:creationId xmlns:p14="http://schemas.microsoft.com/office/powerpoint/2010/main" val="146186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F7C06B-2173-72C8-D038-73F27DF443D4}"/>
              </a:ext>
            </a:extLst>
          </p:cNvPr>
          <p:cNvSpPr>
            <a:spLocks noGrp="1"/>
          </p:cNvSpPr>
          <p:nvPr>
            <p:ph type="title"/>
          </p:nvPr>
        </p:nvSpPr>
        <p:spPr>
          <a:xfrm>
            <a:off x="5496820" y="219338"/>
            <a:ext cx="6034187" cy="1097280"/>
          </a:xfrm>
        </p:spPr>
        <p:txBody>
          <a:bodyPr>
            <a:normAutofit/>
          </a:bodyPr>
          <a:lstStyle/>
          <a:p>
            <a:r>
              <a:rPr lang="en-US" dirty="0"/>
              <a:t>AGENDA</a:t>
            </a:r>
            <a:endParaRPr lang="en-IN" dirty="0"/>
          </a:p>
        </p:txBody>
      </p:sp>
      <p:pic>
        <p:nvPicPr>
          <p:cNvPr id="5" name="Picture 4" descr="Shopping cart">
            <a:extLst>
              <a:ext uri="{FF2B5EF4-FFF2-40B4-BE49-F238E27FC236}">
                <a16:creationId xmlns:a16="http://schemas.microsoft.com/office/drawing/2014/main" id="{9FB5DDE6-CB1A-2F24-138D-751254862B37}"/>
              </a:ext>
            </a:extLst>
          </p:cNvPr>
          <p:cNvPicPr>
            <a:picLocks noChangeAspect="1"/>
          </p:cNvPicPr>
          <p:nvPr/>
        </p:nvPicPr>
        <p:blipFill>
          <a:blip r:embed="rId2"/>
          <a:srcRect l="5700" r="48081" b="1"/>
          <a:stretch/>
        </p:blipFill>
        <p:spPr>
          <a:xfrm>
            <a:off x="20" y="10"/>
            <a:ext cx="4857871" cy="6857990"/>
          </a:xfrm>
          <a:prstGeom prst="rect">
            <a:avLst/>
          </a:prstGeom>
        </p:spPr>
      </p:pic>
      <p:cxnSp>
        <p:nvCxnSpPr>
          <p:cNvPr id="11" name="Straight Connector 10">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B0FB09-3F09-8394-A70E-E94EB6E1E6AD}"/>
              </a:ext>
            </a:extLst>
          </p:cNvPr>
          <p:cNvSpPr>
            <a:spLocks noGrp="1"/>
          </p:cNvSpPr>
          <p:nvPr>
            <p:ph idx="1"/>
          </p:nvPr>
        </p:nvSpPr>
        <p:spPr>
          <a:xfrm>
            <a:off x="5580905" y="1842673"/>
            <a:ext cx="6034187" cy="3664687"/>
          </a:xfrm>
        </p:spPr>
        <p:txBody>
          <a:bodyPr>
            <a:normAutofit/>
          </a:bodyPr>
          <a:lstStyle/>
          <a:p>
            <a:r>
              <a:rPr lang="en-US" sz="2000" dirty="0">
                <a:ea typeface="+mn-lt"/>
                <a:cs typeface="+mn-lt"/>
              </a:rPr>
              <a:t>Executive Summary of the data</a:t>
            </a:r>
            <a:endParaRPr lang="en-US" dirty="0"/>
          </a:p>
          <a:p>
            <a:r>
              <a:rPr lang="en-US" sz="2000" dirty="0">
                <a:ea typeface="+mn-lt"/>
                <a:cs typeface="+mn-lt"/>
              </a:rPr>
              <a:t>Exploratory Data Analysis</a:t>
            </a:r>
            <a:endParaRPr lang="en-US" sz="2000" dirty="0"/>
          </a:p>
          <a:p>
            <a:r>
              <a:rPr lang="en-US" sz="2000" dirty="0"/>
              <a:t>Market Basket Analysis</a:t>
            </a:r>
          </a:p>
          <a:p>
            <a:r>
              <a:rPr lang="en-US" sz="2000" dirty="0"/>
              <a:t>Associations Identified</a:t>
            </a:r>
          </a:p>
          <a:p>
            <a:r>
              <a:rPr lang="en-US" sz="2000" dirty="0"/>
              <a:t>Recommendation</a:t>
            </a:r>
          </a:p>
          <a:p>
            <a:endParaRPr lang="en-IN" dirty="0"/>
          </a:p>
        </p:txBody>
      </p:sp>
    </p:spTree>
    <p:extLst>
      <p:ext uri="{BB962C8B-B14F-4D97-AF65-F5344CB8AC3E}">
        <p14:creationId xmlns:p14="http://schemas.microsoft.com/office/powerpoint/2010/main" val="2707204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194F-715A-5D6C-1EC8-39A47214951D}"/>
              </a:ext>
            </a:extLst>
          </p:cNvPr>
          <p:cNvSpPr>
            <a:spLocks noGrp="1"/>
          </p:cNvSpPr>
          <p:nvPr>
            <p:ph type="title"/>
          </p:nvPr>
        </p:nvSpPr>
        <p:spPr>
          <a:xfrm>
            <a:off x="650535" y="187037"/>
            <a:ext cx="10890929" cy="1097280"/>
          </a:xfrm>
        </p:spPr>
        <p:txBody>
          <a:bodyPr/>
          <a:lstStyle/>
          <a:p>
            <a:r>
              <a:rPr lang="en-US" dirty="0"/>
              <a:t>Output Table</a:t>
            </a:r>
            <a:endParaRPr lang="en-IN" dirty="0"/>
          </a:p>
        </p:txBody>
      </p:sp>
      <p:pic>
        <p:nvPicPr>
          <p:cNvPr id="7" name="Picture 6" descr="A picture containing table&#10;&#10;Description automatically generated">
            <a:extLst>
              <a:ext uri="{FF2B5EF4-FFF2-40B4-BE49-F238E27FC236}">
                <a16:creationId xmlns:a16="http://schemas.microsoft.com/office/drawing/2014/main" id="{F11E2641-88DD-39E0-A252-6A925F1C8F3E}"/>
              </a:ext>
            </a:extLst>
          </p:cNvPr>
          <p:cNvPicPr>
            <a:picLocks noGrp="1" noChangeAspect="1"/>
          </p:cNvPicPr>
          <p:nvPr/>
        </p:nvPicPr>
        <p:blipFill>
          <a:blip r:embed="rId2"/>
          <a:stretch>
            <a:fillRect/>
          </a:stretch>
        </p:blipFill>
        <p:spPr>
          <a:xfrm>
            <a:off x="650535" y="1484652"/>
            <a:ext cx="10890929" cy="4988883"/>
          </a:xfrm>
          <a:prstGeom prst="rect">
            <a:avLst/>
          </a:prstGeom>
        </p:spPr>
      </p:pic>
    </p:spTree>
    <p:extLst>
      <p:ext uri="{BB962C8B-B14F-4D97-AF65-F5344CB8AC3E}">
        <p14:creationId xmlns:p14="http://schemas.microsoft.com/office/powerpoint/2010/main" val="434207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98C380A9-26F2-172B-D737-074847C5E62E}"/>
              </a:ext>
            </a:extLst>
          </p:cNvPr>
          <p:cNvPicPr>
            <a:picLocks noChangeAspect="1"/>
          </p:cNvPicPr>
          <p:nvPr/>
        </p:nvPicPr>
        <p:blipFill>
          <a:blip r:embed="rId2"/>
          <a:srcRect t="8380" b="7351"/>
          <a:stretch/>
        </p:blipFill>
        <p:spPr>
          <a:xfrm>
            <a:off x="20" y="10"/>
            <a:ext cx="12191979" cy="6857989"/>
          </a:xfrm>
          <a:prstGeom prst="rect">
            <a:avLst/>
          </a:prstGeom>
        </p:spPr>
      </p:pic>
      <p:sp>
        <p:nvSpPr>
          <p:cNvPr id="30" name="Rectangle 29">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44149-7BDC-7DD4-8B1F-4D05E48BE501}"/>
              </a:ext>
            </a:extLst>
          </p:cNvPr>
          <p:cNvSpPr>
            <a:spLocks noGrp="1"/>
          </p:cNvSpPr>
          <p:nvPr>
            <p:ph type="title"/>
          </p:nvPr>
        </p:nvSpPr>
        <p:spPr>
          <a:xfrm>
            <a:off x="546562" y="3013364"/>
            <a:ext cx="4892948" cy="3427867"/>
          </a:xfrm>
        </p:spPr>
        <p:txBody>
          <a:bodyPr vert="horz" lIns="91440" tIns="45720" rIns="91440" bIns="45720" rtlCol="0" anchor="t">
            <a:normAutofit/>
          </a:bodyPr>
          <a:lstStyle/>
          <a:p>
            <a:r>
              <a:rPr lang="en-US" sz="5400" b="1" kern="1200">
                <a:solidFill>
                  <a:srgbClr val="FFFFFF"/>
                </a:solidFill>
                <a:latin typeface="+mj-lt"/>
                <a:ea typeface="+mj-ea"/>
                <a:cs typeface="+mj-cs"/>
              </a:rPr>
              <a:t>ASSOCIATION IDENTIED</a:t>
            </a:r>
            <a:endParaRPr lang="en-US" sz="5400" b="1" kern="1200" dirty="0">
              <a:solidFill>
                <a:srgbClr val="FFFFFF"/>
              </a:solidFill>
              <a:latin typeface="+mj-lt"/>
              <a:ea typeface="+mj-ea"/>
              <a:cs typeface="+mj-cs"/>
            </a:endParaRPr>
          </a:p>
        </p:txBody>
      </p:sp>
      <p:cxnSp>
        <p:nvCxnSpPr>
          <p:cNvPr id="31" name="Straight Connector 30">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4726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A4889-1D58-EA81-03E8-5FE2D6364217}"/>
              </a:ext>
            </a:extLst>
          </p:cNvPr>
          <p:cNvSpPr>
            <a:spLocks noGrp="1"/>
          </p:cNvSpPr>
          <p:nvPr>
            <p:ph type="title"/>
          </p:nvPr>
        </p:nvSpPr>
        <p:spPr>
          <a:xfrm>
            <a:off x="640080" y="311728"/>
            <a:ext cx="10890929" cy="1097280"/>
          </a:xfrm>
        </p:spPr>
        <p:txBody>
          <a:bodyPr/>
          <a:lstStyle/>
          <a:p>
            <a:r>
              <a:rPr lang="en-US" sz="4000" dirty="0"/>
              <a:t>Association Rule Parameters</a:t>
            </a:r>
            <a:endParaRPr lang="en-IN" dirty="0"/>
          </a:p>
        </p:txBody>
      </p:sp>
      <p:sp>
        <p:nvSpPr>
          <p:cNvPr id="3" name="Content Placeholder 2">
            <a:extLst>
              <a:ext uri="{FF2B5EF4-FFF2-40B4-BE49-F238E27FC236}">
                <a16:creationId xmlns:a16="http://schemas.microsoft.com/office/drawing/2014/main" id="{DEED1A08-63FC-3507-DCE3-99A9727CFDF5}"/>
              </a:ext>
            </a:extLst>
          </p:cNvPr>
          <p:cNvSpPr>
            <a:spLocks noGrp="1"/>
          </p:cNvSpPr>
          <p:nvPr>
            <p:ph idx="1"/>
          </p:nvPr>
        </p:nvSpPr>
        <p:spPr>
          <a:xfrm>
            <a:off x="536171" y="2030384"/>
            <a:ext cx="4316384" cy="3566160"/>
          </a:xfrm>
        </p:spPr>
        <p:txBody>
          <a:bodyPr/>
          <a:lstStyle/>
          <a:p>
            <a:r>
              <a:rPr lang="en-US" sz="2000" dirty="0"/>
              <a:t>Support of Minimum: 0.05</a:t>
            </a:r>
          </a:p>
          <a:p>
            <a:r>
              <a:rPr lang="en-US" sz="2000" dirty="0"/>
              <a:t>Maximum Item Set Length : 10</a:t>
            </a:r>
          </a:p>
          <a:p>
            <a:r>
              <a:rPr lang="en-US" sz="2000" dirty="0"/>
              <a:t>Minimum Confidence Level:0.6  </a:t>
            </a:r>
          </a:p>
          <a:p>
            <a:endParaRPr lang="en-IN" dirty="0"/>
          </a:p>
        </p:txBody>
      </p:sp>
      <p:pic>
        <p:nvPicPr>
          <p:cNvPr id="4" name="Picture 3" descr="Graphical user interface, text, application, email&#10;&#10;Description automatically generated">
            <a:extLst>
              <a:ext uri="{FF2B5EF4-FFF2-40B4-BE49-F238E27FC236}">
                <a16:creationId xmlns:a16="http://schemas.microsoft.com/office/drawing/2014/main" id="{FEDF7386-B6B0-3D0D-E8D4-5C13D640FAFD}"/>
              </a:ext>
            </a:extLst>
          </p:cNvPr>
          <p:cNvPicPr>
            <a:picLocks noChangeAspect="1"/>
          </p:cNvPicPr>
          <p:nvPr/>
        </p:nvPicPr>
        <p:blipFill>
          <a:blip r:embed="rId2"/>
          <a:stretch>
            <a:fillRect/>
          </a:stretch>
        </p:blipFill>
        <p:spPr>
          <a:xfrm>
            <a:off x="4956463" y="1549707"/>
            <a:ext cx="6941127" cy="4540020"/>
          </a:xfrm>
          <a:prstGeom prst="rect">
            <a:avLst/>
          </a:prstGeom>
        </p:spPr>
      </p:pic>
    </p:spTree>
    <p:extLst>
      <p:ext uri="{BB962C8B-B14F-4D97-AF65-F5344CB8AC3E}">
        <p14:creationId xmlns:p14="http://schemas.microsoft.com/office/powerpoint/2010/main" val="2568597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pping cart with boxes">
            <a:extLst>
              <a:ext uri="{FF2B5EF4-FFF2-40B4-BE49-F238E27FC236}">
                <a16:creationId xmlns:a16="http://schemas.microsoft.com/office/drawing/2014/main" id="{1CBC1B16-2305-BD8A-DEBF-6FC3FA8096FF}"/>
              </a:ext>
            </a:extLst>
          </p:cNvPr>
          <p:cNvPicPr>
            <a:picLocks noChangeAspect="1"/>
          </p:cNvPicPr>
          <p:nvPr/>
        </p:nvPicPr>
        <p:blipFill>
          <a:blip r:embed="rId2"/>
          <a:srcRect t="9393" b="6338"/>
          <a:stretch/>
        </p:blipFill>
        <p:spPr>
          <a:xfrm>
            <a:off x="20" y="10"/>
            <a:ext cx="12191979" cy="6857989"/>
          </a:xfrm>
          <a:prstGeom prst="rect">
            <a:avLst/>
          </a:prstGeom>
        </p:spPr>
      </p:pic>
      <p:sp>
        <p:nvSpPr>
          <p:cNvPr id="38" name="Rectangle 37">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EF941-ACF2-58CB-80A7-420A87CC24A6}"/>
              </a:ext>
            </a:extLst>
          </p:cNvPr>
          <p:cNvSpPr>
            <a:spLocks noGrp="1"/>
          </p:cNvSpPr>
          <p:nvPr>
            <p:ph type="title"/>
          </p:nvPr>
        </p:nvSpPr>
        <p:spPr>
          <a:xfrm>
            <a:off x="640080" y="914400"/>
            <a:ext cx="4892948" cy="3427867"/>
          </a:xfrm>
        </p:spPr>
        <p:txBody>
          <a:bodyPr vert="horz" lIns="91440" tIns="45720" rIns="91440" bIns="45720" rtlCol="0" anchor="t">
            <a:normAutofit/>
          </a:bodyPr>
          <a:lstStyle/>
          <a:p>
            <a:pPr>
              <a:lnSpc>
                <a:spcPct val="90000"/>
              </a:lnSpc>
            </a:pPr>
            <a:r>
              <a:rPr lang="en-US" sz="4600" b="1" kern="1200">
                <a:solidFill>
                  <a:srgbClr val="FFFFFF"/>
                </a:solidFill>
                <a:latin typeface="+mj-lt"/>
                <a:ea typeface="+mj-ea"/>
                <a:cs typeface="+mj-cs"/>
              </a:rPr>
              <a:t>Market basket analysis, support, confidence, and lift values </a:t>
            </a:r>
          </a:p>
        </p:txBody>
      </p:sp>
      <p:cxnSp>
        <p:nvCxnSpPr>
          <p:cNvPr id="40" name="Straight Connector 39">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913507"/>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hopping basket">
            <a:extLst>
              <a:ext uri="{FF2B5EF4-FFF2-40B4-BE49-F238E27FC236}">
                <a16:creationId xmlns:a16="http://schemas.microsoft.com/office/drawing/2014/main" id="{019F2D28-8B87-0F32-ADA1-7524232C5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252" y="1132608"/>
            <a:ext cx="3125269" cy="3125269"/>
          </a:xfrm>
          <a:prstGeom prst="rect">
            <a:avLst/>
          </a:prstGeom>
        </p:spPr>
      </p:pic>
      <p:sp>
        <p:nvSpPr>
          <p:cNvPr id="5" name="TextBox 4">
            <a:extLst>
              <a:ext uri="{FF2B5EF4-FFF2-40B4-BE49-F238E27FC236}">
                <a16:creationId xmlns:a16="http://schemas.microsoft.com/office/drawing/2014/main" id="{B38E9063-8826-F97A-D5B9-A5EB65BEEE87}"/>
              </a:ext>
            </a:extLst>
          </p:cNvPr>
          <p:cNvSpPr txBox="1"/>
          <p:nvPr/>
        </p:nvSpPr>
        <p:spPr>
          <a:xfrm>
            <a:off x="3797521" y="585215"/>
            <a:ext cx="7722227" cy="5687566"/>
          </a:xfrm>
          <a:prstGeom prst="rect">
            <a:avLst/>
          </a:prstGeom>
        </p:spPr>
        <p:txBody>
          <a:bodyPr vert="horz" lIns="91440" tIns="45720" rIns="91440" bIns="45720" rtlCol="0">
            <a:normAutofit fontScale="92500" lnSpcReduction="20000"/>
          </a:bodyPr>
          <a:lstStyle/>
          <a:p>
            <a:pPr>
              <a:lnSpc>
                <a:spcPct val="110000"/>
              </a:lnSpc>
              <a:spcAft>
                <a:spcPts val="600"/>
              </a:spcAft>
              <a:buSzPct val="87000"/>
            </a:pPr>
            <a:r>
              <a:rPr lang="en-US" dirty="0"/>
              <a:t>In market basket analysis, support, confidence, and lift values are used to measure the strength of association between items in a transaction dataset.</a:t>
            </a:r>
          </a:p>
          <a:p>
            <a:pPr marL="285750" indent="-285750">
              <a:lnSpc>
                <a:spcPct val="110000"/>
              </a:lnSpc>
              <a:spcAft>
                <a:spcPts val="600"/>
              </a:spcAft>
              <a:buSzPct val="87000"/>
              <a:buFont typeface="Arial" panose="020B0604020202020204" pitchFamily="34" charset="0"/>
              <a:buChar char="•"/>
            </a:pPr>
            <a:r>
              <a:rPr lang="en-US" b="1" dirty="0"/>
              <a:t>Support:</a:t>
            </a:r>
            <a:r>
              <a:rPr lang="en-US" dirty="0"/>
              <a:t> It is the probability of observing the items together in a transaction. It is calculated as the number of transactions that contain both items divided by the total number of transactions. It measures how frequent the itemset occurs in the dataset. High support indicates that the itemset is popular and should be considered for promotion or placement together.</a:t>
            </a:r>
          </a:p>
          <a:p>
            <a:pPr marL="285750" indent="-285750">
              <a:lnSpc>
                <a:spcPct val="110000"/>
              </a:lnSpc>
              <a:spcAft>
                <a:spcPts val="600"/>
              </a:spcAft>
              <a:buSzPct val="87000"/>
              <a:buFont typeface="Arial" panose="020B0604020202020204" pitchFamily="34" charset="0"/>
              <a:buChar char="•"/>
            </a:pPr>
            <a:r>
              <a:rPr lang="en-US" b="1" dirty="0"/>
              <a:t>Confidence:</a:t>
            </a:r>
            <a:r>
              <a:rPr lang="en-US" dirty="0"/>
              <a:t> It is the conditional probability that a transaction containing one item also contains another item. It is calculated as the number of transactions containing both items divided by the number of transactions containing the first item. It measures the strength of the association between two items. High confidence indicates that the items are likely to be bought together, can be used to recommend or suggest items to customers.</a:t>
            </a:r>
          </a:p>
          <a:p>
            <a:pPr marL="285750" indent="-285750">
              <a:lnSpc>
                <a:spcPct val="110000"/>
              </a:lnSpc>
              <a:spcAft>
                <a:spcPts val="600"/>
              </a:spcAft>
              <a:buSzPct val="87000"/>
              <a:buFont typeface="Arial" panose="020B0604020202020204" pitchFamily="34" charset="0"/>
              <a:buChar char="•"/>
            </a:pPr>
            <a:r>
              <a:rPr lang="en-US" b="1" dirty="0"/>
              <a:t>Lift:</a:t>
            </a:r>
            <a:r>
              <a:rPr lang="en-US" dirty="0"/>
              <a:t> It is the measure of how much more often two items occur together than expected if they were independent of each other. It is calculated as the support of the itemset divided by the product of the individual supports of the items. A lift value of 1 indicates that the items are independent, while a value greater than 1 indicates a positive association between the items. A lift value less than 1 indicates a negative association between the items. High lift indicates that the items have a strong association and can be used for cross-selling or bundling.</a:t>
            </a:r>
          </a:p>
          <a:p>
            <a:pPr>
              <a:lnSpc>
                <a:spcPct val="110000"/>
              </a:lnSpc>
              <a:spcAft>
                <a:spcPts val="600"/>
              </a:spcAft>
              <a:buSzPct val="87000"/>
              <a:buFont typeface="Arial" panose="020B0604020202020204" pitchFamily="34" charset="0"/>
              <a:buChar char="•"/>
            </a:pPr>
            <a:endParaRPr lang="en-US" dirty="0"/>
          </a:p>
        </p:txBody>
      </p:sp>
      <p:cxnSp>
        <p:nvCxnSpPr>
          <p:cNvPr id="14" name="Straight Connector 13">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74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3E4F-94F5-8712-6E54-43062C7C64C0}"/>
              </a:ext>
            </a:extLst>
          </p:cNvPr>
          <p:cNvSpPr>
            <a:spLocks noGrp="1"/>
          </p:cNvSpPr>
          <p:nvPr>
            <p:ph type="title"/>
          </p:nvPr>
        </p:nvSpPr>
        <p:spPr>
          <a:xfrm>
            <a:off x="640079" y="332510"/>
            <a:ext cx="10890929" cy="1097280"/>
          </a:xfrm>
        </p:spPr>
        <p:txBody>
          <a:bodyPr/>
          <a:lstStyle/>
          <a:p>
            <a:r>
              <a:rPr lang="en-US" sz="4000"/>
              <a:t>Association Rules</a:t>
            </a:r>
            <a:endParaRPr lang="en-IN" dirty="0"/>
          </a:p>
        </p:txBody>
      </p:sp>
      <p:pic>
        <p:nvPicPr>
          <p:cNvPr id="4" name="Picture 3" descr="Table&#10;&#10;Description automatically generated">
            <a:extLst>
              <a:ext uri="{FF2B5EF4-FFF2-40B4-BE49-F238E27FC236}">
                <a16:creationId xmlns:a16="http://schemas.microsoft.com/office/drawing/2014/main" id="{A0249D5D-935E-251E-E249-DA77D9DD4C5A}"/>
              </a:ext>
            </a:extLst>
          </p:cNvPr>
          <p:cNvPicPr>
            <a:picLocks noGrp="1" noChangeAspect="1"/>
          </p:cNvPicPr>
          <p:nvPr/>
        </p:nvPicPr>
        <p:blipFill>
          <a:blip r:embed="rId2"/>
          <a:stretch>
            <a:fillRect/>
          </a:stretch>
        </p:blipFill>
        <p:spPr>
          <a:xfrm>
            <a:off x="640080" y="1162165"/>
            <a:ext cx="10911842" cy="4159599"/>
          </a:xfrm>
          <a:prstGeom prst="rect">
            <a:avLst/>
          </a:prstGeom>
        </p:spPr>
      </p:pic>
      <p:sp>
        <p:nvSpPr>
          <p:cNvPr id="7" name="TextBox 6">
            <a:extLst>
              <a:ext uri="{FF2B5EF4-FFF2-40B4-BE49-F238E27FC236}">
                <a16:creationId xmlns:a16="http://schemas.microsoft.com/office/drawing/2014/main" id="{5703640A-9352-963E-BFE2-12FFB55DACA2}"/>
              </a:ext>
            </a:extLst>
          </p:cNvPr>
          <p:cNvSpPr txBox="1"/>
          <p:nvPr/>
        </p:nvSpPr>
        <p:spPr>
          <a:xfrm>
            <a:off x="640079" y="5427292"/>
            <a:ext cx="11028781" cy="1639551"/>
          </a:xfrm>
          <a:prstGeom prst="rect">
            <a:avLst/>
          </a:prstGeom>
          <a:noFill/>
        </p:spPr>
        <p:txBody>
          <a:bodyPr wrap="square">
            <a:spAutoFit/>
          </a:bodyPr>
          <a:lstStyle/>
          <a:p>
            <a:pPr marL="285750" indent="-285750">
              <a:lnSpc>
                <a:spcPct val="110000"/>
              </a:lnSpc>
              <a:spcAft>
                <a:spcPts val="600"/>
              </a:spcAft>
              <a:buFont typeface="Arial"/>
              <a:buChar char="•"/>
            </a:pPr>
            <a:r>
              <a:rPr lang="en-US" sz="1600" dirty="0"/>
              <a:t>Association rules are a technique used to find relationships or associations between items in a large dataset. These rules are based on the concept of frequent item sets, which are sets of items that appear together frequently in a transactional dataset.</a:t>
            </a:r>
          </a:p>
          <a:p>
            <a:pPr marL="285750" indent="-285750">
              <a:lnSpc>
                <a:spcPct val="110000"/>
              </a:lnSpc>
              <a:spcAft>
                <a:spcPts val="600"/>
              </a:spcAft>
              <a:buFont typeface="Arial"/>
              <a:buChar char="•"/>
            </a:pPr>
            <a:r>
              <a:rPr lang="en-US" sz="1600" dirty="0"/>
              <a:t>24 rules have been found with the dataset and set parameters.</a:t>
            </a:r>
          </a:p>
          <a:p>
            <a:pPr marL="285750" indent="-285750">
              <a:lnSpc>
                <a:spcPct val="110000"/>
              </a:lnSpc>
              <a:spcAft>
                <a:spcPts val="600"/>
              </a:spcAft>
              <a:buFont typeface="Arial"/>
              <a:buChar char="•"/>
            </a:pPr>
            <a:endParaRPr lang="en-US" dirty="0"/>
          </a:p>
        </p:txBody>
      </p:sp>
    </p:spTree>
    <p:extLst>
      <p:ext uri="{BB962C8B-B14F-4D97-AF65-F5344CB8AC3E}">
        <p14:creationId xmlns:p14="http://schemas.microsoft.com/office/powerpoint/2010/main" val="3024286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836D1-92CD-9655-8E6E-2A68350D22A5}"/>
              </a:ext>
            </a:extLst>
          </p:cNvPr>
          <p:cNvSpPr>
            <a:spLocks noGrp="1"/>
          </p:cNvSpPr>
          <p:nvPr>
            <p:ph type="title"/>
          </p:nvPr>
        </p:nvSpPr>
        <p:spPr>
          <a:xfrm>
            <a:off x="2580442" y="4474103"/>
            <a:ext cx="7031117" cy="933905"/>
          </a:xfrm>
        </p:spPr>
        <p:txBody>
          <a:bodyPr vert="horz" lIns="91440" tIns="45720" rIns="91440" bIns="45720" rtlCol="0" anchor="b">
            <a:normAutofit/>
          </a:bodyPr>
          <a:lstStyle/>
          <a:p>
            <a:pPr algn="ctr"/>
            <a:r>
              <a:rPr lang="en-US" sz="4400"/>
              <a:t>RECOMMENDATIONS</a:t>
            </a:r>
          </a:p>
        </p:txBody>
      </p:sp>
      <p:pic>
        <p:nvPicPr>
          <p:cNvPr id="7" name="Graphic 6" descr="Lightbulb">
            <a:extLst>
              <a:ext uri="{FF2B5EF4-FFF2-40B4-BE49-F238E27FC236}">
                <a16:creationId xmlns:a16="http://schemas.microsoft.com/office/drawing/2014/main" id="{A4EE20C5-7BA9-281A-DFAE-C8FABBEFFC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6210" y="409300"/>
            <a:ext cx="3899580" cy="3899580"/>
          </a:xfrm>
          <a:prstGeom prst="rect">
            <a:avLst/>
          </a:prstGeom>
        </p:spPr>
      </p:pic>
      <p:cxnSp>
        <p:nvCxnSpPr>
          <p:cNvPr id="14" name="Straight Connector 13">
            <a:extLst>
              <a:ext uri="{FF2B5EF4-FFF2-40B4-BE49-F238E27FC236}">
                <a16:creationId xmlns:a16="http://schemas.microsoft.com/office/drawing/2014/main" id="{503FCC9E-47A2-69B7-68E7-7FA95EAD5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1680" y="5662526"/>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185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9D5CE-2813-FA2B-BCEC-B2C9553BD244}"/>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a:t>RECOMMENDATIONS</a:t>
            </a:r>
          </a:p>
        </p:txBody>
      </p:sp>
      <p:pic>
        <p:nvPicPr>
          <p:cNvPr id="7" name="Picture 6" descr="Fruits and vegetables in bags">
            <a:extLst>
              <a:ext uri="{FF2B5EF4-FFF2-40B4-BE49-F238E27FC236}">
                <a16:creationId xmlns:a16="http://schemas.microsoft.com/office/drawing/2014/main" id="{FA8A35DA-F2F9-BC57-2061-A71EF8872999}"/>
              </a:ext>
            </a:extLst>
          </p:cNvPr>
          <p:cNvPicPr>
            <a:picLocks noChangeAspect="1"/>
          </p:cNvPicPr>
          <p:nvPr/>
        </p:nvPicPr>
        <p:blipFill>
          <a:blip r:embed="rId2"/>
          <a:srcRect l="36402" r="8532" b="2"/>
          <a:stretch/>
        </p:blipFill>
        <p:spPr>
          <a:xfrm>
            <a:off x="20" y="914399"/>
            <a:ext cx="4416532" cy="5353523"/>
          </a:xfrm>
          <a:prstGeom prst="rect">
            <a:avLst/>
          </a:prstGeom>
        </p:spPr>
      </p:pic>
      <p:cxnSp>
        <p:nvCxnSpPr>
          <p:cNvPr id="13" name="Straight Connector 12">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A9BE24C-A298-5653-91DF-780BF96DC71A}"/>
              </a:ext>
            </a:extLst>
          </p:cNvPr>
          <p:cNvSpPr txBox="1"/>
          <p:nvPr/>
        </p:nvSpPr>
        <p:spPr>
          <a:xfrm>
            <a:off x="5029200" y="2176036"/>
            <a:ext cx="6501810" cy="4121885"/>
          </a:xfrm>
          <a:prstGeom prst="rect">
            <a:avLst/>
          </a:prstGeom>
        </p:spPr>
        <p:txBody>
          <a:bodyPr vert="horz" lIns="91440" tIns="45720" rIns="91440" bIns="45720" rtlCol="0">
            <a:normAutofit/>
          </a:bodyPr>
          <a:lstStyle/>
          <a:p>
            <a:pPr marL="285750" indent="-285750">
              <a:lnSpc>
                <a:spcPct val="110000"/>
              </a:lnSpc>
              <a:spcAft>
                <a:spcPts val="600"/>
              </a:spcAft>
              <a:buSzPct val="87000"/>
              <a:buFont typeface="Arial" panose="020B0604020202020204" pitchFamily="34" charset="0"/>
              <a:buChar char="•"/>
            </a:pPr>
            <a:r>
              <a:rPr lang="en-US" sz="1400"/>
              <a:t>Introduce a </a:t>
            </a:r>
            <a:r>
              <a:rPr lang="en-US" sz="1400" b="1"/>
              <a:t>"Buy 2, Get 1 Free"</a:t>
            </a:r>
            <a:r>
              <a:rPr lang="en-US" sz="1400"/>
              <a:t> offer on </a:t>
            </a:r>
            <a:r>
              <a:rPr lang="en-US" sz="1400" b="1"/>
              <a:t>yogurt, poultry, and aluminum foil</a:t>
            </a:r>
            <a:r>
              <a:rPr lang="en-US" sz="1400"/>
              <a:t> to boost bulk purchases.</a:t>
            </a:r>
          </a:p>
          <a:p>
            <a:pPr marL="285750" indent="-285750">
              <a:lnSpc>
                <a:spcPct val="110000"/>
              </a:lnSpc>
              <a:spcAft>
                <a:spcPts val="600"/>
              </a:spcAft>
              <a:buSzPct val="87000"/>
              <a:buFont typeface="Arial" panose="020B0604020202020204" pitchFamily="34" charset="0"/>
              <a:buChar char="•"/>
            </a:pPr>
            <a:r>
              <a:rPr lang="en-US" sz="1400"/>
              <a:t>Launch a </a:t>
            </a:r>
            <a:r>
              <a:rPr lang="en-US" sz="1400" b="1"/>
              <a:t>combo deal</a:t>
            </a:r>
            <a:r>
              <a:rPr lang="en-US" sz="1400"/>
              <a:t> with </a:t>
            </a:r>
            <a:r>
              <a:rPr lang="en-US" sz="1400" b="1"/>
              <a:t>cereals, bagels, and sandwich bags</a:t>
            </a:r>
            <a:r>
              <a:rPr lang="en-US" sz="1400"/>
              <a:t> at a special price to promote bundled buying.</a:t>
            </a:r>
          </a:p>
          <a:p>
            <a:pPr marL="285750" indent="-285750">
              <a:lnSpc>
                <a:spcPct val="110000"/>
              </a:lnSpc>
              <a:spcAft>
                <a:spcPts val="600"/>
              </a:spcAft>
              <a:buSzPct val="87000"/>
              <a:buFont typeface="Arial" panose="020B0604020202020204" pitchFamily="34" charset="0"/>
              <a:buChar char="•"/>
            </a:pPr>
            <a:r>
              <a:rPr lang="en-US" sz="1400"/>
              <a:t>Offer a </a:t>
            </a:r>
            <a:r>
              <a:rPr lang="en-US" sz="1400" b="1"/>
              <a:t>discount on mixes</a:t>
            </a:r>
            <a:r>
              <a:rPr lang="en-US" sz="1400"/>
              <a:t> when bought alongside </a:t>
            </a:r>
            <a:r>
              <a:rPr lang="en-US" sz="1400" b="1"/>
              <a:t>yogurt, poultry, or aluminum foil</a:t>
            </a:r>
            <a:r>
              <a:rPr lang="en-US" sz="1400"/>
              <a:t>.</a:t>
            </a:r>
          </a:p>
          <a:p>
            <a:pPr marL="285750" indent="-285750">
              <a:lnSpc>
                <a:spcPct val="110000"/>
              </a:lnSpc>
              <a:spcAft>
                <a:spcPts val="600"/>
              </a:spcAft>
              <a:buSzPct val="87000"/>
              <a:buFont typeface="Arial" panose="020B0604020202020204" pitchFamily="34" charset="0"/>
              <a:buChar char="•"/>
            </a:pPr>
            <a:r>
              <a:rPr lang="en-US" sz="1400"/>
              <a:t>Provide </a:t>
            </a:r>
            <a:r>
              <a:rPr lang="en-US" sz="1400" b="1"/>
              <a:t>discounts on dinner rolls</a:t>
            </a:r>
            <a:r>
              <a:rPr lang="en-US" sz="1400"/>
              <a:t> when purchased with </a:t>
            </a:r>
            <a:r>
              <a:rPr lang="en-US" sz="1400" b="1"/>
              <a:t>spaghetti sauce or poultry</a:t>
            </a:r>
            <a:r>
              <a:rPr lang="en-US" sz="1400"/>
              <a:t>.</a:t>
            </a:r>
          </a:p>
          <a:p>
            <a:pPr marL="285750" indent="-285750">
              <a:lnSpc>
                <a:spcPct val="110000"/>
              </a:lnSpc>
              <a:spcAft>
                <a:spcPts val="600"/>
              </a:spcAft>
              <a:buSzPct val="87000"/>
              <a:buFont typeface="Arial" panose="020B0604020202020204" pitchFamily="34" charset="0"/>
              <a:buChar char="•"/>
            </a:pPr>
            <a:r>
              <a:rPr lang="en-US" sz="1400"/>
              <a:t>Roll out a </a:t>
            </a:r>
            <a:r>
              <a:rPr lang="en-US" sz="1400" b="1"/>
              <a:t>"Paper Products Bundle"</a:t>
            </a:r>
            <a:r>
              <a:rPr lang="en-US" sz="1400"/>
              <a:t> including </a:t>
            </a:r>
            <a:r>
              <a:rPr lang="en-US" sz="1400" b="1"/>
              <a:t>paper towels, toilet paper, and tissues</a:t>
            </a:r>
            <a:r>
              <a:rPr lang="en-US" sz="1400"/>
              <a:t> at a reduced price.</a:t>
            </a:r>
          </a:p>
          <a:p>
            <a:pPr>
              <a:lnSpc>
                <a:spcPct val="110000"/>
              </a:lnSpc>
              <a:spcAft>
                <a:spcPts val="600"/>
              </a:spcAft>
              <a:buSzPct val="87000"/>
              <a:buFont typeface="Arial" panose="020B0604020202020204" pitchFamily="34" charset="0"/>
              <a:buChar char="•"/>
            </a:pPr>
            <a:endParaRPr lang="en-US" sz="1400"/>
          </a:p>
          <a:p>
            <a:pPr>
              <a:lnSpc>
                <a:spcPct val="110000"/>
              </a:lnSpc>
              <a:spcAft>
                <a:spcPts val="600"/>
              </a:spcAft>
              <a:buSzPct val="87000"/>
              <a:buFont typeface="Arial" panose="020B0604020202020204" pitchFamily="34" charset="0"/>
              <a:buChar char="•"/>
            </a:pPr>
            <a:r>
              <a:rPr lang="en-US" sz="1400"/>
              <a:t>These promotions aim to </a:t>
            </a:r>
            <a:r>
              <a:rPr lang="en-US" sz="1400" b="1"/>
              <a:t>increase customer spending</a:t>
            </a:r>
            <a:r>
              <a:rPr lang="en-US" sz="1400"/>
              <a:t> and offer better value. For maximum impact, they should be </a:t>
            </a:r>
            <a:r>
              <a:rPr lang="en-US" sz="1400" b="1"/>
              <a:t>advertised through in-store displays, flyers, and social media channels</a:t>
            </a:r>
            <a:r>
              <a:rPr lang="en-US" sz="1400"/>
              <a:t> to ensure customer awareness and engagement.</a:t>
            </a:r>
          </a:p>
        </p:txBody>
      </p:sp>
    </p:spTree>
    <p:extLst>
      <p:ext uri="{BB962C8B-B14F-4D97-AF65-F5344CB8AC3E}">
        <p14:creationId xmlns:p14="http://schemas.microsoft.com/office/powerpoint/2010/main" val="1263407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EB810D-8FA2-7426-1D7E-8DF2360C72E3}"/>
              </a:ext>
            </a:extLst>
          </p:cNvPr>
          <p:cNvSpPr>
            <a:spLocks noGrp="1"/>
          </p:cNvSpPr>
          <p:nvPr>
            <p:ph type="title"/>
          </p:nvPr>
        </p:nvSpPr>
        <p:spPr>
          <a:xfrm>
            <a:off x="672252" y="920219"/>
            <a:ext cx="3100340" cy="4160520"/>
          </a:xfrm>
        </p:spPr>
        <p:txBody>
          <a:bodyPr vert="horz" lIns="91440" tIns="45720" rIns="91440" bIns="45720" rtlCol="0" anchor="t">
            <a:normAutofit/>
          </a:bodyPr>
          <a:lstStyle/>
          <a:p>
            <a:r>
              <a:rPr lang="en-US" dirty="0"/>
              <a:t>SUMMARY</a:t>
            </a:r>
          </a:p>
        </p:txBody>
      </p:sp>
      <p:cxnSp>
        <p:nvCxnSpPr>
          <p:cNvPr id="13" name="Straight Connector 12">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7" name="TextBox 4">
            <a:extLst>
              <a:ext uri="{FF2B5EF4-FFF2-40B4-BE49-F238E27FC236}">
                <a16:creationId xmlns:a16="http://schemas.microsoft.com/office/drawing/2014/main" id="{49CAB93F-D7B1-C75F-81E9-0F51DC06865F}"/>
              </a:ext>
            </a:extLst>
          </p:cNvPr>
          <p:cNvGraphicFramePr/>
          <p:nvPr>
            <p:extLst>
              <p:ext uri="{D42A27DB-BD31-4B8C-83A1-F6EECF244321}">
                <p14:modId xmlns:p14="http://schemas.microsoft.com/office/powerpoint/2010/main" val="1532674809"/>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1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05DF8-BBE0-7C0A-DAED-912693A75F05}"/>
              </a:ext>
            </a:extLst>
          </p:cNvPr>
          <p:cNvSpPr>
            <a:spLocks noGrp="1"/>
          </p:cNvSpPr>
          <p:nvPr>
            <p:ph type="title"/>
          </p:nvPr>
        </p:nvSpPr>
        <p:spPr>
          <a:xfrm>
            <a:off x="640080" y="219338"/>
            <a:ext cx="5852160" cy="1097280"/>
          </a:xfrm>
        </p:spPr>
        <p:txBody>
          <a:bodyPr anchor="t">
            <a:normAutofit/>
          </a:bodyPr>
          <a:lstStyle/>
          <a:p>
            <a:r>
              <a:rPr lang="en-US" b="0" dirty="0"/>
              <a:t>EXECUTIVE SUMMARY </a:t>
            </a:r>
            <a:endParaRPr lang="en-IN" dirty="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772F17-74CF-205E-881B-A76D3B1ABD17}"/>
              </a:ext>
            </a:extLst>
          </p:cNvPr>
          <p:cNvSpPr>
            <a:spLocks noGrp="1"/>
          </p:cNvSpPr>
          <p:nvPr>
            <p:ph idx="1"/>
          </p:nvPr>
        </p:nvSpPr>
        <p:spPr>
          <a:xfrm>
            <a:off x="746760" y="1778421"/>
            <a:ext cx="5852160" cy="3664685"/>
          </a:xfrm>
        </p:spPr>
        <p:txBody>
          <a:bodyPr>
            <a:normAutofit/>
          </a:bodyPr>
          <a:lstStyle/>
          <a:p>
            <a:pPr marL="742950" lvl="2" algn="l">
              <a:buFont typeface="Arial"/>
              <a:buChar char="•"/>
            </a:pPr>
            <a:r>
              <a:rPr lang="en-US" sz="2000" dirty="0"/>
              <a:t>Problem statement</a:t>
            </a:r>
          </a:p>
          <a:p>
            <a:pPr marL="742950" lvl="2" algn="l">
              <a:buFont typeface="Arial"/>
              <a:buChar char="•"/>
            </a:pPr>
            <a:r>
              <a:rPr lang="en-US" sz="2000" dirty="0"/>
              <a:t>Executive Summary &amp; Data  Dictionary</a:t>
            </a:r>
          </a:p>
          <a:p>
            <a:pPr marL="742950" lvl="2" algn="l">
              <a:buFont typeface="Arial"/>
              <a:buChar char="•"/>
            </a:pPr>
            <a:r>
              <a:rPr lang="en-US" sz="2000" dirty="0"/>
              <a:t>Assumptions about data</a:t>
            </a:r>
            <a:endParaRPr lang="en-IN" dirty="0"/>
          </a:p>
        </p:txBody>
      </p:sp>
      <p:pic>
        <p:nvPicPr>
          <p:cNvPr id="5" name="Picture 4" descr="Angled shot of pen on a graph">
            <a:extLst>
              <a:ext uri="{FF2B5EF4-FFF2-40B4-BE49-F238E27FC236}">
                <a16:creationId xmlns:a16="http://schemas.microsoft.com/office/drawing/2014/main" id="{04F89671-55B9-31FC-4814-52599B55F45A}"/>
              </a:ext>
            </a:extLst>
          </p:cNvPr>
          <p:cNvPicPr>
            <a:picLocks noChangeAspect="1"/>
          </p:cNvPicPr>
          <p:nvPr/>
        </p:nvPicPr>
        <p:blipFill>
          <a:blip r:embed="rId2"/>
          <a:srcRect l="7682" r="45147" b="-1"/>
          <a:stretch/>
        </p:blipFill>
        <p:spPr>
          <a:xfrm>
            <a:off x="7345680" y="10"/>
            <a:ext cx="4846320" cy="6857990"/>
          </a:xfrm>
          <a:prstGeom prst="rect">
            <a:avLst/>
          </a:prstGeom>
        </p:spPr>
      </p:pic>
    </p:spTree>
    <p:extLst>
      <p:ext uri="{BB962C8B-B14F-4D97-AF65-F5344CB8AC3E}">
        <p14:creationId xmlns:p14="http://schemas.microsoft.com/office/powerpoint/2010/main" val="350247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9B2A1-D25C-0878-ABEC-E3A6A8601D7D}"/>
              </a:ext>
            </a:extLst>
          </p:cNvPr>
          <p:cNvSpPr>
            <a:spLocks noGrp="1"/>
          </p:cNvSpPr>
          <p:nvPr>
            <p:ph type="title"/>
          </p:nvPr>
        </p:nvSpPr>
        <p:spPr>
          <a:xfrm>
            <a:off x="640080" y="482361"/>
            <a:ext cx="5852160" cy="1097280"/>
          </a:xfrm>
        </p:spPr>
        <p:txBody>
          <a:bodyPr anchor="t">
            <a:normAutofit/>
          </a:bodyPr>
          <a:lstStyle/>
          <a:p>
            <a:pPr>
              <a:lnSpc>
                <a:spcPct val="90000"/>
              </a:lnSpc>
            </a:pPr>
            <a:r>
              <a:rPr lang="en-IN" sz="3400" dirty="0"/>
              <a:t>PROBLEM STATEMENT</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E6D289-BA64-B430-5A63-E29AB77CBEA6}"/>
              </a:ext>
            </a:extLst>
          </p:cNvPr>
          <p:cNvSpPr>
            <a:spLocks noGrp="1"/>
          </p:cNvSpPr>
          <p:nvPr>
            <p:ph idx="1"/>
          </p:nvPr>
        </p:nvSpPr>
        <p:spPr>
          <a:xfrm>
            <a:off x="716281" y="1579641"/>
            <a:ext cx="5852160" cy="3664685"/>
          </a:xfrm>
        </p:spPr>
        <p:txBody>
          <a:bodyPr>
            <a:normAutofit/>
          </a:bodyPr>
          <a:lstStyle/>
          <a:p>
            <a:pPr marL="0" indent="0">
              <a:buNone/>
            </a:pPr>
            <a:r>
              <a:rPr lang="en-US" dirty="0"/>
              <a:t>A grocery store has provided its transactional data for analysis. Your task is to uncover the most frequently purchased item combinations from customer orders. The store currently doesn't offer any combo deals. Based on your analysis, you are expected to recommend the most effective product combos and promotional offers to help boost sales and enhance customer experience.</a:t>
            </a:r>
          </a:p>
          <a:p>
            <a:endParaRPr lang="en-IN" dirty="0"/>
          </a:p>
        </p:txBody>
      </p:sp>
      <p:pic>
        <p:nvPicPr>
          <p:cNvPr id="5" name="Picture 4" descr="Fruits and vegetables in a basket">
            <a:extLst>
              <a:ext uri="{FF2B5EF4-FFF2-40B4-BE49-F238E27FC236}">
                <a16:creationId xmlns:a16="http://schemas.microsoft.com/office/drawing/2014/main" id="{20476EF2-84AA-5627-EFEA-54B15726D979}"/>
              </a:ext>
            </a:extLst>
          </p:cNvPr>
          <p:cNvPicPr>
            <a:picLocks noChangeAspect="1"/>
          </p:cNvPicPr>
          <p:nvPr/>
        </p:nvPicPr>
        <p:blipFill>
          <a:blip r:embed="rId2"/>
          <a:srcRect r="55127"/>
          <a:stretch/>
        </p:blipFill>
        <p:spPr>
          <a:xfrm>
            <a:off x="7345680" y="10"/>
            <a:ext cx="4846320" cy="6857990"/>
          </a:xfrm>
          <a:prstGeom prst="rect">
            <a:avLst/>
          </a:prstGeom>
        </p:spPr>
      </p:pic>
    </p:spTree>
    <p:extLst>
      <p:ext uri="{BB962C8B-B14F-4D97-AF65-F5344CB8AC3E}">
        <p14:creationId xmlns:p14="http://schemas.microsoft.com/office/powerpoint/2010/main" val="411032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55F75-3468-6A50-3809-6CA061A8266F}"/>
              </a:ext>
            </a:extLst>
          </p:cNvPr>
          <p:cNvSpPr>
            <a:spLocks noGrp="1"/>
          </p:cNvSpPr>
          <p:nvPr>
            <p:ph type="title"/>
          </p:nvPr>
        </p:nvSpPr>
        <p:spPr>
          <a:xfrm>
            <a:off x="640080" y="332510"/>
            <a:ext cx="5852160" cy="1097280"/>
          </a:xfrm>
        </p:spPr>
        <p:txBody>
          <a:bodyPr anchor="t">
            <a:normAutofit/>
          </a:bodyPr>
          <a:lstStyle/>
          <a:p>
            <a:r>
              <a:rPr lang="en-IN" dirty="0"/>
              <a:t>DATA SUMMARY</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3D2D23-355F-2E43-EBEF-85885D4397E4}"/>
              </a:ext>
            </a:extLst>
          </p:cNvPr>
          <p:cNvSpPr>
            <a:spLocks noGrp="1"/>
          </p:cNvSpPr>
          <p:nvPr>
            <p:ph idx="1"/>
          </p:nvPr>
        </p:nvSpPr>
        <p:spPr>
          <a:xfrm>
            <a:off x="640080" y="1429790"/>
            <a:ext cx="5852160" cy="4835923"/>
          </a:xfrm>
        </p:spPr>
        <p:txBody>
          <a:bodyPr>
            <a:normAutofit/>
          </a:bodyPr>
          <a:lstStyle/>
          <a:p>
            <a:pPr>
              <a:lnSpc>
                <a:spcPct val="110000"/>
              </a:lnSpc>
            </a:pPr>
            <a:r>
              <a:rPr lang="en-US" sz="1400" b="1" dirty="0">
                <a:ea typeface="+mn-lt"/>
                <a:cs typeface="+mn-lt"/>
              </a:rPr>
              <a:t>Data:</a:t>
            </a:r>
            <a:r>
              <a:rPr lang="en-US" sz="1400" dirty="0">
                <a:ea typeface="+mn-lt"/>
                <a:cs typeface="+mn-lt"/>
              </a:rPr>
              <a:t>  from 01-01-2018 to  26-02-2020</a:t>
            </a:r>
          </a:p>
          <a:p>
            <a:pPr>
              <a:lnSpc>
                <a:spcPct val="110000"/>
              </a:lnSpc>
              <a:buFont typeface="Arial,Sans-Serif" panose="020B0604020202020204" pitchFamily="34" charset="0"/>
            </a:pPr>
            <a:r>
              <a:rPr lang="en-US" sz="1400" b="1" dirty="0">
                <a:ea typeface="+mn-lt"/>
                <a:cs typeface="+mn-lt"/>
              </a:rPr>
              <a:t>Objective:</a:t>
            </a:r>
            <a:r>
              <a:rPr lang="en-US" sz="1400" dirty="0">
                <a:ea typeface="+mn-lt"/>
                <a:cs typeface="+mn-lt"/>
              </a:rPr>
              <a:t> project involves conducting a thorough analysis of Point of Sale (POS) Data for providing recommendations through which a grocery store can increase its revenue by popular combo offers &amp; discounts for customers.</a:t>
            </a:r>
          </a:p>
          <a:p>
            <a:pPr>
              <a:lnSpc>
                <a:spcPct val="110000"/>
              </a:lnSpc>
              <a:buFont typeface="Arial,Sans-Serif" panose="020B0604020202020204" pitchFamily="34" charset="0"/>
            </a:pPr>
            <a:r>
              <a:rPr lang="en-US" sz="1400" b="1" dirty="0">
                <a:ea typeface="+mn-lt"/>
                <a:cs typeface="+mn-lt"/>
              </a:rPr>
              <a:t>Dataset: </a:t>
            </a:r>
            <a:r>
              <a:rPr lang="en-US" sz="1400" dirty="0">
                <a:latin typeface="Consolas"/>
                <a:ea typeface="+mn-lt"/>
                <a:cs typeface="+mn-lt"/>
              </a:rPr>
              <a:t>20641 Rows, 3 columns</a:t>
            </a:r>
            <a:r>
              <a:rPr lang="en-US" sz="1400" dirty="0">
                <a:latin typeface="Avenir Next LT Pro"/>
                <a:ea typeface="+mn-lt"/>
                <a:cs typeface="+mn-lt"/>
              </a:rPr>
              <a:t>,</a:t>
            </a:r>
            <a:endParaRPr lang="en-US" sz="1400" dirty="0">
              <a:ea typeface="+mn-lt"/>
              <a:cs typeface="+mn-lt"/>
            </a:endParaRPr>
          </a:p>
          <a:p>
            <a:pPr>
              <a:lnSpc>
                <a:spcPct val="110000"/>
              </a:lnSpc>
              <a:buFont typeface="Arial,Sans-Serif" panose="020B0604020202020204" pitchFamily="34" charset="0"/>
            </a:pPr>
            <a:r>
              <a:rPr lang="en-US" sz="1400" b="1" dirty="0">
                <a:ea typeface="+mn-lt"/>
                <a:cs typeface="+mn-lt"/>
              </a:rPr>
              <a:t>Missing values : </a:t>
            </a:r>
            <a:r>
              <a:rPr lang="en-US" sz="1400" dirty="0">
                <a:ea typeface="+mn-lt"/>
                <a:cs typeface="+mn-lt"/>
              </a:rPr>
              <a:t>None</a:t>
            </a:r>
          </a:p>
          <a:p>
            <a:pPr>
              <a:lnSpc>
                <a:spcPct val="110000"/>
              </a:lnSpc>
              <a:buFont typeface="Arial,Sans-Serif" panose="020B0604020202020204" pitchFamily="34" charset="0"/>
            </a:pPr>
            <a:r>
              <a:rPr lang="en-US" sz="1400" b="1" dirty="0">
                <a:ea typeface="+mn-lt"/>
                <a:cs typeface="+mn-lt"/>
              </a:rPr>
              <a:t>Duplicate values: </a:t>
            </a:r>
            <a:r>
              <a:rPr lang="en-US" sz="1400" dirty="0">
                <a:latin typeface="Consolas"/>
                <a:ea typeface="+mn-lt"/>
                <a:cs typeface="+mn-lt"/>
              </a:rPr>
              <a:t>4730 </a:t>
            </a:r>
            <a:endParaRPr lang="en-US" sz="1400" dirty="0"/>
          </a:p>
          <a:p>
            <a:pPr>
              <a:lnSpc>
                <a:spcPct val="110000"/>
              </a:lnSpc>
              <a:buFont typeface="Arial,Sans-Serif" panose="020B0604020202020204" pitchFamily="34" charset="0"/>
            </a:pPr>
            <a:r>
              <a:rPr lang="en-US" sz="1400" dirty="0">
                <a:ea typeface="+mn-lt"/>
                <a:cs typeface="+mn-lt"/>
              </a:rPr>
              <a:t>The exploratory analysis and insights provide a clear understanding of the data and highlight the key trends and patterns in sales.</a:t>
            </a:r>
          </a:p>
          <a:p>
            <a:pPr>
              <a:lnSpc>
                <a:spcPct val="110000"/>
              </a:lnSpc>
              <a:buFont typeface="Arial,Sans-Serif" panose="020B0604020202020204" pitchFamily="34" charset="0"/>
            </a:pPr>
            <a:r>
              <a:rPr lang="en-US" sz="1400" b="1" dirty="0">
                <a:ea typeface="+mn-lt"/>
                <a:cs typeface="+mn-lt"/>
              </a:rPr>
              <a:t>Market Basket Analysis </a:t>
            </a:r>
            <a:r>
              <a:rPr lang="en-US" sz="1400" dirty="0">
                <a:ea typeface="+mn-lt"/>
                <a:cs typeface="+mn-lt"/>
              </a:rPr>
              <a:t>using association rules was performed to identify the relationships between the products purchased by the customers. </a:t>
            </a:r>
          </a:p>
          <a:p>
            <a:pPr>
              <a:lnSpc>
                <a:spcPct val="110000"/>
              </a:lnSpc>
              <a:buFont typeface="Arial,Sans-Serif" panose="020B0604020202020204" pitchFamily="34" charset="0"/>
            </a:pPr>
            <a:r>
              <a:rPr lang="en-US" sz="1400" dirty="0">
                <a:ea typeface="+mn-lt"/>
                <a:cs typeface="+mn-lt"/>
              </a:rPr>
              <a:t>This analysis helped to identify the products that are frequently purchased together, which can be used to create lucrative offers for the customers.</a:t>
            </a:r>
          </a:p>
          <a:p>
            <a:pPr>
              <a:lnSpc>
                <a:spcPct val="110000"/>
              </a:lnSpc>
            </a:pPr>
            <a:endParaRPr lang="en-IN" sz="1400" dirty="0"/>
          </a:p>
        </p:txBody>
      </p:sp>
      <p:pic>
        <p:nvPicPr>
          <p:cNvPr id="15" name="Picture 14" descr="Magnifying glass showing decling performance">
            <a:extLst>
              <a:ext uri="{FF2B5EF4-FFF2-40B4-BE49-F238E27FC236}">
                <a16:creationId xmlns:a16="http://schemas.microsoft.com/office/drawing/2014/main" id="{3453E9B0-5EB8-1A44-AC57-2491F4CABBC6}"/>
              </a:ext>
            </a:extLst>
          </p:cNvPr>
          <p:cNvPicPr>
            <a:picLocks noChangeAspect="1"/>
          </p:cNvPicPr>
          <p:nvPr/>
        </p:nvPicPr>
        <p:blipFill>
          <a:blip r:embed="rId2"/>
          <a:srcRect l="11133" r="41696" b="-1"/>
          <a:stretch/>
        </p:blipFill>
        <p:spPr>
          <a:xfrm>
            <a:off x="7345680" y="10"/>
            <a:ext cx="4846320" cy="6857990"/>
          </a:xfrm>
          <a:prstGeom prst="rect">
            <a:avLst/>
          </a:prstGeom>
        </p:spPr>
      </p:pic>
    </p:spTree>
    <p:extLst>
      <p:ext uri="{BB962C8B-B14F-4D97-AF65-F5344CB8AC3E}">
        <p14:creationId xmlns:p14="http://schemas.microsoft.com/office/powerpoint/2010/main" val="2414176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79EE-CDD6-C7FC-15E5-0C9BF2C504B5}"/>
              </a:ext>
            </a:extLst>
          </p:cNvPr>
          <p:cNvSpPr>
            <a:spLocks noGrp="1"/>
          </p:cNvSpPr>
          <p:nvPr>
            <p:ph type="title"/>
          </p:nvPr>
        </p:nvSpPr>
        <p:spPr>
          <a:xfrm>
            <a:off x="640144" y="394855"/>
            <a:ext cx="10890929" cy="1097280"/>
          </a:xfrm>
        </p:spPr>
        <p:txBody>
          <a:bodyPr/>
          <a:lstStyle/>
          <a:p>
            <a:r>
              <a:rPr lang="en-US" sz="4000" dirty="0"/>
              <a:t>Data Dictionary</a:t>
            </a:r>
            <a:endParaRPr lang="en-IN" dirty="0"/>
          </a:p>
        </p:txBody>
      </p:sp>
      <p:graphicFrame>
        <p:nvGraphicFramePr>
          <p:cNvPr id="8" name="Table 7">
            <a:extLst>
              <a:ext uri="{FF2B5EF4-FFF2-40B4-BE49-F238E27FC236}">
                <a16:creationId xmlns:a16="http://schemas.microsoft.com/office/drawing/2014/main" id="{D7DAF067-0567-D84F-CF4A-9DC45CA7DE55}"/>
              </a:ext>
            </a:extLst>
          </p:cNvPr>
          <p:cNvGraphicFramePr>
            <a:graphicFrameLocks noGrp="1"/>
          </p:cNvGraphicFramePr>
          <p:nvPr>
            <p:extLst>
              <p:ext uri="{D42A27DB-BD31-4B8C-83A1-F6EECF244321}">
                <p14:modId xmlns:p14="http://schemas.microsoft.com/office/powerpoint/2010/main" val="1686540357"/>
              </p:ext>
            </p:extLst>
          </p:nvPr>
        </p:nvGraphicFramePr>
        <p:xfrm>
          <a:off x="1683013" y="2583904"/>
          <a:ext cx="8825974" cy="2435400"/>
        </p:xfrm>
        <a:graphic>
          <a:graphicData uri="http://schemas.openxmlformats.org/drawingml/2006/table">
            <a:tbl>
              <a:tblPr firstRow="1" bandRow="1">
                <a:tableStyleId>{5C22544A-7EE6-4342-B048-85BDC9FD1C3A}</a:tableStyleId>
              </a:tblPr>
              <a:tblGrid>
                <a:gridCol w="3163479">
                  <a:extLst>
                    <a:ext uri="{9D8B030D-6E8A-4147-A177-3AD203B41FA5}">
                      <a16:colId xmlns:a16="http://schemas.microsoft.com/office/drawing/2014/main" val="3948979357"/>
                    </a:ext>
                  </a:extLst>
                </a:gridCol>
                <a:gridCol w="5662495">
                  <a:extLst>
                    <a:ext uri="{9D8B030D-6E8A-4147-A177-3AD203B41FA5}">
                      <a16:colId xmlns:a16="http://schemas.microsoft.com/office/drawing/2014/main" val="951305909"/>
                    </a:ext>
                  </a:extLst>
                </a:gridCol>
              </a:tblGrid>
              <a:tr h="608850">
                <a:tc>
                  <a:txBody>
                    <a:bodyPr/>
                    <a:lstStyle/>
                    <a:p>
                      <a:pPr algn="ctr">
                        <a:buNone/>
                      </a:pPr>
                      <a:r>
                        <a:rPr lang="en-IN" sz="1800" dirty="0"/>
                        <a:t>Feature</a:t>
                      </a:r>
                    </a:p>
                  </a:txBody>
                  <a:tcPr anchor="ctr"/>
                </a:tc>
                <a:tc>
                  <a:txBody>
                    <a:bodyPr/>
                    <a:lstStyle/>
                    <a:p>
                      <a:pPr algn="ctr">
                        <a:buNone/>
                      </a:pPr>
                      <a:r>
                        <a:rPr lang="en-IN" sz="1800"/>
                        <a:t>Description</a:t>
                      </a:r>
                    </a:p>
                  </a:txBody>
                  <a:tcPr anchor="ctr"/>
                </a:tc>
                <a:extLst>
                  <a:ext uri="{0D108BD9-81ED-4DB2-BD59-A6C34878D82A}">
                    <a16:rowId xmlns:a16="http://schemas.microsoft.com/office/drawing/2014/main" val="4130533491"/>
                  </a:ext>
                </a:extLst>
              </a:tr>
              <a:tr h="608850">
                <a:tc>
                  <a:txBody>
                    <a:bodyPr/>
                    <a:lstStyle/>
                    <a:p>
                      <a:pPr algn="ctr">
                        <a:buNone/>
                      </a:pPr>
                      <a:r>
                        <a:rPr lang="en-IN" sz="1800" dirty="0"/>
                        <a:t>     Date</a:t>
                      </a:r>
                    </a:p>
                  </a:txBody>
                  <a:tcPr anchor="ctr"/>
                </a:tc>
                <a:tc>
                  <a:txBody>
                    <a:bodyPr/>
                    <a:lstStyle/>
                    <a:p>
                      <a:pPr algn="just">
                        <a:buNone/>
                      </a:pPr>
                      <a:r>
                        <a:rPr lang="en-IN" sz="1800" dirty="0"/>
                        <a:t>Date of product sold</a:t>
                      </a:r>
                    </a:p>
                  </a:txBody>
                  <a:tcPr anchor="ctr"/>
                </a:tc>
                <a:extLst>
                  <a:ext uri="{0D108BD9-81ED-4DB2-BD59-A6C34878D82A}">
                    <a16:rowId xmlns:a16="http://schemas.microsoft.com/office/drawing/2014/main" val="1601096156"/>
                  </a:ext>
                </a:extLst>
              </a:tr>
              <a:tr h="608850">
                <a:tc>
                  <a:txBody>
                    <a:bodyPr/>
                    <a:lstStyle/>
                    <a:p>
                      <a:pPr algn="ctr">
                        <a:buNone/>
                      </a:pPr>
                      <a:r>
                        <a:rPr lang="en-IN" sz="1800" dirty="0"/>
                        <a:t>            </a:t>
                      </a:r>
                      <a:r>
                        <a:rPr lang="en-IN" sz="1800" dirty="0" err="1"/>
                        <a:t>Order_id</a:t>
                      </a:r>
                      <a:endParaRPr lang="en-IN" sz="1800" dirty="0"/>
                    </a:p>
                  </a:txBody>
                  <a:tcPr anchor="ctr"/>
                </a:tc>
                <a:tc>
                  <a:txBody>
                    <a:bodyPr/>
                    <a:lstStyle/>
                    <a:p>
                      <a:pPr algn="just">
                        <a:buNone/>
                      </a:pPr>
                      <a:r>
                        <a:rPr lang="en-IN" sz="1800" dirty="0"/>
                        <a:t>ID of the order </a:t>
                      </a:r>
                    </a:p>
                  </a:txBody>
                  <a:tcPr anchor="ctr"/>
                </a:tc>
                <a:extLst>
                  <a:ext uri="{0D108BD9-81ED-4DB2-BD59-A6C34878D82A}">
                    <a16:rowId xmlns:a16="http://schemas.microsoft.com/office/drawing/2014/main" val="1965851727"/>
                  </a:ext>
                </a:extLst>
              </a:tr>
              <a:tr h="608850">
                <a:tc>
                  <a:txBody>
                    <a:bodyPr/>
                    <a:lstStyle/>
                    <a:p>
                      <a:pPr algn="ctr">
                        <a:buNone/>
                      </a:pPr>
                      <a:r>
                        <a:rPr lang="en-IN" sz="1800" dirty="0"/>
                        <a:t>            Product</a:t>
                      </a:r>
                    </a:p>
                  </a:txBody>
                  <a:tcPr anchor="ctr"/>
                </a:tc>
                <a:tc>
                  <a:txBody>
                    <a:bodyPr/>
                    <a:lstStyle/>
                    <a:p>
                      <a:pPr algn="just">
                        <a:buNone/>
                      </a:pPr>
                      <a:r>
                        <a:rPr lang="en-US" sz="1800" dirty="0"/>
                        <a:t>Name of the product sold</a:t>
                      </a:r>
                    </a:p>
                  </a:txBody>
                  <a:tcPr anchor="ctr"/>
                </a:tc>
                <a:extLst>
                  <a:ext uri="{0D108BD9-81ED-4DB2-BD59-A6C34878D82A}">
                    <a16:rowId xmlns:a16="http://schemas.microsoft.com/office/drawing/2014/main" val="1227630578"/>
                  </a:ext>
                </a:extLst>
              </a:tr>
            </a:tbl>
          </a:graphicData>
        </a:graphic>
      </p:graphicFrame>
      <p:pic>
        <p:nvPicPr>
          <p:cNvPr id="6" name="Graphic 5" descr="Daily calendar with solid fill">
            <a:extLst>
              <a:ext uri="{FF2B5EF4-FFF2-40B4-BE49-F238E27FC236}">
                <a16:creationId xmlns:a16="http://schemas.microsoft.com/office/drawing/2014/main" id="{093E8565-8F8C-9B42-E630-45E2D344F6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87288" y="3168733"/>
            <a:ext cx="645228" cy="645228"/>
          </a:xfrm>
          <a:prstGeom prst="rect">
            <a:avLst/>
          </a:prstGeom>
        </p:spPr>
      </p:pic>
      <p:pic>
        <p:nvPicPr>
          <p:cNvPr id="17" name="Graphic 16" descr="Employee badge outline">
            <a:extLst>
              <a:ext uri="{FF2B5EF4-FFF2-40B4-BE49-F238E27FC236}">
                <a16:creationId xmlns:a16="http://schemas.microsoft.com/office/drawing/2014/main" id="{B92911AB-7629-3AD8-C3B5-8BFCE1BF91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87287" y="3729850"/>
            <a:ext cx="645229" cy="728337"/>
          </a:xfrm>
          <a:prstGeom prst="rect">
            <a:avLst/>
          </a:prstGeom>
        </p:spPr>
      </p:pic>
      <p:pic>
        <p:nvPicPr>
          <p:cNvPr id="19" name="Graphic 18" descr="Continuous Improvement outline">
            <a:extLst>
              <a:ext uri="{FF2B5EF4-FFF2-40B4-BE49-F238E27FC236}">
                <a16:creationId xmlns:a16="http://schemas.microsoft.com/office/drawing/2014/main" id="{99849B49-18D1-6FB3-AA40-6BC9C8E022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7287" y="4371855"/>
            <a:ext cx="647449" cy="647449"/>
          </a:xfrm>
          <a:prstGeom prst="rect">
            <a:avLst/>
          </a:prstGeom>
        </p:spPr>
      </p:pic>
    </p:spTree>
    <p:extLst>
      <p:ext uri="{BB962C8B-B14F-4D97-AF65-F5344CB8AC3E}">
        <p14:creationId xmlns:p14="http://schemas.microsoft.com/office/powerpoint/2010/main" val="2061071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5C466-D98F-EADF-BBE6-D84268ECB7D5}"/>
              </a:ext>
            </a:extLst>
          </p:cNvPr>
          <p:cNvSpPr>
            <a:spLocks noGrp="1"/>
          </p:cNvSpPr>
          <p:nvPr>
            <p:ph type="title"/>
          </p:nvPr>
        </p:nvSpPr>
        <p:spPr>
          <a:xfrm>
            <a:off x="7269904" y="914400"/>
            <a:ext cx="4261104" cy="1097280"/>
          </a:xfrm>
        </p:spPr>
        <p:txBody>
          <a:bodyPr anchor="t">
            <a:normAutofit/>
          </a:bodyPr>
          <a:lstStyle/>
          <a:p>
            <a:r>
              <a:rPr lang="en-US" sz="3600" dirty="0"/>
              <a:t>Duplicate Values:</a:t>
            </a:r>
            <a:endParaRPr lang="en-IN" sz="3600" dirty="0"/>
          </a:p>
        </p:txBody>
      </p:sp>
      <p:pic>
        <p:nvPicPr>
          <p:cNvPr id="5" name="Picture 4" descr="Rows of shopping trolleys">
            <a:extLst>
              <a:ext uri="{FF2B5EF4-FFF2-40B4-BE49-F238E27FC236}">
                <a16:creationId xmlns:a16="http://schemas.microsoft.com/office/drawing/2014/main" id="{167A57AE-A634-9ACE-970D-444F5ECB2BE1}"/>
              </a:ext>
            </a:extLst>
          </p:cNvPr>
          <p:cNvPicPr>
            <a:picLocks noChangeAspect="1"/>
          </p:cNvPicPr>
          <p:nvPr/>
        </p:nvPicPr>
        <p:blipFill>
          <a:blip r:embed="rId2"/>
          <a:srcRect l="12927" r="1579" b="-2"/>
          <a:stretch/>
        </p:blipFill>
        <p:spPr>
          <a:xfrm>
            <a:off x="-1" y="914399"/>
            <a:ext cx="6657255" cy="5353523"/>
          </a:xfrm>
          <a:prstGeom prst="rect">
            <a:avLst/>
          </a:prstGeom>
        </p:spPr>
      </p:pic>
      <p:cxnSp>
        <p:nvCxnSpPr>
          <p:cNvPr id="11" name="Straight Connector 1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99307C-C8AF-15D8-E53D-8AFABA584090}"/>
              </a:ext>
            </a:extLst>
          </p:cNvPr>
          <p:cNvSpPr>
            <a:spLocks noGrp="1"/>
          </p:cNvSpPr>
          <p:nvPr>
            <p:ph idx="1"/>
          </p:nvPr>
        </p:nvSpPr>
        <p:spPr>
          <a:xfrm>
            <a:off x="7269905" y="1859978"/>
            <a:ext cx="4261104" cy="4437946"/>
          </a:xfrm>
        </p:spPr>
        <p:txBody>
          <a:bodyPr>
            <a:normAutofit/>
          </a:bodyPr>
          <a:lstStyle/>
          <a:p>
            <a:pPr marL="0" indent="0">
              <a:lnSpc>
                <a:spcPct val="110000"/>
              </a:lnSpc>
              <a:buNone/>
            </a:pPr>
            <a:r>
              <a:rPr lang="en-US" sz="1700" dirty="0"/>
              <a:t>While it's usually recommended to remove duplicate rows to avoid skewing analysis, in this case, it's not appropriate. The dataset lacks a unique identifier, and rows are based on combinations of date, customer ID, and product purchased. Since multiple customers can buy the same product on the same date, removing duplicates could lead to loss of valid information.</a:t>
            </a:r>
            <a:br>
              <a:rPr lang="en-US" sz="1700" dirty="0"/>
            </a:br>
            <a:r>
              <a:rPr lang="en-US" sz="1700" b="1" dirty="0"/>
              <a:t>Hence, duplicate rows were retained in the dataset.</a:t>
            </a:r>
            <a:endParaRPr lang="en-US" sz="1700" dirty="0"/>
          </a:p>
          <a:p>
            <a:pPr>
              <a:lnSpc>
                <a:spcPct val="110000"/>
              </a:lnSpc>
            </a:pPr>
            <a:endParaRPr lang="en-IN" sz="1700" dirty="0"/>
          </a:p>
        </p:txBody>
      </p:sp>
    </p:spTree>
    <p:extLst>
      <p:ext uri="{BB962C8B-B14F-4D97-AF65-F5344CB8AC3E}">
        <p14:creationId xmlns:p14="http://schemas.microsoft.com/office/powerpoint/2010/main" val="189098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545DA-E8DE-89BB-DD1F-C203C91889FD}"/>
              </a:ext>
            </a:extLst>
          </p:cNvPr>
          <p:cNvSpPr>
            <a:spLocks noGrp="1"/>
          </p:cNvSpPr>
          <p:nvPr>
            <p:ph type="title"/>
          </p:nvPr>
        </p:nvSpPr>
        <p:spPr>
          <a:xfrm>
            <a:off x="640080" y="914401"/>
            <a:ext cx="4876801" cy="1569516"/>
          </a:xfrm>
        </p:spPr>
        <p:txBody>
          <a:bodyPr anchor="t">
            <a:normAutofit/>
          </a:bodyPr>
          <a:lstStyle/>
          <a:p>
            <a:r>
              <a:rPr lang="en-US" dirty="0">
                <a:ea typeface="+mj-lt"/>
                <a:cs typeface="+mj-lt"/>
              </a:rPr>
              <a:t>ASSUMPTIONS:</a:t>
            </a:r>
            <a:endParaRPr lang="en-IN" dirty="0"/>
          </a:p>
        </p:txBody>
      </p:sp>
      <p:pic>
        <p:nvPicPr>
          <p:cNvPr id="7" name="Graphic 6" descr="Fruit Bowl">
            <a:extLst>
              <a:ext uri="{FF2B5EF4-FFF2-40B4-BE49-F238E27FC236}">
                <a16:creationId xmlns:a16="http://schemas.microsoft.com/office/drawing/2014/main" id="{E29C6476-43B1-4B02-CF59-D90A79515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2857499"/>
            <a:ext cx="3125269" cy="3125269"/>
          </a:xfrm>
          <a:prstGeom prst="rect">
            <a:avLst/>
          </a:prstGeom>
        </p:spPr>
      </p:pic>
      <p:sp>
        <p:nvSpPr>
          <p:cNvPr id="3" name="Content Placeholder 2">
            <a:extLst>
              <a:ext uri="{FF2B5EF4-FFF2-40B4-BE49-F238E27FC236}">
                <a16:creationId xmlns:a16="http://schemas.microsoft.com/office/drawing/2014/main" id="{4797EB6A-DE98-EE3F-622C-ED206DA4E45F}"/>
              </a:ext>
            </a:extLst>
          </p:cNvPr>
          <p:cNvSpPr>
            <a:spLocks noGrp="1"/>
          </p:cNvSpPr>
          <p:nvPr>
            <p:ph idx="1"/>
          </p:nvPr>
        </p:nvSpPr>
        <p:spPr>
          <a:xfrm>
            <a:off x="6400799" y="960119"/>
            <a:ext cx="5130210" cy="5022661"/>
          </a:xfrm>
        </p:spPr>
        <p:txBody>
          <a:bodyPr>
            <a:normAutofit/>
          </a:bodyPr>
          <a:lstStyle/>
          <a:p>
            <a:pPr>
              <a:lnSpc>
                <a:spcPct val="110000"/>
              </a:lnSpc>
            </a:pPr>
            <a:r>
              <a:rPr lang="en-US" sz="1700" dirty="0">
                <a:ea typeface="+mn-lt"/>
                <a:cs typeface="+mn-lt"/>
              </a:rPr>
              <a:t>The data represents a list of items purchased at a grocery store on various dates.</a:t>
            </a:r>
            <a:endParaRPr lang="en-US" sz="1700" dirty="0"/>
          </a:p>
          <a:p>
            <a:pPr>
              <a:lnSpc>
                <a:spcPct val="110000"/>
              </a:lnSpc>
            </a:pPr>
            <a:r>
              <a:rPr lang="en-US" sz="1700" dirty="0">
                <a:ea typeface="+mn-lt"/>
                <a:cs typeface="+mn-lt"/>
              </a:rPr>
              <a:t>Each entry in the data represents a single item purchased.</a:t>
            </a:r>
            <a:endParaRPr lang="en-US" sz="1700" dirty="0"/>
          </a:p>
          <a:p>
            <a:pPr>
              <a:lnSpc>
                <a:spcPct val="110000"/>
              </a:lnSpc>
            </a:pPr>
            <a:r>
              <a:rPr lang="en-US" sz="1700" dirty="0">
                <a:ea typeface="+mn-lt"/>
                <a:cs typeface="+mn-lt"/>
              </a:rPr>
              <a:t>The first column in the data represents the date the item was purchased.</a:t>
            </a:r>
            <a:endParaRPr lang="en-US" sz="1700" dirty="0"/>
          </a:p>
          <a:p>
            <a:pPr>
              <a:lnSpc>
                <a:spcPct val="110000"/>
              </a:lnSpc>
            </a:pPr>
            <a:r>
              <a:rPr lang="en-US" sz="1700" dirty="0">
                <a:ea typeface="+mn-lt"/>
                <a:cs typeface="+mn-lt"/>
              </a:rPr>
              <a:t>The second column represents the customer who made the purchase.</a:t>
            </a:r>
            <a:endParaRPr lang="en-US" sz="1700" dirty="0"/>
          </a:p>
          <a:p>
            <a:pPr>
              <a:lnSpc>
                <a:spcPct val="110000"/>
              </a:lnSpc>
            </a:pPr>
            <a:r>
              <a:rPr lang="en-US" sz="1700" dirty="0">
                <a:ea typeface="+mn-lt"/>
                <a:cs typeface="+mn-lt"/>
              </a:rPr>
              <a:t>The third column represents the item purchased.</a:t>
            </a:r>
            <a:endParaRPr lang="en-US" sz="1700" dirty="0"/>
          </a:p>
          <a:p>
            <a:pPr>
              <a:lnSpc>
                <a:spcPct val="110000"/>
              </a:lnSpc>
            </a:pPr>
            <a:r>
              <a:rPr lang="en-US" sz="1700" dirty="0">
                <a:ea typeface="+mn-lt"/>
                <a:cs typeface="+mn-lt"/>
              </a:rPr>
              <a:t>The same item can be purchased by multiple customers on different dates.</a:t>
            </a:r>
            <a:endParaRPr lang="en-US" sz="1700" dirty="0"/>
          </a:p>
          <a:p>
            <a:pPr>
              <a:lnSpc>
                <a:spcPct val="110000"/>
              </a:lnSpc>
            </a:pPr>
            <a:r>
              <a:rPr lang="en-US" sz="1700" dirty="0">
                <a:ea typeface="+mn-lt"/>
                <a:cs typeface="+mn-lt"/>
              </a:rPr>
              <a:t>There is no information provided about the quantity or price of each item.</a:t>
            </a:r>
          </a:p>
          <a:p>
            <a:pPr>
              <a:lnSpc>
                <a:spcPct val="110000"/>
              </a:lnSpc>
            </a:pPr>
            <a:r>
              <a:rPr lang="en-US" sz="1700" dirty="0"/>
              <a:t>We have not dropped the duplicated values.</a:t>
            </a:r>
          </a:p>
          <a:p>
            <a:pPr>
              <a:lnSpc>
                <a:spcPct val="110000"/>
              </a:lnSpc>
            </a:pPr>
            <a:endParaRPr lang="en-IN" sz="1700" dirty="0"/>
          </a:p>
        </p:txBody>
      </p:sp>
      <p:cxnSp>
        <p:nvCxnSpPr>
          <p:cNvPr id="12" name="Straight Connector 11">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99814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TotalTime>
  <Words>2052</Words>
  <Application>Microsoft Office PowerPoint</Application>
  <PresentationFormat>Widescreen</PresentationFormat>
  <Paragraphs>140</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Aptos</vt:lpstr>
      <vt:lpstr>Arial</vt:lpstr>
      <vt:lpstr>Arial,Sans-Serif</vt:lpstr>
      <vt:lpstr>Avenir Next LT Pro</vt:lpstr>
      <vt:lpstr>Calibri</vt:lpstr>
      <vt:lpstr>Consolas</vt:lpstr>
      <vt:lpstr>Grandview Display</vt:lpstr>
      <vt:lpstr>DashVTI</vt:lpstr>
      <vt:lpstr>Grocery Store's Data MRA Project-Milestone 2 </vt:lpstr>
      <vt:lpstr>PowerPoint Presentation</vt:lpstr>
      <vt:lpstr>AGENDA</vt:lpstr>
      <vt:lpstr>EXECUTIVE SUMMARY </vt:lpstr>
      <vt:lpstr>PROBLEM STATEMENT</vt:lpstr>
      <vt:lpstr>DATA SUMMARY</vt:lpstr>
      <vt:lpstr>Data Dictionary</vt:lpstr>
      <vt:lpstr>Duplicate Values:</vt:lpstr>
      <vt:lpstr>ASSUMPTIONS:</vt:lpstr>
      <vt:lpstr>Exploratory Data Analysis</vt:lpstr>
      <vt:lpstr>Yearly Count of Products Sold</vt:lpstr>
      <vt:lpstr>Quarterly Count of Products Sold</vt:lpstr>
      <vt:lpstr>Monthly Count of Products Sold</vt:lpstr>
      <vt:lpstr>Day of the Month Count of Products Sold</vt:lpstr>
      <vt:lpstr>Weekly Count of Products  Sold</vt:lpstr>
      <vt:lpstr>Weekday Count of Products Sold</vt:lpstr>
      <vt:lpstr>Daily Count of Sales</vt:lpstr>
      <vt:lpstr>Count of Products Sold</vt:lpstr>
      <vt:lpstr>Count of Products Sold Yearly</vt:lpstr>
      <vt:lpstr>Count of Eatable Products Sold</vt:lpstr>
      <vt:lpstr>Count of Non-Eatable Products Sold</vt:lpstr>
      <vt:lpstr>Top three products over the years</vt:lpstr>
      <vt:lpstr>Count of Products sold in 2018</vt:lpstr>
      <vt:lpstr>Count of Products sold in 2019</vt:lpstr>
      <vt:lpstr>Count of Products sold in 2020 January and February</vt:lpstr>
      <vt:lpstr>SUMMARY</vt:lpstr>
      <vt:lpstr>MARKET BASKET ANALYSIS</vt:lpstr>
      <vt:lpstr>What is Market Basket Analysis</vt:lpstr>
      <vt:lpstr>KNIME WORKFLOW</vt:lpstr>
      <vt:lpstr>Output Table</vt:lpstr>
      <vt:lpstr>ASSOCIATION IDENTIED</vt:lpstr>
      <vt:lpstr>Association Rule Parameters</vt:lpstr>
      <vt:lpstr>Market basket analysis, support, confidence, and lift values </vt:lpstr>
      <vt:lpstr>PowerPoint Presentation</vt:lpstr>
      <vt:lpstr>Association Rules</vt:lpstr>
      <vt:lpstr>RECOMMENDATIONS</vt:lpstr>
      <vt:lpstr>RECOMMENDATIONS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Durgesh Bhargava</dc:creator>
  <cp:lastModifiedBy>Durgesh Bhargava</cp:lastModifiedBy>
  <cp:revision>6</cp:revision>
  <dcterms:created xsi:type="dcterms:W3CDTF">2025-04-20T11:31:59Z</dcterms:created>
  <dcterms:modified xsi:type="dcterms:W3CDTF">2025-04-20T14:38:51Z</dcterms:modified>
</cp:coreProperties>
</file>