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tha s" userId="16e5d6df1050d5eb" providerId="LiveId" clId="{5229D902-ADC9-4CD4-ADBA-13DF8D0F6695}"/>
    <pc:docChg chg="custSel modSld">
      <pc:chgData name="sujatha s" userId="16e5d6df1050d5eb" providerId="LiveId" clId="{5229D902-ADC9-4CD4-ADBA-13DF8D0F6695}" dt="2024-07-09T05:55:56.742" v="47" actId="20577"/>
      <pc:docMkLst>
        <pc:docMk/>
      </pc:docMkLst>
      <pc:sldChg chg="modSp mod">
        <pc:chgData name="sujatha s" userId="16e5d6df1050d5eb" providerId="LiveId" clId="{5229D902-ADC9-4CD4-ADBA-13DF8D0F6695}" dt="2024-07-09T05:47:52.014" v="1" actId="2711"/>
        <pc:sldMkLst>
          <pc:docMk/>
          <pc:sldMk cId="0" sldId="266"/>
        </pc:sldMkLst>
        <pc:spChg chg="mod">
          <ac:chgData name="sujatha s" userId="16e5d6df1050d5eb" providerId="LiveId" clId="{5229D902-ADC9-4CD4-ADBA-13DF8D0F6695}" dt="2024-07-09T05:47:52.014" v="1" actId="2711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48:55.914" v="11" actId="113"/>
        <pc:sldMkLst>
          <pc:docMk/>
          <pc:sldMk cId="0" sldId="267"/>
        </pc:sldMkLst>
        <pc:spChg chg="mod">
          <ac:chgData name="sujatha s" userId="16e5d6df1050d5eb" providerId="LiveId" clId="{5229D902-ADC9-4CD4-ADBA-13DF8D0F6695}" dt="2024-07-09T05:48:55.914" v="11" actId="113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48:47.587" v="10" actId="113"/>
        <pc:sldMkLst>
          <pc:docMk/>
          <pc:sldMk cId="0" sldId="268"/>
        </pc:sldMkLst>
        <pc:spChg chg="mod">
          <ac:chgData name="sujatha s" userId="16e5d6df1050d5eb" providerId="LiveId" clId="{5229D902-ADC9-4CD4-ADBA-13DF8D0F6695}" dt="2024-07-09T05:48:47.587" v="10" actId="11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49:49.954" v="15" actId="113"/>
        <pc:sldMkLst>
          <pc:docMk/>
          <pc:sldMk cId="0" sldId="269"/>
        </pc:sldMkLst>
        <pc:spChg chg="mod">
          <ac:chgData name="sujatha s" userId="16e5d6df1050d5eb" providerId="LiveId" clId="{5229D902-ADC9-4CD4-ADBA-13DF8D0F6695}" dt="2024-07-09T05:49:49.954" v="15" actId="113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0:02.934" v="16" actId="2711"/>
        <pc:sldMkLst>
          <pc:docMk/>
          <pc:sldMk cId="0" sldId="270"/>
        </pc:sldMkLst>
        <pc:spChg chg="mod">
          <ac:chgData name="sujatha s" userId="16e5d6df1050d5eb" providerId="LiveId" clId="{5229D902-ADC9-4CD4-ADBA-13DF8D0F6695}" dt="2024-07-09T05:50:02.934" v="16" actId="2711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0:21.807" v="17" actId="2711"/>
        <pc:sldMkLst>
          <pc:docMk/>
          <pc:sldMk cId="0" sldId="271"/>
        </pc:sldMkLst>
        <pc:spChg chg="mod">
          <ac:chgData name="sujatha s" userId="16e5d6df1050d5eb" providerId="LiveId" clId="{5229D902-ADC9-4CD4-ADBA-13DF8D0F6695}" dt="2024-07-09T05:50:21.807" v="17" actId="2711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0:48.210" v="19" actId="113"/>
        <pc:sldMkLst>
          <pc:docMk/>
          <pc:sldMk cId="0" sldId="272"/>
        </pc:sldMkLst>
        <pc:spChg chg="mod">
          <ac:chgData name="sujatha s" userId="16e5d6df1050d5eb" providerId="LiveId" clId="{5229D902-ADC9-4CD4-ADBA-13DF8D0F6695}" dt="2024-07-09T05:50:48.210" v="19" actId="113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1:00.080" v="20" actId="2711"/>
        <pc:sldMkLst>
          <pc:docMk/>
          <pc:sldMk cId="0" sldId="273"/>
        </pc:sldMkLst>
        <pc:spChg chg="mod">
          <ac:chgData name="sujatha s" userId="16e5d6df1050d5eb" providerId="LiveId" clId="{5229D902-ADC9-4CD4-ADBA-13DF8D0F6695}" dt="2024-07-09T05:51:00.080" v="20" actId="2711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1:54.517" v="21" actId="2711"/>
        <pc:sldMkLst>
          <pc:docMk/>
          <pc:sldMk cId="0" sldId="274"/>
        </pc:sldMkLst>
        <pc:spChg chg="mod">
          <ac:chgData name="sujatha s" userId="16e5d6df1050d5eb" providerId="LiveId" clId="{5229D902-ADC9-4CD4-ADBA-13DF8D0F6695}" dt="2024-07-09T05:51:54.517" v="21" actId="2711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2:16.950" v="22" actId="2711"/>
        <pc:sldMkLst>
          <pc:docMk/>
          <pc:sldMk cId="0" sldId="275"/>
        </pc:sldMkLst>
        <pc:spChg chg="mod">
          <ac:chgData name="sujatha s" userId="16e5d6df1050d5eb" providerId="LiveId" clId="{5229D902-ADC9-4CD4-ADBA-13DF8D0F6695}" dt="2024-07-09T05:52:16.950" v="22" actId="2711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3:24.928" v="28" actId="255"/>
        <pc:sldMkLst>
          <pc:docMk/>
          <pc:sldMk cId="0" sldId="276"/>
        </pc:sldMkLst>
        <pc:spChg chg="mod">
          <ac:chgData name="sujatha s" userId="16e5d6df1050d5eb" providerId="LiveId" clId="{5229D902-ADC9-4CD4-ADBA-13DF8D0F6695}" dt="2024-07-09T05:53:24.928" v="28" actId="255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4:02.727" v="29" actId="2711"/>
        <pc:sldMkLst>
          <pc:docMk/>
          <pc:sldMk cId="0" sldId="277"/>
        </pc:sldMkLst>
        <pc:spChg chg="mod">
          <ac:chgData name="sujatha s" userId="16e5d6df1050d5eb" providerId="LiveId" clId="{5229D902-ADC9-4CD4-ADBA-13DF8D0F6695}" dt="2024-07-09T05:54:02.727" v="29" actId="2711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4:13.256" v="30" actId="2711"/>
        <pc:sldMkLst>
          <pc:docMk/>
          <pc:sldMk cId="0" sldId="278"/>
        </pc:sldMkLst>
        <pc:spChg chg="mod">
          <ac:chgData name="sujatha s" userId="16e5d6df1050d5eb" providerId="LiveId" clId="{5229D902-ADC9-4CD4-ADBA-13DF8D0F6695}" dt="2024-07-09T05:54:13.256" v="30" actId="2711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4:32.806" v="31" actId="2711"/>
        <pc:sldMkLst>
          <pc:docMk/>
          <pc:sldMk cId="0" sldId="279"/>
        </pc:sldMkLst>
        <pc:spChg chg="mod">
          <ac:chgData name="sujatha s" userId="16e5d6df1050d5eb" providerId="LiveId" clId="{5229D902-ADC9-4CD4-ADBA-13DF8D0F6695}" dt="2024-07-09T05:54:32.806" v="31" actId="2711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4:45.081" v="32" actId="2711"/>
        <pc:sldMkLst>
          <pc:docMk/>
          <pc:sldMk cId="0" sldId="280"/>
        </pc:sldMkLst>
        <pc:spChg chg="mod">
          <ac:chgData name="sujatha s" userId="16e5d6df1050d5eb" providerId="LiveId" clId="{5229D902-ADC9-4CD4-ADBA-13DF8D0F6695}" dt="2024-07-09T05:54:45.081" v="32" actId="2711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5:16.789" v="33" actId="2711"/>
        <pc:sldMkLst>
          <pc:docMk/>
          <pc:sldMk cId="0" sldId="281"/>
        </pc:sldMkLst>
        <pc:spChg chg="mod">
          <ac:chgData name="sujatha s" userId="16e5d6df1050d5eb" providerId="LiveId" clId="{5229D902-ADC9-4CD4-ADBA-13DF8D0F6695}" dt="2024-07-09T05:55:16.789" v="33" actId="2711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sujatha s" userId="16e5d6df1050d5eb" providerId="LiveId" clId="{5229D902-ADC9-4CD4-ADBA-13DF8D0F6695}" dt="2024-07-09T05:55:56.742" v="47" actId="20577"/>
        <pc:sldMkLst>
          <pc:docMk/>
          <pc:sldMk cId="0" sldId="282"/>
        </pc:sldMkLst>
        <pc:spChg chg="mod">
          <ac:chgData name="sujatha s" userId="16e5d6df1050d5eb" providerId="LiveId" clId="{5229D902-ADC9-4CD4-ADBA-13DF8D0F6695}" dt="2024-07-09T05:55:56.742" v="47" actId="20577"/>
          <ac:spMkLst>
            <pc:docMk/>
            <pc:sldMk cId="0" sldId="282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8T20:06:42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F30E9-B33F-4FA9-B1AD-EF01569A66B8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408B2-13AF-4D7E-B4DF-A23AD7EFD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BA268-91BB-4CE2-B606-0215568986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384CE5-D6B6-41AD-AA78-CBCDDE01CBD2}"/>
              </a:ext>
            </a:extLst>
          </p:cNvPr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06019-BBAE-428F-8C08-80C448AB734D}"/>
              </a:ext>
            </a:extLst>
          </p:cNvPr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01AC7-BA14-4EFD-BABD-21ED60F91679}"/>
              </a:ext>
            </a:extLst>
          </p:cNvPr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69A46-3CEF-4529-8006-E01397859019}"/>
              </a:ext>
            </a:extLst>
          </p:cNvPr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418DF661-7D9D-4F7A-B3F9-EC514BE6A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7E6BC-C4F0-436A-9A65-B34A1114886D}"/>
              </a:ext>
            </a:extLst>
          </p:cNvPr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A5B69-EB60-4578-A01C-3BAD9392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0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BE76AE90-A281-4CBC-A94F-52AE07330806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F833B1-7CDA-4A09-8B1A-8764FF81226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E6B348-AA00-47B9-945B-CB2E7D1FF3B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7DE49D-382D-435E-BBC3-E6D126526486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4E4EFE62-5BDA-44A8-A71C-A5572D9E8D6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476866-B81A-4F32-A198-D20791A9639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ECAF92-66EF-4C6B-8AF8-CDCB5690CF9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1073CD-CF34-4B23-BCDA-5934C9A64118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C54ED0B7-CB49-471D-833A-BE96FE9C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3E5B99-0EB9-4790-8FE4-133FE0D3A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6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426A4E42-775D-4E2E-893B-B5F87099EAE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58BD10-E54C-4F8B-8877-A4F6F63940BE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773F6F-0E50-447E-9901-D758AE3DE7CB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02AE37-8270-44B5-95F4-997DB3B39840}"/>
                </a:ext>
              </a:extLst>
            </p:cNvPr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91240847-CE01-416F-9BD8-94903633E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5EDA2-1B8F-4BE3-85B9-86E9CA00EE4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90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419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4026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51D348-34E6-486F-9426-3D6E80F5BA9B}"/>
              </a:ext>
            </a:extLst>
          </p:cNvPr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CD02F-0D6E-4F81-A5C4-216CFFDD69E8}"/>
              </a:ext>
            </a:extLst>
          </p:cNvPr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EE234-B6CE-4E88-B6E6-191A48B3895E}"/>
              </a:ext>
            </a:extLst>
          </p:cNvPr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01BA3-0713-4AAE-AB1B-6197C1F583C7}"/>
              </a:ext>
            </a:extLst>
          </p:cNvPr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FC9089C7-B84A-444B-84B1-648951CD1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FAD19-45FC-412C-85BF-3D9A5F7B582E}"/>
              </a:ext>
            </a:extLst>
          </p:cNvPr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EF2A5-19EF-4AB3-B5C9-96E630D0A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838E8D51-2627-4004-9A09-829CEFF3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FBB843-6AE9-4DC0-B426-545DDE681CD8}"/>
              </a:ext>
            </a:extLst>
          </p:cNvPr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D3D5DCE3-2234-44D9-97BB-6491E0D1E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B177E0-0AFE-4F51-B969-AE98A4C7B0D8}"/>
              </a:ext>
            </a:extLst>
          </p:cNvPr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289F1-B31E-4437-AA82-5BDA6B39ADA0}"/>
              </a:ext>
            </a:extLst>
          </p:cNvPr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DB9FE-CB80-433C-9331-4FDB2318FDB2}"/>
              </a:ext>
            </a:extLst>
          </p:cNvPr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F6EB7-005F-49D6-9E2F-3D9DD5563B16}"/>
              </a:ext>
            </a:extLst>
          </p:cNvPr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AE1F1-9882-44AB-B6DD-1B475436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1855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0B5AF-FB0E-4A14-AC4E-ABAFF702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876118FD-8CC9-4FEC-97EE-7F56E6AE74BE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BAB967-5406-48C7-A8D3-67D129A475CF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003441-A452-4951-99DE-4D1A8F805CFC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FA81F-759E-4D61-B4E7-F0A03019C91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4E9DEAB-12F3-435F-AE61-4FB7AF3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3140E80D-E22F-46F9-994D-0EEFF324ED0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E903B3-410C-4977-AB80-622356CB85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7A068E-EDBF-410C-8251-4002F619133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87DC4E-5C98-406B-9CF3-3D6AAEA65F45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618EA329-86AA-48D5-921E-2DF620F66922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7C8894-6EED-490D-9FFB-3E96A25D523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7BB22E-A917-4D0B-B459-183772CA8B7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36EE6-E16C-4EFB-A3D8-449CFA295992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33EC19EC-AC5F-45F8-8320-48550739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606FF5C5-145D-4ED3-8309-9F6FEC6D4D29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8BFBA-A1B9-491F-A1CE-CB1B0F8071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D92C71-CBA3-44AB-BD8E-754B56EE7A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28A810-60AF-4962-B625-56E2AAE981AE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9576CE1B-ABF7-4B26-AF4A-413DC04D18D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155EE3-8664-4EE7-A7A5-D4C7339BFE7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CF6B20-EC17-4C07-97A2-CF1DDB34020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0F3460-A5CE-4756-B18B-F0C6AE83D6F7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A683084-AA75-44BB-9EFF-7600830AB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33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CB13F555-807F-4FAC-9429-9C176635E9D5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1B6BCE-2391-4FB5-8D75-C53C1C674C1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1BA02-77AD-46F2-915B-6F9051F1BCF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702F42-3500-4D78-87B4-70BA36DC08B4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99B40E3-8A61-4A4F-971B-F839F658096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60FC3-FE54-4FA6-8810-90846188A2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0CE47D-DEBC-4955-90F0-6F37DCF9853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A8F96F-1F1B-42CB-A4E8-923244259EEE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C0905C2-E040-45CA-8AF4-C1F47FC46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B7B9AB-17DB-468E-A38A-54D6DCBAB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F1C23C1A-F563-4ABE-A2E1-D53EA5DABF89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5DC76-1C2F-4018-A116-3C766E49B82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92F172-EF22-46AE-BDE4-8F6964487BF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5BA094-10A3-4EE9-A501-BE18161C3C01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B6CB6912-B578-4923-904C-01377906243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793F7F-4BE5-4FAA-8805-D37A0C2FF4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6574B-11E8-441A-99C8-98069459A51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43A61C-51F6-40BE-9E4E-B04B5AA44CD4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DBD2DFF-8423-41DF-88DF-888439B4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7C60F-CDC0-4A04-8A93-BAE1635BB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01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A5DF8F88-3774-4855-9292-E01FEFB37655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FB3B03-EACD-4655-94FA-B58F3689891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0E632A-E619-40FD-8E98-1C8A851EB5E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6DC4D7-3F22-4896-8589-F2B4F9318DD1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3C5AA7E7-028E-4215-B02B-A2781DF60AE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5A347A-4E40-46AB-AAB4-CFCB8C514A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6A2A0D-BC88-4219-95F5-5E9297C63D7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8E503-5D06-43CB-AAF7-0019E20F1855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A30E6BD-9367-47ED-B323-F700AC928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2987-0F17-4793-A073-2FED41C4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74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A1DFA90B-8E85-4212-B75B-6EC0CB8C2707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9DE007-2BE5-44C1-85E1-50160F4A0CA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DFEA64-4439-4FBF-8FBC-75B11726155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792EC-A4A5-4738-A9A8-22B94333A636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71D9ED9-D963-482E-A4B7-CBBEDCF1B30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3E6571-10FE-4D21-9DBB-36BAF3D3A13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78309D-B3D9-4B28-BC50-6B4E3EE458E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8CBC73-6856-4736-9DAF-BF52BC81A3F4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467CD47-7427-43AE-B26A-6C1D8DE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1A5252-8600-47DB-BC0D-2353F229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02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26A37-F5CE-4F67-9FBE-98DF8694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84208CE-5779-43DE-92BB-1BD5780461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4DC0-5DBF-433B-B96D-341314D0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2E0D-E1A6-4477-B684-67D3914B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93FE-9CF0-4ACF-887B-8A7D1E488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E83062-A338-4EAB-93A8-164922B79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34" r:id="rId1"/>
    <p:sldLayoutId id="2147486335" r:id="rId2"/>
    <p:sldLayoutId id="2147486336" r:id="rId3"/>
    <p:sldLayoutId id="2147486337" r:id="rId4"/>
    <p:sldLayoutId id="2147486338" r:id="rId5"/>
    <p:sldLayoutId id="2147486339" r:id="rId6"/>
    <p:sldLayoutId id="2147486340" r:id="rId7"/>
    <p:sldLayoutId id="2147486341" r:id="rId8"/>
    <p:sldLayoutId id="2147486342" r:id="rId9"/>
    <p:sldLayoutId id="2147486343" r:id="rId10"/>
    <p:sldLayoutId id="2147486344" r:id="rId11"/>
    <p:sldLayoutId id="2147486345" r:id="rId12"/>
    <p:sldLayoutId id="2147486346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D81C-A20F-447A-8871-7F90A7BF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 – Lab Session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50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53048-C3E5-4227-AB13-C37C11DF6C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Code Walk through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772400" cy="1362075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GA for n queens - Python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#Import libraries </a:t>
            </a:r>
            <a:r>
              <a:rPr lang="en-US" dirty="0" err="1">
                <a:latin typeface="Rockwell" panose="02060603020205020403" pitchFamily="18" charset="0"/>
              </a:rPr>
              <a:t>numpy</a:t>
            </a:r>
            <a:r>
              <a:rPr lang="en-US" dirty="0">
                <a:latin typeface="Rockwell" panose="02060603020205020403" pitchFamily="18" charset="0"/>
              </a:rPr>
              <a:t> and sys</a:t>
            </a:r>
          </a:p>
          <a:p>
            <a:r>
              <a:rPr lang="en-US" dirty="0">
                <a:latin typeface="Rockwell" panose="02060603020205020403" pitchFamily="18" charset="0"/>
              </a:rPr>
              <a:t>import </a:t>
            </a:r>
            <a:r>
              <a:rPr lang="en-US" dirty="0" err="1">
                <a:latin typeface="Rockwell" panose="02060603020205020403" pitchFamily="18" charset="0"/>
              </a:rPr>
              <a:t>numpy</a:t>
            </a:r>
            <a:r>
              <a:rPr lang="en-US" dirty="0">
                <a:latin typeface="Rockwell" panose="02060603020205020403" pitchFamily="18" charset="0"/>
              </a:rPr>
              <a:t> as </a:t>
            </a:r>
            <a:r>
              <a:rPr lang="en-US" dirty="0" err="1">
                <a:latin typeface="Rockwell" panose="02060603020205020403" pitchFamily="18" charset="0"/>
              </a:rPr>
              <a:t>np</a:t>
            </a:r>
            <a:r>
              <a:rPr lang="en-US" dirty="0">
                <a:latin typeface="Rockwell" panose="02060603020205020403" pitchFamily="18" charset="0"/>
              </a:rPr>
              <a:t> </a:t>
            </a:r>
          </a:p>
          <a:p>
            <a:r>
              <a:rPr lang="en-US" dirty="0">
                <a:latin typeface="Rockwell" panose="02060603020205020403" pitchFamily="18" charset="0"/>
              </a:rPr>
              <a:t>import sys </a:t>
            </a:r>
          </a:p>
          <a:p>
            <a:endParaRPr lang="en-US" dirty="0">
              <a:latin typeface="Rockwell" panose="02060603020205020403" pitchFamily="18" charset="0"/>
            </a:endParaRPr>
          </a:p>
          <a:p>
            <a:r>
              <a:rPr lang="en-US" b="1" dirty="0">
                <a:latin typeface="Rockwell" panose="02060603020205020403" pitchFamily="18" charset="0"/>
              </a:rPr>
              <a:t>#The initial states -- PEAS</a:t>
            </a:r>
          </a:p>
          <a:p>
            <a:r>
              <a:rPr lang="en-US" dirty="0" err="1">
                <a:latin typeface="Rockwell" panose="02060603020205020403" pitchFamily="18" charset="0"/>
              </a:rPr>
              <a:t>nQueens</a:t>
            </a:r>
            <a:r>
              <a:rPr lang="en-US" dirty="0">
                <a:latin typeface="Rockwell" panose="02060603020205020403" pitchFamily="18" charset="0"/>
              </a:rPr>
              <a:t> = 8 </a:t>
            </a:r>
          </a:p>
          <a:p>
            <a:r>
              <a:rPr lang="en-US" dirty="0">
                <a:latin typeface="Rockwell" panose="02060603020205020403" pitchFamily="18" charset="0"/>
              </a:rPr>
              <a:t>STOP_CTR = 28 </a:t>
            </a:r>
          </a:p>
          <a:p>
            <a:r>
              <a:rPr lang="en-US" dirty="0">
                <a:latin typeface="Rockwell" panose="02060603020205020403" pitchFamily="18" charset="0"/>
              </a:rPr>
              <a:t>MUTATE_FLAG = True</a:t>
            </a:r>
          </a:p>
          <a:p>
            <a:r>
              <a:rPr lang="en-US" dirty="0">
                <a:latin typeface="Rockwell" panose="02060603020205020403" pitchFamily="18" charset="0"/>
              </a:rPr>
              <a:t>MAX_ITER = 10000</a:t>
            </a:r>
          </a:p>
          <a:p>
            <a:r>
              <a:rPr lang="en-US" dirty="0">
                <a:latin typeface="Rockwell" panose="02060603020205020403" pitchFamily="18" charset="0"/>
              </a:rPr>
              <a:t>POPULATION = None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2274-41AE-4DE0-A73C-7DF22FF11A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#Import Libraries and Initialize states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3470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Rockwell" panose="02060603020205020403" pitchFamily="18" charset="0"/>
              </a:rPr>
              <a:t>#Define class </a:t>
            </a:r>
            <a:r>
              <a:rPr lang="en-US" sz="2000" b="1" dirty="0" err="1">
                <a:latin typeface="Rockwell" panose="02060603020205020403" pitchFamily="18" charset="0"/>
              </a:rPr>
              <a:t>Boardposition</a:t>
            </a:r>
            <a:endParaRPr lang="en-US" sz="2000" b="1" dirty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class </a:t>
            </a:r>
            <a:r>
              <a:rPr lang="en-US" sz="2000" dirty="0" err="1">
                <a:latin typeface="Rockwell" panose="02060603020205020403" pitchFamily="18" charset="0"/>
              </a:rPr>
              <a:t>BoardPosition</a:t>
            </a:r>
            <a:r>
              <a:rPr lang="en-US" sz="2000" dirty="0">
                <a:latin typeface="Rockwell" panose="02060603020205020403" pitchFamily="18" charset="0"/>
              </a:rPr>
              <a:t>: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def __init__(self):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</a:t>
            </a:r>
            <a:r>
              <a:rPr lang="en-US" sz="2000" dirty="0" err="1">
                <a:latin typeface="Rockwell" panose="02060603020205020403" pitchFamily="18" charset="0"/>
              </a:rPr>
              <a:t>self.sequence</a:t>
            </a:r>
            <a:r>
              <a:rPr lang="en-US" sz="2000" dirty="0">
                <a:latin typeface="Rockwell" panose="02060603020205020403" pitchFamily="18" charset="0"/>
              </a:rPr>
              <a:t> = None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</a:t>
            </a:r>
            <a:r>
              <a:rPr lang="en-US" sz="2000" dirty="0" err="1">
                <a:latin typeface="Rockwell" panose="02060603020205020403" pitchFamily="18" charset="0"/>
              </a:rPr>
              <a:t>self.fitness</a:t>
            </a:r>
            <a:r>
              <a:rPr lang="en-US" sz="2000" dirty="0">
                <a:latin typeface="Rockwell" panose="02060603020205020403" pitchFamily="18" charset="0"/>
              </a:rPr>
              <a:t> = None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</a:t>
            </a:r>
            <a:r>
              <a:rPr lang="en-US" sz="2000" dirty="0" err="1">
                <a:latin typeface="Rockwell" panose="02060603020205020403" pitchFamily="18" charset="0"/>
              </a:rPr>
              <a:t>self.survival</a:t>
            </a:r>
            <a:r>
              <a:rPr lang="en-US" sz="2000" dirty="0">
                <a:latin typeface="Rockwell" panose="02060603020205020403" pitchFamily="18" charset="0"/>
              </a:rPr>
              <a:t> = None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def </a:t>
            </a:r>
            <a:r>
              <a:rPr lang="en-US" sz="2000" dirty="0" err="1">
                <a:latin typeface="Rockwell" panose="02060603020205020403" pitchFamily="18" charset="0"/>
              </a:rPr>
              <a:t>setSequence</a:t>
            </a:r>
            <a:r>
              <a:rPr lang="en-US" sz="2000" dirty="0">
                <a:latin typeface="Rockwell" panose="02060603020205020403" pitchFamily="18" charset="0"/>
              </a:rPr>
              <a:t>(self, </a:t>
            </a:r>
            <a:r>
              <a:rPr lang="en-US" sz="2000" dirty="0" err="1">
                <a:latin typeface="Rockwell" panose="02060603020205020403" pitchFamily="18" charset="0"/>
              </a:rPr>
              <a:t>val</a:t>
            </a:r>
            <a:r>
              <a:rPr lang="en-US" sz="2000" dirty="0">
                <a:latin typeface="Rockwell" panose="02060603020205020403" pitchFamily="18" charset="0"/>
              </a:rPr>
              <a:t>):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</a:t>
            </a:r>
            <a:r>
              <a:rPr lang="en-US" sz="2000" dirty="0" err="1">
                <a:latin typeface="Rockwell" panose="02060603020205020403" pitchFamily="18" charset="0"/>
              </a:rPr>
              <a:t>self.sequence</a:t>
            </a:r>
            <a:r>
              <a:rPr lang="en-US" sz="2000" dirty="0">
                <a:latin typeface="Rockwell" panose="02060603020205020403" pitchFamily="18" charset="0"/>
              </a:rPr>
              <a:t> = </a:t>
            </a:r>
            <a:r>
              <a:rPr lang="en-US" sz="2000" dirty="0" err="1">
                <a:latin typeface="Rockwell" panose="02060603020205020403" pitchFamily="18" charset="0"/>
              </a:rPr>
              <a:t>val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def </a:t>
            </a:r>
            <a:r>
              <a:rPr lang="en-US" sz="2000" dirty="0" err="1">
                <a:latin typeface="Rockwell" panose="02060603020205020403" pitchFamily="18" charset="0"/>
              </a:rPr>
              <a:t>setFitness</a:t>
            </a:r>
            <a:r>
              <a:rPr lang="en-US" sz="2000" dirty="0">
                <a:latin typeface="Rockwell" panose="02060603020205020403" pitchFamily="18" charset="0"/>
              </a:rPr>
              <a:t>(self, fitness):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</a:t>
            </a:r>
            <a:r>
              <a:rPr lang="en-US" sz="2000" dirty="0" err="1">
                <a:latin typeface="Rockwell" panose="02060603020205020403" pitchFamily="18" charset="0"/>
              </a:rPr>
              <a:t>self.fitness</a:t>
            </a:r>
            <a:r>
              <a:rPr lang="en-US" sz="2000" dirty="0">
                <a:latin typeface="Rockwell" panose="02060603020205020403" pitchFamily="18" charset="0"/>
              </a:rPr>
              <a:t> = fitness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def </a:t>
            </a:r>
            <a:r>
              <a:rPr lang="en-US" sz="2000" dirty="0" err="1">
                <a:latin typeface="Rockwell" panose="02060603020205020403" pitchFamily="18" charset="0"/>
              </a:rPr>
              <a:t>setSurvival</a:t>
            </a:r>
            <a:r>
              <a:rPr lang="en-US" sz="2000" dirty="0">
                <a:latin typeface="Rockwell" panose="02060603020205020403" pitchFamily="18" charset="0"/>
              </a:rPr>
              <a:t>(self, </a:t>
            </a:r>
            <a:r>
              <a:rPr lang="en-US" sz="2000" dirty="0" err="1">
                <a:latin typeface="Rockwell" panose="02060603020205020403" pitchFamily="18" charset="0"/>
              </a:rPr>
              <a:t>val</a:t>
            </a:r>
            <a:r>
              <a:rPr lang="en-US" sz="2000" dirty="0">
                <a:latin typeface="Rockwell" panose="02060603020205020403" pitchFamily="18" charset="0"/>
              </a:rPr>
              <a:t>):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</a:t>
            </a:r>
            <a:r>
              <a:rPr lang="en-US" sz="2000" dirty="0" err="1">
                <a:latin typeface="Rockwell" panose="02060603020205020403" pitchFamily="18" charset="0"/>
              </a:rPr>
              <a:t>self.survival</a:t>
            </a:r>
            <a:r>
              <a:rPr lang="en-US" sz="2000" dirty="0">
                <a:latin typeface="Rockwell" panose="02060603020205020403" pitchFamily="18" charset="0"/>
              </a:rPr>
              <a:t> = </a:t>
            </a:r>
            <a:r>
              <a:rPr lang="en-US" sz="2000" dirty="0" err="1">
                <a:latin typeface="Rockwell" panose="02060603020205020403" pitchFamily="18" charset="0"/>
              </a:rPr>
              <a:t>val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def </a:t>
            </a:r>
            <a:r>
              <a:rPr lang="en-US" sz="2000" dirty="0" err="1">
                <a:latin typeface="Rockwell" panose="02060603020205020403" pitchFamily="18" charset="0"/>
              </a:rPr>
              <a:t>getAttr</a:t>
            </a:r>
            <a:r>
              <a:rPr lang="en-US" sz="2000" dirty="0">
                <a:latin typeface="Rockwell" panose="02060603020205020403" pitchFamily="18" charset="0"/>
              </a:rPr>
              <a:t>(self):          return {'sequence': </a:t>
            </a:r>
            <a:r>
              <a:rPr lang="en-US" sz="2000" dirty="0" err="1">
                <a:latin typeface="Rockwell" panose="02060603020205020403" pitchFamily="18" charset="0"/>
              </a:rPr>
              <a:t>self.sequence</a:t>
            </a:r>
            <a:r>
              <a:rPr lang="en-US" sz="2000" dirty="0">
                <a:latin typeface="Rockwell" panose="02060603020205020403" pitchFamily="18" charset="0"/>
              </a:rPr>
              <a:t>, 'fitness': </a:t>
            </a:r>
            <a:r>
              <a:rPr lang="en-US" sz="2000" dirty="0" err="1">
                <a:latin typeface="Rockwell" panose="02060603020205020403" pitchFamily="18" charset="0"/>
              </a:rPr>
              <a:t>self.fitness</a:t>
            </a:r>
            <a:r>
              <a:rPr lang="en-US" sz="2000" dirty="0">
                <a:latin typeface="Rockwell" panose="02060603020205020403" pitchFamily="18" charset="0"/>
              </a:rPr>
              <a:t>, 'survival': </a:t>
            </a:r>
            <a:r>
              <a:rPr lang="en-US" sz="2000" dirty="0" err="1">
                <a:latin typeface="Rockwell" panose="02060603020205020403" pitchFamily="18" charset="0"/>
              </a:rPr>
              <a:t>self.survival</a:t>
            </a:r>
            <a:endParaRPr lang="en-US" sz="2000" dirty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1FDAF-075C-43B7-B740-FA0D6A8BC8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#Representation of the States - Define class </a:t>
            </a:r>
            <a:r>
              <a:rPr lang="en-US" sz="3600" dirty="0" err="1"/>
              <a:t>Boardposition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""" To test for conflicts, we check for </a:t>
            </a:r>
          </a:p>
          <a:p>
            <a:r>
              <a:rPr lang="en-US" dirty="0">
                <a:latin typeface="Rockwell" panose="02060603020205020403" pitchFamily="18" charset="0"/>
              </a:rPr>
              <a:t>-&gt; row conflicts -&gt; column conflicts -&gt; diagonal conflicts</a:t>
            </a:r>
          </a:p>
          <a:p>
            <a:r>
              <a:rPr lang="en-US" dirty="0">
                <a:latin typeface="Rockwell" panose="02060603020205020403" pitchFamily="18" charset="0"/>
              </a:rPr>
              <a:t>The ideal case can yield up to 28 arrangements of non attacking pairs (i.e. 28 solutions). </a:t>
            </a:r>
          </a:p>
          <a:p>
            <a:r>
              <a:rPr lang="en-US" dirty="0">
                <a:latin typeface="Rockwell" panose="02060603020205020403" pitchFamily="18" charset="0"/>
              </a:rPr>
              <a:t>for iteration 0 -&gt; there are 7 non attacking queens </a:t>
            </a:r>
          </a:p>
          <a:p>
            <a:r>
              <a:rPr lang="en-US" dirty="0">
                <a:latin typeface="Rockwell" panose="02060603020205020403" pitchFamily="18" charset="0"/>
              </a:rPr>
              <a:t>for iteration 1 -&gt; there are 6 non attacking queens ..... and so on </a:t>
            </a:r>
          </a:p>
          <a:p>
            <a:r>
              <a:rPr lang="en-US" dirty="0">
                <a:latin typeface="Rockwell" panose="02060603020205020403" pitchFamily="18" charset="0"/>
              </a:rPr>
              <a:t>Therefore max fitness = 7 + 6+ 5+4 +3 +2 +1 = 28 </a:t>
            </a:r>
          </a:p>
          <a:p>
            <a:r>
              <a:rPr lang="en-US" dirty="0">
                <a:latin typeface="Rockwell" panose="02060603020205020403" pitchFamily="18" charset="0"/>
              </a:rPr>
              <a:t>Hence </a:t>
            </a:r>
            <a:r>
              <a:rPr lang="en-US" b="1" dirty="0">
                <a:latin typeface="Rockwell" panose="02060603020205020403" pitchFamily="18" charset="0"/>
              </a:rPr>
              <a:t>fitness</a:t>
            </a:r>
            <a:r>
              <a:rPr lang="en-US" dirty="0">
                <a:latin typeface="Rockwell" panose="02060603020205020403" pitchFamily="18" charset="0"/>
              </a:rPr>
              <a:t> value returned will be </a:t>
            </a:r>
            <a:r>
              <a:rPr lang="en-US" b="1" dirty="0">
                <a:latin typeface="Rockwell" panose="02060603020205020403" pitchFamily="18" charset="0"/>
              </a:rPr>
              <a:t>28 - &lt;number of clashes&gt;</a:t>
            </a:r>
            <a:r>
              <a:rPr lang="en-US" dirty="0">
                <a:latin typeface="Rockwell" panose="02060603020205020403" pitchFamily="18" charset="0"/>
              </a:rPr>
              <a:t>  """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D4CD7-FCE1-4A37-B2EA-8F04CCF2CB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#Calculate fitness of the candidate solution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# calculate row and column clashes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# just subtract the unique length of array from total length of array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# E.g. [1,1,1,2,2,2] - [1,2] =&gt; 4 clashes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def fitness(chromosome=None):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clashes = 0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</a:t>
            </a:r>
            <a:r>
              <a:rPr lang="en-US" sz="2400" dirty="0" err="1">
                <a:latin typeface="Rockwell" panose="02060603020205020403" pitchFamily="18" charset="0"/>
              </a:rPr>
              <a:t>row_col_clashes</a:t>
            </a:r>
            <a:r>
              <a:rPr lang="en-US" sz="2400" dirty="0">
                <a:latin typeface="Rockwell" panose="02060603020205020403" pitchFamily="18" charset="0"/>
              </a:rPr>
              <a:t> = abs(</a:t>
            </a:r>
            <a:r>
              <a:rPr lang="en-US" sz="2400" dirty="0" err="1">
                <a:latin typeface="Rockwell" panose="02060603020205020403" pitchFamily="18" charset="0"/>
              </a:rPr>
              <a:t>len</a:t>
            </a:r>
            <a:r>
              <a:rPr lang="en-US" sz="2400" dirty="0">
                <a:latin typeface="Rockwell" panose="02060603020205020403" pitchFamily="18" charset="0"/>
              </a:rPr>
              <a:t>(chromosome) - </a:t>
            </a:r>
            <a:r>
              <a:rPr lang="en-US" sz="2400" dirty="0" err="1">
                <a:latin typeface="Rockwell" panose="02060603020205020403" pitchFamily="18" charset="0"/>
              </a:rPr>
              <a:t>len</a:t>
            </a:r>
            <a:r>
              <a:rPr lang="en-US" sz="2400" dirty="0">
                <a:latin typeface="Rockwell" panose="02060603020205020403" pitchFamily="18" charset="0"/>
              </a:rPr>
              <a:t>(</a:t>
            </a:r>
            <a:r>
              <a:rPr lang="en-US" sz="2400" dirty="0" err="1">
                <a:latin typeface="Rockwell" panose="02060603020205020403" pitchFamily="18" charset="0"/>
              </a:rPr>
              <a:t>np.unique</a:t>
            </a:r>
            <a:r>
              <a:rPr lang="en-US" sz="2400" dirty="0">
                <a:latin typeface="Rockwell" panose="02060603020205020403" pitchFamily="18" charset="0"/>
              </a:rPr>
              <a:t>(chromosome)))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clashes += </a:t>
            </a:r>
            <a:r>
              <a:rPr lang="en-US" sz="2400" dirty="0" err="1">
                <a:latin typeface="Rockwell" panose="02060603020205020403" pitchFamily="18" charset="0"/>
              </a:rPr>
              <a:t>row_col_clashes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CA550-568A-46B2-835E-D71D512568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#Calculate fitness of the candidate solution  - Row and Column clashes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89FCB-FCF3-CA92-9A27-7C3B2A96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27" y="2511798"/>
            <a:ext cx="1829055" cy="2543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# calculate diagonal clashes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for </a:t>
            </a:r>
            <a:r>
              <a:rPr lang="en-US" sz="2400" dirty="0" err="1">
                <a:latin typeface="Rockwell" panose="02060603020205020403" pitchFamily="18" charset="0"/>
              </a:rPr>
              <a:t>i</a:t>
            </a:r>
            <a:r>
              <a:rPr lang="en-US" sz="2400" dirty="0">
                <a:latin typeface="Rockwell" panose="02060603020205020403" pitchFamily="18" charset="0"/>
              </a:rPr>
              <a:t> in range(</a:t>
            </a:r>
            <a:r>
              <a:rPr lang="en-US" sz="2400" dirty="0" err="1">
                <a:latin typeface="Rockwell" panose="02060603020205020403" pitchFamily="18" charset="0"/>
              </a:rPr>
              <a:t>len</a:t>
            </a:r>
            <a:r>
              <a:rPr lang="en-US" sz="2400" dirty="0">
                <a:latin typeface="Rockwell" panose="02060603020205020403" pitchFamily="18" charset="0"/>
              </a:rPr>
              <a:t>(chromosome)):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for j in range(</a:t>
            </a:r>
            <a:r>
              <a:rPr lang="en-US" sz="2400" dirty="0" err="1">
                <a:latin typeface="Rockwell" panose="02060603020205020403" pitchFamily="18" charset="0"/>
              </a:rPr>
              <a:t>len</a:t>
            </a:r>
            <a:r>
              <a:rPr lang="en-US" sz="2400" dirty="0">
                <a:latin typeface="Rockwell" panose="02060603020205020403" pitchFamily="18" charset="0"/>
              </a:rPr>
              <a:t>(chromosome)):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    if (</a:t>
            </a:r>
            <a:r>
              <a:rPr lang="en-US" sz="2400" dirty="0" err="1">
                <a:latin typeface="Rockwell" panose="02060603020205020403" pitchFamily="18" charset="0"/>
              </a:rPr>
              <a:t>i</a:t>
            </a:r>
            <a:r>
              <a:rPr lang="en-US" sz="2400" dirty="0">
                <a:latin typeface="Rockwell" panose="02060603020205020403" pitchFamily="18" charset="0"/>
              </a:rPr>
              <a:t> != j):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        </a:t>
            </a:r>
            <a:r>
              <a:rPr lang="en-US" sz="2400" dirty="0" err="1">
                <a:latin typeface="Rockwell" panose="02060603020205020403" pitchFamily="18" charset="0"/>
              </a:rPr>
              <a:t>dx</a:t>
            </a:r>
            <a:r>
              <a:rPr lang="en-US" sz="2400" dirty="0">
                <a:latin typeface="Rockwell" panose="02060603020205020403" pitchFamily="18" charset="0"/>
              </a:rPr>
              <a:t> = abs(</a:t>
            </a:r>
            <a:r>
              <a:rPr lang="en-US" sz="2400" dirty="0" err="1">
                <a:latin typeface="Rockwell" panose="02060603020205020403" pitchFamily="18" charset="0"/>
              </a:rPr>
              <a:t>i</a:t>
            </a:r>
            <a:r>
              <a:rPr lang="en-US" sz="2400" dirty="0">
                <a:latin typeface="Rockwell" panose="02060603020205020403" pitchFamily="18" charset="0"/>
              </a:rPr>
              <a:t> - j)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        </a:t>
            </a:r>
            <a:r>
              <a:rPr lang="en-US" sz="2400" dirty="0" err="1">
                <a:latin typeface="Rockwell" panose="02060603020205020403" pitchFamily="18" charset="0"/>
              </a:rPr>
              <a:t>dy</a:t>
            </a:r>
            <a:r>
              <a:rPr lang="en-US" sz="2400" dirty="0">
                <a:latin typeface="Rockwell" panose="02060603020205020403" pitchFamily="18" charset="0"/>
              </a:rPr>
              <a:t> = abs(chromosome[</a:t>
            </a:r>
            <a:r>
              <a:rPr lang="en-US" sz="2400" dirty="0" err="1">
                <a:latin typeface="Rockwell" panose="02060603020205020403" pitchFamily="18" charset="0"/>
              </a:rPr>
              <a:t>i</a:t>
            </a:r>
            <a:r>
              <a:rPr lang="en-US" sz="2400" dirty="0">
                <a:latin typeface="Rockwell" panose="02060603020205020403" pitchFamily="18" charset="0"/>
              </a:rPr>
              <a:t>] - chromosome[j])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        if (</a:t>
            </a:r>
            <a:r>
              <a:rPr lang="en-US" sz="2400" dirty="0" err="1">
                <a:latin typeface="Rockwell" panose="02060603020205020403" pitchFamily="18" charset="0"/>
              </a:rPr>
              <a:t>dx</a:t>
            </a:r>
            <a:r>
              <a:rPr lang="en-US" sz="2400" dirty="0">
                <a:latin typeface="Rockwell" panose="02060603020205020403" pitchFamily="18" charset="0"/>
              </a:rPr>
              <a:t> == </a:t>
            </a:r>
            <a:r>
              <a:rPr lang="en-US" sz="2400" dirty="0" err="1">
                <a:latin typeface="Rockwell" panose="02060603020205020403" pitchFamily="18" charset="0"/>
              </a:rPr>
              <a:t>dy</a:t>
            </a:r>
            <a:r>
              <a:rPr lang="en-US" sz="2400" dirty="0">
                <a:latin typeface="Rockwell" panose="02060603020205020403" pitchFamily="18" charset="0"/>
              </a:rPr>
              <a:t>):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            clashes += 1 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return 28 - clashes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D758A-5ECD-4A18-94DE-B2628D7F48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#Calculate fitness of the candidate solution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def </a:t>
            </a:r>
            <a:r>
              <a:rPr lang="en-US" sz="2400" dirty="0" err="1">
                <a:latin typeface="Rockwell" panose="02060603020205020403" pitchFamily="18" charset="0"/>
              </a:rPr>
              <a:t>generateChromosome</a:t>
            </a:r>
            <a:r>
              <a:rPr lang="en-US" sz="2400" dirty="0">
                <a:latin typeface="Rockwell" panose="02060603020205020403" pitchFamily="18" charset="0"/>
              </a:rPr>
              <a:t>():</a:t>
            </a:r>
          </a:p>
          <a:p>
            <a:r>
              <a:rPr lang="en-US" sz="2400" b="1" dirty="0">
                <a:latin typeface="Rockwell" panose="02060603020205020403" pitchFamily="18" charset="0"/>
              </a:rPr>
              <a:t>    # randomly generates a sequence of board states.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global </a:t>
            </a:r>
            <a:r>
              <a:rPr lang="en-US" sz="2400" dirty="0" err="1">
                <a:latin typeface="Rockwell" panose="02060603020205020403" pitchFamily="18" charset="0"/>
              </a:rPr>
              <a:t>nQueens</a:t>
            </a:r>
            <a:endParaRPr lang="en-US" sz="2400" dirty="0">
              <a:latin typeface="Rockwell" panose="02060603020205020403" pitchFamily="18" charset="0"/>
            </a:endParaRPr>
          </a:p>
          <a:p>
            <a:r>
              <a:rPr lang="en-US" sz="2400" dirty="0">
                <a:latin typeface="Rockwell" panose="02060603020205020403" pitchFamily="18" charset="0"/>
              </a:rPr>
              <a:t>    </a:t>
            </a:r>
            <a:r>
              <a:rPr lang="en-US" sz="2400" dirty="0" err="1">
                <a:latin typeface="Rockwell" panose="02060603020205020403" pitchFamily="18" charset="0"/>
              </a:rPr>
              <a:t>init_distribution</a:t>
            </a:r>
            <a:r>
              <a:rPr lang="en-US" sz="2400" dirty="0">
                <a:latin typeface="Rockwell" panose="02060603020205020403" pitchFamily="18" charset="0"/>
              </a:rPr>
              <a:t> =)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</a:t>
            </a:r>
            <a:r>
              <a:rPr lang="en-US" sz="2400" dirty="0" err="1">
                <a:latin typeface="Rockwell" panose="02060603020205020403" pitchFamily="18" charset="0"/>
              </a:rPr>
              <a:t>np.random.shuffle</a:t>
            </a:r>
            <a:r>
              <a:rPr lang="en-US" sz="2400" dirty="0">
                <a:latin typeface="Rockwell" panose="02060603020205020403" pitchFamily="18" charset="0"/>
              </a:rPr>
              <a:t>(</a:t>
            </a:r>
            <a:r>
              <a:rPr lang="en-US" sz="2400" dirty="0" err="1">
                <a:latin typeface="Rockwell" panose="02060603020205020403" pitchFamily="18" charset="0"/>
              </a:rPr>
              <a:t>init_distribution</a:t>
            </a:r>
            <a:r>
              <a:rPr lang="en-US" sz="2400" dirty="0">
                <a:latin typeface="Rockwell" panose="02060603020205020403" pitchFamily="18" charset="0"/>
              </a:rPr>
              <a:t>)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return </a:t>
            </a:r>
            <a:r>
              <a:rPr lang="en-US" sz="2400" dirty="0" err="1">
                <a:latin typeface="Rockwell" panose="02060603020205020403" pitchFamily="18" charset="0"/>
              </a:rPr>
              <a:t>init_distribution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</a:p>
          <a:p>
            <a:endParaRPr lang="en-US" dirty="0">
              <a:latin typeface="Rockwell" panose="02060603020205020403" pitchFamily="18" charset="0"/>
            </a:endParaRPr>
          </a:p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Initially queens are placed in a random positions.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52F8E-DA61-4A20-B507-C0C7D4DE8C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#Chromosome (Candidate solution generation)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def </a:t>
            </a:r>
            <a:r>
              <a:rPr lang="en-US" sz="2000" dirty="0" err="1">
                <a:latin typeface="Rockwell" panose="02060603020205020403" pitchFamily="18" charset="0"/>
              </a:rPr>
              <a:t>generatePopulation</a:t>
            </a:r>
            <a:r>
              <a:rPr lang="en-US" sz="2000" dirty="0">
                <a:latin typeface="Rockwell" panose="02060603020205020403" pitchFamily="18" charset="0"/>
              </a:rPr>
              <a:t>(</a:t>
            </a:r>
            <a:r>
              <a:rPr lang="en-US" sz="2000" dirty="0" err="1">
                <a:latin typeface="Rockwell" panose="02060603020205020403" pitchFamily="18" charset="0"/>
              </a:rPr>
              <a:t>population_size</a:t>
            </a:r>
            <a:r>
              <a:rPr lang="en-US" sz="2000" dirty="0">
                <a:latin typeface="Rockwell" panose="02060603020205020403" pitchFamily="18" charset="0"/>
              </a:rPr>
              <a:t>=100):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global POPULATION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POPULATION = </a:t>
            </a:r>
            <a:r>
              <a:rPr lang="en-US" sz="2000" dirty="0" err="1">
                <a:latin typeface="Rockwell" panose="02060603020205020403" pitchFamily="18" charset="0"/>
              </a:rPr>
              <a:t>population_size</a:t>
            </a:r>
            <a:endParaRPr lang="en-US" sz="2000" dirty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    population = [</a:t>
            </a:r>
            <a:r>
              <a:rPr lang="en-US" sz="2000" dirty="0" err="1">
                <a:latin typeface="Rockwell" panose="02060603020205020403" pitchFamily="18" charset="0"/>
              </a:rPr>
              <a:t>BoardPosition</a:t>
            </a:r>
            <a:r>
              <a:rPr lang="en-US" sz="2000" dirty="0">
                <a:latin typeface="Rockwell" panose="02060603020205020403" pitchFamily="18" charset="0"/>
              </a:rPr>
              <a:t>() for </a:t>
            </a:r>
            <a:r>
              <a:rPr lang="en-US" sz="2000" dirty="0" err="1">
                <a:latin typeface="Rockwell" panose="02060603020205020403" pitchFamily="18" charset="0"/>
              </a:rPr>
              <a:t>i</a:t>
            </a:r>
            <a:r>
              <a:rPr lang="en-US" sz="2000" dirty="0">
                <a:latin typeface="Rockwell" panose="02060603020205020403" pitchFamily="18" charset="0"/>
              </a:rPr>
              <a:t> in range(</a:t>
            </a:r>
            <a:r>
              <a:rPr lang="en-US" sz="2000" dirty="0" err="1">
                <a:latin typeface="Rockwell" panose="02060603020205020403" pitchFamily="18" charset="0"/>
              </a:rPr>
              <a:t>population_size</a:t>
            </a:r>
            <a:r>
              <a:rPr lang="en-US" sz="2000" dirty="0">
                <a:latin typeface="Rockwell" panose="02060603020205020403" pitchFamily="18" charset="0"/>
              </a:rPr>
              <a:t>)]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for </a:t>
            </a:r>
            <a:r>
              <a:rPr lang="en-US" sz="2000" dirty="0" err="1">
                <a:latin typeface="Rockwell" panose="02060603020205020403" pitchFamily="18" charset="0"/>
              </a:rPr>
              <a:t>i</a:t>
            </a:r>
            <a:r>
              <a:rPr lang="en-US" sz="2000" dirty="0">
                <a:latin typeface="Rockwell" panose="02060603020205020403" pitchFamily="18" charset="0"/>
              </a:rPr>
              <a:t> in range(</a:t>
            </a:r>
            <a:r>
              <a:rPr lang="en-US" sz="2000" dirty="0" err="1">
                <a:latin typeface="Rockwell" panose="02060603020205020403" pitchFamily="18" charset="0"/>
              </a:rPr>
              <a:t>population_size</a:t>
            </a:r>
            <a:r>
              <a:rPr lang="en-US" sz="2000" dirty="0">
                <a:latin typeface="Rockwell" panose="02060603020205020403" pitchFamily="18" charset="0"/>
              </a:rPr>
              <a:t>):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population[</a:t>
            </a:r>
            <a:r>
              <a:rPr lang="en-US" sz="2000" dirty="0" err="1">
                <a:latin typeface="Rockwell" panose="02060603020205020403" pitchFamily="18" charset="0"/>
              </a:rPr>
              <a:t>i</a:t>
            </a:r>
            <a:r>
              <a:rPr lang="en-US" sz="2000" dirty="0">
                <a:latin typeface="Rockwell" panose="02060603020205020403" pitchFamily="18" charset="0"/>
              </a:rPr>
              <a:t>].</a:t>
            </a:r>
            <a:r>
              <a:rPr lang="en-US" sz="2000" dirty="0" err="1">
                <a:latin typeface="Rockwell" panose="02060603020205020403" pitchFamily="18" charset="0"/>
              </a:rPr>
              <a:t>setSequence</a:t>
            </a:r>
            <a:r>
              <a:rPr lang="en-US" sz="2000" dirty="0">
                <a:latin typeface="Rockwell" panose="02060603020205020403" pitchFamily="18" charset="0"/>
              </a:rPr>
              <a:t>(</a:t>
            </a:r>
            <a:r>
              <a:rPr lang="en-US" sz="2000" dirty="0" err="1">
                <a:latin typeface="Rockwell" panose="02060603020205020403" pitchFamily="18" charset="0"/>
              </a:rPr>
              <a:t>generateChromosome</a:t>
            </a:r>
            <a:r>
              <a:rPr lang="en-US" sz="2000" dirty="0">
                <a:latin typeface="Rockwell" panose="02060603020205020403" pitchFamily="18" charset="0"/>
              </a:rPr>
              <a:t>())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population[</a:t>
            </a:r>
            <a:r>
              <a:rPr lang="en-US" sz="2000" dirty="0" err="1">
                <a:latin typeface="Rockwell" panose="02060603020205020403" pitchFamily="18" charset="0"/>
              </a:rPr>
              <a:t>i</a:t>
            </a:r>
            <a:r>
              <a:rPr lang="en-US" sz="2000" dirty="0">
                <a:latin typeface="Rockwell" panose="02060603020205020403" pitchFamily="18" charset="0"/>
              </a:rPr>
              <a:t>].</a:t>
            </a:r>
            <a:r>
              <a:rPr lang="en-US" sz="2000" dirty="0" err="1">
                <a:latin typeface="Rockwell" panose="02060603020205020403" pitchFamily="18" charset="0"/>
              </a:rPr>
              <a:t>setFitness</a:t>
            </a:r>
            <a:r>
              <a:rPr lang="en-US" sz="2000" dirty="0">
                <a:latin typeface="Rockwell" panose="02060603020205020403" pitchFamily="18" charset="0"/>
              </a:rPr>
              <a:t>(fitness(population[</a:t>
            </a:r>
            <a:r>
              <a:rPr lang="en-US" sz="2000" dirty="0" err="1">
                <a:latin typeface="Rockwell" panose="02060603020205020403" pitchFamily="18" charset="0"/>
              </a:rPr>
              <a:t>i</a:t>
            </a:r>
            <a:r>
              <a:rPr lang="en-US" sz="2000" dirty="0">
                <a:latin typeface="Rockwell" panose="02060603020205020403" pitchFamily="18" charset="0"/>
              </a:rPr>
              <a:t>].sequence))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</a:t>
            </a:r>
            <a:r>
              <a:rPr lang="en-US" sz="2000" dirty="0" err="1">
                <a:latin typeface="Rockwell" panose="02060603020205020403" pitchFamily="18" charset="0"/>
              </a:rPr>
              <a:t>summation_fitness</a:t>
            </a:r>
            <a:r>
              <a:rPr lang="en-US" sz="2000" dirty="0">
                <a:latin typeface="Rockwell" panose="02060603020205020403" pitchFamily="18" charset="0"/>
              </a:rPr>
              <a:t> = np.sum([</a:t>
            </a:r>
            <a:r>
              <a:rPr lang="en-US" sz="2000" dirty="0" err="1">
                <a:latin typeface="Rockwell" panose="02060603020205020403" pitchFamily="18" charset="0"/>
              </a:rPr>
              <a:t>x.fitness</a:t>
            </a:r>
            <a:r>
              <a:rPr lang="en-US" sz="2000" dirty="0">
                <a:latin typeface="Rockwell" panose="02060603020205020403" pitchFamily="18" charset="0"/>
              </a:rPr>
              <a:t> for x in population])</a:t>
            </a:r>
          </a:p>
          <a:p>
            <a:endParaRPr lang="en-US" sz="1600" dirty="0">
              <a:latin typeface="Rockwell" panose="02060603020205020403" pitchFamily="18" charset="0"/>
            </a:endParaRPr>
          </a:p>
          <a:p>
            <a:r>
              <a:rPr lang="en-US" sz="1600" dirty="0">
                <a:latin typeface="Rockwell" panose="02060603020205020403" pitchFamily="18" charset="0"/>
              </a:rPr>
              <a:t>#Computes the total fitness of the population by summing up the fitness values of all individuals.</a:t>
            </a:r>
          </a:p>
          <a:p>
            <a:r>
              <a:rPr lang="en-US" sz="1600" dirty="0">
                <a:latin typeface="Rockwell" panose="02060603020205020403" pitchFamily="18" charset="0"/>
              </a:rPr>
              <a:t>#This value is used to normalize fitness scores for calculating survival probabilities. </a:t>
            </a:r>
          </a:p>
          <a:p>
            <a:endParaRPr lang="en-US" sz="2000" dirty="0">
              <a:latin typeface="Rockwell" panose="02060603020205020403" pitchFamily="18" charset="0"/>
            </a:endParaRPr>
          </a:p>
          <a:p>
            <a:r>
              <a:rPr lang="en-US" sz="2000" dirty="0">
                <a:latin typeface="Rockwell" panose="02060603020205020403" pitchFamily="18" charset="0"/>
              </a:rPr>
              <a:t>    for each in population: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    </a:t>
            </a:r>
            <a:r>
              <a:rPr lang="en-US" sz="2000" dirty="0" err="1">
                <a:latin typeface="Rockwell" panose="02060603020205020403" pitchFamily="18" charset="0"/>
              </a:rPr>
              <a:t>each.survival</a:t>
            </a:r>
            <a:r>
              <a:rPr lang="en-US" sz="2000" dirty="0">
                <a:latin typeface="Rockwell" panose="02060603020205020403" pitchFamily="18" charset="0"/>
              </a:rPr>
              <a:t> = </a:t>
            </a:r>
            <a:r>
              <a:rPr lang="en-US" sz="2000" dirty="0" err="1">
                <a:latin typeface="Rockwell" panose="02060603020205020403" pitchFamily="18" charset="0"/>
              </a:rPr>
              <a:t>each.fitness</a:t>
            </a:r>
            <a:r>
              <a:rPr lang="en-US" sz="2000" dirty="0">
                <a:latin typeface="Rockwell" panose="02060603020205020403" pitchFamily="18" charset="0"/>
              </a:rPr>
              <a:t> / (</a:t>
            </a:r>
            <a:r>
              <a:rPr lang="en-US" sz="2000" dirty="0" err="1">
                <a:latin typeface="Rockwell" panose="02060603020205020403" pitchFamily="18" charset="0"/>
              </a:rPr>
              <a:t>summation_fitness</a:t>
            </a:r>
            <a:r>
              <a:rPr lang="en-US" sz="2000" dirty="0">
                <a:latin typeface="Rockwell" panose="02060603020205020403" pitchFamily="18" charset="0"/>
              </a:rPr>
              <a:t> * 1.0)</a:t>
            </a:r>
          </a:p>
          <a:p>
            <a:r>
              <a:rPr lang="en-US" sz="1600" dirty="0">
                <a:latin typeface="Rockwell" panose="02060603020205020403" pitchFamily="18" charset="0"/>
              </a:rPr>
              <a:t>#survival probability is calculated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    return population</a:t>
            </a:r>
          </a:p>
          <a:p>
            <a:endParaRPr lang="en-US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8B032-E53E-4C48-ADD1-46F7978C74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#Generate a population of candidate solutions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def </a:t>
            </a:r>
            <a:r>
              <a:rPr lang="en-US" sz="2400" dirty="0" err="1">
                <a:latin typeface="Rockwell" panose="02060603020205020403" pitchFamily="18" charset="0"/>
              </a:rPr>
              <a:t>getParent</a:t>
            </a:r>
            <a:r>
              <a:rPr lang="en-US" sz="2400" dirty="0">
                <a:latin typeface="Rockwell" panose="02060603020205020403" pitchFamily="18" charset="0"/>
              </a:rPr>
              <a:t>():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</a:t>
            </a:r>
            <a:r>
              <a:rPr lang="en-US" sz="2400" dirty="0" err="1">
                <a:latin typeface="Rockwell" panose="02060603020205020403" pitchFamily="18" charset="0"/>
              </a:rPr>
              <a:t>globals</a:t>
            </a:r>
            <a:r>
              <a:rPr lang="en-US" sz="2400" dirty="0">
                <a:latin typeface="Rockwell" panose="02060603020205020403" pitchFamily="18" charset="0"/>
              </a:rPr>
              <a:t>()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parent1, parent2 = None, None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# parent is decided by random probability of survival.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# since the fitness of each board position is an integer &gt;0,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# we need to normalize the fitness in order to find the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DE95-BF33-404A-AD46-405909EEB4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#Get parents for reproduction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Rockwell" panose="02060603020205020403" pitchFamily="18" charset="0"/>
              </a:rPr>
              <a:t>while True:</a:t>
            </a:r>
          </a:p>
          <a:p>
            <a:r>
              <a:rPr lang="en-US" dirty="0">
                <a:latin typeface="Rockwell" panose="02060603020205020403" pitchFamily="18" charset="0"/>
              </a:rPr>
              <a:t>        parent1_random = </a:t>
            </a:r>
            <a:r>
              <a:rPr lang="en-US" dirty="0" err="1">
                <a:latin typeface="Rockwell" panose="02060603020205020403" pitchFamily="18" charset="0"/>
              </a:rPr>
              <a:t>np.random.rand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sz="1900" dirty="0">
                <a:latin typeface="Rockwell" panose="02060603020205020403" pitchFamily="18" charset="0"/>
              </a:rPr>
              <a:t># random value chosen 0 to 1</a:t>
            </a:r>
          </a:p>
          <a:p>
            <a:pPr>
              <a:buNone/>
            </a:pPr>
            <a:r>
              <a:rPr lang="en-US" sz="1700" dirty="0">
                <a:latin typeface="Rockwell" panose="02060603020205020403" pitchFamily="18" charset="0"/>
              </a:rPr>
              <a:t>#parent1_rn contains all the candidate solutions whose survival &lt; parent1_random</a:t>
            </a:r>
          </a:p>
          <a:p>
            <a:r>
              <a:rPr lang="en-US" dirty="0">
                <a:latin typeface="Rockwell" panose="02060603020205020403" pitchFamily="18" charset="0"/>
              </a:rPr>
              <a:t>        parent1_rn = [x for x in population if </a:t>
            </a:r>
            <a:r>
              <a:rPr lang="en-US" dirty="0" err="1">
                <a:latin typeface="Rockwell" panose="02060603020205020403" pitchFamily="18" charset="0"/>
              </a:rPr>
              <a:t>x.survival</a:t>
            </a:r>
            <a:r>
              <a:rPr lang="en-US" dirty="0">
                <a:latin typeface="Rockwell" panose="02060603020205020403" pitchFamily="18" charset="0"/>
              </a:rPr>
              <a:t> &lt;= parent1_random]</a:t>
            </a:r>
          </a:p>
          <a:p>
            <a:r>
              <a:rPr lang="en-US" dirty="0">
                <a:latin typeface="Rockwell" panose="02060603020205020403" pitchFamily="18" charset="0"/>
              </a:rPr>
              <a:t>        try:</a:t>
            </a:r>
          </a:p>
          <a:p>
            <a:pPr>
              <a:buNone/>
            </a:pPr>
            <a:r>
              <a:rPr lang="en-US" sz="1500" dirty="0">
                <a:latin typeface="Rockwell" panose="02060603020205020403" pitchFamily="18" charset="0"/>
              </a:rPr>
              <a:t>#Choose the first element from parent1_rn as the first parent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parent1 = parent1_rn[0]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break</a:t>
            </a:r>
          </a:p>
          <a:p>
            <a:r>
              <a:rPr lang="en-US" dirty="0">
                <a:latin typeface="Rockwell" panose="02060603020205020403" pitchFamily="18" charset="0"/>
              </a:rPr>
              <a:t>        except: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pass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321D1-3EAC-46DD-8B00-A394CB584A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#Get parents for reproduction – Parent1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5B9EBF-C6BF-4F93-A9F2-37744D981E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3D923C-583B-40D8-9AA8-04D4C498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Genetic Algorithm</a:t>
            </a:r>
            <a:br>
              <a:rPr lang="en-US" b="1" dirty="0"/>
            </a:br>
            <a:r>
              <a:rPr lang="en-US" b="1" dirty="0"/>
              <a:t>For</a:t>
            </a:r>
            <a:br>
              <a:rPr lang="en-US" b="1" dirty="0"/>
            </a:br>
            <a:r>
              <a:rPr lang="en-US" b="1" dirty="0"/>
              <a:t>N Queens problem</a:t>
            </a:r>
            <a:br>
              <a:rPr lang="en-US" b="1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0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fontScale="40000" lnSpcReduction="20000"/>
          </a:bodyPr>
          <a:lstStyle/>
          <a:p>
            <a:r>
              <a:rPr lang="en-US" sz="3600" dirty="0"/>
              <a:t> </a:t>
            </a:r>
            <a:r>
              <a:rPr lang="en-US" sz="4300" dirty="0">
                <a:latin typeface="Rockwell" panose="02060603020205020403" pitchFamily="18" charset="0"/>
              </a:rPr>
              <a:t>while True: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parent2_random = </a:t>
            </a:r>
            <a:r>
              <a:rPr lang="en-US" sz="4300" dirty="0" err="1">
                <a:latin typeface="Rockwell" panose="02060603020205020403" pitchFamily="18" charset="0"/>
              </a:rPr>
              <a:t>np.random.rand</a:t>
            </a:r>
            <a:r>
              <a:rPr lang="en-US" sz="4300" dirty="0">
                <a:latin typeface="Rockwell" panose="02060603020205020403" pitchFamily="18" charset="0"/>
              </a:rPr>
              <a:t>()</a:t>
            </a:r>
          </a:p>
          <a:p>
            <a:pPr>
              <a:buNone/>
            </a:pPr>
            <a:r>
              <a:rPr lang="en-US" sz="4300" dirty="0">
                <a:latin typeface="Rockwell" panose="02060603020205020403" pitchFamily="18" charset="0"/>
              </a:rPr>
              <a:t>#parent2_rn contains all the candidate solutions whose survival &lt; parent2_random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parent2_rn = [x for x in population if </a:t>
            </a:r>
            <a:r>
              <a:rPr lang="en-US" sz="4300" dirty="0" err="1">
                <a:latin typeface="Rockwell" panose="02060603020205020403" pitchFamily="18" charset="0"/>
              </a:rPr>
              <a:t>x.survival</a:t>
            </a:r>
            <a:r>
              <a:rPr lang="en-US" sz="4300" dirty="0">
                <a:latin typeface="Rockwell" panose="02060603020205020403" pitchFamily="18" charset="0"/>
              </a:rPr>
              <a:t> &lt;= parent2_random]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try:</a:t>
            </a:r>
          </a:p>
          <a:p>
            <a:pPr>
              <a:buNone/>
            </a:pPr>
            <a:r>
              <a:rPr lang="en-US" sz="4300" dirty="0">
                <a:latin typeface="Rockwell" panose="02060603020205020403" pitchFamily="18" charset="0"/>
              </a:rPr>
              <a:t>#Generate random number from 0 to no. of candidates in parent2_rn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    t = </a:t>
            </a:r>
            <a:r>
              <a:rPr lang="en-US" sz="4300" dirty="0" err="1">
                <a:latin typeface="Rockwell" panose="02060603020205020403" pitchFamily="18" charset="0"/>
              </a:rPr>
              <a:t>np.random.randint</a:t>
            </a:r>
            <a:r>
              <a:rPr lang="en-US" sz="4300" dirty="0">
                <a:latin typeface="Rockwell" panose="02060603020205020403" pitchFamily="18" charset="0"/>
              </a:rPr>
              <a:t>(</a:t>
            </a:r>
            <a:r>
              <a:rPr lang="en-US" sz="4300" dirty="0" err="1">
                <a:latin typeface="Rockwell" panose="02060603020205020403" pitchFamily="18" charset="0"/>
              </a:rPr>
              <a:t>len</a:t>
            </a:r>
            <a:r>
              <a:rPr lang="en-US" sz="4300" dirty="0">
                <a:latin typeface="Rockwell" panose="02060603020205020403" pitchFamily="18" charset="0"/>
              </a:rPr>
              <a:t>(parent2_rn))</a:t>
            </a:r>
          </a:p>
          <a:p>
            <a:pPr>
              <a:buNone/>
            </a:pPr>
            <a:r>
              <a:rPr lang="en-US" sz="4300" dirty="0">
                <a:latin typeface="Rockwell" panose="02060603020205020403" pitchFamily="18" charset="0"/>
              </a:rPr>
              <a:t>#Choose the candidate at position t in parent2_rn as parent2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    parent2 = parent2_rn[t]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    if parent2 != parent1: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        break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    else: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        continue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except: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    continue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if parent1 is not None and parent2 is not None: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		return parent1, parent2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else:</a:t>
            </a:r>
          </a:p>
          <a:p>
            <a:r>
              <a:rPr lang="en-US" sz="4300" dirty="0">
                <a:latin typeface="Rockwell" panose="02060603020205020403" pitchFamily="18" charset="0"/>
              </a:rPr>
              <a:t>        	</a:t>
            </a:r>
            <a:r>
              <a:rPr lang="en-US" sz="4300" dirty="0" err="1">
                <a:latin typeface="Rockwell" panose="02060603020205020403" pitchFamily="18" charset="0"/>
              </a:rPr>
              <a:t>sys.exit</a:t>
            </a:r>
            <a:r>
              <a:rPr lang="en-US" sz="4300" dirty="0">
                <a:latin typeface="Rockwell" panose="02060603020205020403" pitchFamily="18" charset="0"/>
              </a:rPr>
              <a:t>(-1)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79FD-A0EE-4D84-8FD1-886945166D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#Get parents for reproduction – Parent2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def </a:t>
            </a:r>
            <a:r>
              <a:rPr lang="en-US" dirty="0" err="1">
                <a:latin typeface="Rockwell" panose="02060603020205020403" pitchFamily="18" charset="0"/>
              </a:rPr>
              <a:t>reproduce_crossover</a:t>
            </a:r>
            <a:r>
              <a:rPr lang="en-US" dirty="0">
                <a:latin typeface="Rockwell" panose="02060603020205020403" pitchFamily="18" charset="0"/>
              </a:rPr>
              <a:t>(parent1, parent2):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globals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dirty="0">
                <a:latin typeface="Rockwell" panose="02060603020205020403" pitchFamily="18" charset="0"/>
              </a:rPr>
              <a:t>    n = </a:t>
            </a:r>
            <a:r>
              <a:rPr lang="en-US" dirty="0" err="1">
                <a:latin typeface="Rockwell" panose="02060603020205020403" pitchFamily="18" charset="0"/>
              </a:rPr>
              <a:t>len</a:t>
            </a:r>
            <a:r>
              <a:rPr lang="en-US" dirty="0">
                <a:latin typeface="Rockwell" panose="02060603020205020403" pitchFamily="18" charset="0"/>
              </a:rPr>
              <a:t>(parent1.sequence) </a:t>
            </a:r>
          </a:p>
          <a:p>
            <a:r>
              <a:rPr lang="en-US" dirty="0">
                <a:latin typeface="Rockwell" panose="02060603020205020403" pitchFamily="18" charset="0"/>
              </a:rPr>
              <a:t>    c = </a:t>
            </a:r>
            <a:r>
              <a:rPr lang="en-US" dirty="0" err="1">
                <a:latin typeface="Rockwell" panose="02060603020205020403" pitchFamily="18" charset="0"/>
              </a:rPr>
              <a:t>np.random.randint</a:t>
            </a:r>
            <a:r>
              <a:rPr lang="en-US" dirty="0">
                <a:latin typeface="Rockwell" panose="02060603020205020403" pitchFamily="18" charset="0"/>
              </a:rPr>
              <a:t>(0, n) #Random position</a:t>
            </a:r>
          </a:p>
          <a:p>
            <a:r>
              <a:rPr lang="en-US" dirty="0">
                <a:latin typeface="Rockwell" panose="02060603020205020403" pitchFamily="18" charset="0"/>
              </a:rPr>
              <a:t>    child = </a:t>
            </a:r>
            <a:r>
              <a:rPr lang="en-US" dirty="0" err="1">
                <a:latin typeface="Rockwell" panose="02060603020205020403" pitchFamily="18" charset="0"/>
              </a:rPr>
              <a:t>BoardPosition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child.sequence</a:t>
            </a:r>
            <a:r>
              <a:rPr lang="en-US" dirty="0">
                <a:latin typeface="Rockwell" panose="02060603020205020403" pitchFamily="18" charset="0"/>
              </a:rPr>
              <a:t> = []</a:t>
            </a:r>
          </a:p>
          <a:p>
            <a:r>
              <a:rPr lang="en-US" dirty="0">
                <a:latin typeface="Rockwell" panose="02060603020205020403" pitchFamily="18" charset="0"/>
              </a:rPr>
              <a:t>#Swap the contents starting from random position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child.sequence.extend</a:t>
            </a:r>
            <a:r>
              <a:rPr lang="en-US" dirty="0">
                <a:latin typeface="Rockwell" panose="02060603020205020403" pitchFamily="18" charset="0"/>
              </a:rPr>
              <a:t>(parent1.sequence[0:c])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child.sequence.extend</a:t>
            </a:r>
            <a:r>
              <a:rPr lang="en-US" dirty="0">
                <a:latin typeface="Rockwell" panose="02060603020205020403" pitchFamily="18" charset="0"/>
              </a:rPr>
              <a:t>(parent2.sequence[c:])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child.setFitness</a:t>
            </a:r>
            <a:r>
              <a:rPr lang="en-US" dirty="0">
                <a:latin typeface="Rockwell" panose="02060603020205020403" pitchFamily="18" charset="0"/>
              </a:rPr>
              <a:t>(fitness(</a:t>
            </a:r>
            <a:r>
              <a:rPr lang="en-US" dirty="0" err="1">
                <a:latin typeface="Rockwell" panose="02060603020205020403" pitchFamily="18" charset="0"/>
              </a:rPr>
              <a:t>child.sequence</a:t>
            </a:r>
            <a:r>
              <a:rPr lang="en-US" dirty="0">
                <a:latin typeface="Rockwell" panose="02060603020205020403" pitchFamily="18" charset="0"/>
              </a:rPr>
              <a:t>))</a:t>
            </a:r>
          </a:p>
          <a:p>
            <a:r>
              <a:rPr lang="en-US" dirty="0">
                <a:latin typeface="Rockwell" panose="02060603020205020403" pitchFamily="18" charset="0"/>
              </a:rPr>
              <a:t>    return child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D20E1-6805-4ECC-920D-54D21A5BA0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#Reproduction - Crossover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552B0C-ABC5-26A3-FA1A-0ADB4B5B6F0C}"/>
                  </a:ext>
                </a:extLst>
              </p14:cNvPr>
              <p14:cNvContentPartPr/>
              <p14:nvPr/>
            </p14:nvContentPartPr>
            <p14:xfrm>
              <a:off x="6148638" y="2659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552B0C-ABC5-26A3-FA1A-0ADB4B5B6F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2518" y="265295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55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def mutate(child):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    "“”    - according to genetic theory, a mutation will take place when there is an anomaly during cross over state</a:t>
            </a:r>
          </a:p>
          <a:p>
            <a:r>
              <a:rPr lang="en-US" sz="1800" dirty="0">
                <a:latin typeface="Rockwell" panose="02060603020205020403" pitchFamily="18" charset="0"/>
              </a:rPr>
              <a:t>    - since a computer cannot determine such anomaly, we can define the probability of developing such a mutation    """</a:t>
            </a:r>
          </a:p>
          <a:p>
            <a:r>
              <a:rPr lang="en-US" dirty="0">
                <a:latin typeface="Rockwell" panose="02060603020205020403" pitchFamily="18" charset="0"/>
              </a:rPr>
              <a:t>    if </a:t>
            </a:r>
            <a:r>
              <a:rPr lang="en-US" dirty="0" err="1">
                <a:latin typeface="Rockwell" panose="02060603020205020403" pitchFamily="18" charset="0"/>
              </a:rPr>
              <a:t>child.survival</a:t>
            </a:r>
            <a:r>
              <a:rPr lang="en-US" dirty="0">
                <a:latin typeface="Rockwell" panose="02060603020205020403" pitchFamily="18" charset="0"/>
              </a:rPr>
              <a:t> &lt; MUTATE:</a:t>
            </a:r>
          </a:p>
          <a:p>
            <a:r>
              <a:rPr lang="en-US" dirty="0">
                <a:latin typeface="Rockwell" panose="02060603020205020403" pitchFamily="18" charset="0"/>
              </a:rPr>
              <a:t>        c = </a:t>
            </a:r>
            <a:r>
              <a:rPr lang="en-US" dirty="0" err="1">
                <a:latin typeface="Rockwell" panose="02060603020205020403" pitchFamily="18" charset="0"/>
              </a:rPr>
              <a:t>np.random.randint</a:t>
            </a:r>
            <a:r>
              <a:rPr lang="en-US" dirty="0">
                <a:latin typeface="Rockwell" panose="02060603020205020403" pitchFamily="18" charset="0"/>
              </a:rPr>
              <a:t>(8)</a:t>
            </a:r>
          </a:p>
          <a:p>
            <a:r>
              <a:rPr lang="en-US" dirty="0">
                <a:latin typeface="Rockwell" panose="02060603020205020403" pitchFamily="18" charset="0"/>
              </a:rPr>
              <a:t>        </a:t>
            </a:r>
            <a:r>
              <a:rPr lang="en-US" dirty="0" err="1">
                <a:latin typeface="Rockwell" panose="02060603020205020403" pitchFamily="18" charset="0"/>
              </a:rPr>
              <a:t>child.sequence</a:t>
            </a:r>
            <a:r>
              <a:rPr lang="en-US" dirty="0">
                <a:latin typeface="Rockwell" panose="02060603020205020403" pitchFamily="18" charset="0"/>
              </a:rPr>
              <a:t>[c] = </a:t>
            </a:r>
            <a:r>
              <a:rPr lang="en-US" dirty="0" err="1">
                <a:latin typeface="Rockwell" panose="02060603020205020403" pitchFamily="18" charset="0"/>
              </a:rPr>
              <a:t>np.random.randint</a:t>
            </a:r>
            <a:r>
              <a:rPr lang="en-US" dirty="0">
                <a:latin typeface="Rockwell" panose="02060603020205020403" pitchFamily="18" charset="0"/>
              </a:rPr>
              <a:t>(8)</a:t>
            </a:r>
          </a:p>
          <a:p>
            <a:r>
              <a:rPr lang="en-US" dirty="0">
                <a:latin typeface="Rockwell" panose="02060603020205020403" pitchFamily="18" charset="0"/>
              </a:rPr>
              <a:t>    #print "Inside Mutation"</a:t>
            </a:r>
          </a:p>
          <a:p>
            <a:r>
              <a:rPr lang="en-US" dirty="0">
                <a:latin typeface="Rockwell" panose="02060603020205020403" pitchFamily="18" charset="0"/>
              </a:rPr>
              <a:t>    return </a:t>
            </a:r>
            <a:r>
              <a:rPr lang="en-US" dirty="0" err="1">
                <a:latin typeface="Rockwell" panose="02060603020205020403" pitchFamily="18" charset="0"/>
              </a:rPr>
              <a:t>child.sequence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4AE32-F92F-4021-87B3-0680CDEB69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#Reproduction - Mutation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def GA(iteration):</a:t>
            </a:r>
          </a:p>
          <a:p>
            <a:r>
              <a:rPr lang="en-US" dirty="0">
                <a:latin typeface="Rockwell" panose="02060603020205020403" pitchFamily="18" charset="0"/>
              </a:rPr>
              <a:t>    print(" #" * 10, "Executing Genetic  generation : ", iteration, " #" * 10)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globals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newpopulation</a:t>
            </a:r>
            <a:r>
              <a:rPr lang="en-US" dirty="0">
                <a:latin typeface="Rockwell" panose="02060603020205020403" pitchFamily="18" charset="0"/>
              </a:rPr>
              <a:t> = []</a:t>
            </a:r>
          </a:p>
          <a:p>
            <a:r>
              <a:rPr lang="en-US" dirty="0">
                <a:latin typeface="Rockwell" panose="02060603020205020403" pitchFamily="18" charset="0"/>
              </a:rPr>
              <a:t>    for 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 in range(</a:t>
            </a:r>
            <a:r>
              <a:rPr lang="en-US" dirty="0" err="1">
                <a:latin typeface="Rockwell" panose="02060603020205020403" pitchFamily="18" charset="0"/>
              </a:rPr>
              <a:t>len</a:t>
            </a:r>
            <a:r>
              <a:rPr lang="en-US" dirty="0">
                <a:latin typeface="Rockwell" panose="02060603020205020403" pitchFamily="18" charset="0"/>
              </a:rPr>
              <a:t>(population)):</a:t>
            </a:r>
          </a:p>
          <a:p>
            <a:r>
              <a:rPr lang="en-US" dirty="0">
                <a:latin typeface="Rockwell" panose="02060603020205020403" pitchFamily="18" charset="0"/>
              </a:rPr>
              <a:t>        parent1, parent2 = </a:t>
            </a:r>
            <a:r>
              <a:rPr lang="en-US" dirty="0" err="1">
                <a:latin typeface="Rockwell" panose="02060603020205020403" pitchFamily="18" charset="0"/>
              </a:rPr>
              <a:t>getParent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    child = </a:t>
            </a:r>
            <a:r>
              <a:rPr lang="en-US" dirty="0" err="1">
                <a:latin typeface="Rockwell" panose="02060603020205020403" pitchFamily="18" charset="0"/>
              </a:rPr>
              <a:t>reproduce_crossover</a:t>
            </a:r>
            <a:r>
              <a:rPr lang="en-US" dirty="0">
                <a:latin typeface="Rockwell" panose="02060603020205020403" pitchFamily="18" charset="0"/>
              </a:rPr>
              <a:t>(parent1, parent2)</a:t>
            </a:r>
          </a:p>
          <a:p>
            <a:r>
              <a:rPr lang="en-US" dirty="0">
                <a:latin typeface="Rockwell" panose="02060603020205020403" pitchFamily="18" charset="0"/>
              </a:rPr>
              <a:t>        </a:t>
            </a:r>
            <a:r>
              <a:rPr lang="en-US" dirty="0" err="1">
                <a:latin typeface="Rockwell" panose="02060603020205020403" pitchFamily="18" charset="0"/>
              </a:rPr>
              <a:t>newpopulation.append</a:t>
            </a:r>
            <a:r>
              <a:rPr lang="en-US" dirty="0">
                <a:latin typeface="Rockwell" panose="02060603020205020403" pitchFamily="18" charset="0"/>
              </a:rPr>
              <a:t>(child)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summation_fitness</a:t>
            </a:r>
            <a:r>
              <a:rPr lang="en-US" dirty="0">
                <a:latin typeface="Rockwell" panose="02060603020205020403" pitchFamily="18" charset="0"/>
              </a:rPr>
              <a:t> = np.sum([</a:t>
            </a:r>
            <a:r>
              <a:rPr lang="en-US" dirty="0" err="1">
                <a:latin typeface="Rockwell" panose="02060603020205020403" pitchFamily="18" charset="0"/>
              </a:rPr>
              <a:t>x.fitness</a:t>
            </a:r>
            <a:r>
              <a:rPr lang="en-US" dirty="0">
                <a:latin typeface="Rockwell" panose="02060603020205020403" pitchFamily="18" charset="0"/>
              </a:rPr>
              <a:t> for x in </a:t>
            </a:r>
            <a:r>
              <a:rPr lang="en-US" dirty="0" err="1">
                <a:latin typeface="Rockwell" panose="02060603020205020403" pitchFamily="18" charset="0"/>
              </a:rPr>
              <a:t>newpopulation</a:t>
            </a:r>
            <a:r>
              <a:rPr lang="en-US" dirty="0">
                <a:latin typeface="Rockwell" panose="02060603020205020403" pitchFamily="18" charset="0"/>
              </a:rPr>
              <a:t>])</a:t>
            </a:r>
          </a:p>
          <a:p>
            <a:r>
              <a:rPr lang="en-US" dirty="0">
                <a:latin typeface="Rockwell" panose="02060603020205020403" pitchFamily="18" charset="0"/>
              </a:rPr>
              <a:t>    for each in </a:t>
            </a:r>
            <a:r>
              <a:rPr lang="en-US" dirty="0" err="1">
                <a:latin typeface="Rockwell" panose="02060603020205020403" pitchFamily="18" charset="0"/>
              </a:rPr>
              <a:t>newpopulation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  <a:p>
            <a:r>
              <a:rPr lang="en-US" dirty="0">
                <a:latin typeface="Rockwell" panose="02060603020205020403" pitchFamily="18" charset="0"/>
              </a:rPr>
              <a:t>        </a:t>
            </a:r>
            <a:r>
              <a:rPr lang="en-US" dirty="0" err="1">
                <a:latin typeface="Rockwell" panose="02060603020205020403" pitchFamily="18" charset="0"/>
              </a:rPr>
              <a:t>each.survival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each.fitness</a:t>
            </a:r>
            <a:r>
              <a:rPr lang="en-US" dirty="0">
                <a:latin typeface="Rockwell" panose="02060603020205020403" pitchFamily="18" charset="0"/>
              </a:rPr>
              <a:t> / (</a:t>
            </a:r>
            <a:r>
              <a:rPr lang="en-US" dirty="0" err="1">
                <a:latin typeface="Rockwell" panose="02060603020205020403" pitchFamily="18" charset="0"/>
              </a:rPr>
              <a:t>summation_fitness</a:t>
            </a:r>
            <a:r>
              <a:rPr lang="en-US" dirty="0">
                <a:latin typeface="Rockwell" panose="02060603020205020403" pitchFamily="18" charset="0"/>
              </a:rPr>
              <a:t> * 1.0)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131DF-F0A3-4E7B-8CB8-F14E8BE6AA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#The GA – </a:t>
            </a:r>
            <a:r>
              <a:rPr lang="en-US" sz="3600" dirty="0"/>
              <a:t>Calls crossover and mutation for producing new population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 if (MUTATE_FLAG):</a:t>
            </a:r>
          </a:p>
          <a:p>
            <a:r>
              <a:rPr lang="en-US" dirty="0">
                <a:latin typeface="Rockwell" panose="02060603020205020403" pitchFamily="18" charset="0"/>
              </a:rPr>
              <a:t>        for each in </a:t>
            </a:r>
            <a:r>
              <a:rPr lang="en-US" dirty="0" err="1">
                <a:latin typeface="Rockwell" panose="02060603020205020403" pitchFamily="18" charset="0"/>
              </a:rPr>
              <a:t>newpopulation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</a:t>
            </a:r>
            <a:r>
              <a:rPr lang="en-US" dirty="0" err="1">
                <a:latin typeface="Rockwell" panose="02060603020205020403" pitchFamily="18" charset="0"/>
              </a:rPr>
              <a:t>presentVal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each.sequence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           </a:t>
            </a:r>
            <a:r>
              <a:rPr lang="en-US" dirty="0" err="1">
                <a:latin typeface="Rockwell" panose="02060603020205020403" pitchFamily="18" charset="0"/>
              </a:rPr>
              <a:t>mightBeChangedVal</a:t>
            </a:r>
            <a:r>
              <a:rPr lang="en-US" dirty="0">
                <a:latin typeface="Rockwell" panose="02060603020205020403" pitchFamily="18" charset="0"/>
              </a:rPr>
              <a:t> = mutate(each)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if </a:t>
            </a:r>
            <a:r>
              <a:rPr lang="en-US" dirty="0" err="1">
                <a:latin typeface="Rockwell" panose="02060603020205020403" pitchFamily="18" charset="0"/>
              </a:rPr>
              <a:t>presentVal</a:t>
            </a:r>
            <a:r>
              <a:rPr lang="en-US" dirty="0">
                <a:latin typeface="Rockwell" panose="02060603020205020403" pitchFamily="18" charset="0"/>
              </a:rPr>
              <a:t>!=</a:t>
            </a:r>
            <a:r>
              <a:rPr lang="en-US" dirty="0" err="1">
                <a:latin typeface="Rockwell" panose="02060603020205020403" pitchFamily="18" charset="0"/>
              </a:rPr>
              <a:t>mightBeChangedVal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    </a:t>
            </a:r>
            <a:r>
              <a:rPr lang="en-US" dirty="0" err="1">
                <a:latin typeface="Rockwell" panose="02060603020205020403" pitchFamily="18" charset="0"/>
              </a:rPr>
              <a:t>each.sequence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presentVal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               </a:t>
            </a:r>
            <a:r>
              <a:rPr lang="en-US" dirty="0" err="1">
                <a:latin typeface="Rockwell" panose="02060603020205020403" pitchFamily="18" charset="0"/>
              </a:rPr>
              <a:t>each.fitness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each.setFitness</a:t>
            </a:r>
            <a:r>
              <a:rPr lang="en-US" dirty="0">
                <a:latin typeface="Rockwell" panose="02060603020205020403" pitchFamily="18" charset="0"/>
              </a:rPr>
              <a:t>(fitness(</a:t>
            </a:r>
            <a:r>
              <a:rPr lang="en-US" dirty="0" err="1">
                <a:latin typeface="Rockwell" panose="02060603020205020403" pitchFamily="18" charset="0"/>
              </a:rPr>
              <a:t>each.sequence</a:t>
            </a:r>
            <a:r>
              <a:rPr lang="en-US" dirty="0">
                <a:latin typeface="Rockwell" panose="02060603020205020403" pitchFamily="18" charset="0"/>
              </a:rPr>
              <a:t>))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summation_fitness</a:t>
            </a:r>
            <a:r>
              <a:rPr lang="en-US" dirty="0">
                <a:latin typeface="Rockwell" panose="02060603020205020403" pitchFamily="18" charset="0"/>
              </a:rPr>
              <a:t> = np.sum([</a:t>
            </a:r>
            <a:r>
              <a:rPr lang="en-US" dirty="0" err="1">
                <a:latin typeface="Rockwell" panose="02060603020205020403" pitchFamily="18" charset="0"/>
              </a:rPr>
              <a:t>x.fitness</a:t>
            </a:r>
            <a:r>
              <a:rPr lang="en-US" dirty="0">
                <a:latin typeface="Rockwell" panose="02060603020205020403" pitchFamily="18" charset="0"/>
              </a:rPr>
              <a:t> for x in </a:t>
            </a:r>
            <a:r>
              <a:rPr lang="en-US" dirty="0" err="1">
                <a:latin typeface="Rockwell" panose="02060603020205020403" pitchFamily="18" charset="0"/>
              </a:rPr>
              <a:t>newpopulation</a:t>
            </a:r>
            <a:r>
              <a:rPr lang="en-US" dirty="0">
                <a:latin typeface="Rockwell" panose="02060603020205020403" pitchFamily="18" charset="0"/>
              </a:rPr>
              <a:t>])</a:t>
            </a:r>
          </a:p>
          <a:p>
            <a:r>
              <a:rPr lang="en-US" dirty="0">
                <a:latin typeface="Rockwell" panose="02060603020205020403" pitchFamily="18" charset="0"/>
              </a:rPr>
              <a:t>    for each in </a:t>
            </a:r>
            <a:r>
              <a:rPr lang="en-US" dirty="0" err="1">
                <a:latin typeface="Rockwell" panose="02060603020205020403" pitchFamily="18" charset="0"/>
              </a:rPr>
              <a:t>newpopulation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  <a:p>
            <a:r>
              <a:rPr lang="en-US" dirty="0">
                <a:latin typeface="Rockwell" panose="02060603020205020403" pitchFamily="18" charset="0"/>
              </a:rPr>
              <a:t>        </a:t>
            </a:r>
            <a:r>
              <a:rPr lang="en-US" dirty="0" err="1">
                <a:latin typeface="Rockwell" panose="02060603020205020403" pitchFamily="18" charset="0"/>
              </a:rPr>
              <a:t>each.survival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each.fitness</a:t>
            </a:r>
            <a:r>
              <a:rPr lang="en-US" dirty="0">
                <a:latin typeface="Rockwell" panose="02060603020205020403" pitchFamily="18" charset="0"/>
              </a:rPr>
              <a:t> / (</a:t>
            </a:r>
            <a:r>
              <a:rPr lang="en-US" dirty="0" err="1">
                <a:latin typeface="Rockwell" panose="02060603020205020403" pitchFamily="18" charset="0"/>
              </a:rPr>
              <a:t>summation_fitness</a:t>
            </a:r>
            <a:r>
              <a:rPr lang="en-US" dirty="0">
                <a:latin typeface="Rockwell" panose="02060603020205020403" pitchFamily="18" charset="0"/>
              </a:rPr>
              <a:t> * 1.0)</a:t>
            </a:r>
          </a:p>
          <a:p>
            <a:r>
              <a:rPr lang="en-US" dirty="0">
                <a:latin typeface="Rockwell" panose="02060603020205020403" pitchFamily="18" charset="0"/>
              </a:rPr>
              <a:t> return </a:t>
            </a:r>
            <a:r>
              <a:rPr lang="en-US" dirty="0" err="1">
                <a:latin typeface="Rockwell" panose="02060603020205020403" pitchFamily="18" charset="0"/>
              </a:rPr>
              <a:t>newpopulation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CE3B6-3480-4ADE-97EF-7B0C3DD203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#The GA – </a:t>
            </a:r>
            <a:r>
              <a:rPr lang="en-US" sz="3600" dirty="0"/>
              <a:t>Calls crossover and mutation for producing new population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def stop():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</a:t>
            </a:r>
            <a:r>
              <a:rPr lang="en-US" sz="2400" dirty="0" err="1">
                <a:latin typeface="Rockwell" panose="02060603020205020403" pitchFamily="18" charset="0"/>
              </a:rPr>
              <a:t>globals</a:t>
            </a:r>
            <a:r>
              <a:rPr lang="en-US" sz="2400" dirty="0">
                <a:latin typeface="Rockwell" panose="02060603020205020403" pitchFamily="18" charset="0"/>
              </a:rPr>
              <a:t>()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</a:t>
            </a:r>
            <a:r>
              <a:rPr lang="en-US" sz="2400" dirty="0" err="1">
                <a:latin typeface="Rockwell" panose="02060603020205020403" pitchFamily="18" charset="0"/>
              </a:rPr>
              <a:t>fitnessvals</a:t>
            </a:r>
            <a:r>
              <a:rPr lang="en-US" sz="2400" dirty="0">
                <a:latin typeface="Rockwell" panose="02060603020205020403" pitchFamily="18" charset="0"/>
              </a:rPr>
              <a:t> = [</a:t>
            </a:r>
            <a:r>
              <a:rPr lang="en-US" sz="2400" dirty="0" err="1">
                <a:latin typeface="Rockwell" panose="02060603020205020403" pitchFamily="18" charset="0"/>
              </a:rPr>
              <a:t>pos.fitness</a:t>
            </a:r>
            <a:r>
              <a:rPr lang="en-US" sz="2400" dirty="0">
                <a:latin typeface="Rockwell" panose="02060603020205020403" pitchFamily="18" charset="0"/>
              </a:rPr>
              <a:t> for pos in population]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if STOP_CTR in </a:t>
            </a:r>
            <a:r>
              <a:rPr lang="en-US" sz="2400" dirty="0" err="1">
                <a:latin typeface="Rockwell" panose="02060603020205020403" pitchFamily="18" charset="0"/>
              </a:rPr>
              <a:t>fitnessvals</a:t>
            </a:r>
            <a:r>
              <a:rPr lang="en-US" sz="2400" dirty="0">
                <a:latin typeface="Rockwell" panose="02060603020205020403" pitchFamily="18" charset="0"/>
              </a:rPr>
              <a:t>: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return True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if MAX_ITER == iteration: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    return True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    return False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937C-694A-4078-B030-FFA2D2C969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#The stopping criteria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population_size</a:t>
            </a:r>
            <a:r>
              <a:rPr lang="en-US" dirty="0">
                <a:latin typeface="Rockwell" panose="02060603020205020403" pitchFamily="18" charset="0"/>
              </a:rPr>
              <a:t> = 100</a:t>
            </a:r>
          </a:p>
          <a:p>
            <a:r>
              <a:rPr lang="en-US" dirty="0">
                <a:latin typeface="Rockwell" panose="02060603020205020403" pitchFamily="18" charset="0"/>
              </a:rPr>
              <a:t>MUTATE = 1/</a:t>
            </a:r>
            <a:r>
              <a:rPr lang="en-US" dirty="0" err="1">
                <a:latin typeface="Rockwell" panose="02060603020205020403" pitchFamily="18" charset="0"/>
              </a:rPr>
              <a:t>population_size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population = </a:t>
            </a:r>
            <a:r>
              <a:rPr lang="en-US" dirty="0" err="1">
                <a:latin typeface="Rockwell" panose="02060603020205020403" pitchFamily="18" charset="0"/>
              </a:rPr>
              <a:t>generatePopulation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population_size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iteration = 0</a:t>
            </a:r>
          </a:p>
          <a:p>
            <a:r>
              <a:rPr lang="en-US" dirty="0">
                <a:latin typeface="Rockwell" panose="02060603020205020403" pitchFamily="18" charset="0"/>
              </a:rPr>
              <a:t>while not stop():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b="1" dirty="0">
                <a:latin typeface="Rockwell" panose="02060603020205020403" pitchFamily="18" charset="0"/>
              </a:rPr>
              <a:t># start GA - keep iterating till  you find the best position</a:t>
            </a:r>
          </a:p>
          <a:p>
            <a:r>
              <a:rPr lang="en-US" dirty="0">
                <a:latin typeface="Rockwell" panose="02060603020205020403" pitchFamily="18" charset="0"/>
              </a:rPr>
              <a:t>    population = GA(iteration)</a:t>
            </a:r>
          </a:p>
          <a:p>
            <a:r>
              <a:rPr lang="en-US" dirty="0">
                <a:latin typeface="Rockwell" panose="02060603020205020403" pitchFamily="18" charset="0"/>
              </a:rPr>
              <a:t>    iteration += 1</a:t>
            </a:r>
          </a:p>
          <a:p>
            <a:r>
              <a:rPr lang="en-US" dirty="0">
                <a:latin typeface="Rockwell" panose="02060603020205020403" pitchFamily="18" charset="0"/>
              </a:rPr>
              <a:t>print("Iteration Number: ", iteration)</a:t>
            </a:r>
          </a:p>
          <a:p>
            <a:r>
              <a:rPr lang="en-US" dirty="0">
                <a:latin typeface="Rockwell" panose="02060603020205020403" pitchFamily="18" charset="0"/>
              </a:rPr>
              <a:t>for each in population:</a:t>
            </a:r>
          </a:p>
          <a:p>
            <a:r>
              <a:rPr lang="en-US" dirty="0">
                <a:latin typeface="Rockwell" panose="02060603020205020403" pitchFamily="18" charset="0"/>
              </a:rPr>
              <a:t>    if </a:t>
            </a:r>
            <a:r>
              <a:rPr lang="en-US" dirty="0" err="1">
                <a:latin typeface="Rockwell" panose="02060603020205020403" pitchFamily="18" charset="0"/>
              </a:rPr>
              <a:t>each.fitness</a:t>
            </a:r>
            <a:r>
              <a:rPr lang="en-US" dirty="0">
                <a:latin typeface="Rockwell" panose="02060603020205020403" pitchFamily="18" charset="0"/>
              </a:rPr>
              <a:t> == 28:</a:t>
            </a:r>
          </a:p>
          <a:p>
            <a:r>
              <a:rPr lang="en-US" dirty="0">
                <a:latin typeface="Rockwell" panose="02060603020205020403" pitchFamily="18" charset="0"/>
              </a:rPr>
              <a:t>        print(</a:t>
            </a:r>
            <a:r>
              <a:rPr lang="en-US" dirty="0" err="1">
                <a:latin typeface="Rockwell" panose="02060603020205020403" pitchFamily="18" charset="0"/>
              </a:rPr>
              <a:t>each.sequence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D9A76-6EBD-4802-BD4D-478D630019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#The main iteration of GA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95400"/>
            <a:ext cx="8451273" cy="52716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# # # # # # # # # Executing Genetic generation : 4293 # # # # # # # # # # </a:t>
            </a:r>
          </a:p>
          <a:p>
            <a:r>
              <a:rPr lang="en-US" dirty="0"/>
              <a:t># # # # # # # # # # Executing Genetic generation : 4294 # # # # # # # # # # </a:t>
            </a:r>
          </a:p>
          <a:p>
            <a:r>
              <a:rPr lang="en-US" dirty="0"/>
              <a:t># # # # # # # # # # Executing Genetic generation : 4295 # # # # # # # # # #</a:t>
            </a:r>
          </a:p>
          <a:p>
            <a:r>
              <a:rPr lang="en-US" dirty="0"/>
              <a:t> # # # # # # # # # # Executing Genetic generation : 4296 # # # # # # # # # # </a:t>
            </a:r>
          </a:p>
          <a:p>
            <a:r>
              <a:rPr lang="en-US" dirty="0"/>
              <a:t># # # # # # # # # # Executing Genetic generation : 4297 # # # # # # # # # # </a:t>
            </a:r>
          </a:p>
          <a:p>
            <a:r>
              <a:rPr lang="en-US" dirty="0"/>
              <a:t># # # # # # # # # # Executing Genetic generation : 4298 # # # # # # # # # # </a:t>
            </a:r>
          </a:p>
          <a:p>
            <a:r>
              <a:rPr lang="en-US" dirty="0"/>
              <a:t># # # # # # # # # # Executing Genetic generation : 4299 # # # # # # # # # # </a:t>
            </a:r>
          </a:p>
          <a:p>
            <a:r>
              <a:rPr lang="en-US" dirty="0"/>
              <a:t># # # # # # # # # # Executing Genetic generation : 4300 # # # # # # # # # # </a:t>
            </a:r>
          </a:p>
          <a:p>
            <a:r>
              <a:rPr lang="en-US" dirty="0"/>
              <a:t># # # # # # # # # # Executing Genetic generation : 4301 # # # # # # # # # #</a:t>
            </a:r>
          </a:p>
          <a:p>
            <a:r>
              <a:rPr lang="en-US" dirty="0"/>
              <a:t> # # # # # # # # # # Executing Genetic generation : 4302 # # # # # # # # # # </a:t>
            </a:r>
          </a:p>
          <a:p>
            <a:r>
              <a:rPr lang="en-US" dirty="0"/>
              <a:t># # # # # # # # # # Executing Genetic generation : 4303 # # # # # # # # # # </a:t>
            </a:r>
          </a:p>
          <a:p>
            <a:r>
              <a:rPr lang="en-US" dirty="0"/>
              <a:t># # # # # # # # # # Executing Genetic generation : 4304 # # # # # # # # # # </a:t>
            </a:r>
          </a:p>
          <a:p>
            <a:r>
              <a:rPr lang="en-US" dirty="0"/>
              <a:t># # # # # # # # # # Executing Genetic generation : 4305 # # # # # # # # # #</a:t>
            </a:r>
          </a:p>
          <a:p>
            <a:r>
              <a:rPr lang="en-US" dirty="0"/>
              <a:t> # # # # # # # # # # Executing Genetic generation : 4306 # # # # # # # # # # </a:t>
            </a:r>
          </a:p>
          <a:p>
            <a:r>
              <a:rPr lang="en-US" dirty="0"/>
              <a:t># # # # # # # # # # Executing Genetic generation : 4307 # # # # # # # # # # #</a:t>
            </a:r>
          </a:p>
          <a:p>
            <a:r>
              <a:rPr lang="en-US" dirty="0"/>
              <a:t> # # # # # # # # # Executing Genetic generation : 4308 # # # # # # # # # # # </a:t>
            </a:r>
          </a:p>
          <a:p>
            <a:r>
              <a:rPr lang="en-US" dirty="0"/>
              <a:t># # # # # # # # # Executing Genetic generation : 4309 # # # # # # # # # # </a:t>
            </a:r>
          </a:p>
          <a:p>
            <a:r>
              <a:rPr lang="en-US" dirty="0"/>
              <a:t>Iteration Number: 4310 [1, 4, 6, 0, 2, 7, 5, 3]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4C9C7-82D5-4F86-8867-812C79B5A0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Sample partial output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implementation to solve the problem in Python using Hill climbing algorithm</a:t>
            </a:r>
          </a:p>
          <a:p>
            <a:r>
              <a:rPr lang="en-US" dirty="0"/>
              <a:t>Change the number of queens for example take the number of queens to be 4, 9, 10, etc. getting the number of queens as input from the user.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9BBEE-C9C7-4505-9055-B409DF8C91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Food for thought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0ADDD-C0D7-5D64-6322-6B6EA7B0A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25" y="2126515"/>
            <a:ext cx="7050463" cy="201627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9C63-25B4-F7FB-E0F8-2ACC3D299B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8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FD28-0598-472D-821D-2E03C78A28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GA - Flowchart</a:t>
            </a:r>
            <a:endParaRPr lang="en-IN" dirty="0"/>
          </a:p>
        </p:txBody>
      </p:sp>
      <p:pic>
        <p:nvPicPr>
          <p:cNvPr id="4" name="Content Placeholder 3" descr="SimpleGA.png">
            <a:extLst>
              <a:ext uri="{FF2B5EF4-FFF2-40B4-BE49-F238E27FC236}">
                <a16:creationId xmlns:a16="http://schemas.microsoft.com/office/drawing/2014/main" id="{EA384883-3F38-4135-A986-7852B9452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06932" y="1600200"/>
            <a:ext cx="4625335" cy="4525963"/>
          </a:xfrm>
        </p:spPr>
      </p:pic>
    </p:spTree>
    <p:extLst>
      <p:ext uri="{BB962C8B-B14F-4D97-AF65-F5344CB8AC3E}">
        <p14:creationId xmlns:p14="http://schemas.microsoft.com/office/powerpoint/2010/main" val="224874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CA9514-BC66-4BD3-9432-FD5CDD75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182255"/>
            <a:ext cx="8599055" cy="5375563"/>
          </a:xfrm>
        </p:spPr>
        <p:txBody>
          <a:bodyPr/>
          <a:lstStyle/>
          <a:p>
            <a:r>
              <a:rPr lang="en-US" sz="2000" b="1" dirty="0"/>
              <a:t>function GENETIC-ALGORITHM(population, FITNESS-FN) returns an individual</a:t>
            </a:r>
          </a:p>
          <a:p>
            <a:r>
              <a:rPr lang="en-US" sz="2000" b="1" dirty="0"/>
              <a:t>inputs: population, a set of individuals</a:t>
            </a:r>
          </a:p>
          <a:p>
            <a:r>
              <a:rPr lang="en-US" sz="2000" dirty="0"/>
              <a:t>FITNESS-FN, a function that measures the fitness of an individual</a:t>
            </a:r>
          </a:p>
          <a:p>
            <a:r>
              <a:rPr lang="en-US" sz="2000" b="1" dirty="0"/>
              <a:t>repeat</a:t>
            </a:r>
          </a:p>
          <a:p>
            <a:r>
              <a:rPr lang="en-US" sz="2000" dirty="0"/>
              <a:t>new population ←empty set</a:t>
            </a:r>
          </a:p>
          <a:p>
            <a:r>
              <a:rPr lang="en-US" sz="2000" b="1" dirty="0"/>
              <a:t>for </a:t>
            </a:r>
            <a:r>
              <a:rPr lang="en-US" sz="2000" b="1" dirty="0" err="1"/>
              <a:t>i</a:t>
            </a:r>
            <a:r>
              <a:rPr lang="en-US" sz="2000" b="1" dirty="0"/>
              <a:t> = 1 to SIZE(population) do</a:t>
            </a:r>
          </a:p>
          <a:p>
            <a:r>
              <a:rPr lang="en-US" sz="2000" dirty="0"/>
              <a:t>x ←RANDOM-SELECTION(population, FITNESS-FN)</a:t>
            </a:r>
          </a:p>
          <a:p>
            <a:r>
              <a:rPr lang="en-US" sz="2000" dirty="0"/>
              <a:t>y ←RANDOM-SELECTION(population, FITNESS-FN)</a:t>
            </a:r>
          </a:p>
          <a:p>
            <a:r>
              <a:rPr lang="en-US" sz="2000" dirty="0"/>
              <a:t>child ←REPRODUCE(x , y)</a:t>
            </a:r>
          </a:p>
          <a:p>
            <a:r>
              <a:rPr lang="en-US" sz="2000" b="1" dirty="0"/>
              <a:t>if (small random probability) then child ←MUTATE(child )</a:t>
            </a:r>
          </a:p>
          <a:p>
            <a:r>
              <a:rPr lang="en-US" sz="2000" dirty="0"/>
              <a:t>add child to new population</a:t>
            </a:r>
          </a:p>
          <a:p>
            <a:r>
              <a:rPr lang="en-US" sz="2000" dirty="0"/>
              <a:t>population ←new population</a:t>
            </a:r>
          </a:p>
          <a:p>
            <a:r>
              <a:rPr lang="en-US" sz="2000" b="1" dirty="0"/>
              <a:t>until some individual is fit enough, or enough time has elapsed</a:t>
            </a:r>
          </a:p>
          <a:p>
            <a:r>
              <a:rPr lang="en-US" sz="2000" b="1" dirty="0"/>
              <a:t>return the best individual in population, according to FITNESS-FN</a:t>
            </a:r>
            <a:endParaRPr lang="en-US" sz="2000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6B54-CBEE-411E-A332-EAFA6DD0DF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891309"/>
          </a:xfrm>
        </p:spPr>
        <p:txBody>
          <a:bodyPr/>
          <a:lstStyle/>
          <a:p>
            <a:r>
              <a:rPr lang="en-US" dirty="0"/>
              <a:t>Genetic Algorithm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55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REPRODUCE(x , y) returns an individual</a:t>
            </a:r>
          </a:p>
          <a:p>
            <a:r>
              <a:rPr lang="en-US" b="1" dirty="0"/>
              <a:t>inputs: x , y, parent individuals</a:t>
            </a:r>
          </a:p>
          <a:p>
            <a:r>
              <a:rPr lang="en-US" dirty="0" err="1"/>
              <a:t>n←LENGTH</a:t>
            </a:r>
            <a:r>
              <a:rPr lang="en-US" dirty="0"/>
              <a:t>(x ); </a:t>
            </a:r>
          </a:p>
          <a:p>
            <a:r>
              <a:rPr lang="en-US" dirty="0" err="1"/>
              <a:t>c←random</a:t>
            </a:r>
            <a:r>
              <a:rPr lang="en-US" dirty="0"/>
              <a:t> number from 1 to n</a:t>
            </a:r>
          </a:p>
          <a:p>
            <a:r>
              <a:rPr lang="en-US" b="1" dirty="0"/>
              <a:t>return APPEND(SUBSTRING(x, 1, c), SUBSTRING(y, c + 1, n))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This reproduce function produces a single child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6BDF-8442-430A-99F5-00103E94E8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Genetic Algorithm - Reproduction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00"/>
            <a:r>
              <a:rPr lang="en-US" sz="2800" dirty="0"/>
              <a:t>The </a:t>
            </a:r>
            <a:r>
              <a:rPr lang="en-US" sz="2800" b="1" dirty="0"/>
              <a:t>eight queens puzzle</a:t>
            </a:r>
            <a:r>
              <a:rPr lang="en-US" sz="2800" dirty="0"/>
              <a:t> is the </a:t>
            </a:r>
            <a:r>
              <a:rPr lang="en-US" sz="2800" b="1" dirty="0"/>
              <a:t>problem</a:t>
            </a:r>
            <a:r>
              <a:rPr lang="en-US" sz="2800" dirty="0"/>
              <a:t> of placing </a:t>
            </a:r>
            <a:r>
              <a:rPr lang="en-US" sz="2800" b="1" dirty="0"/>
              <a:t>eight</a:t>
            </a:r>
            <a:r>
              <a:rPr lang="en-US" sz="2800" dirty="0"/>
              <a:t> chess </a:t>
            </a:r>
            <a:r>
              <a:rPr lang="en-US" sz="2800" b="1" dirty="0"/>
              <a:t>queens</a:t>
            </a:r>
            <a:r>
              <a:rPr lang="en-US" sz="2800" dirty="0"/>
              <a:t> on an </a:t>
            </a:r>
            <a:r>
              <a:rPr lang="en-US" sz="2800" b="1" dirty="0"/>
              <a:t>8</a:t>
            </a:r>
            <a:r>
              <a:rPr lang="en-US" sz="2800" dirty="0"/>
              <a:t>×</a:t>
            </a:r>
            <a:r>
              <a:rPr lang="en-US" sz="2800" b="1" dirty="0"/>
              <a:t>8</a:t>
            </a:r>
            <a:r>
              <a:rPr lang="en-US" sz="2800" dirty="0"/>
              <a:t> chessboard so that no two </a:t>
            </a:r>
            <a:r>
              <a:rPr lang="en-US" sz="2800" b="1" dirty="0"/>
              <a:t>queens</a:t>
            </a:r>
            <a:r>
              <a:rPr lang="en-US" sz="2800" dirty="0"/>
              <a:t> threaten each other. </a:t>
            </a:r>
          </a:p>
          <a:p>
            <a:r>
              <a:rPr lang="en-US" sz="2800" dirty="0"/>
              <a:t>The solution requires that no two </a:t>
            </a:r>
            <a:r>
              <a:rPr lang="en-US" sz="2800" b="1" dirty="0"/>
              <a:t>queens</a:t>
            </a:r>
            <a:r>
              <a:rPr lang="en-US" sz="2800" dirty="0"/>
              <a:t> share the same row, column, or diagonal.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E954E-CFB7-4FBA-A88E-2AE6A9384E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 Queens problem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Queen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76582" y="1420164"/>
            <a:ext cx="4876799" cy="48767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23DC-3F53-4345-81B1-9C41B585F4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 Queens problem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8Queens-Position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2690" y="1346272"/>
            <a:ext cx="4442691" cy="385841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1BDE-5BC9-4AF6-BEB6-89CB3370B7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 Queens problem - Representation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81099" y="5204691"/>
            <a:ext cx="7334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board configuration is represented as (0,4,7,5,2,6,1,3) </a:t>
            </a:r>
          </a:p>
          <a:p>
            <a:r>
              <a:rPr lang="en-US" sz="2000" b="1" dirty="0"/>
              <a:t>Note: Here row indicates the queen number while column indicates the queens position. Vice versa can also be used.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States: All possible arrangements of n queens (0 ≤ n </a:t>
            </a:r>
            <a:r>
              <a:rPr lang="en-US" b="1"/>
              <a:t>≤ 7), </a:t>
            </a:r>
            <a:r>
              <a:rPr lang="en-US" b="1" dirty="0"/>
              <a:t>one per column in the </a:t>
            </a:r>
            <a:r>
              <a:rPr lang="en-US" dirty="0"/>
              <a:t>leftmost n columns, with no queen attacking another.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Actions: Add a queen to any square in the leftmost empty column such that it is not </a:t>
            </a:r>
            <a:r>
              <a:rPr lang="en-US" dirty="0"/>
              <a:t>attacked by any other queen.</a:t>
            </a:r>
          </a:p>
          <a:p>
            <a:r>
              <a:rPr lang="en-US" dirty="0"/>
              <a:t>The goal of the </a:t>
            </a:r>
            <a:r>
              <a:rPr lang="en-US" b="1" dirty="0"/>
              <a:t>8-queens problem is to place eight queens on a chessboard such that </a:t>
            </a:r>
            <a:r>
              <a:rPr lang="en-US" dirty="0"/>
              <a:t>no queen attacks any other. (A queen attacks any piece in the same row, column or diagonal.)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8DCE5-E656-44C4-AB86-77C30067BB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 Queens problem - PEAS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TS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SPilani" id="{C2AAB5C5-7EF0-41AB-BACD-FB78617078F8}" vid="{BF6D0F47-F2C8-42BA-BE93-B8740E2F5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F9AD77AE249F43B3251736648C5E08" ma:contentTypeVersion="4" ma:contentTypeDescription="Create a new document." ma:contentTypeScope="" ma:versionID="8255a921621a7213751e4b91c3f62231">
  <xsd:schema xmlns:xsd="http://www.w3.org/2001/XMLSchema" xmlns:xs="http://www.w3.org/2001/XMLSchema" xmlns:p="http://schemas.microsoft.com/office/2006/metadata/properties" xmlns:ns2="c05f67bc-2672-47f4-8965-0f8f7620a235" targetNamespace="http://schemas.microsoft.com/office/2006/metadata/properties" ma:root="true" ma:fieldsID="997d68797dc860170c3a8f2a84709510" ns2:_="">
    <xsd:import namespace="c05f67bc-2672-47f4-8965-0f8f7620a2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f67bc-2672-47f4-8965-0f8f7620a2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3F8572-DF76-4B06-9A1F-895D4A0EE1B7}"/>
</file>

<file path=customXml/itemProps2.xml><?xml version="1.0" encoding="utf-8"?>
<ds:datastoreItem xmlns:ds="http://schemas.openxmlformats.org/officeDocument/2006/customXml" ds:itemID="{A4DB7EFE-AA1A-4DA9-8ABD-DA9EE55C7791}"/>
</file>

<file path=customXml/itemProps3.xml><?xml version="1.0" encoding="utf-8"?>
<ds:datastoreItem xmlns:ds="http://schemas.openxmlformats.org/officeDocument/2006/customXml" ds:itemID="{1B85A0C5-6840-4EBE-A173-01FEBBBD7745}"/>
</file>

<file path=docProps/app.xml><?xml version="1.0" encoding="utf-8"?>
<Properties xmlns="http://schemas.openxmlformats.org/officeDocument/2006/extended-properties" xmlns:vt="http://schemas.openxmlformats.org/officeDocument/2006/docPropsVTypes">
  <Template>BITSPilani</Template>
  <TotalTime>394</TotalTime>
  <Words>2405</Words>
  <Application>Microsoft Office PowerPoint</Application>
  <PresentationFormat>On-screen Show (4:3)</PresentationFormat>
  <Paragraphs>270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Rockwell</vt:lpstr>
      <vt:lpstr>BITSPilani</vt:lpstr>
      <vt:lpstr>ACI – Lab Session 2 </vt:lpstr>
      <vt:lpstr>Genetic Algorithm For N Queens problem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 for n queens -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– Lab Session 2 </dc:title>
  <dc:creator>sujatha s</dc:creator>
  <cp:lastModifiedBy>saranya p</cp:lastModifiedBy>
  <cp:revision>25</cp:revision>
  <dcterms:created xsi:type="dcterms:W3CDTF">2021-12-14T05:21:11Z</dcterms:created>
  <dcterms:modified xsi:type="dcterms:W3CDTF">2024-12-31T12:01:19Z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0x01010099F9AD77AE249F43B3251736648C5E08</vt:lpwstr>
  </property>
</Properties>
</file>