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38" r:id="rId2"/>
    <p:sldId id="531" r:id="rId3"/>
    <p:sldId id="554" r:id="rId4"/>
    <p:sldId id="534" r:id="rId5"/>
    <p:sldId id="536" r:id="rId6"/>
    <p:sldId id="555" r:id="rId7"/>
    <p:sldId id="559" r:id="rId8"/>
    <p:sldId id="560" r:id="rId9"/>
    <p:sldId id="549" r:id="rId10"/>
    <p:sldId id="556" r:id="rId11"/>
    <p:sldId id="557" r:id="rId12"/>
    <p:sldId id="558" r:id="rId13"/>
    <p:sldId id="565" r:id="rId14"/>
    <p:sldId id="566" r:id="rId15"/>
    <p:sldId id="568" r:id="rId16"/>
    <p:sldId id="567" r:id="rId17"/>
    <p:sldId id="562" r:id="rId18"/>
    <p:sldId id="563" r:id="rId19"/>
    <p:sldId id="564" r:id="rId20"/>
    <p:sldId id="545" r:id="rId21"/>
    <p:sldId id="546" r:id="rId22"/>
    <p:sldId id="547" r:id="rId23"/>
    <p:sldId id="550" r:id="rId24"/>
    <p:sldId id="551" r:id="rId25"/>
    <p:sldId id="552"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642BBCB0-021B-407A-8F27-AE98594BCE98}">
          <p14:sldIdLst>
            <p14:sldId id="338"/>
            <p14:sldId id="531"/>
            <p14:sldId id="554"/>
            <p14:sldId id="534"/>
            <p14:sldId id="536"/>
            <p14:sldId id="555"/>
            <p14:sldId id="559"/>
            <p14:sldId id="560"/>
            <p14:sldId id="549"/>
            <p14:sldId id="556"/>
            <p14:sldId id="557"/>
            <p14:sldId id="558"/>
            <p14:sldId id="565"/>
            <p14:sldId id="566"/>
            <p14:sldId id="568"/>
            <p14:sldId id="567"/>
            <p14:sldId id="562"/>
            <p14:sldId id="563"/>
            <p14:sldId id="564"/>
            <p14:sldId id="545"/>
            <p14:sldId id="546"/>
            <p14:sldId id="547"/>
            <p14:sldId id="550"/>
            <p14:sldId id="551"/>
            <p14:sldId id="55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69207" autoAdjust="0"/>
  </p:normalViewPr>
  <p:slideViewPr>
    <p:cSldViewPr>
      <p:cViewPr varScale="1">
        <p:scale>
          <a:sx n="58" d="100"/>
          <a:sy n="58" d="100"/>
        </p:scale>
        <p:origin x="13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DF5EA8A-0D37-41E7-B01A-002F130053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47" name="Rectangle 3">
            <a:extLst>
              <a:ext uri="{FF2B5EF4-FFF2-40B4-BE49-F238E27FC236}">
                <a16:creationId xmlns:a16="http://schemas.microsoft.com/office/drawing/2014/main" id="{96467BCB-081B-4D65-B7CE-F3B70D4342A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F3B478CE-0796-4CF8-9B0E-4EEC688B6932}" type="datetimeFigureOut">
              <a:rPr lang="en-US"/>
              <a:pPr>
                <a:defRPr/>
              </a:pPr>
              <a:t>2/21/2024</a:t>
            </a:fld>
            <a:endParaRPr lang="en-US"/>
          </a:p>
        </p:txBody>
      </p:sp>
      <p:sp>
        <p:nvSpPr>
          <p:cNvPr id="17412" name="Rectangle 4">
            <a:extLst>
              <a:ext uri="{FF2B5EF4-FFF2-40B4-BE49-F238E27FC236}">
                <a16:creationId xmlns:a16="http://schemas.microsoft.com/office/drawing/2014/main" id="{8F90A29E-8344-41BD-86C0-1A7B5E9DC8E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a:extLst>
              <a:ext uri="{FF2B5EF4-FFF2-40B4-BE49-F238E27FC236}">
                <a16:creationId xmlns:a16="http://schemas.microsoft.com/office/drawing/2014/main" id="{210783AA-3132-4D2F-8239-1971EE078CD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a:extLst>
              <a:ext uri="{FF2B5EF4-FFF2-40B4-BE49-F238E27FC236}">
                <a16:creationId xmlns:a16="http://schemas.microsoft.com/office/drawing/2014/main" id="{0CCC0D7E-65C2-47AF-97E2-DECA4DA679E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31751" name="Rectangle 7">
            <a:extLst>
              <a:ext uri="{FF2B5EF4-FFF2-40B4-BE49-F238E27FC236}">
                <a16:creationId xmlns:a16="http://schemas.microsoft.com/office/drawing/2014/main" id="{1F2445BB-C05E-4477-90B6-50AC3382A8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B08A9893-3AF2-4EF9-8A5C-1871904561E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88BFE19-F94B-4718-8B37-391984D8A5DA}"/>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BCE14043-7956-434B-B99D-59DA103A12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460" name="Slide Number Placeholder 3">
            <a:extLst>
              <a:ext uri="{FF2B5EF4-FFF2-40B4-BE49-F238E27FC236}">
                <a16:creationId xmlns:a16="http://schemas.microsoft.com/office/drawing/2014/main" id="{73F9FAF9-CEEA-4D1C-94A7-A4D64B31BA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067A6EC-AAA7-4C7D-ABCD-E3BF8A0AF3B7}"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1008F-C2DE-3F1C-9106-F060835A82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0ADDF-F267-3919-6521-DAA705520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06C419-7595-7CDA-BB07-F330105EBC9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B173E7D-5AAA-5BCC-57FF-022B5CE1E02D}"/>
              </a:ext>
            </a:extLst>
          </p:cNvPr>
          <p:cNvSpPr>
            <a:spLocks noGrp="1"/>
          </p:cNvSpPr>
          <p:nvPr>
            <p:ph type="sldNum" sz="quarter" idx="5"/>
          </p:nvPr>
        </p:nvSpPr>
        <p:spPr/>
        <p:txBody>
          <a:bodyPr/>
          <a:lstStyle/>
          <a:p>
            <a:fld id="{B08A9893-3AF2-4EF9-8A5C-1871904561ED}" type="slidenum">
              <a:rPr lang="en-US" altLang="en-US" smtClean="0"/>
              <a:pPr/>
              <a:t>10</a:t>
            </a:fld>
            <a:endParaRPr lang="en-US" altLang="en-US"/>
          </a:p>
        </p:txBody>
      </p:sp>
    </p:spTree>
    <p:extLst>
      <p:ext uri="{BB962C8B-B14F-4D97-AF65-F5344CB8AC3E}">
        <p14:creationId xmlns:p14="http://schemas.microsoft.com/office/powerpoint/2010/main" val="1942318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FF7E6-03CB-BC9E-EA0A-BE7AC0B0E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23280-8191-790C-6FFA-3FA3C4A99C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399CC-486B-4464-6A45-06937D9C8F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6FA4226-8551-073D-3963-04BB07EBB140}"/>
              </a:ext>
            </a:extLst>
          </p:cNvPr>
          <p:cNvSpPr>
            <a:spLocks noGrp="1"/>
          </p:cNvSpPr>
          <p:nvPr>
            <p:ph type="sldNum" sz="quarter" idx="5"/>
          </p:nvPr>
        </p:nvSpPr>
        <p:spPr/>
        <p:txBody>
          <a:bodyPr/>
          <a:lstStyle/>
          <a:p>
            <a:fld id="{B08A9893-3AF2-4EF9-8A5C-1871904561ED}" type="slidenum">
              <a:rPr lang="en-US" altLang="en-US" smtClean="0"/>
              <a:pPr/>
              <a:t>11</a:t>
            </a:fld>
            <a:endParaRPr lang="en-US" altLang="en-US"/>
          </a:p>
        </p:txBody>
      </p:sp>
    </p:spTree>
    <p:extLst>
      <p:ext uri="{BB962C8B-B14F-4D97-AF65-F5344CB8AC3E}">
        <p14:creationId xmlns:p14="http://schemas.microsoft.com/office/powerpoint/2010/main" val="142970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4C6F0-3B0E-BCAE-EF50-7071398C63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A06DB-FDA5-5365-188D-BBBB161A9B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786C0-9E0D-FE0B-E3B5-C98D7EDB30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67E477-9102-6A6C-B28E-C5A54693692A}"/>
              </a:ext>
            </a:extLst>
          </p:cNvPr>
          <p:cNvSpPr>
            <a:spLocks noGrp="1"/>
          </p:cNvSpPr>
          <p:nvPr>
            <p:ph type="sldNum" sz="quarter" idx="5"/>
          </p:nvPr>
        </p:nvSpPr>
        <p:spPr/>
        <p:txBody>
          <a:bodyPr/>
          <a:lstStyle/>
          <a:p>
            <a:fld id="{B08A9893-3AF2-4EF9-8A5C-1871904561ED}" type="slidenum">
              <a:rPr lang="en-US" altLang="en-US" smtClean="0"/>
              <a:pPr/>
              <a:t>12</a:t>
            </a:fld>
            <a:endParaRPr lang="en-US" altLang="en-US"/>
          </a:p>
        </p:txBody>
      </p:sp>
    </p:spTree>
    <p:extLst>
      <p:ext uri="{BB962C8B-B14F-4D97-AF65-F5344CB8AC3E}">
        <p14:creationId xmlns:p14="http://schemas.microsoft.com/office/powerpoint/2010/main" val="56539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77D10-5A1A-8D12-6CD4-3F55AC9F4E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8770B-17F4-CC1D-411E-6F806C9EB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501553-C344-2118-720C-1AA1F076AB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BB8F5BB-E078-F196-2945-29E561BFDD43}"/>
              </a:ext>
            </a:extLst>
          </p:cNvPr>
          <p:cNvSpPr>
            <a:spLocks noGrp="1"/>
          </p:cNvSpPr>
          <p:nvPr>
            <p:ph type="sldNum" sz="quarter" idx="5"/>
          </p:nvPr>
        </p:nvSpPr>
        <p:spPr/>
        <p:txBody>
          <a:bodyPr/>
          <a:lstStyle/>
          <a:p>
            <a:fld id="{B08A9893-3AF2-4EF9-8A5C-1871904561ED}" type="slidenum">
              <a:rPr lang="en-US" altLang="en-US" smtClean="0"/>
              <a:pPr/>
              <a:t>13</a:t>
            </a:fld>
            <a:endParaRPr lang="en-US" altLang="en-US"/>
          </a:p>
        </p:txBody>
      </p:sp>
    </p:spTree>
    <p:extLst>
      <p:ext uri="{BB962C8B-B14F-4D97-AF65-F5344CB8AC3E}">
        <p14:creationId xmlns:p14="http://schemas.microsoft.com/office/powerpoint/2010/main" val="4268362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B6C0-66AC-C799-642C-DDFE4194D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D22B2-9EBE-2265-531C-534D14846B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03899-5D6E-D6F3-5EA5-5B4A9334930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4E6F5A-AD49-B273-8166-4F150E7CD76F}"/>
              </a:ext>
            </a:extLst>
          </p:cNvPr>
          <p:cNvSpPr>
            <a:spLocks noGrp="1"/>
          </p:cNvSpPr>
          <p:nvPr>
            <p:ph type="sldNum" sz="quarter" idx="5"/>
          </p:nvPr>
        </p:nvSpPr>
        <p:spPr/>
        <p:txBody>
          <a:bodyPr/>
          <a:lstStyle/>
          <a:p>
            <a:fld id="{B08A9893-3AF2-4EF9-8A5C-1871904561ED}" type="slidenum">
              <a:rPr lang="en-US" altLang="en-US" smtClean="0"/>
              <a:pPr/>
              <a:t>14</a:t>
            </a:fld>
            <a:endParaRPr lang="en-US" altLang="en-US"/>
          </a:p>
        </p:txBody>
      </p:sp>
    </p:spTree>
    <p:extLst>
      <p:ext uri="{BB962C8B-B14F-4D97-AF65-F5344CB8AC3E}">
        <p14:creationId xmlns:p14="http://schemas.microsoft.com/office/powerpoint/2010/main" val="3038142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4062E-BDD7-C126-B5A9-8F5ADE8051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F9D88-2E52-511B-654A-8D971735EC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DDA47-CDEC-A216-150A-51CE462890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CF4AA8C-0E7F-AE0D-E12F-FCE23DC2B821}"/>
              </a:ext>
            </a:extLst>
          </p:cNvPr>
          <p:cNvSpPr>
            <a:spLocks noGrp="1"/>
          </p:cNvSpPr>
          <p:nvPr>
            <p:ph type="sldNum" sz="quarter" idx="5"/>
          </p:nvPr>
        </p:nvSpPr>
        <p:spPr/>
        <p:txBody>
          <a:bodyPr/>
          <a:lstStyle/>
          <a:p>
            <a:fld id="{B08A9893-3AF2-4EF9-8A5C-1871904561ED}" type="slidenum">
              <a:rPr lang="en-US" altLang="en-US" smtClean="0"/>
              <a:pPr/>
              <a:t>15</a:t>
            </a:fld>
            <a:endParaRPr lang="en-US" altLang="en-US"/>
          </a:p>
        </p:txBody>
      </p:sp>
    </p:spTree>
    <p:extLst>
      <p:ext uri="{BB962C8B-B14F-4D97-AF65-F5344CB8AC3E}">
        <p14:creationId xmlns:p14="http://schemas.microsoft.com/office/powerpoint/2010/main" val="67561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D262C-8A09-6AA4-4BE2-18B38253A6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6E3A7-7988-F8EA-B8AA-3ACDFC6462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D294D-83DD-685B-726D-5315390D089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81365F0-35F7-BF2B-F66C-DB5C569D90F8}"/>
              </a:ext>
            </a:extLst>
          </p:cNvPr>
          <p:cNvSpPr>
            <a:spLocks noGrp="1"/>
          </p:cNvSpPr>
          <p:nvPr>
            <p:ph type="sldNum" sz="quarter" idx="5"/>
          </p:nvPr>
        </p:nvSpPr>
        <p:spPr/>
        <p:txBody>
          <a:bodyPr/>
          <a:lstStyle/>
          <a:p>
            <a:fld id="{B08A9893-3AF2-4EF9-8A5C-1871904561ED}" type="slidenum">
              <a:rPr lang="en-US" altLang="en-US" smtClean="0"/>
              <a:pPr/>
              <a:t>16</a:t>
            </a:fld>
            <a:endParaRPr lang="en-US" altLang="en-US"/>
          </a:p>
        </p:txBody>
      </p:sp>
    </p:spTree>
    <p:extLst>
      <p:ext uri="{BB962C8B-B14F-4D97-AF65-F5344CB8AC3E}">
        <p14:creationId xmlns:p14="http://schemas.microsoft.com/office/powerpoint/2010/main" val="2813238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54D2-F1F7-0082-68DE-9823F5A25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EDE883-38D5-ECBB-7F73-1563F4DEAC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A91FEB-D443-3E12-210D-931C0EA2CDC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1CC27A-C7FE-506A-5519-0B4F240C1A05}"/>
              </a:ext>
            </a:extLst>
          </p:cNvPr>
          <p:cNvSpPr>
            <a:spLocks noGrp="1"/>
          </p:cNvSpPr>
          <p:nvPr>
            <p:ph type="sldNum" sz="quarter" idx="5"/>
          </p:nvPr>
        </p:nvSpPr>
        <p:spPr/>
        <p:txBody>
          <a:bodyPr/>
          <a:lstStyle/>
          <a:p>
            <a:fld id="{B08A9893-3AF2-4EF9-8A5C-1871904561ED}" type="slidenum">
              <a:rPr lang="en-US" altLang="en-US" smtClean="0"/>
              <a:pPr/>
              <a:t>17</a:t>
            </a:fld>
            <a:endParaRPr lang="en-US" altLang="en-US"/>
          </a:p>
        </p:txBody>
      </p:sp>
    </p:spTree>
    <p:extLst>
      <p:ext uri="{BB962C8B-B14F-4D97-AF65-F5344CB8AC3E}">
        <p14:creationId xmlns:p14="http://schemas.microsoft.com/office/powerpoint/2010/main" val="2400679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A17BF-06EB-BA3E-7ACD-03A715F55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00FA4-0966-E12B-54C9-AD59090EBD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1E47F-16F0-9201-8B3D-7ED4429B1F4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906EEBD-456C-C446-DC2B-F948F18F3DDF}"/>
              </a:ext>
            </a:extLst>
          </p:cNvPr>
          <p:cNvSpPr>
            <a:spLocks noGrp="1"/>
          </p:cNvSpPr>
          <p:nvPr>
            <p:ph type="sldNum" sz="quarter" idx="5"/>
          </p:nvPr>
        </p:nvSpPr>
        <p:spPr/>
        <p:txBody>
          <a:bodyPr/>
          <a:lstStyle/>
          <a:p>
            <a:fld id="{B08A9893-3AF2-4EF9-8A5C-1871904561ED}" type="slidenum">
              <a:rPr lang="en-US" altLang="en-US" smtClean="0"/>
              <a:pPr/>
              <a:t>18</a:t>
            </a:fld>
            <a:endParaRPr lang="en-US" altLang="en-US"/>
          </a:p>
        </p:txBody>
      </p:sp>
    </p:spTree>
    <p:extLst>
      <p:ext uri="{BB962C8B-B14F-4D97-AF65-F5344CB8AC3E}">
        <p14:creationId xmlns:p14="http://schemas.microsoft.com/office/powerpoint/2010/main" val="1569493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5E51C-2211-6700-F43A-CCC0E630F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92016-3E76-E027-DC8C-C74C17181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E92607-8C40-EB55-AF11-66663BD9BF2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A43E35-FA7A-8C2C-C376-A8702A4752B6}"/>
              </a:ext>
            </a:extLst>
          </p:cNvPr>
          <p:cNvSpPr>
            <a:spLocks noGrp="1"/>
          </p:cNvSpPr>
          <p:nvPr>
            <p:ph type="sldNum" sz="quarter" idx="5"/>
          </p:nvPr>
        </p:nvSpPr>
        <p:spPr/>
        <p:txBody>
          <a:bodyPr/>
          <a:lstStyle/>
          <a:p>
            <a:fld id="{B08A9893-3AF2-4EF9-8A5C-1871904561ED}" type="slidenum">
              <a:rPr lang="en-US" altLang="en-US" smtClean="0"/>
              <a:pPr/>
              <a:t>19</a:t>
            </a:fld>
            <a:endParaRPr lang="en-US" altLang="en-US"/>
          </a:p>
        </p:txBody>
      </p:sp>
    </p:spTree>
    <p:extLst>
      <p:ext uri="{BB962C8B-B14F-4D97-AF65-F5344CB8AC3E}">
        <p14:creationId xmlns:p14="http://schemas.microsoft.com/office/powerpoint/2010/main" val="851686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651052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2610024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265851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3753720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3056735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1226532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0F0406B-C238-441C-BB42-B30B8AF03345}"/>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8B07ED5A-03E0-4BED-9B75-1AEAA1B007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5C06B8AF-5114-4E0B-8F10-C93D76E3A2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3039676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4435-5326-E61D-942C-119DD137FCE5}"/>
            </a:ext>
          </a:extLst>
        </p:cNvPr>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BD30FDE-EE9C-5131-85CC-6AD5F8408F21}"/>
              </a:ext>
            </a:extLst>
          </p:cNvPr>
          <p:cNvSpPr>
            <a:spLocks noGrp="1" noRot="1" noChangeAspect="1" noTextEdit="1"/>
          </p:cNvSpPr>
          <p:nvPr>
            <p:ph type="sldImg"/>
          </p:nvPr>
        </p:nvSpPr>
        <p:spPr>
          <a:ln/>
        </p:spPr>
      </p:sp>
      <p:sp>
        <p:nvSpPr>
          <p:cNvPr id="21507" name="Notes Placeholder 2">
            <a:extLst>
              <a:ext uri="{FF2B5EF4-FFF2-40B4-BE49-F238E27FC236}">
                <a16:creationId xmlns:a16="http://schemas.microsoft.com/office/drawing/2014/main" id="{236F92AF-FFE6-9D2C-BB6C-DBDB2DE773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dirty="0"/>
          </a:p>
        </p:txBody>
      </p:sp>
      <p:sp>
        <p:nvSpPr>
          <p:cNvPr id="21508" name="Slide Number Placeholder 3">
            <a:extLst>
              <a:ext uri="{FF2B5EF4-FFF2-40B4-BE49-F238E27FC236}">
                <a16:creationId xmlns:a16="http://schemas.microsoft.com/office/drawing/2014/main" id="{7447E37C-44C3-7927-A054-2CB484FF06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DCD7411-7300-48BA-B1FA-A2C044FF9BA3}"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48534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A9893-3AF2-4EF9-8A5C-1871904561ED}" type="slidenum">
              <a:rPr lang="en-US" altLang="en-US" smtClean="0"/>
              <a:pPr/>
              <a:t>4</a:t>
            </a:fld>
            <a:endParaRPr lang="en-US" altLang="en-US"/>
          </a:p>
        </p:txBody>
      </p:sp>
    </p:spTree>
    <p:extLst>
      <p:ext uri="{BB962C8B-B14F-4D97-AF65-F5344CB8AC3E}">
        <p14:creationId xmlns:p14="http://schemas.microsoft.com/office/powerpoint/2010/main" val="334051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A9893-3AF2-4EF9-8A5C-1871904561ED}" type="slidenum">
              <a:rPr lang="en-US" altLang="en-US" smtClean="0"/>
              <a:pPr/>
              <a:t>5</a:t>
            </a:fld>
            <a:endParaRPr lang="en-US" altLang="en-US"/>
          </a:p>
        </p:txBody>
      </p:sp>
    </p:spTree>
    <p:extLst>
      <p:ext uri="{BB962C8B-B14F-4D97-AF65-F5344CB8AC3E}">
        <p14:creationId xmlns:p14="http://schemas.microsoft.com/office/powerpoint/2010/main" val="116067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B38D5-D495-E36A-37FC-0F212AA9A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350A92-B1F6-0737-5EA1-52E6E6521D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2793C1-1519-7318-AD85-F093FC8381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F568091-8412-AE3B-736C-6C1E797F2D3F}"/>
              </a:ext>
            </a:extLst>
          </p:cNvPr>
          <p:cNvSpPr>
            <a:spLocks noGrp="1"/>
          </p:cNvSpPr>
          <p:nvPr>
            <p:ph type="sldNum" sz="quarter" idx="5"/>
          </p:nvPr>
        </p:nvSpPr>
        <p:spPr/>
        <p:txBody>
          <a:bodyPr/>
          <a:lstStyle/>
          <a:p>
            <a:fld id="{B08A9893-3AF2-4EF9-8A5C-1871904561ED}" type="slidenum">
              <a:rPr lang="en-US" altLang="en-US" smtClean="0"/>
              <a:pPr/>
              <a:t>6</a:t>
            </a:fld>
            <a:endParaRPr lang="en-US" altLang="en-US"/>
          </a:p>
        </p:txBody>
      </p:sp>
    </p:spTree>
    <p:extLst>
      <p:ext uri="{BB962C8B-B14F-4D97-AF65-F5344CB8AC3E}">
        <p14:creationId xmlns:p14="http://schemas.microsoft.com/office/powerpoint/2010/main" val="200979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33235-86FD-F096-5AB8-C74BD1370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9C610E-140A-165D-0125-C2816213D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7DCFE-52DC-FBD2-D41A-6FDA0436E6D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37E85C7-9930-2E80-EFC1-771A6A6B9F44}"/>
              </a:ext>
            </a:extLst>
          </p:cNvPr>
          <p:cNvSpPr>
            <a:spLocks noGrp="1"/>
          </p:cNvSpPr>
          <p:nvPr>
            <p:ph type="sldNum" sz="quarter" idx="5"/>
          </p:nvPr>
        </p:nvSpPr>
        <p:spPr/>
        <p:txBody>
          <a:bodyPr/>
          <a:lstStyle/>
          <a:p>
            <a:fld id="{B08A9893-3AF2-4EF9-8A5C-1871904561ED}" type="slidenum">
              <a:rPr lang="en-US" altLang="en-US" smtClean="0"/>
              <a:pPr/>
              <a:t>7</a:t>
            </a:fld>
            <a:endParaRPr lang="en-US" altLang="en-US"/>
          </a:p>
        </p:txBody>
      </p:sp>
    </p:spTree>
    <p:extLst>
      <p:ext uri="{BB962C8B-B14F-4D97-AF65-F5344CB8AC3E}">
        <p14:creationId xmlns:p14="http://schemas.microsoft.com/office/powerpoint/2010/main" val="269375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46D3B-1491-5E56-5368-BDBEB4B83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141881-D04A-97DE-8FAF-547061BD4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A57C6E-AD67-F1FF-E2D9-A5C1EC44FFF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B7D149-528C-BC91-C36C-5FA28A70FD29}"/>
              </a:ext>
            </a:extLst>
          </p:cNvPr>
          <p:cNvSpPr>
            <a:spLocks noGrp="1"/>
          </p:cNvSpPr>
          <p:nvPr>
            <p:ph type="sldNum" sz="quarter" idx="5"/>
          </p:nvPr>
        </p:nvSpPr>
        <p:spPr/>
        <p:txBody>
          <a:bodyPr/>
          <a:lstStyle/>
          <a:p>
            <a:fld id="{B08A9893-3AF2-4EF9-8A5C-1871904561ED}" type="slidenum">
              <a:rPr lang="en-US" altLang="en-US" smtClean="0"/>
              <a:pPr/>
              <a:t>8</a:t>
            </a:fld>
            <a:endParaRPr lang="en-US" altLang="en-US"/>
          </a:p>
        </p:txBody>
      </p:sp>
    </p:spTree>
    <p:extLst>
      <p:ext uri="{BB962C8B-B14F-4D97-AF65-F5344CB8AC3E}">
        <p14:creationId xmlns:p14="http://schemas.microsoft.com/office/powerpoint/2010/main" val="141985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A9893-3AF2-4EF9-8A5C-1871904561ED}" type="slidenum">
              <a:rPr lang="en-US" altLang="en-US" smtClean="0"/>
              <a:pPr/>
              <a:t>9</a:t>
            </a:fld>
            <a:endParaRPr lang="en-US" altLang="en-US"/>
          </a:p>
        </p:txBody>
      </p:sp>
    </p:spTree>
    <p:extLst>
      <p:ext uri="{BB962C8B-B14F-4D97-AF65-F5344CB8AC3E}">
        <p14:creationId xmlns:p14="http://schemas.microsoft.com/office/powerpoint/2010/main" val="2997398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B6EF0C-A309-4F9D-A19A-8EE86275ADFC}"/>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51367EBE-858D-4D90-9646-656BF46A2F6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46C0960-B531-4B24-AA8A-F304542BA2B8}"/>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0BD79A8-3AC3-4055-841D-0CF60CFFC6BE}"/>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7720DB97-31AA-4C7D-96D8-20117432EEA6}"/>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D136FB5-7AA1-4FD1-9328-89F2183501E3}"/>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12">
            <a:extLst>
              <a:ext uri="{FF2B5EF4-FFF2-40B4-BE49-F238E27FC236}">
                <a16:creationId xmlns:a16="http://schemas.microsoft.com/office/drawing/2014/main" id="{0C0CEDDD-FF42-4A47-96C6-13F183BE90C8}"/>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2809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AFD35793-2F9C-4311-9A24-BFEE49123A4D}"/>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FD37A2C9-DE77-4968-B909-6C2A788E20DE}"/>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AB2219E-F6E3-4164-83CD-536A7051F1B4}"/>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3E80776-DC1C-4F53-82F9-A4EB8651444D}"/>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2BE247F6-A288-4E52-B639-4954A57CD8C3}"/>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1">
            <a:extLst>
              <a:ext uri="{FF2B5EF4-FFF2-40B4-BE49-F238E27FC236}">
                <a16:creationId xmlns:a16="http://schemas.microsoft.com/office/drawing/2014/main" id="{C7F95774-CE7F-4EF1-853E-0A27D99EBC78}"/>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2065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28C184EC-3C44-4DED-8BEA-C0D4EAFC30C3}"/>
              </a:ext>
            </a:extLst>
          </p:cNvPr>
          <p:cNvSpPr>
            <a:spLocks noGrp="1" noChangeArrowheads="1"/>
          </p:cNvSpPr>
          <p:nvPr>
            <p:ph type="dt" sz="half" idx="10"/>
          </p:nvPr>
        </p:nvSpPr>
        <p:spPr/>
        <p:txBody>
          <a:bodyPr/>
          <a:lstStyle>
            <a:lvl1pPr>
              <a:defRPr/>
            </a:lvl1pPr>
          </a:lstStyle>
          <a:p>
            <a:pPr>
              <a:defRPr/>
            </a:pPr>
            <a:fld id="{F2BE9D56-5B2D-40BC-A7F0-4EE9A726B989}" type="datetime1">
              <a:rPr lang="en-US"/>
              <a:pPr>
                <a:defRPr/>
              </a:pPr>
              <a:t>2/21/2024</a:t>
            </a:fld>
            <a:endParaRPr lang="en-US"/>
          </a:p>
        </p:txBody>
      </p:sp>
      <p:sp>
        <p:nvSpPr>
          <p:cNvPr id="5" name="Rectangle 5">
            <a:extLst>
              <a:ext uri="{FF2B5EF4-FFF2-40B4-BE49-F238E27FC236}">
                <a16:creationId xmlns:a16="http://schemas.microsoft.com/office/drawing/2014/main" id="{BD578051-56C6-400E-8D02-2396A95AD9FE}"/>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6" name="Rectangle 6">
            <a:extLst>
              <a:ext uri="{FF2B5EF4-FFF2-40B4-BE49-F238E27FC236}">
                <a16:creationId xmlns:a16="http://schemas.microsoft.com/office/drawing/2014/main" id="{EE7BDD10-4605-4C3C-8EC4-0B11EE033DAD}"/>
              </a:ext>
            </a:extLst>
          </p:cNvPr>
          <p:cNvSpPr>
            <a:spLocks noGrp="1" noChangeArrowheads="1"/>
          </p:cNvSpPr>
          <p:nvPr>
            <p:ph type="sldNum" sz="quarter" idx="12"/>
          </p:nvPr>
        </p:nvSpPr>
        <p:spPr/>
        <p:txBody>
          <a:bodyPr/>
          <a:lstStyle>
            <a:lvl1pPr>
              <a:defRPr/>
            </a:lvl1pPr>
          </a:lstStyle>
          <a:p>
            <a:fld id="{AF2A210A-0DFF-4DCC-98FD-F0C3D3363D99}" type="slidenum">
              <a:rPr lang="en-US" altLang="en-US"/>
              <a:pPr/>
              <a:t>‹#›</a:t>
            </a:fld>
            <a:endParaRPr lang="en-US" altLang="en-US"/>
          </a:p>
        </p:txBody>
      </p:sp>
    </p:spTree>
    <p:extLst>
      <p:ext uri="{BB962C8B-B14F-4D97-AF65-F5344CB8AC3E}">
        <p14:creationId xmlns:p14="http://schemas.microsoft.com/office/powerpoint/2010/main" val="1848536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4E73710-CCA7-4058-9517-377B9104EA2D}"/>
              </a:ext>
            </a:extLst>
          </p:cNvPr>
          <p:cNvSpPr>
            <a:spLocks noGrp="1" noChangeArrowheads="1"/>
          </p:cNvSpPr>
          <p:nvPr>
            <p:ph type="dt" sz="half" idx="10"/>
          </p:nvPr>
        </p:nvSpPr>
        <p:spPr/>
        <p:txBody>
          <a:bodyPr/>
          <a:lstStyle>
            <a:lvl1pPr>
              <a:defRPr/>
            </a:lvl1pPr>
          </a:lstStyle>
          <a:p>
            <a:pPr>
              <a:defRPr/>
            </a:pPr>
            <a:fld id="{54D2EADB-CC56-40AF-9802-2F74D64F9A41}" type="datetime1">
              <a:rPr lang="en-US"/>
              <a:pPr>
                <a:defRPr/>
              </a:pPr>
              <a:t>2/21/2024</a:t>
            </a:fld>
            <a:endParaRPr lang="en-US"/>
          </a:p>
        </p:txBody>
      </p:sp>
      <p:sp>
        <p:nvSpPr>
          <p:cNvPr id="4" name="Rectangle 5">
            <a:extLst>
              <a:ext uri="{FF2B5EF4-FFF2-40B4-BE49-F238E27FC236}">
                <a16:creationId xmlns:a16="http://schemas.microsoft.com/office/drawing/2014/main" id="{ACCFFEDF-499A-403A-B99B-4AA37483A7D9}"/>
              </a:ext>
            </a:extLst>
          </p:cNvPr>
          <p:cNvSpPr>
            <a:spLocks noGrp="1" noChangeArrowheads="1"/>
          </p:cNvSpPr>
          <p:nvPr>
            <p:ph type="ftr" sz="quarter" idx="11"/>
          </p:nvPr>
        </p:nvSpPr>
        <p:spPr/>
        <p:txBody>
          <a:bodyPr/>
          <a:lstStyle>
            <a:lvl1pPr>
              <a:defRPr/>
            </a:lvl1pPr>
          </a:lstStyle>
          <a:p>
            <a:pPr>
              <a:defRPr/>
            </a:pPr>
            <a:r>
              <a:rPr lang="en-US"/>
              <a:t>Lecture 1(Lucy J. Gudino)</a:t>
            </a:r>
          </a:p>
        </p:txBody>
      </p:sp>
      <p:sp>
        <p:nvSpPr>
          <p:cNvPr id="5" name="Rectangle 6">
            <a:extLst>
              <a:ext uri="{FF2B5EF4-FFF2-40B4-BE49-F238E27FC236}">
                <a16:creationId xmlns:a16="http://schemas.microsoft.com/office/drawing/2014/main" id="{E481BB7A-CB23-46AC-B4E0-878709D8FF41}"/>
              </a:ext>
            </a:extLst>
          </p:cNvPr>
          <p:cNvSpPr>
            <a:spLocks noGrp="1" noChangeArrowheads="1"/>
          </p:cNvSpPr>
          <p:nvPr>
            <p:ph type="sldNum" sz="quarter" idx="12"/>
          </p:nvPr>
        </p:nvSpPr>
        <p:spPr/>
        <p:txBody>
          <a:bodyPr/>
          <a:lstStyle>
            <a:lvl1pPr>
              <a:defRPr/>
            </a:lvl1pPr>
          </a:lstStyle>
          <a:p>
            <a:fld id="{0B3E63D7-5E1E-4B6D-99AA-0805DE8BDBC3}" type="slidenum">
              <a:rPr lang="en-US" altLang="en-US"/>
              <a:pPr/>
              <a:t>‹#›</a:t>
            </a:fld>
            <a:endParaRPr lang="en-US" altLang="en-US"/>
          </a:p>
        </p:txBody>
      </p:sp>
    </p:spTree>
    <p:extLst>
      <p:ext uri="{BB962C8B-B14F-4D97-AF65-F5344CB8AC3E}">
        <p14:creationId xmlns:p14="http://schemas.microsoft.com/office/powerpoint/2010/main" val="2495621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D0EB75-A44F-496F-8C77-91877FE474FF}"/>
              </a:ext>
            </a:extLst>
          </p:cNvPr>
          <p:cNvSpPr>
            <a:spLocks noGrp="1" noChangeArrowheads="1"/>
          </p:cNvSpPr>
          <p:nvPr>
            <p:ph type="dt" sz="half" idx="10"/>
          </p:nvPr>
        </p:nvSpPr>
        <p:spPr/>
        <p:txBody>
          <a:bodyPr/>
          <a:lstStyle>
            <a:lvl1pPr eaLnBrk="1" hangingPunct="1">
              <a:defRPr/>
            </a:lvl1pPr>
          </a:lstStyle>
          <a:p>
            <a:pPr>
              <a:defRPr/>
            </a:pPr>
            <a:endParaRPr lang="en-US"/>
          </a:p>
        </p:txBody>
      </p:sp>
      <p:sp>
        <p:nvSpPr>
          <p:cNvPr id="6" name="Footer Placeholder 5">
            <a:extLst>
              <a:ext uri="{FF2B5EF4-FFF2-40B4-BE49-F238E27FC236}">
                <a16:creationId xmlns:a16="http://schemas.microsoft.com/office/drawing/2014/main" id="{8C18A5AF-6416-4E34-85EB-790B02CFC03D}"/>
              </a:ext>
            </a:extLst>
          </p:cNvPr>
          <p:cNvSpPr>
            <a:spLocks noGrp="1" noChangeArrowheads="1"/>
          </p:cNvSpPr>
          <p:nvPr>
            <p:ph type="ftr" sz="quarter" idx="11"/>
          </p:nvPr>
        </p:nvSpPr>
        <p:spPr/>
        <p:txBody>
          <a:bodyPr/>
          <a:lstStyle>
            <a:lvl1pPr eaLnBrk="1" hangingPunct="1">
              <a:defRPr/>
            </a:lvl1pPr>
          </a:lstStyle>
          <a:p>
            <a:pPr>
              <a:defRPr/>
            </a:pPr>
            <a:endParaRPr lang="en-US"/>
          </a:p>
        </p:txBody>
      </p:sp>
      <p:sp>
        <p:nvSpPr>
          <p:cNvPr id="7" name="Slide Number Placeholder 6">
            <a:extLst>
              <a:ext uri="{FF2B5EF4-FFF2-40B4-BE49-F238E27FC236}">
                <a16:creationId xmlns:a16="http://schemas.microsoft.com/office/drawing/2014/main" id="{9A939362-CF5F-4BB3-9D24-E1812DAD7E04}"/>
              </a:ext>
            </a:extLst>
          </p:cNvPr>
          <p:cNvSpPr>
            <a:spLocks noGrp="1" noChangeArrowheads="1"/>
          </p:cNvSpPr>
          <p:nvPr>
            <p:ph type="sldNum" sz="quarter" idx="12"/>
          </p:nvPr>
        </p:nvSpPr>
        <p:spPr/>
        <p:txBody>
          <a:bodyPr/>
          <a:lstStyle>
            <a:lvl1pPr>
              <a:defRPr/>
            </a:lvl1pPr>
          </a:lstStyle>
          <a:p>
            <a:fld id="{8E6E5ADA-DDA8-4125-BE15-E577704C2D38}" type="slidenum">
              <a:rPr lang="en-US" altLang="en-US"/>
              <a:pPr/>
              <a:t>‹#›</a:t>
            </a:fld>
            <a:endParaRPr lang="en-US" altLang="en-US"/>
          </a:p>
        </p:txBody>
      </p:sp>
    </p:spTree>
    <p:extLst>
      <p:ext uri="{BB962C8B-B14F-4D97-AF65-F5344CB8AC3E}">
        <p14:creationId xmlns:p14="http://schemas.microsoft.com/office/powerpoint/2010/main" val="362802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04DDB7-C317-4808-BA0A-975BC947FC3A}"/>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B2AEB80F-B903-4AB6-A734-A2BC31399849}"/>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5C4C0EF-3F96-424C-AD46-3855B096C35B}"/>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326DA1C-65BD-4711-8765-81C873E63B5A}"/>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E125FBC0-8EC6-44F9-8CF2-D1610BB166B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7C80CC7-9E0C-444A-83B9-4EE4A2518BF8}"/>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2">
            <a:extLst>
              <a:ext uri="{FF2B5EF4-FFF2-40B4-BE49-F238E27FC236}">
                <a16:creationId xmlns:a16="http://schemas.microsoft.com/office/drawing/2014/main" id="{DFF37213-9F12-4731-BBE5-88F15F77A83F}"/>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50981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E91EB8A8-5A4A-43C3-AC5F-A06088002F2B}"/>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grpSp>
        <p:nvGrpSpPr>
          <p:cNvPr id="5" name="Group 11">
            <a:extLst>
              <a:ext uri="{FF2B5EF4-FFF2-40B4-BE49-F238E27FC236}">
                <a16:creationId xmlns:a16="http://schemas.microsoft.com/office/drawing/2014/main" id="{1F4A73F5-46E5-49AD-B975-18B75F71E148}"/>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1BF885A2-656A-4FA8-8244-38DB0C24876B}"/>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0CE31A7-A331-41F7-ABD0-FB2EABABE641}"/>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7308A47B-AF00-48DD-BD97-92E9EF4AF339}"/>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555A649C-76AD-42A0-A0FB-6BAEBF2A8E75}"/>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69287E8C-F393-4A43-A12E-BCB57D9B657F}"/>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56141751-E327-4D9F-A042-96E37CD837E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F4CD6954-1614-44E1-9B88-F0DB8FD6F82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9678716-9CEC-48CB-8171-2B20F04EA8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719ACDE9-4838-4D5F-9D9E-B02345A70A00}"/>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02B831ED-A662-4A5C-9BA9-738063847D1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7A5A7AD4-2857-4208-82C5-3E599F38E25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30288897-284F-4A78-8989-C1B3531197B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6513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42D4EB69-588F-4775-BA47-EBECE1A3F29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ED42F45-CE9F-496F-9538-4C881DE290B4}"/>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77782996-3E07-42D3-972E-4A46B0C3286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F5BA2935-DFA5-45B7-8BD0-5E7A2AC6BE1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7F904ED-1F18-4E95-9438-C327CAF1B93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CA2F72FC-213F-404A-8736-F06A4F6B65F9}"/>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2E87D52A-FB40-43CE-BFDA-419F6BA449F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E933DCA1-ACCB-45DC-B49A-B8550AD92B6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4F666E33-BF9D-4744-8D63-99BCA664CDD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5">
            <a:extLst>
              <a:ext uri="{FF2B5EF4-FFF2-40B4-BE49-F238E27FC236}">
                <a16:creationId xmlns:a16="http://schemas.microsoft.com/office/drawing/2014/main" id="{BA9726E3-1DDC-425D-BED3-891DFC47D86F}"/>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8291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94AF3D63-D717-4303-9D23-8D14D4395012}"/>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A88DA3D1-2577-4149-B544-7C15B03DF3C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811C539-513B-4760-B108-F46628338DB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B5A2BB7-168E-4368-8D2E-6C5A6C84EAA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EBDFD480-834B-4D5F-BCEB-A444F29D0C57}"/>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C895013-07C5-47BF-859C-1988F80B550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82F77E61-6F49-431C-897C-ECBC7CDE3E7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91F1807B-83A7-4112-8B33-BF312EA8955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B78E6EFE-7C77-4E40-8D8B-FAD840A643D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5">
            <a:extLst>
              <a:ext uri="{FF2B5EF4-FFF2-40B4-BE49-F238E27FC236}">
                <a16:creationId xmlns:a16="http://schemas.microsoft.com/office/drawing/2014/main" id="{95C94692-5646-4986-8087-FD1C92CDC66C}"/>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81427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5698EC2A-A9C5-4382-9A36-741141A30F26}"/>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EDAB401-33B7-48F3-A495-7379FB29EC9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CCC8001-6FFA-4B21-9B59-E8F0EB0595C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B8B7822-2783-4753-9E08-464A93268E6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2D256388-B9CD-4741-BBAC-2E01896E685E}"/>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3C2CB26-628B-49FF-B3FE-76B1C718140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15E7E7B6-CA2B-4F3F-B158-904843DE6DE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74DAF3A-E587-4FEC-A3F1-70ED53AC8D6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3040170D-A354-4B84-B303-9E21BE7DE7D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a:extLst>
              <a:ext uri="{FF2B5EF4-FFF2-40B4-BE49-F238E27FC236}">
                <a16:creationId xmlns:a16="http://schemas.microsoft.com/office/drawing/2014/main" id="{4D25EC1D-E86B-4FC8-B851-0E0BA3311D1D}"/>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93504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F1CBCC84-A896-4F81-A508-CB4D78C9F15A}"/>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F3C7A6D-030A-4A5A-8612-E33CF7A4F67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0641F8A-47CE-4064-872F-31193D40D4B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FDAEDA3-227B-4EE3-8605-84F18CC87C2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C5797424-DF64-45E3-95E9-69992164FDA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7AA88ADD-577B-44F1-8199-453CF4D599C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C5E311F-C432-4281-8FF9-5E21148B759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DC2CD99F-B26C-4704-BC0A-8461C9D6141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577EBDF2-E935-4E32-9DF8-A799E666B01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a:extLst>
              <a:ext uri="{FF2B5EF4-FFF2-40B4-BE49-F238E27FC236}">
                <a16:creationId xmlns:a16="http://schemas.microsoft.com/office/drawing/2014/main" id="{49E8ACA5-C731-4A99-9E97-C7732E573E06}"/>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71700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4C10380-9C6E-4877-AB0B-2C31CB93A6EC}"/>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3894882-D5DD-4298-B707-2368FB50E83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F18FD57F-EDE7-4186-8873-D15F006057C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1F782EE1-AFB6-438A-9C50-243B533E93B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E0EBA471-A8BB-4F28-8FE8-5923644326A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3C18F3AB-8060-40FD-8FEB-7254480F7E9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F79DB101-E5C7-4F45-B95E-D005E7A3E01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BEAA9E30-4244-4075-97A9-B4388032619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CFD3095F-FF19-4E06-8AE6-0FDBB0FBCC8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5">
            <a:extLst>
              <a:ext uri="{FF2B5EF4-FFF2-40B4-BE49-F238E27FC236}">
                <a16:creationId xmlns:a16="http://schemas.microsoft.com/office/drawing/2014/main" id="{186B63A4-9144-4A6E-BD26-B895C73DAFD0}"/>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9663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0F3C67AE-EE07-4F2A-91D0-1DDE0E3C38D9}"/>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643B5233-F68E-4A91-9B31-F0F66BE2A4C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73A0265-AC89-4E5E-91EB-C446D8FA45C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B1CDE696-C211-495E-A494-926A09FC98E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F3F1EFA5-D222-469A-BAD2-7E296042D0B5}"/>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36159839-6613-4903-89A3-06D2241C1FA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954C6157-8F78-4557-A6F7-0113B214081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167845B-F89F-4C02-AE49-60D0FFA33E6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ED7426C9-F007-431F-8822-E045B26EC96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5">
            <a:extLst>
              <a:ext uri="{FF2B5EF4-FFF2-40B4-BE49-F238E27FC236}">
                <a16:creationId xmlns:a16="http://schemas.microsoft.com/office/drawing/2014/main" id="{C8B21F5B-7F28-41A8-B6BE-46F0F09A4BF2}"/>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2515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D4589F-C6C1-487B-81D6-122F450BF10B}"/>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157585C0-2ED9-42A3-8024-3D97DD7F056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B135343-E728-4CF8-BB12-0D2645ABDF4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21C01F8E-C7F8-4195-971F-0CC2B3B4F57A}" type="datetimeFigureOut">
              <a:rPr lang="en-US"/>
              <a:pPr>
                <a:defRPr/>
              </a:pPr>
              <a:t>2/21/2024</a:t>
            </a:fld>
            <a:endParaRPr lang="en-US"/>
          </a:p>
        </p:txBody>
      </p:sp>
      <p:sp>
        <p:nvSpPr>
          <p:cNvPr id="5" name="Footer Placeholder 4">
            <a:extLst>
              <a:ext uri="{FF2B5EF4-FFF2-40B4-BE49-F238E27FC236}">
                <a16:creationId xmlns:a16="http://schemas.microsoft.com/office/drawing/2014/main" id="{DA00E83D-5098-4303-B005-D937E8ADBCA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34D5434C-DE58-48F9-9B33-EBF4CD75B84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241CD43-E076-4AD3-B5B7-BB028935014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6" r:id="rId11"/>
    <p:sldLayoutId id="2147483787" r:id="rId12"/>
    <p:sldLayoutId id="2147483788" r:id="rId13"/>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pitchFamily="34" charset="0"/>
          <a:cs typeface="Arial" pitchFamily="34" charset="0"/>
        </a:defRPr>
      </a:lvl2pPr>
      <a:lvl3pPr algn="l" rtl="0" eaLnBrk="0" fontAlgn="base" hangingPunct="0">
        <a:spcBef>
          <a:spcPct val="0"/>
        </a:spcBef>
        <a:spcAft>
          <a:spcPct val="0"/>
        </a:spcAft>
        <a:defRPr sz="4000" b="1">
          <a:solidFill>
            <a:schemeClr val="tx1"/>
          </a:solidFill>
          <a:latin typeface="Arial" pitchFamily="34" charset="0"/>
          <a:cs typeface="Arial" pitchFamily="34" charset="0"/>
        </a:defRPr>
      </a:lvl3pPr>
      <a:lvl4pPr algn="l" rtl="0" eaLnBrk="0" fontAlgn="base" hangingPunct="0">
        <a:spcBef>
          <a:spcPct val="0"/>
        </a:spcBef>
        <a:spcAft>
          <a:spcPct val="0"/>
        </a:spcAft>
        <a:defRPr sz="4000" b="1">
          <a:solidFill>
            <a:schemeClr val="tx1"/>
          </a:solidFill>
          <a:latin typeface="Arial" pitchFamily="34" charset="0"/>
          <a:cs typeface="Arial" pitchFamily="34" charset="0"/>
        </a:defRPr>
      </a:lvl4pPr>
      <a:lvl5pPr algn="l" rtl="0" eaLnBrk="0" fontAlgn="base" hangingPunct="0">
        <a:spcBef>
          <a:spcPct val="0"/>
        </a:spcBef>
        <a:spcAft>
          <a:spcPct val="0"/>
        </a:spcAft>
        <a:defRPr sz="4000" b="1">
          <a:solidFill>
            <a:schemeClr val="tx1"/>
          </a:solidFill>
          <a:latin typeface="Arial" pitchFamily="34" charset="0"/>
          <a:cs typeface="Arial" pitchFamily="34" charset="0"/>
        </a:defRPr>
      </a:lvl5pPr>
      <a:lvl6pPr marL="457200" algn="l" rtl="0" fontAlgn="base">
        <a:spcBef>
          <a:spcPct val="0"/>
        </a:spcBef>
        <a:spcAft>
          <a:spcPct val="0"/>
        </a:spcAft>
        <a:defRPr sz="4000" b="1">
          <a:solidFill>
            <a:schemeClr val="tx1"/>
          </a:solidFill>
          <a:latin typeface="Arial" pitchFamily="34" charset="0"/>
          <a:cs typeface="Arial" pitchFamily="34" charset="0"/>
        </a:defRPr>
      </a:lvl6pPr>
      <a:lvl7pPr marL="914400" algn="l" rtl="0" fontAlgn="base">
        <a:spcBef>
          <a:spcPct val="0"/>
        </a:spcBef>
        <a:spcAft>
          <a:spcPct val="0"/>
        </a:spcAft>
        <a:defRPr sz="4000" b="1">
          <a:solidFill>
            <a:schemeClr val="tx1"/>
          </a:solidFill>
          <a:latin typeface="Arial" pitchFamily="34" charset="0"/>
          <a:cs typeface="Arial" pitchFamily="34" charset="0"/>
        </a:defRPr>
      </a:lvl7pPr>
      <a:lvl8pPr marL="1371600" algn="l" rtl="0" fontAlgn="base">
        <a:spcBef>
          <a:spcPct val="0"/>
        </a:spcBef>
        <a:spcAft>
          <a:spcPct val="0"/>
        </a:spcAft>
        <a:defRPr sz="4000" b="1">
          <a:solidFill>
            <a:schemeClr val="tx1"/>
          </a:solidFill>
          <a:latin typeface="Arial" pitchFamily="34" charset="0"/>
          <a:cs typeface="Arial" pitchFamily="34" charset="0"/>
        </a:defRPr>
      </a:lvl8pPr>
      <a:lvl9pPr marL="1828800" algn="l" rtl="0" fontAlgn="base">
        <a:spcBef>
          <a:spcPct val="0"/>
        </a:spcBef>
        <a:spcAft>
          <a:spcPct val="0"/>
        </a:spcAft>
        <a:defRPr sz="4000" b="1">
          <a:solidFill>
            <a:schemeClr val="tx1"/>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9D903D-EB1A-49CE-B5E2-24DC573A27E0}"/>
              </a:ext>
            </a:extLst>
          </p:cNvPr>
          <p:cNvSpPr>
            <a:spLocks noGrp="1"/>
          </p:cNvSpPr>
          <p:nvPr>
            <p:ph type="title"/>
          </p:nvPr>
        </p:nvSpPr>
        <p:spPr>
          <a:xfrm>
            <a:off x="1828800" y="3886200"/>
            <a:ext cx="6858000" cy="1905000"/>
          </a:xfrm>
        </p:spPr>
        <p:txBody>
          <a:bodyPr/>
          <a:lstStyle/>
          <a:p>
            <a:pPr algn="ctr">
              <a:lnSpc>
                <a:spcPct val="150000"/>
              </a:lnSpc>
              <a:spcBef>
                <a:spcPts val="600"/>
              </a:spcBef>
            </a:pPr>
            <a:r>
              <a:rPr lang="en-US" sz="2800" cap="small" dirty="0"/>
              <a:t>ML Webinar 3 : Understanding Proximity Measures and K-Nearest Neighbors</a:t>
            </a:r>
            <a:br>
              <a:rPr lang="en-US" sz="2800" cap="small" dirty="0"/>
            </a:br>
            <a:r>
              <a:rPr lang="en-US" sz="2800" cap="small"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2ABFC-7F08-BD5A-7E00-E09BAF25212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32FE10-BFA5-D22E-B778-E92A59FF006A}"/>
              </a:ext>
            </a:extLst>
          </p:cNvPr>
          <p:cNvSpPr>
            <a:spLocks noGrp="1"/>
          </p:cNvSpPr>
          <p:nvPr>
            <p:ph idx="1"/>
          </p:nvPr>
        </p:nvSpPr>
        <p:spPr/>
        <p:txBody>
          <a:bodyPr/>
          <a:lstStyle/>
          <a:p>
            <a:endParaRPr lang="en-US" sz="2000" dirty="0"/>
          </a:p>
          <a:p>
            <a:endParaRPr lang="en-US" sz="2000" dirty="0"/>
          </a:p>
        </p:txBody>
      </p:sp>
      <p:sp>
        <p:nvSpPr>
          <p:cNvPr id="3" name="Content Placeholder 2">
            <a:extLst>
              <a:ext uri="{FF2B5EF4-FFF2-40B4-BE49-F238E27FC236}">
                <a16:creationId xmlns:a16="http://schemas.microsoft.com/office/drawing/2014/main" id="{68806D57-C142-6C09-643C-03561EB648A3}"/>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Calculating Proximity Measures in Python</a:t>
            </a:r>
            <a:endParaRPr lang="en-IN" dirty="0">
              <a:solidFill>
                <a:srgbClr val="C00000"/>
              </a:solidFill>
              <a:latin typeface="Comic Sans MS" panose="030F0702030302020204" pitchFamily="66" charset="0"/>
            </a:endParaRPr>
          </a:p>
        </p:txBody>
      </p:sp>
      <p:pic>
        <p:nvPicPr>
          <p:cNvPr id="4" name="Google Shape;164;p29">
            <a:extLst>
              <a:ext uri="{FF2B5EF4-FFF2-40B4-BE49-F238E27FC236}">
                <a16:creationId xmlns:a16="http://schemas.microsoft.com/office/drawing/2014/main" id="{C034BAE8-F619-A21A-4FE9-691906879A6A}"/>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905001" y="2929451"/>
            <a:ext cx="5562600" cy="3288786"/>
          </a:xfrm>
          <a:prstGeom prst="rect">
            <a:avLst/>
          </a:prstGeom>
          <a:noFill/>
          <a:ln>
            <a:noFill/>
          </a:ln>
        </p:spPr>
      </p:pic>
      <p:sp>
        <p:nvSpPr>
          <p:cNvPr id="5" name="TextBox 4">
            <a:extLst>
              <a:ext uri="{FF2B5EF4-FFF2-40B4-BE49-F238E27FC236}">
                <a16:creationId xmlns:a16="http://schemas.microsoft.com/office/drawing/2014/main" id="{45DF0DF4-B98E-FE07-29D5-C594205E0982}"/>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0E987182-3720-0DF9-D01D-BD9B416C985C}"/>
              </a:ext>
            </a:extLst>
          </p:cNvPr>
          <p:cNvSpPr>
            <a:spLocks noChangeArrowheads="1"/>
          </p:cNvSpPr>
          <p:nvPr/>
        </p:nvSpPr>
        <p:spPr bwMode="auto">
          <a:xfrm>
            <a:off x="217315" y="1549667"/>
            <a:ext cx="8919429" cy="13239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rPr>
              <a:t>Manhattan Distance</a:t>
            </a:r>
            <a:r>
              <a:rPr kumimoji="0" lang="en-US" altLang="en-US" sz="2000" b="0" i="0" u="none" strike="noStrike" cap="none" normalizeH="0" baseline="0" dirty="0">
                <a:ln>
                  <a:noFill/>
                </a:ln>
                <a:solidFill>
                  <a:srgbClr val="0D0D0D"/>
                </a:solidFill>
                <a:effectLst/>
              </a:rPr>
              <a:t>: While there isn't a direct built-in function for Manhattan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rPr>
              <a:t> distance in NumPy, you can compute it using </a:t>
            </a:r>
            <a:r>
              <a:rPr kumimoji="0" lang="en-US" altLang="en-US" sz="2000" b="1" i="0" u="none" strike="noStrike" cap="none" normalizeH="0" baseline="0" dirty="0">
                <a:ln>
                  <a:noFill/>
                </a:ln>
                <a:solidFill>
                  <a:srgbClr val="0D0D0D"/>
                </a:solidFill>
                <a:effectLst/>
              </a:rPr>
              <a:t>NumPy's </a:t>
            </a:r>
            <a:r>
              <a:rPr kumimoji="0" lang="en-US" altLang="en-US" sz="2000" b="1" i="0" u="none" strike="noStrike" cap="none" normalizeH="0" baseline="0" dirty="0" err="1">
                <a:ln>
                  <a:noFill/>
                </a:ln>
                <a:solidFill>
                  <a:srgbClr val="0D0D0D"/>
                </a:solidFill>
                <a:effectLst/>
              </a:rPr>
              <a:t>np.abs</a:t>
            </a:r>
            <a:r>
              <a:rPr kumimoji="0" lang="en-US" altLang="en-US" sz="2000" b="1" i="0" u="none" strike="noStrike" cap="none" normalizeH="0" baseline="0" dirty="0">
                <a:ln>
                  <a:noFill/>
                </a:ln>
                <a:solidFill>
                  <a:srgbClr val="0D0D0D"/>
                </a:solidFill>
                <a:effectLst/>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D0D0D"/>
                </a:solidFill>
                <a:effectLst/>
              </a:rPr>
              <a:t>np.sum</a:t>
            </a:r>
            <a:r>
              <a:rPr kumimoji="0" lang="en-US" altLang="en-US" sz="2000" b="1" i="0" u="none" strike="noStrike" cap="none" normalizeH="0" baseline="0" dirty="0">
                <a:ln>
                  <a:noFill/>
                </a:ln>
                <a:solidFill>
                  <a:srgbClr val="0D0D0D"/>
                </a:solidFill>
                <a:effectLst/>
              </a:rPr>
              <a:t>()</a:t>
            </a:r>
            <a:r>
              <a:rPr kumimoji="0" lang="en-US" altLang="en-US" sz="2000" b="0" i="0" u="none" strike="noStrike" cap="none" normalizeH="0" baseline="0" dirty="0">
                <a:ln>
                  <a:noFill/>
                </a:ln>
                <a:solidFill>
                  <a:srgbClr val="0D0D0D"/>
                </a:solidFill>
                <a:effectLst/>
              </a:rPr>
              <a:t> functions.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004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E60B4-2090-1E73-D623-A99852A504C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D5DE2-6F70-ABDB-308F-E1D10AE41C9D}"/>
              </a:ext>
            </a:extLst>
          </p:cNvPr>
          <p:cNvSpPr>
            <a:spLocks noGrp="1"/>
          </p:cNvSpPr>
          <p:nvPr>
            <p:ph idx="1"/>
          </p:nvPr>
        </p:nvSpPr>
        <p:spPr/>
        <p:txBody>
          <a:bodyPr/>
          <a:lstStyle/>
          <a:p>
            <a:endParaRPr lang="en-US" sz="2000" dirty="0"/>
          </a:p>
          <a:p>
            <a:endParaRPr lang="en-US" sz="2000" dirty="0"/>
          </a:p>
        </p:txBody>
      </p:sp>
      <p:sp>
        <p:nvSpPr>
          <p:cNvPr id="3" name="Content Placeholder 2">
            <a:extLst>
              <a:ext uri="{FF2B5EF4-FFF2-40B4-BE49-F238E27FC236}">
                <a16:creationId xmlns:a16="http://schemas.microsoft.com/office/drawing/2014/main" id="{77C6F2A3-67DA-06FB-09CD-58BAA31F57E9}"/>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Calculating Proximity Measures in Python</a:t>
            </a:r>
            <a:endParaRPr lang="en-IN" dirty="0">
              <a:solidFill>
                <a:srgbClr val="C00000"/>
              </a:solidFill>
              <a:latin typeface="Comic Sans MS" panose="030F0702030302020204" pitchFamily="66" charset="0"/>
            </a:endParaRPr>
          </a:p>
        </p:txBody>
      </p:sp>
      <p:pic>
        <p:nvPicPr>
          <p:cNvPr id="4" name="Google Shape;164;p29">
            <a:extLst>
              <a:ext uri="{FF2B5EF4-FFF2-40B4-BE49-F238E27FC236}">
                <a16:creationId xmlns:a16="http://schemas.microsoft.com/office/drawing/2014/main" id="{051A502E-0701-4666-70DF-3B2E64F4F9D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905000" y="2594718"/>
            <a:ext cx="5867400" cy="3634799"/>
          </a:xfrm>
          <a:prstGeom prst="rect">
            <a:avLst/>
          </a:prstGeom>
          <a:noFill/>
          <a:ln>
            <a:noFill/>
          </a:ln>
        </p:spPr>
      </p:pic>
      <p:sp>
        <p:nvSpPr>
          <p:cNvPr id="5" name="TextBox 4">
            <a:extLst>
              <a:ext uri="{FF2B5EF4-FFF2-40B4-BE49-F238E27FC236}">
                <a16:creationId xmlns:a16="http://schemas.microsoft.com/office/drawing/2014/main" id="{C2508A1E-369B-18DB-A3AD-B84DA01BA3CA}"/>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6B67DA2B-F5DA-7C55-B5FB-63D9F45DB66E}"/>
              </a:ext>
            </a:extLst>
          </p:cNvPr>
          <p:cNvSpPr>
            <a:spLocks noChangeArrowheads="1"/>
          </p:cNvSpPr>
          <p:nvPr/>
        </p:nvSpPr>
        <p:spPr bwMode="auto">
          <a:xfrm>
            <a:off x="217315" y="1703555"/>
            <a:ext cx="8732070" cy="1016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rPr>
              <a:t>Cosine Similarity: </a:t>
            </a:r>
            <a:r>
              <a:rPr kumimoji="0" lang="en-US" altLang="en-US" sz="2000" i="0" u="none" strike="noStrike" cap="none" normalizeH="0" baseline="0" dirty="0">
                <a:ln>
                  <a:noFill/>
                </a:ln>
                <a:solidFill>
                  <a:srgbClr val="0D0D0D"/>
                </a:solidFill>
                <a:effectLst/>
              </a:rPr>
              <a:t>The </a:t>
            </a:r>
            <a:r>
              <a:rPr kumimoji="0" lang="en-US" altLang="en-US" sz="2000" b="1" i="0" u="none" strike="noStrike" cap="none" normalizeH="0" baseline="0" dirty="0">
                <a:ln>
                  <a:noFill/>
                </a:ln>
                <a:solidFill>
                  <a:srgbClr val="0D0D0D"/>
                </a:solidFill>
                <a:effectLst/>
              </a:rPr>
              <a:t>cosine() </a:t>
            </a:r>
            <a:r>
              <a:rPr kumimoji="0" lang="en-US" altLang="en-US" sz="2000" i="0" u="none" strike="noStrike" cap="none" normalizeH="0" baseline="0" dirty="0">
                <a:ln>
                  <a:noFill/>
                </a:ln>
                <a:solidFill>
                  <a:srgbClr val="0D0D0D"/>
                </a:solidFill>
                <a:effectLst/>
              </a:rPr>
              <a:t>function from </a:t>
            </a:r>
            <a:r>
              <a:rPr kumimoji="0" lang="en-US" altLang="en-US" sz="2000" b="1" i="0" u="none" strike="noStrike" cap="none" normalizeH="0" baseline="0" dirty="0" err="1">
                <a:ln>
                  <a:noFill/>
                </a:ln>
                <a:solidFill>
                  <a:srgbClr val="0D0D0D"/>
                </a:solidFill>
                <a:effectLst/>
              </a:rPr>
              <a:t>scipy.spatial.distance</a:t>
            </a:r>
            <a:r>
              <a:rPr kumimoji="0" lang="en-US" altLang="en-US" sz="2000" b="1" i="0" u="none" strike="noStrike" cap="none" normalizeH="0" baseline="0" dirty="0">
                <a:ln>
                  <a:noFill/>
                </a:ln>
                <a:solidFill>
                  <a:srgbClr val="0D0D0D"/>
                </a:solidFill>
                <a:effectLst/>
              </a:rPr>
              <a:t> </a:t>
            </a:r>
            <a:r>
              <a:rPr kumimoji="0" lang="en-US" altLang="en-US" sz="2000" i="0" u="none" strike="noStrike" cap="none" normalizeH="0" baseline="0" dirty="0">
                <a:ln>
                  <a:noFill/>
                </a:ln>
                <a:solidFill>
                  <a:srgbClr val="0D0D0D"/>
                </a:solidFill>
                <a:effectLst/>
              </a:rPr>
              <a:t>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compute the cosine similarity between two vectors. </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7391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5DAD0-945D-85AB-4B1E-DEBA823577E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3E6C7-6FF0-87FA-9CB6-1D577C542C88}"/>
              </a:ext>
            </a:extLst>
          </p:cNvPr>
          <p:cNvSpPr>
            <a:spLocks noGrp="1"/>
          </p:cNvSpPr>
          <p:nvPr>
            <p:ph idx="1"/>
          </p:nvPr>
        </p:nvSpPr>
        <p:spPr/>
        <p:txBody>
          <a:bodyPr/>
          <a:lstStyle/>
          <a:p>
            <a:endParaRPr lang="en-US" sz="2000" dirty="0"/>
          </a:p>
          <a:p>
            <a:endParaRPr lang="en-US" sz="2000" dirty="0"/>
          </a:p>
        </p:txBody>
      </p:sp>
      <p:sp>
        <p:nvSpPr>
          <p:cNvPr id="3" name="Content Placeholder 2">
            <a:extLst>
              <a:ext uri="{FF2B5EF4-FFF2-40B4-BE49-F238E27FC236}">
                <a16:creationId xmlns:a16="http://schemas.microsoft.com/office/drawing/2014/main" id="{1797777E-C188-65D7-4655-CA15B35EA7C6}"/>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Calculating Proximity Measures in Python</a:t>
            </a:r>
            <a:endParaRPr lang="en-IN" dirty="0">
              <a:solidFill>
                <a:srgbClr val="C00000"/>
              </a:solidFill>
              <a:latin typeface="Comic Sans MS" panose="030F0702030302020204" pitchFamily="66" charset="0"/>
            </a:endParaRPr>
          </a:p>
        </p:txBody>
      </p:sp>
      <p:pic>
        <p:nvPicPr>
          <p:cNvPr id="4" name="Google Shape;164;p29">
            <a:extLst>
              <a:ext uri="{FF2B5EF4-FFF2-40B4-BE49-F238E27FC236}">
                <a16:creationId xmlns:a16="http://schemas.microsoft.com/office/drawing/2014/main" id="{FC0E5298-7344-59B6-356B-B1182D0FF9B1}"/>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524000" y="2929451"/>
            <a:ext cx="5268179" cy="3037800"/>
          </a:xfrm>
          <a:prstGeom prst="rect">
            <a:avLst/>
          </a:prstGeom>
          <a:noFill/>
          <a:ln>
            <a:noFill/>
          </a:ln>
        </p:spPr>
      </p:pic>
      <p:sp>
        <p:nvSpPr>
          <p:cNvPr id="5" name="TextBox 4">
            <a:extLst>
              <a:ext uri="{FF2B5EF4-FFF2-40B4-BE49-F238E27FC236}">
                <a16:creationId xmlns:a16="http://schemas.microsoft.com/office/drawing/2014/main" id="{EF94120D-3D2E-BD09-60B0-B3B8FAAA76BC}"/>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CD92E0A2-4441-B798-C149-EF12FE379D65}"/>
              </a:ext>
            </a:extLst>
          </p:cNvPr>
          <p:cNvSpPr>
            <a:spLocks noChangeArrowheads="1"/>
          </p:cNvSpPr>
          <p:nvPr/>
        </p:nvSpPr>
        <p:spPr bwMode="auto">
          <a:xfrm>
            <a:off x="217315" y="1703555"/>
            <a:ext cx="8581388" cy="1016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rPr>
              <a:t>Jaccard Similarity: </a:t>
            </a:r>
            <a:r>
              <a:rPr kumimoji="0" lang="en-US" altLang="en-US" sz="2000" i="0" u="none" strike="noStrike" cap="none" normalizeH="0" baseline="0" dirty="0">
                <a:ln>
                  <a:noFill/>
                </a:ln>
                <a:solidFill>
                  <a:srgbClr val="0D0D0D"/>
                </a:solidFill>
                <a:effectLst/>
              </a:rPr>
              <a:t>The </a:t>
            </a:r>
            <a:r>
              <a:rPr kumimoji="0" lang="en-US" altLang="en-US" sz="2000" i="0" u="none" strike="noStrike" cap="none" normalizeH="0" baseline="0" dirty="0" err="1">
                <a:ln>
                  <a:noFill/>
                </a:ln>
                <a:solidFill>
                  <a:srgbClr val="0D0D0D"/>
                </a:solidFill>
                <a:effectLst/>
              </a:rPr>
              <a:t>jaccard</a:t>
            </a:r>
            <a:r>
              <a:rPr kumimoji="0" lang="en-US" altLang="en-US" sz="2000" i="0" u="none" strike="noStrike" cap="none" normalizeH="0" baseline="0" dirty="0">
                <a:ln>
                  <a:noFill/>
                </a:ln>
                <a:solidFill>
                  <a:srgbClr val="0D0D0D"/>
                </a:solidFill>
                <a:effectLst/>
              </a:rPr>
              <a:t>() function from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a:ln>
                  <a:noFill/>
                </a:ln>
                <a:solidFill>
                  <a:srgbClr val="0D0D0D"/>
                </a:solidFill>
                <a:effectLst/>
              </a:rPr>
              <a:t>scipy.spatial.distance</a:t>
            </a:r>
            <a:r>
              <a:rPr kumimoji="0" lang="en-US" altLang="en-US" sz="2000" i="0" u="none" strike="noStrike" cap="none" normalizeH="0" baseline="0" dirty="0">
                <a:ln>
                  <a:noFill/>
                </a:ln>
                <a:solidFill>
                  <a:srgbClr val="0D0D0D"/>
                </a:solidFill>
                <a:effectLst/>
              </a:rPr>
              <a:t> to compute the Jaccard similarity between two sets. </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822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D1D9B-7D3F-4210-4716-A43F7CE07A2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770987-CBCB-40FE-3030-49DB972E770E}"/>
              </a:ext>
            </a:extLst>
          </p:cNvPr>
          <p:cNvSpPr>
            <a:spLocks noGrp="1"/>
          </p:cNvSpPr>
          <p:nvPr>
            <p:ph idx="1"/>
          </p:nvPr>
        </p:nvSpPr>
        <p:spPr/>
        <p:txBody>
          <a:bodyPr/>
          <a:lstStyle/>
          <a:p>
            <a:endParaRPr lang="en-US" sz="2000" dirty="0"/>
          </a:p>
          <a:p>
            <a:endParaRPr lang="en-US" sz="2000" dirty="0"/>
          </a:p>
        </p:txBody>
      </p:sp>
      <p:sp>
        <p:nvSpPr>
          <p:cNvPr id="3" name="Content Placeholder 2">
            <a:extLst>
              <a:ext uri="{FF2B5EF4-FFF2-40B4-BE49-F238E27FC236}">
                <a16:creationId xmlns:a16="http://schemas.microsoft.com/office/drawing/2014/main" id="{9468E447-CF51-4AEA-6335-CE7C9F7274F6}"/>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Calculating Proximity Measures in Python</a:t>
            </a:r>
            <a:endParaRPr lang="en-IN" dirty="0">
              <a:solidFill>
                <a:srgbClr val="C00000"/>
              </a:solidFill>
              <a:latin typeface="Comic Sans MS" panose="030F0702030302020204" pitchFamily="66" charset="0"/>
            </a:endParaRPr>
          </a:p>
        </p:txBody>
      </p:sp>
      <p:pic>
        <p:nvPicPr>
          <p:cNvPr id="4" name="Google Shape;164;p29">
            <a:extLst>
              <a:ext uri="{FF2B5EF4-FFF2-40B4-BE49-F238E27FC236}">
                <a16:creationId xmlns:a16="http://schemas.microsoft.com/office/drawing/2014/main" id="{4DFD16DB-44B7-3589-376B-3211FB454547}"/>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295400" y="2895600"/>
            <a:ext cx="5715000" cy="3222258"/>
          </a:xfrm>
          <a:prstGeom prst="rect">
            <a:avLst/>
          </a:prstGeom>
          <a:noFill/>
          <a:ln>
            <a:noFill/>
          </a:ln>
        </p:spPr>
      </p:pic>
      <p:sp>
        <p:nvSpPr>
          <p:cNvPr id="5" name="TextBox 4">
            <a:extLst>
              <a:ext uri="{FF2B5EF4-FFF2-40B4-BE49-F238E27FC236}">
                <a16:creationId xmlns:a16="http://schemas.microsoft.com/office/drawing/2014/main" id="{E0D1D489-8D21-65B9-37A7-5589588D8E2A}"/>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C9056793-683B-F1D4-9094-82AB015CF1EE}"/>
              </a:ext>
            </a:extLst>
          </p:cNvPr>
          <p:cNvSpPr>
            <a:spLocks noChangeArrowheads="1"/>
          </p:cNvSpPr>
          <p:nvPr/>
        </p:nvSpPr>
        <p:spPr bwMode="auto">
          <a:xfrm>
            <a:off x="217315" y="1395779"/>
            <a:ext cx="8687186" cy="16317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D0D0D"/>
                </a:solidFill>
                <a:effectLst/>
              </a:rPr>
              <a:t>Minkowski</a:t>
            </a:r>
            <a:r>
              <a:rPr kumimoji="0" lang="en-US" altLang="en-US" sz="2000" b="1" i="0" u="none" strike="noStrike" cap="none" normalizeH="0" baseline="0" dirty="0">
                <a:ln>
                  <a:noFill/>
                </a:ln>
                <a:solidFill>
                  <a:srgbClr val="0D0D0D"/>
                </a:solidFill>
                <a:effectLst/>
              </a:rPr>
              <a:t> Distance: </a:t>
            </a:r>
            <a:r>
              <a:rPr kumimoji="0" lang="en-US" altLang="en-US" sz="2000" i="0" u="none" strike="noStrike" cap="none" normalizeH="0" baseline="0" dirty="0" err="1">
                <a:ln>
                  <a:noFill/>
                </a:ln>
                <a:solidFill>
                  <a:srgbClr val="0D0D0D"/>
                </a:solidFill>
                <a:effectLst/>
              </a:rPr>
              <a:t>Minkowski</a:t>
            </a:r>
            <a:r>
              <a:rPr kumimoji="0" lang="en-US" altLang="en-US" sz="2000" i="0" u="none" strike="noStrike" cap="none" normalizeH="0" baseline="0" dirty="0">
                <a:ln>
                  <a:noFill/>
                </a:ln>
                <a:solidFill>
                  <a:srgbClr val="0D0D0D"/>
                </a:solidFill>
                <a:effectLst/>
              </a:rPr>
              <a:t> distance is a flexible distance metric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can be adjusted based on the value of the parameter r. Smaller values of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emphasize differences in individual features, while larger values give more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weight to overall differences.</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7166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B791E-C684-24AE-DF03-28D5C085588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87300-ADD3-C2AD-2B8D-998934BF3273}"/>
              </a:ext>
            </a:extLst>
          </p:cNvPr>
          <p:cNvSpPr>
            <a:spLocks noGrp="1"/>
          </p:cNvSpPr>
          <p:nvPr>
            <p:ph idx="1"/>
          </p:nvPr>
        </p:nvSpPr>
        <p:spPr/>
        <p:txBody>
          <a:bodyPr/>
          <a:lstStyle/>
          <a:p>
            <a:endParaRPr lang="en-US" sz="2000" dirty="0"/>
          </a:p>
          <a:p>
            <a:endParaRPr lang="en-US" sz="2000" dirty="0"/>
          </a:p>
        </p:txBody>
      </p:sp>
      <p:sp>
        <p:nvSpPr>
          <p:cNvPr id="3" name="Content Placeholder 2">
            <a:extLst>
              <a:ext uri="{FF2B5EF4-FFF2-40B4-BE49-F238E27FC236}">
                <a16:creationId xmlns:a16="http://schemas.microsoft.com/office/drawing/2014/main" id="{BE4BE07A-0741-3BAA-22C0-69D2D0D784DE}"/>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Calculating Proximity Measures in Python</a:t>
            </a:r>
            <a:endParaRPr lang="en-IN" dirty="0">
              <a:solidFill>
                <a:srgbClr val="C00000"/>
              </a:solidFill>
              <a:latin typeface="Comic Sans MS" panose="030F0702030302020204" pitchFamily="66" charset="0"/>
            </a:endParaRPr>
          </a:p>
        </p:txBody>
      </p:sp>
      <p:pic>
        <p:nvPicPr>
          <p:cNvPr id="4" name="Google Shape;164;p29">
            <a:extLst>
              <a:ext uri="{FF2B5EF4-FFF2-40B4-BE49-F238E27FC236}">
                <a16:creationId xmlns:a16="http://schemas.microsoft.com/office/drawing/2014/main" id="{6B16A278-FC43-2F92-1CA5-C12D34EACBD0}"/>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332229" y="3060309"/>
            <a:ext cx="5641341" cy="3222258"/>
          </a:xfrm>
          <a:prstGeom prst="rect">
            <a:avLst/>
          </a:prstGeom>
          <a:noFill/>
          <a:ln>
            <a:noFill/>
          </a:ln>
        </p:spPr>
      </p:pic>
      <p:sp>
        <p:nvSpPr>
          <p:cNvPr id="5" name="TextBox 4">
            <a:extLst>
              <a:ext uri="{FF2B5EF4-FFF2-40B4-BE49-F238E27FC236}">
                <a16:creationId xmlns:a16="http://schemas.microsoft.com/office/drawing/2014/main" id="{FCCCCBB4-0C50-5AF2-AF67-81539FF41309}"/>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DE7EFDED-070D-75D3-48F2-1F77A6855274}"/>
              </a:ext>
            </a:extLst>
          </p:cNvPr>
          <p:cNvSpPr>
            <a:spLocks noChangeArrowheads="1"/>
          </p:cNvSpPr>
          <p:nvPr/>
        </p:nvSpPr>
        <p:spPr bwMode="auto">
          <a:xfrm>
            <a:off x="217315" y="1241892"/>
            <a:ext cx="8467383" cy="19395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The Gower distance takes into account the nature of each variable type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 when computing the dissimilarity between two objects. For numerical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variables, it typically uses the normalized absolute difference, while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categorical variables, it uses the so-called matching coefficient, which 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D0D0D"/>
                </a:solidFill>
                <a:effectLst/>
              </a:rPr>
              <a:t>the proportion of attributes that match in the two objects being compared.</a:t>
            </a: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2144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B7523-E9B8-C121-7737-A3FCFF57D3C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A4036F-19A6-8F58-4129-426B03BE0BD1}"/>
              </a:ext>
            </a:extLst>
          </p:cNvPr>
          <p:cNvSpPr>
            <a:spLocks noGrp="1"/>
          </p:cNvSpPr>
          <p:nvPr>
            <p:ph idx="1"/>
          </p:nvPr>
        </p:nvSpPr>
        <p:spPr/>
        <p:txBody>
          <a:bodyPr/>
          <a:lstStyle/>
          <a:p>
            <a:endParaRPr lang="en-US" sz="2000" dirty="0"/>
          </a:p>
          <a:p>
            <a:endParaRPr lang="en-US" sz="2000" dirty="0"/>
          </a:p>
        </p:txBody>
      </p:sp>
      <p:sp>
        <p:nvSpPr>
          <p:cNvPr id="5" name="TextBox 4">
            <a:extLst>
              <a:ext uri="{FF2B5EF4-FFF2-40B4-BE49-F238E27FC236}">
                <a16:creationId xmlns:a16="http://schemas.microsoft.com/office/drawing/2014/main" id="{077D2C9F-931A-ECC3-104A-522BC1F303D2}"/>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F9DF120E-9F9A-21A3-4FF2-F3B609E801EC}"/>
              </a:ext>
            </a:extLst>
          </p:cNvPr>
          <p:cNvSpPr>
            <a:spLocks noChangeArrowheads="1"/>
          </p:cNvSpPr>
          <p:nvPr/>
        </p:nvSpPr>
        <p:spPr bwMode="auto">
          <a:xfrm>
            <a:off x="60342" y="2551579"/>
            <a:ext cx="8060220" cy="17548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sz="4400" b="1" dirty="0">
                <a:solidFill>
                  <a:srgbClr val="C00000"/>
                </a:solidFill>
                <a:latin typeface="Comic Sans MS" panose="030F0702030302020204" pitchFamily="66" charset="0"/>
              </a:rPr>
              <a:t>Demo - Proximity Measures </a:t>
            </a:r>
          </a:p>
          <a:p>
            <a:pPr marL="0" marR="0" lvl="0" indent="0" algn="ctr" defTabSz="914400" rtl="0" eaLnBrk="0" fontAlgn="base" latinLnBrk="0" hangingPunct="0">
              <a:lnSpc>
                <a:spcPct val="100000"/>
              </a:lnSpc>
              <a:spcBef>
                <a:spcPct val="0"/>
              </a:spcBef>
              <a:spcAft>
                <a:spcPct val="0"/>
              </a:spcAft>
              <a:buClrTx/>
              <a:buSzTx/>
              <a:buFontTx/>
              <a:buNone/>
              <a:tabLst/>
            </a:pPr>
            <a:r>
              <a:rPr lang="en-US" sz="4400" b="1" dirty="0">
                <a:solidFill>
                  <a:srgbClr val="C00000"/>
                </a:solidFill>
                <a:latin typeface="Comic Sans MS" panose="030F0702030302020204" pitchFamily="66" charset="0"/>
              </a:rPr>
              <a:t>in Python</a:t>
            </a:r>
            <a:endParaRPr kumimoji="0" lang="en-US" altLang="en-US" sz="20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2870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E6433-A92D-1F84-E77E-D54CD4313C1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BA06E-5E6C-BB15-628F-4046AF7A98E4}"/>
              </a:ext>
            </a:extLst>
          </p:cNvPr>
          <p:cNvSpPr>
            <a:spLocks noGrp="1"/>
          </p:cNvSpPr>
          <p:nvPr>
            <p:ph idx="1"/>
          </p:nvPr>
        </p:nvSpPr>
        <p:spPr>
          <a:xfrm>
            <a:off x="304800" y="1493837"/>
            <a:ext cx="8229600" cy="4906963"/>
          </a:xfrm>
        </p:spPr>
        <p:txBody>
          <a:bodyPr/>
          <a:lstStyle/>
          <a:p>
            <a:pPr algn="just">
              <a:buFont typeface="Arial" panose="020B0604020202020204" pitchFamily="34" charset="0"/>
              <a:buChar char="•"/>
            </a:pPr>
            <a:endParaRPr lang="en-US" sz="2000" dirty="0"/>
          </a:p>
          <a:p>
            <a:pPr algn="just">
              <a:lnSpc>
                <a:spcPct val="150000"/>
              </a:lnSpc>
              <a:buFont typeface="Arial" panose="020B0604020202020204" pitchFamily="34" charset="0"/>
              <a:buChar char="•"/>
            </a:pPr>
            <a:r>
              <a:rPr lang="en-US" sz="2000" dirty="0"/>
              <a:t>K-Nearest Neighbors (KNN) is a simple yet powerful supervised learning algorithm used for classification and regression tasks. </a:t>
            </a:r>
          </a:p>
          <a:p>
            <a:pPr algn="just">
              <a:lnSpc>
                <a:spcPct val="150000"/>
              </a:lnSpc>
              <a:buFont typeface="Arial" panose="020B0604020202020204" pitchFamily="34" charset="0"/>
              <a:buChar char="•"/>
            </a:pPr>
            <a:r>
              <a:rPr lang="en-US" sz="2000" dirty="0"/>
              <a:t>It operates on the principle of proximity, where the class or value of an unseen data point is determined by the majority class or average value of its k nearest neighbors in the feature space.</a:t>
            </a:r>
          </a:p>
          <a:p>
            <a:pPr algn="just">
              <a:buFont typeface="Arial" panose="020B0604020202020204" pitchFamily="34" charset="0"/>
              <a:buChar char="•"/>
            </a:pPr>
            <a:endParaRPr lang="en-IN" sz="2000" dirty="0"/>
          </a:p>
        </p:txBody>
      </p:sp>
      <p:sp>
        <p:nvSpPr>
          <p:cNvPr id="3" name="Content Placeholder 2">
            <a:extLst>
              <a:ext uri="{FF2B5EF4-FFF2-40B4-BE49-F238E27FC236}">
                <a16:creationId xmlns:a16="http://schemas.microsoft.com/office/drawing/2014/main" id="{A6082218-3249-DAA1-B9A9-E2B46E89D860}"/>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K-Nearest Neighbors (KNN) </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404076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48E0C-448B-EF92-DA33-0FBA564C54A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3E4561-9743-C726-E14F-4B38AF0016B6}"/>
              </a:ext>
            </a:extLst>
          </p:cNvPr>
          <p:cNvSpPr>
            <a:spLocks noGrp="1"/>
          </p:cNvSpPr>
          <p:nvPr>
            <p:ph idx="1"/>
          </p:nvPr>
        </p:nvSpPr>
        <p:spPr>
          <a:xfrm>
            <a:off x="304800" y="1493837"/>
            <a:ext cx="8229600" cy="4906963"/>
          </a:xfrm>
        </p:spPr>
        <p:txBody>
          <a:bodyPr/>
          <a:lstStyle/>
          <a:p>
            <a:pPr marL="0" indent="0" algn="just"/>
            <a:r>
              <a:rPr lang="en-US" sz="2000" b="1" dirty="0"/>
              <a:t>How KNN makes predictions:</a:t>
            </a:r>
          </a:p>
          <a:p>
            <a:pPr algn="just">
              <a:lnSpc>
                <a:spcPct val="150000"/>
              </a:lnSpc>
              <a:buFont typeface="Arial" panose="020B0604020202020204" pitchFamily="34" charset="0"/>
              <a:buChar char="•"/>
            </a:pPr>
            <a:r>
              <a:rPr lang="en-US" sz="2000" dirty="0"/>
              <a:t>Given a new data point, KNN calculates the distances between this point and all other points in the dataset.</a:t>
            </a:r>
          </a:p>
          <a:p>
            <a:pPr algn="just">
              <a:lnSpc>
                <a:spcPct val="150000"/>
              </a:lnSpc>
              <a:buFont typeface="Arial" panose="020B0604020202020204" pitchFamily="34" charset="0"/>
              <a:buChar char="•"/>
            </a:pPr>
            <a:r>
              <a:rPr lang="en-US" sz="2000" dirty="0"/>
              <a:t>It then identifies the k nearest neighbors based on these distances.</a:t>
            </a:r>
          </a:p>
          <a:p>
            <a:pPr algn="just">
              <a:lnSpc>
                <a:spcPct val="150000"/>
              </a:lnSpc>
              <a:buFont typeface="Arial" panose="020B0604020202020204" pitchFamily="34" charset="0"/>
              <a:buChar char="•"/>
            </a:pPr>
            <a:r>
              <a:rPr lang="en-US" sz="2000" dirty="0"/>
              <a:t>For classification tasks, KNN assigns the class label that is most common among the k neighbors.</a:t>
            </a:r>
          </a:p>
          <a:p>
            <a:pPr algn="just">
              <a:lnSpc>
                <a:spcPct val="150000"/>
              </a:lnSpc>
              <a:buFont typeface="Arial" panose="020B0604020202020204" pitchFamily="34" charset="0"/>
              <a:buChar char="•"/>
            </a:pPr>
            <a:r>
              <a:rPr lang="en-US" sz="2000" dirty="0"/>
              <a:t>For regression tasks, KNN predicts the average value of the target variable among the k neighbors.</a:t>
            </a:r>
            <a:endParaRPr lang="en-IN" sz="2000" dirty="0"/>
          </a:p>
        </p:txBody>
      </p:sp>
      <p:sp>
        <p:nvSpPr>
          <p:cNvPr id="3" name="Content Placeholder 2">
            <a:extLst>
              <a:ext uri="{FF2B5EF4-FFF2-40B4-BE49-F238E27FC236}">
                <a16:creationId xmlns:a16="http://schemas.microsoft.com/office/drawing/2014/main" id="{F690640A-CEF5-D9F5-9772-79D1329CB530}"/>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K-Nearest Neighbors (KNN) </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02592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9EA58-76A1-E988-9070-7565AE9C369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7ED59F-40D9-E8D1-4F7C-76C31039F943}"/>
              </a:ext>
            </a:extLst>
          </p:cNvPr>
          <p:cNvSpPr>
            <a:spLocks noGrp="1"/>
          </p:cNvSpPr>
          <p:nvPr>
            <p:ph idx="1"/>
          </p:nvPr>
        </p:nvSpPr>
        <p:spPr>
          <a:xfrm>
            <a:off x="304800" y="1493837"/>
            <a:ext cx="8229600" cy="4906963"/>
          </a:xfrm>
        </p:spPr>
        <p:txBody>
          <a:bodyPr/>
          <a:lstStyle/>
          <a:p>
            <a:pPr algn="just">
              <a:lnSpc>
                <a:spcPct val="150000"/>
              </a:lnSpc>
              <a:buFont typeface="Arial" panose="020B0604020202020204" pitchFamily="34" charset="0"/>
              <a:buChar char="•"/>
            </a:pPr>
            <a:r>
              <a:rPr lang="en-US" sz="2000" dirty="0"/>
              <a:t>Proximity measures, such as Euclidean distance and Manhattan distance, play a crucial role in KNN by quantifying the "closeness" or similarity between data points. </a:t>
            </a:r>
          </a:p>
          <a:p>
            <a:pPr algn="just">
              <a:lnSpc>
                <a:spcPct val="150000"/>
              </a:lnSpc>
              <a:buFont typeface="Arial" panose="020B0604020202020204" pitchFamily="34" charset="0"/>
              <a:buChar char="•"/>
            </a:pPr>
            <a:r>
              <a:rPr lang="en-US" sz="2000" dirty="0"/>
              <a:t>These measures enable KNN to identify the nearest neighbors for a given data point, which are then used to make predictions.</a:t>
            </a:r>
          </a:p>
          <a:p>
            <a:pPr algn="just">
              <a:lnSpc>
                <a:spcPct val="150000"/>
              </a:lnSpc>
              <a:buFont typeface="Arial" panose="020B0604020202020204" pitchFamily="34" charset="0"/>
              <a:buChar char="•"/>
            </a:pPr>
            <a:r>
              <a:rPr lang="en-US" sz="2000" dirty="0"/>
              <a:t>In KNN, the choice of proximity measure directly influences the outcome of the algorithm. </a:t>
            </a:r>
          </a:p>
          <a:p>
            <a:pPr algn="just">
              <a:lnSpc>
                <a:spcPct val="150000"/>
              </a:lnSpc>
              <a:buFont typeface="Arial" panose="020B0604020202020204" pitchFamily="34" charset="0"/>
              <a:buChar char="•"/>
            </a:pPr>
            <a:r>
              <a:rPr lang="en-US" sz="2000" dirty="0"/>
              <a:t>Different measures may yield different results and performance. It's essential to select an appropriate proximity measure based on the nature of the data and the task at hand.</a:t>
            </a:r>
            <a:endParaRPr lang="en-IN" sz="2000" dirty="0"/>
          </a:p>
        </p:txBody>
      </p:sp>
      <p:sp>
        <p:nvSpPr>
          <p:cNvPr id="3" name="Content Placeholder 2">
            <a:extLst>
              <a:ext uri="{FF2B5EF4-FFF2-40B4-BE49-F238E27FC236}">
                <a16:creationId xmlns:a16="http://schemas.microsoft.com/office/drawing/2014/main" id="{92AB39EC-928A-1F68-6FE3-2F3AF87C1A7A}"/>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Proximity Measures in KNN</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59231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B093-724D-7D96-548D-0F0D35ADDC6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B2BB37-6B20-431B-0DE3-7934FCA26C89}"/>
              </a:ext>
            </a:extLst>
          </p:cNvPr>
          <p:cNvSpPr>
            <a:spLocks noGrp="1"/>
          </p:cNvSpPr>
          <p:nvPr>
            <p:ph idx="1"/>
          </p:nvPr>
        </p:nvSpPr>
        <p:spPr>
          <a:xfrm>
            <a:off x="304800" y="1493837"/>
            <a:ext cx="8229600" cy="4906963"/>
          </a:xfrm>
        </p:spPr>
        <p:txBody>
          <a:bodyPr/>
          <a:lstStyle/>
          <a:p>
            <a:pPr marL="0" indent="0" algn="just"/>
            <a:r>
              <a:rPr lang="en-US" sz="2000" dirty="0"/>
              <a:t>Advantages of KNN: </a:t>
            </a:r>
          </a:p>
          <a:p>
            <a:pPr algn="just">
              <a:buFont typeface="Arial" panose="020B0604020202020204" pitchFamily="34" charset="0"/>
              <a:buChar char="•"/>
            </a:pPr>
            <a:r>
              <a:rPr lang="en-US" sz="2000" dirty="0"/>
              <a:t>Simplicity: KNN is easy to understand and implement.</a:t>
            </a:r>
          </a:p>
          <a:p>
            <a:pPr algn="just">
              <a:buFont typeface="Arial" panose="020B0604020202020204" pitchFamily="34" charset="0"/>
              <a:buChar char="•"/>
            </a:pPr>
            <a:r>
              <a:rPr lang="en-US" sz="2000" dirty="0"/>
              <a:t>Versatility: It can be applied to both classification and regression tasks and works well with non-linear data.</a:t>
            </a:r>
          </a:p>
          <a:p>
            <a:pPr algn="just">
              <a:buFont typeface="Arial" panose="020B0604020202020204" pitchFamily="34" charset="0"/>
              <a:buChar char="•"/>
            </a:pPr>
            <a:r>
              <a:rPr lang="en-US" sz="2000" dirty="0"/>
              <a:t>No assumptions: KNN does not make any assumptions about the underlying data distribution, making it suitable for various types of data.</a:t>
            </a:r>
          </a:p>
          <a:p>
            <a:pPr algn="just">
              <a:buFont typeface="Arial" panose="020B0604020202020204" pitchFamily="34" charset="0"/>
              <a:buChar char="•"/>
            </a:pPr>
            <a:r>
              <a:rPr lang="en-US" sz="2000" dirty="0"/>
              <a:t>Limitations of KNN:</a:t>
            </a:r>
          </a:p>
          <a:p>
            <a:pPr algn="just">
              <a:buFont typeface="Arial" panose="020B0604020202020204" pitchFamily="34" charset="0"/>
              <a:buChar char="•"/>
            </a:pPr>
            <a:r>
              <a:rPr lang="en-US" sz="2000" dirty="0"/>
              <a:t>Computational inefficiency: inefficient for large datasets.</a:t>
            </a:r>
          </a:p>
          <a:p>
            <a:pPr algn="just">
              <a:buFont typeface="Arial" panose="020B0604020202020204" pitchFamily="34" charset="0"/>
              <a:buChar char="•"/>
            </a:pPr>
            <a:r>
              <a:rPr lang="en-US" sz="2000" dirty="0"/>
              <a:t>Sensitivity to irrelevant features: KNN considers all features equally important, making it sensitive to irrelevant or noisy features.</a:t>
            </a:r>
          </a:p>
          <a:p>
            <a:pPr algn="just">
              <a:buFont typeface="Arial" panose="020B0604020202020204" pitchFamily="34" charset="0"/>
              <a:buChar char="•"/>
            </a:pPr>
            <a:r>
              <a:rPr lang="en-US" sz="2000" dirty="0"/>
              <a:t>Need for appropriate distance metric: The choice of distance metric (e.g., Euclidean, Manhattan) significantly impacts KNN's performance and may require careful selection and tuning.</a:t>
            </a:r>
            <a:endParaRPr lang="en-IN" sz="2000" dirty="0"/>
          </a:p>
        </p:txBody>
      </p:sp>
      <p:sp>
        <p:nvSpPr>
          <p:cNvPr id="3" name="Content Placeholder 2">
            <a:extLst>
              <a:ext uri="{FF2B5EF4-FFF2-40B4-BE49-F238E27FC236}">
                <a16:creationId xmlns:a16="http://schemas.microsoft.com/office/drawing/2014/main" id="{A293C888-D723-DAFB-0561-70649483C269}"/>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Pros and Cons of KNN</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7661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Agenda</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p:txBody>
          <a:bodyPr/>
          <a:lstStyle/>
          <a:p>
            <a:pPr marL="457200" lvl="0" indent="-342900" algn="l" rtl="0">
              <a:lnSpc>
                <a:spcPct val="150000"/>
              </a:lnSpc>
              <a:spcBef>
                <a:spcPts val="0"/>
              </a:spcBef>
              <a:spcAft>
                <a:spcPts val="0"/>
              </a:spcAft>
              <a:buClr>
                <a:schemeClr val="dk1"/>
              </a:buClr>
              <a:buSzPts val="1800"/>
              <a:buChar char="●"/>
            </a:pPr>
            <a:r>
              <a:rPr lang="en-US" sz="2000" dirty="0">
                <a:solidFill>
                  <a:schemeClr val="dk1"/>
                </a:solidFill>
              </a:rPr>
              <a:t>Proximity Measures</a:t>
            </a:r>
          </a:p>
          <a:p>
            <a:pPr marL="457200" lvl="0" indent="-342900" algn="l" rtl="0">
              <a:lnSpc>
                <a:spcPct val="150000"/>
              </a:lnSpc>
              <a:spcBef>
                <a:spcPts val="0"/>
              </a:spcBef>
              <a:spcAft>
                <a:spcPts val="0"/>
              </a:spcAft>
              <a:buClr>
                <a:schemeClr val="dk1"/>
              </a:buClr>
              <a:buSzPts val="1800"/>
              <a:buChar char="●"/>
            </a:pPr>
            <a:r>
              <a:rPr lang="en-US" sz="2000" dirty="0">
                <a:solidFill>
                  <a:schemeClr val="dk1"/>
                </a:solidFill>
              </a:rPr>
              <a:t>Implementing Proximity Measures in Python</a:t>
            </a:r>
          </a:p>
          <a:p>
            <a:pPr marL="457200" lvl="0" indent="-342900" algn="l" rtl="0">
              <a:lnSpc>
                <a:spcPct val="150000"/>
              </a:lnSpc>
              <a:spcBef>
                <a:spcPts val="0"/>
              </a:spcBef>
              <a:spcAft>
                <a:spcPts val="0"/>
              </a:spcAft>
              <a:buClr>
                <a:schemeClr val="dk1"/>
              </a:buClr>
              <a:buSzPts val="1800"/>
              <a:buChar char="●"/>
            </a:pPr>
            <a:r>
              <a:rPr lang="en-US" sz="2000" dirty="0">
                <a:solidFill>
                  <a:schemeClr val="dk1"/>
                </a:solidFill>
              </a:rPr>
              <a:t>K-Nearest Neighbors (KNN) Algorithm</a:t>
            </a:r>
          </a:p>
          <a:p>
            <a:pPr marL="457200" lvl="0" indent="-342900" algn="l" rtl="0">
              <a:lnSpc>
                <a:spcPct val="150000"/>
              </a:lnSpc>
              <a:spcBef>
                <a:spcPts val="0"/>
              </a:spcBef>
              <a:spcAft>
                <a:spcPts val="0"/>
              </a:spcAft>
              <a:buClr>
                <a:schemeClr val="dk1"/>
              </a:buClr>
              <a:buSzPts val="1800"/>
              <a:buChar char="●"/>
            </a:pPr>
            <a:r>
              <a:rPr lang="en-US" sz="2000" dirty="0">
                <a:solidFill>
                  <a:schemeClr val="dk1"/>
                </a:solidFill>
              </a:rPr>
              <a:t>Implementing KNN in Python</a:t>
            </a:r>
          </a:p>
          <a:p>
            <a:pPr marL="457200" lvl="0" indent="-342900" algn="l" rtl="0">
              <a:lnSpc>
                <a:spcPct val="150000"/>
              </a:lnSpc>
              <a:spcBef>
                <a:spcPts val="0"/>
              </a:spcBef>
              <a:spcAft>
                <a:spcPts val="0"/>
              </a:spcAft>
              <a:buClr>
                <a:schemeClr val="dk1"/>
              </a:buClr>
              <a:buSzPts val="1800"/>
              <a:buChar char="●"/>
            </a:pPr>
            <a:r>
              <a:rPr lang="en-US" sz="2000" dirty="0">
                <a:solidFill>
                  <a:schemeClr val="dk1"/>
                </a:solidFill>
              </a:rPr>
              <a:t>Applying KNN on Real-world Data</a:t>
            </a:r>
          </a:p>
          <a:p>
            <a:pPr marL="457200" lvl="0" indent="-342900" algn="l" rtl="0">
              <a:lnSpc>
                <a:spcPct val="150000"/>
              </a:lnSpc>
              <a:spcBef>
                <a:spcPts val="0"/>
              </a:spcBef>
              <a:spcAft>
                <a:spcPts val="0"/>
              </a:spcAft>
              <a:buClr>
                <a:schemeClr val="dk1"/>
              </a:buClr>
              <a:buSzPts val="1800"/>
              <a:buChar char="●"/>
            </a:pPr>
            <a:r>
              <a:rPr lang="en-US" sz="2000" dirty="0">
                <a:solidFill>
                  <a:schemeClr val="dk1"/>
                </a:solidFill>
              </a:rPr>
              <a:t>Parameter Tuning and Model Evaluation</a:t>
            </a:r>
            <a:endParaRPr lang="en-IN" dirty="0"/>
          </a:p>
        </p:txBody>
      </p:sp>
    </p:spTree>
    <p:extLst>
      <p:ext uri="{BB962C8B-B14F-4D97-AF65-F5344CB8AC3E}">
        <p14:creationId xmlns:p14="http://schemas.microsoft.com/office/powerpoint/2010/main" val="2319938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K-Means Clustering</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a:xfrm>
            <a:off x="381000" y="1447800"/>
            <a:ext cx="8382000" cy="4983163"/>
          </a:xfrm>
        </p:spPr>
        <p:txBody>
          <a:bodyPr/>
          <a:lstStyle/>
          <a:p>
            <a:pPr marL="0" indent="0" algn="just"/>
            <a:r>
              <a:rPr lang="en-US" b="0" i="0" dirty="0">
                <a:solidFill>
                  <a:srgbClr val="000000"/>
                </a:solidFill>
                <a:effectLst/>
                <a:latin typeface="Helvetica Neue"/>
              </a:rPr>
              <a:t>Dataset: https://www.kaggle.com/c/house-prices-advanced-regression-techniques/data </a:t>
            </a:r>
          </a:p>
          <a:p>
            <a:pPr marL="0" indent="0" algn="just"/>
            <a:r>
              <a:rPr lang="en-US" b="0" i="0" dirty="0">
                <a:solidFill>
                  <a:srgbClr val="000000"/>
                </a:solidFill>
                <a:effectLst/>
                <a:latin typeface="Helvetica Neue"/>
              </a:rPr>
              <a:t>"Housing Prices" dataset from Kaggle, which contains information about the sale of houses in a city in the USA. </a:t>
            </a:r>
          </a:p>
          <a:p>
            <a:pPr marL="0" indent="0" algn="just"/>
            <a:r>
              <a:rPr lang="en-US" dirty="0"/>
              <a:t>Importing Libraries - First, we will import the necessary libraries for data manipulation, visualization, and clustering.</a:t>
            </a:r>
          </a:p>
          <a:p>
            <a:pPr marL="0" indent="0" algn="just"/>
            <a:r>
              <a:rPr lang="en-US" dirty="0">
                <a:solidFill>
                  <a:srgbClr val="0000CC"/>
                </a:solidFill>
              </a:rPr>
              <a:t>pandas as pd</a:t>
            </a:r>
          </a:p>
          <a:p>
            <a:pPr marL="0" indent="0" algn="just"/>
            <a:r>
              <a:rPr lang="en-US" dirty="0" err="1">
                <a:solidFill>
                  <a:srgbClr val="0000CC"/>
                </a:solidFill>
              </a:rPr>
              <a:t>numpy</a:t>
            </a:r>
            <a:r>
              <a:rPr lang="en-US" dirty="0">
                <a:solidFill>
                  <a:srgbClr val="0000CC"/>
                </a:solidFill>
              </a:rPr>
              <a:t> as np</a:t>
            </a:r>
          </a:p>
          <a:p>
            <a:pPr marL="0" indent="0" algn="just"/>
            <a:r>
              <a:rPr lang="en-US" dirty="0" err="1">
                <a:solidFill>
                  <a:srgbClr val="0000CC"/>
                </a:solidFill>
              </a:rPr>
              <a:t>matplotlib.pyplot</a:t>
            </a:r>
            <a:r>
              <a:rPr lang="en-US" dirty="0">
                <a:solidFill>
                  <a:srgbClr val="0000CC"/>
                </a:solidFill>
              </a:rPr>
              <a:t> as </a:t>
            </a:r>
            <a:r>
              <a:rPr lang="en-US" dirty="0" err="1">
                <a:solidFill>
                  <a:srgbClr val="0000CC"/>
                </a:solidFill>
              </a:rPr>
              <a:t>plt</a:t>
            </a:r>
            <a:endParaRPr lang="en-US" dirty="0">
              <a:solidFill>
                <a:srgbClr val="0000CC"/>
              </a:solidFill>
            </a:endParaRPr>
          </a:p>
          <a:p>
            <a:pPr marL="0" indent="0" algn="just"/>
            <a:r>
              <a:rPr lang="en-US" dirty="0">
                <a:solidFill>
                  <a:srgbClr val="0000CC"/>
                </a:solidFill>
              </a:rPr>
              <a:t>seaborn as </a:t>
            </a:r>
            <a:r>
              <a:rPr lang="en-US" dirty="0" err="1">
                <a:solidFill>
                  <a:srgbClr val="0000CC"/>
                </a:solidFill>
              </a:rPr>
              <a:t>sns</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sklearn.cluster</a:t>
            </a:r>
            <a:r>
              <a:rPr lang="en-US" dirty="0">
                <a:solidFill>
                  <a:srgbClr val="0000CC"/>
                </a:solidFill>
              </a:rPr>
              <a:t> - </a:t>
            </a:r>
            <a:r>
              <a:rPr lang="en-US" dirty="0" err="1">
                <a:solidFill>
                  <a:srgbClr val="0000CC"/>
                </a:solidFill>
              </a:rPr>
              <a:t>KMeans</a:t>
            </a:r>
            <a:r>
              <a:rPr lang="en-US" dirty="0">
                <a:solidFill>
                  <a:srgbClr val="0000CC"/>
                </a:solidFill>
              </a:rPr>
              <a:t> </a:t>
            </a:r>
          </a:p>
          <a:p>
            <a:pPr marL="0" indent="0" algn="just"/>
            <a:r>
              <a:rPr lang="en-US" dirty="0">
                <a:solidFill>
                  <a:srgbClr val="0000CC"/>
                </a:solidFill>
              </a:rPr>
              <a:t>from </a:t>
            </a:r>
            <a:r>
              <a:rPr lang="en-US" dirty="0" err="1">
                <a:solidFill>
                  <a:srgbClr val="0000CC"/>
                </a:solidFill>
              </a:rPr>
              <a:t>sklearn.preprocessing</a:t>
            </a:r>
            <a:r>
              <a:rPr lang="en-US" dirty="0">
                <a:solidFill>
                  <a:srgbClr val="0000CC"/>
                </a:solidFill>
              </a:rPr>
              <a:t> - </a:t>
            </a:r>
            <a:r>
              <a:rPr lang="en-US" dirty="0" err="1">
                <a:solidFill>
                  <a:srgbClr val="0000CC"/>
                </a:solidFill>
              </a:rPr>
              <a:t>StandardScaler</a:t>
            </a:r>
            <a:endParaRPr lang="en-US" dirty="0">
              <a:solidFill>
                <a:srgbClr val="0000CC"/>
              </a:solidFill>
            </a:endParaRPr>
          </a:p>
        </p:txBody>
      </p:sp>
    </p:spTree>
    <p:extLst>
      <p:ext uri="{BB962C8B-B14F-4D97-AF65-F5344CB8AC3E}">
        <p14:creationId xmlns:p14="http://schemas.microsoft.com/office/powerpoint/2010/main" val="627178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K-Means Clustering</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a:xfrm>
            <a:off x="277091" y="1447800"/>
            <a:ext cx="8382000" cy="4983163"/>
          </a:xfrm>
        </p:spPr>
        <p:txBody>
          <a:bodyPr/>
          <a:lstStyle/>
          <a:p>
            <a:pPr marL="0" indent="0" algn="just"/>
            <a:r>
              <a:rPr lang="en-US" dirty="0">
                <a:solidFill>
                  <a:srgbClr val="0000CC"/>
                </a:solidFill>
              </a:rPr>
              <a:t>Load Dataset</a:t>
            </a:r>
          </a:p>
          <a:p>
            <a:pPr marL="0" indent="0" algn="just"/>
            <a:r>
              <a:rPr lang="en-US" dirty="0">
                <a:solidFill>
                  <a:srgbClr val="0000CC"/>
                </a:solidFill>
              </a:rPr>
              <a:t>Explore dataset</a:t>
            </a:r>
          </a:p>
          <a:p>
            <a:pPr marL="0" indent="0" algn="just"/>
            <a:r>
              <a:rPr lang="en-US" dirty="0">
                <a:solidFill>
                  <a:srgbClr val="0000CC"/>
                </a:solidFill>
              </a:rPr>
              <a:t>Select features ['</a:t>
            </a:r>
            <a:r>
              <a:rPr lang="en-US" dirty="0" err="1">
                <a:solidFill>
                  <a:srgbClr val="0000CC"/>
                </a:solidFill>
              </a:rPr>
              <a:t>OverallQual</a:t>
            </a:r>
            <a:r>
              <a:rPr lang="en-US" dirty="0">
                <a:solidFill>
                  <a:srgbClr val="0000CC"/>
                </a:solidFill>
              </a:rPr>
              <a:t>', '</a:t>
            </a:r>
            <a:r>
              <a:rPr lang="en-US" dirty="0" err="1">
                <a:solidFill>
                  <a:srgbClr val="0000CC"/>
                </a:solidFill>
              </a:rPr>
              <a:t>GrLivArea</a:t>
            </a:r>
            <a:r>
              <a:rPr lang="en-US" dirty="0">
                <a:solidFill>
                  <a:srgbClr val="0000CC"/>
                </a:solidFill>
              </a:rPr>
              <a:t>', '</a:t>
            </a:r>
            <a:r>
              <a:rPr lang="en-US" dirty="0" err="1">
                <a:solidFill>
                  <a:srgbClr val="0000CC"/>
                </a:solidFill>
              </a:rPr>
              <a:t>YearBuilt</a:t>
            </a:r>
            <a:r>
              <a:rPr lang="en-US" dirty="0">
                <a:solidFill>
                  <a:srgbClr val="0000CC"/>
                </a:solidFill>
              </a:rPr>
              <a:t>’]</a:t>
            </a:r>
          </a:p>
          <a:p>
            <a:pPr marL="0" indent="0" algn="just"/>
            <a:r>
              <a:rPr lang="en-US" dirty="0">
                <a:solidFill>
                  <a:srgbClr val="0000CC"/>
                </a:solidFill>
              </a:rPr>
              <a:t>Scale features</a:t>
            </a:r>
          </a:p>
          <a:p>
            <a:pPr marL="0" indent="0" algn="just"/>
            <a:r>
              <a:rPr lang="en-US" b="0" i="0" dirty="0" err="1">
                <a:solidFill>
                  <a:srgbClr val="0000CC"/>
                </a:solidFill>
                <a:effectLst/>
                <a:latin typeface="Helvetica Neue"/>
              </a:rPr>
              <a:t>Kmeans</a:t>
            </a:r>
            <a:r>
              <a:rPr lang="en-US" b="0" i="0" dirty="0">
                <a:solidFill>
                  <a:srgbClr val="0000CC"/>
                </a:solidFill>
                <a:effectLst/>
                <a:latin typeface="Helvetica Neue"/>
              </a:rPr>
              <a:t> clustering using </a:t>
            </a:r>
            <a:r>
              <a:rPr lang="en-US" b="0" i="0" dirty="0" err="1">
                <a:solidFill>
                  <a:srgbClr val="0000CC"/>
                </a:solidFill>
                <a:effectLst/>
                <a:latin typeface="Helvetica Neue"/>
              </a:rPr>
              <a:t>sklearn.cluster</a:t>
            </a:r>
            <a:r>
              <a:rPr lang="en-US" b="0" i="0" dirty="0">
                <a:solidFill>
                  <a:srgbClr val="0000CC"/>
                </a:solidFill>
                <a:effectLst/>
                <a:latin typeface="Helvetica Neue"/>
              </a:rPr>
              <a:t>. </a:t>
            </a:r>
          </a:p>
          <a:p>
            <a:pPr marL="0" indent="0" algn="just"/>
            <a:r>
              <a:rPr lang="en-US" sz="2200" b="0" i="0" dirty="0">
                <a:solidFill>
                  <a:srgbClr val="000000"/>
                </a:solidFill>
                <a:effectLst/>
                <a:latin typeface="Helvetica Neue"/>
              </a:rPr>
              <a:t>Each function: </a:t>
            </a:r>
          </a:p>
          <a:p>
            <a:pPr marL="0" indent="0" algn="just"/>
            <a:r>
              <a:rPr lang="en-US" sz="2200" b="0" i="0" dirty="0" err="1">
                <a:solidFill>
                  <a:srgbClr val="000000"/>
                </a:solidFill>
                <a:effectLst/>
                <a:latin typeface="Helvetica Neue"/>
              </a:rPr>
              <a:t>n_clusters</a:t>
            </a:r>
            <a:r>
              <a:rPr lang="en-US" sz="2200" b="0" i="0" dirty="0">
                <a:solidFill>
                  <a:srgbClr val="000000"/>
                </a:solidFill>
                <a:effectLst/>
                <a:latin typeface="Helvetica Neue"/>
              </a:rPr>
              <a:t>: Specifies the number of clusters to create. </a:t>
            </a:r>
          </a:p>
          <a:p>
            <a:pPr marL="0" indent="0" algn="just"/>
            <a:r>
              <a:rPr lang="en-US" sz="2200" b="0" i="0" dirty="0" err="1">
                <a:solidFill>
                  <a:srgbClr val="000000"/>
                </a:solidFill>
                <a:effectLst/>
                <a:latin typeface="Helvetica Neue"/>
              </a:rPr>
              <a:t>init</a:t>
            </a:r>
            <a:r>
              <a:rPr lang="en-US" sz="2200" b="0" i="0" dirty="0">
                <a:solidFill>
                  <a:srgbClr val="000000"/>
                </a:solidFill>
                <a:effectLst/>
                <a:latin typeface="Helvetica Neue"/>
              </a:rPr>
              <a:t>: Specifies the method for initializing the initial cluster centroids. The types used are: 'k-means++’ and 'random’.</a:t>
            </a:r>
          </a:p>
          <a:p>
            <a:pPr marL="0" indent="0" algn="just"/>
            <a:r>
              <a:rPr lang="en-US" sz="2200" b="0" i="0" dirty="0" err="1">
                <a:solidFill>
                  <a:srgbClr val="000000"/>
                </a:solidFill>
                <a:effectLst/>
                <a:latin typeface="Helvetica Neue"/>
              </a:rPr>
              <a:t>random_state</a:t>
            </a:r>
            <a:r>
              <a:rPr lang="en-US" sz="2200" b="0" i="0" dirty="0">
                <a:solidFill>
                  <a:srgbClr val="000000"/>
                </a:solidFill>
                <a:effectLst/>
                <a:latin typeface="Helvetica Neue"/>
              </a:rPr>
              <a:t>: Seeds the random number generator for reproducibility. It ensures that the algorithm produces the same results when given the same data and parameter settings. This is important for reproducibility in your analysis.</a:t>
            </a:r>
            <a:endParaRPr lang="en-US" dirty="0">
              <a:solidFill>
                <a:srgbClr val="0000CC"/>
              </a:solidFill>
            </a:endParaRPr>
          </a:p>
        </p:txBody>
      </p:sp>
    </p:spTree>
    <p:extLst>
      <p:ext uri="{BB962C8B-B14F-4D97-AF65-F5344CB8AC3E}">
        <p14:creationId xmlns:p14="http://schemas.microsoft.com/office/powerpoint/2010/main" val="340459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K-Means Clustering</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a:xfrm>
            <a:off x="277091" y="1447800"/>
            <a:ext cx="8382000" cy="4983163"/>
          </a:xfrm>
        </p:spPr>
        <p:txBody>
          <a:bodyPr/>
          <a:lstStyle/>
          <a:p>
            <a:pPr marL="0" indent="0" algn="just"/>
            <a:r>
              <a:rPr lang="en-US" sz="2200" b="0" i="0" dirty="0">
                <a:solidFill>
                  <a:srgbClr val="0000CC"/>
                </a:solidFill>
                <a:effectLst/>
                <a:latin typeface="Helvetica Neue"/>
              </a:rPr>
              <a:t>Choosing the Number of Clusters: </a:t>
            </a:r>
            <a:r>
              <a:rPr lang="en-US" sz="2200" b="0" i="0" dirty="0">
                <a:solidFill>
                  <a:srgbClr val="000000"/>
                </a:solidFill>
                <a:effectLst/>
                <a:latin typeface="Helvetica Neue"/>
              </a:rPr>
              <a:t>One way to do this is to use the elbow method, which plots the within-cluster sum of squares (WCSS) as a function of the number of clusters. </a:t>
            </a:r>
          </a:p>
          <a:p>
            <a:pPr marL="0" indent="0" algn="just"/>
            <a:r>
              <a:rPr lang="en-US" sz="2200" b="0" i="0" dirty="0">
                <a:solidFill>
                  <a:srgbClr val="000000"/>
                </a:solidFill>
                <a:effectLst/>
                <a:latin typeface="Helvetica Neue"/>
              </a:rPr>
              <a:t>We want to choose a number of clusters that minimizes the WCSS while still capturing the inherent structure of the data.</a:t>
            </a:r>
          </a:p>
          <a:p>
            <a:pPr marL="0" indent="0" algn="just"/>
            <a:r>
              <a:rPr lang="en-US" dirty="0">
                <a:solidFill>
                  <a:srgbClr val="0000CC"/>
                </a:solidFill>
              </a:rPr>
              <a:t>Performing K-Means Clustering.</a:t>
            </a:r>
          </a:p>
          <a:p>
            <a:pPr marL="0" indent="0" algn="just"/>
            <a:r>
              <a:rPr lang="en-US" dirty="0">
                <a:solidFill>
                  <a:srgbClr val="0000CC"/>
                </a:solidFill>
              </a:rPr>
              <a:t>Visualize the clusters by creating a Scatterplot.</a:t>
            </a:r>
          </a:p>
        </p:txBody>
      </p:sp>
    </p:spTree>
    <p:extLst>
      <p:ext uri="{BB962C8B-B14F-4D97-AF65-F5344CB8AC3E}">
        <p14:creationId xmlns:p14="http://schemas.microsoft.com/office/powerpoint/2010/main" val="41790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I</a:t>
            </a:r>
            <a:r>
              <a:rPr lang="en-IN" dirty="0" err="1">
                <a:solidFill>
                  <a:srgbClr val="C00000"/>
                </a:solidFill>
                <a:latin typeface="Comic Sans MS" panose="030F0702030302020204" pitchFamily="66" charset="0"/>
              </a:rPr>
              <a:t>ntrusion</a:t>
            </a:r>
            <a:r>
              <a:rPr lang="en-IN" dirty="0">
                <a:solidFill>
                  <a:srgbClr val="C00000"/>
                </a:solidFill>
                <a:latin typeface="Comic Sans MS" panose="030F0702030302020204" pitchFamily="66" charset="0"/>
              </a:rPr>
              <a:t> Detection</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a:xfrm>
            <a:off x="304800" y="1493837"/>
            <a:ext cx="8382000" cy="4983163"/>
          </a:xfrm>
        </p:spPr>
        <p:txBody>
          <a:bodyPr/>
          <a:lstStyle/>
          <a:p>
            <a:pPr algn="just"/>
            <a:r>
              <a:rPr lang="en-US" sz="2200" dirty="0"/>
              <a:t>The data sets contain the records of the internet traffic observed by a simple intrusion detection systems in the computer network monitoring the network traffic and identify the ghost attacks in the network. The data set contains 43 features per record, with 41 of the features referring to the traffic input itself and the last two are labels (whether it is a normal or any of the network attack type) and Level (the severity of the traffic input itself).</a:t>
            </a:r>
          </a:p>
          <a:p>
            <a:pPr marL="0" indent="0" algn="just"/>
            <a:r>
              <a:rPr lang="en-US" b="0" i="0" dirty="0">
                <a:solidFill>
                  <a:srgbClr val="000000"/>
                </a:solidFill>
                <a:effectLst/>
                <a:latin typeface="Helvetica Neue"/>
              </a:rPr>
              <a:t>Dataset: https://www.kaggle.com/datasets/hassan06/nslkdd</a:t>
            </a:r>
          </a:p>
          <a:p>
            <a:pPr marL="0" indent="0" algn="just"/>
            <a:r>
              <a:rPr lang="en-US" dirty="0"/>
              <a:t>Importing Libraries - First, we will import the necessary libraries for data manipulation, visualization, and clustering.</a:t>
            </a:r>
          </a:p>
          <a:p>
            <a:pPr marL="0" indent="0" algn="just"/>
            <a:r>
              <a:rPr lang="en-US" dirty="0">
                <a:solidFill>
                  <a:srgbClr val="0000CC"/>
                </a:solidFill>
              </a:rPr>
              <a:t>pandas as pd</a:t>
            </a:r>
          </a:p>
          <a:p>
            <a:pPr marL="0" indent="0" algn="just"/>
            <a:r>
              <a:rPr lang="en-US" dirty="0" err="1">
                <a:solidFill>
                  <a:srgbClr val="0000CC"/>
                </a:solidFill>
              </a:rPr>
              <a:t>numpy</a:t>
            </a:r>
            <a:r>
              <a:rPr lang="en-US" dirty="0">
                <a:solidFill>
                  <a:srgbClr val="0000CC"/>
                </a:solidFill>
              </a:rPr>
              <a:t> as np</a:t>
            </a:r>
          </a:p>
          <a:p>
            <a:pPr algn="just"/>
            <a:endParaRPr lang="en-US" sz="2200" dirty="0"/>
          </a:p>
        </p:txBody>
      </p:sp>
    </p:spTree>
    <p:extLst>
      <p:ext uri="{BB962C8B-B14F-4D97-AF65-F5344CB8AC3E}">
        <p14:creationId xmlns:p14="http://schemas.microsoft.com/office/powerpoint/2010/main" val="53296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I</a:t>
            </a:r>
            <a:r>
              <a:rPr lang="en-IN" dirty="0" err="1">
                <a:solidFill>
                  <a:srgbClr val="C00000"/>
                </a:solidFill>
                <a:latin typeface="Comic Sans MS" panose="030F0702030302020204" pitchFamily="66" charset="0"/>
              </a:rPr>
              <a:t>ntrusion</a:t>
            </a:r>
            <a:r>
              <a:rPr lang="en-IN" dirty="0">
                <a:solidFill>
                  <a:srgbClr val="C00000"/>
                </a:solidFill>
                <a:latin typeface="Comic Sans MS" panose="030F0702030302020204" pitchFamily="66" charset="0"/>
              </a:rPr>
              <a:t> Detection</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a:xfrm>
            <a:off x="304800" y="1493837"/>
            <a:ext cx="8382000" cy="4983163"/>
          </a:xfrm>
        </p:spPr>
        <p:txBody>
          <a:bodyPr/>
          <a:lstStyle/>
          <a:p>
            <a:pPr marL="0" indent="0" algn="just"/>
            <a:r>
              <a:rPr lang="en-US" dirty="0">
                <a:solidFill>
                  <a:srgbClr val="0000CC"/>
                </a:solidFill>
              </a:rPr>
              <a:t>import seaborn as </a:t>
            </a:r>
            <a:r>
              <a:rPr lang="en-US" dirty="0" err="1">
                <a:solidFill>
                  <a:srgbClr val="0000CC"/>
                </a:solidFill>
              </a:rPr>
              <a:t>sns</a:t>
            </a:r>
            <a:endParaRPr lang="en-US" dirty="0">
              <a:solidFill>
                <a:srgbClr val="0000CC"/>
              </a:solidFill>
            </a:endParaRPr>
          </a:p>
          <a:p>
            <a:pPr marL="0" indent="0" algn="just"/>
            <a:r>
              <a:rPr lang="en-US" dirty="0" err="1">
                <a:solidFill>
                  <a:srgbClr val="0000CC"/>
                </a:solidFill>
              </a:rPr>
              <a:t>matplotlib.pyplot</a:t>
            </a:r>
            <a:r>
              <a:rPr lang="en-US" dirty="0">
                <a:solidFill>
                  <a:srgbClr val="0000CC"/>
                </a:solidFill>
              </a:rPr>
              <a:t> as </a:t>
            </a:r>
            <a:r>
              <a:rPr lang="en-US" dirty="0" err="1">
                <a:solidFill>
                  <a:srgbClr val="0000CC"/>
                </a:solidFill>
              </a:rPr>
              <a:t>plt</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sklearn.model_selection</a:t>
            </a:r>
            <a:r>
              <a:rPr lang="en-US" dirty="0">
                <a:solidFill>
                  <a:srgbClr val="0000CC"/>
                </a:solidFill>
              </a:rPr>
              <a:t> import </a:t>
            </a:r>
            <a:r>
              <a:rPr lang="en-US" dirty="0" err="1">
                <a:solidFill>
                  <a:srgbClr val="0000CC"/>
                </a:solidFill>
              </a:rPr>
              <a:t>train_test_split</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sklearn.preprocessing</a:t>
            </a:r>
            <a:r>
              <a:rPr lang="en-US" dirty="0">
                <a:solidFill>
                  <a:srgbClr val="0000CC"/>
                </a:solidFill>
              </a:rPr>
              <a:t> import </a:t>
            </a:r>
            <a:r>
              <a:rPr lang="en-US" dirty="0" err="1">
                <a:solidFill>
                  <a:srgbClr val="0000CC"/>
                </a:solidFill>
              </a:rPr>
              <a:t>StandardScaler</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sklearn.metrics</a:t>
            </a:r>
            <a:r>
              <a:rPr lang="en-US" dirty="0">
                <a:solidFill>
                  <a:srgbClr val="0000CC"/>
                </a:solidFill>
              </a:rPr>
              <a:t> import </a:t>
            </a:r>
            <a:r>
              <a:rPr lang="en-US" dirty="0" err="1">
                <a:solidFill>
                  <a:srgbClr val="0000CC"/>
                </a:solidFill>
              </a:rPr>
              <a:t>confusion_matrix</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sklearn.metrics</a:t>
            </a:r>
            <a:r>
              <a:rPr lang="en-US" dirty="0">
                <a:solidFill>
                  <a:srgbClr val="0000CC"/>
                </a:solidFill>
              </a:rPr>
              <a:t> import </a:t>
            </a:r>
            <a:r>
              <a:rPr lang="en-US" dirty="0" err="1">
                <a:solidFill>
                  <a:srgbClr val="0000CC"/>
                </a:solidFill>
              </a:rPr>
              <a:t>precision_score</a:t>
            </a:r>
            <a:r>
              <a:rPr lang="en-US" dirty="0">
                <a:solidFill>
                  <a:srgbClr val="0000CC"/>
                </a:solidFill>
              </a:rPr>
              <a:t>, </a:t>
            </a:r>
            <a:r>
              <a:rPr lang="en-US" dirty="0" err="1">
                <a:solidFill>
                  <a:srgbClr val="0000CC"/>
                </a:solidFill>
              </a:rPr>
              <a:t>recall_score</a:t>
            </a:r>
            <a:r>
              <a:rPr lang="en-US" dirty="0">
                <a:solidFill>
                  <a:srgbClr val="0000CC"/>
                </a:solidFill>
              </a:rPr>
              <a:t>, f1_score</a:t>
            </a:r>
          </a:p>
          <a:p>
            <a:pPr marL="0" indent="0" algn="just"/>
            <a:r>
              <a:rPr lang="en-US" dirty="0">
                <a:solidFill>
                  <a:srgbClr val="0000CC"/>
                </a:solidFill>
              </a:rPr>
              <a:t>from </a:t>
            </a:r>
            <a:r>
              <a:rPr lang="en-US" dirty="0" err="1">
                <a:solidFill>
                  <a:srgbClr val="0000CC"/>
                </a:solidFill>
              </a:rPr>
              <a:t>scipy.stats</a:t>
            </a:r>
            <a:r>
              <a:rPr lang="en-US" dirty="0">
                <a:solidFill>
                  <a:srgbClr val="0000CC"/>
                </a:solidFill>
              </a:rPr>
              <a:t> import </a:t>
            </a:r>
            <a:r>
              <a:rPr lang="en-US" dirty="0" err="1">
                <a:solidFill>
                  <a:srgbClr val="0000CC"/>
                </a:solidFill>
              </a:rPr>
              <a:t>multivariate_normal</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sklearn.neighbors</a:t>
            </a:r>
            <a:r>
              <a:rPr lang="en-US" dirty="0">
                <a:solidFill>
                  <a:srgbClr val="0000CC"/>
                </a:solidFill>
              </a:rPr>
              <a:t> import </a:t>
            </a:r>
            <a:r>
              <a:rPr lang="en-US" dirty="0" err="1">
                <a:solidFill>
                  <a:srgbClr val="0000CC"/>
                </a:solidFill>
              </a:rPr>
              <a:t>LocalOutlierFactor</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scipy.spatial.distance</a:t>
            </a:r>
            <a:r>
              <a:rPr lang="en-US" dirty="0">
                <a:solidFill>
                  <a:srgbClr val="0000CC"/>
                </a:solidFill>
              </a:rPr>
              <a:t> import </a:t>
            </a:r>
            <a:r>
              <a:rPr lang="en-US" dirty="0" err="1">
                <a:solidFill>
                  <a:srgbClr val="0000CC"/>
                </a:solidFill>
              </a:rPr>
              <a:t>cdist</a:t>
            </a:r>
            <a:endParaRPr lang="en-US" dirty="0">
              <a:solidFill>
                <a:srgbClr val="0000CC"/>
              </a:solidFill>
            </a:endParaRPr>
          </a:p>
          <a:p>
            <a:pPr marL="0" indent="0" algn="just"/>
            <a:r>
              <a:rPr lang="en-US" dirty="0">
                <a:solidFill>
                  <a:srgbClr val="0000CC"/>
                </a:solidFill>
              </a:rPr>
              <a:t>from </a:t>
            </a:r>
            <a:r>
              <a:rPr lang="en-US" dirty="0" err="1">
                <a:solidFill>
                  <a:srgbClr val="0000CC"/>
                </a:solidFill>
              </a:rPr>
              <a:t>sklearn.cluster</a:t>
            </a:r>
            <a:r>
              <a:rPr lang="en-US" dirty="0">
                <a:solidFill>
                  <a:srgbClr val="0000CC"/>
                </a:solidFill>
              </a:rPr>
              <a:t> import </a:t>
            </a:r>
            <a:r>
              <a:rPr lang="en-US" dirty="0" err="1">
                <a:solidFill>
                  <a:srgbClr val="0000CC"/>
                </a:solidFill>
              </a:rPr>
              <a:t>KMeans</a:t>
            </a:r>
            <a:endParaRPr lang="en-US" dirty="0">
              <a:solidFill>
                <a:srgbClr val="0000CC"/>
              </a:solidFill>
            </a:endParaRPr>
          </a:p>
          <a:p>
            <a:pPr algn="just"/>
            <a:endParaRPr lang="en-US" sz="2200" dirty="0"/>
          </a:p>
        </p:txBody>
      </p:sp>
    </p:spTree>
    <p:extLst>
      <p:ext uri="{BB962C8B-B14F-4D97-AF65-F5344CB8AC3E}">
        <p14:creationId xmlns:p14="http://schemas.microsoft.com/office/powerpoint/2010/main" val="154430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2DFF2-98DC-44CE-B338-1A55A744BE5B}"/>
              </a:ext>
            </a:extLst>
          </p:cNvPr>
          <p:cNvSpPr>
            <a:spLocks noGrp="1"/>
          </p:cNvSpPr>
          <p:nvPr>
            <p:ph sz="quarter" idx="10"/>
          </p:nvPr>
        </p:nvSpPr>
        <p:spPr/>
        <p:txBody>
          <a:bodyPr/>
          <a:lstStyle/>
          <a:p>
            <a:pPr>
              <a:defRPr/>
            </a:pPr>
            <a:r>
              <a:rPr lang="en-US" dirty="0">
                <a:solidFill>
                  <a:srgbClr val="C00000"/>
                </a:solidFill>
                <a:latin typeface="Comic Sans MS" panose="030F0702030302020204" pitchFamily="66" charset="0"/>
              </a:rPr>
              <a:t>I</a:t>
            </a:r>
            <a:r>
              <a:rPr lang="en-IN" dirty="0" err="1">
                <a:solidFill>
                  <a:srgbClr val="C00000"/>
                </a:solidFill>
                <a:latin typeface="Comic Sans MS" panose="030F0702030302020204" pitchFamily="66" charset="0"/>
              </a:rPr>
              <a:t>ntrusion</a:t>
            </a:r>
            <a:r>
              <a:rPr lang="en-IN" dirty="0">
                <a:solidFill>
                  <a:srgbClr val="C00000"/>
                </a:solidFill>
                <a:latin typeface="Comic Sans MS" panose="030F0702030302020204" pitchFamily="66" charset="0"/>
              </a:rPr>
              <a:t> Detection</a:t>
            </a:r>
          </a:p>
        </p:txBody>
      </p:sp>
      <p:sp>
        <p:nvSpPr>
          <p:cNvPr id="2" name="Content Placeholder 1">
            <a:extLst>
              <a:ext uri="{FF2B5EF4-FFF2-40B4-BE49-F238E27FC236}">
                <a16:creationId xmlns:a16="http://schemas.microsoft.com/office/drawing/2014/main" id="{831F0048-346D-7387-BE08-2AFEC8B105C8}"/>
              </a:ext>
            </a:extLst>
          </p:cNvPr>
          <p:cNvSpPr>
            <a:spLocks noGrp="1"/>
          </p:cNvSpPr>
          <p:nvPr>
            <p:ph idx="1"/>
          </p:nvPr>
        </p:nvSpPr>
        <p:spPr>
          <a:xfrm>
            <a:off x="277091" y="1447800"/>
            <a:ext cx="8382000" cy="4983163"/>
          </a:xfrm>
        </p:spPr>
        <p:txBody>
          <a:bodyPr/>
          <a:lstStyle/>
          <a:p>
            <a:pPr marL="0" indent="0" algn="just"/>
            <a:r>
              <a:rPr lang="en-US" dirty="0">
                <a:solidFill>
                  <a:srgbClr val="0000CC"/>
                </a:solidFill>
              </a:rPr>
              <a:t>Load Dataset</a:t>
            </a:r>
          </a:p>
          <a:p>
            <a:pPr marL="0" indent="0" algn="just"/>
            <a:r>
              <a:rPr lang="en-US" dirty="0">
                <a:solidFill>
                  <a:srgbClr val="0000CC"/>
                </a:solidFill>
              </a:rPr>
              <a:t>Explore dataset</a:t>
            </a:r>
          </a:p>
          <a:p>
            <a:pPr marL="0" indent="0" algn="just"/>
            <a:r>
              <a:rPr lang="en-US" dirty="0">
                <a:solidFill>
                  <a:srgbClr val="0000CC"/>
                </a:solidFill>
              </a:rPr>
              <a:t>Data Preprocessing</a:t>
            </a:r>
          </a:p>
          <a:p>
            <a:pPr marL="0" indent="0" algn="just"/>
            <a:r>
              <a:rPr lang="en-US" dirty="0">
                <a:solidFill>
                  <a:srgbClr val="0000CC"/>
                </a:solidFill>
              </a:rPr>
              <a:t>	Separate the features and the target variable</a:t>
            </a:r>
          </a:p>
          <a:p>
            <a:pPr marL="0" indent="0" algn="just"/>
            <a:r>
              <a:rPr lang="en-US" dirty="0">
                <a:solidFill>
                  <a:srgbClr val="0000CC"/>
                </a:solidFill>
              </a:rPr>
              <a:t>	Split the dataset into training and testing sets</a:t>
            </a:r>
          </a:p>
          <a:p>
            <a:pPr marL="0" indent="0" algn="just"/>
            <a:r>
              <a:rPr lang="en-US" dirty="0">
                <a:solidFill>
                  <a:srgbClr val="0000CC"/>
                </a:solidFill>
              </a:rPr>
              <a:t>Scale features</a:t>
            </a:r>
          </a:p>
          <a:p>
            <a:pPr marL="0" indent="0" algn="just"/>
            <a:r>
              <a:rPr lang="en-US" b="0" i="0" dirty="0">
                <a:solidFill>
                  <a:srgbClr val="0000CC"/>
                </a:solidFill>
                <a:effectLst/>
                <a:latin typeface="Helvetica Neue"/>
              </a:rPr>
              <a:t>Define evaluation metrics</a:t>
            </a:r>
          </a:p>
          <a:p>
            <a:pPr marL="0" indent="0" algn="just"/>
            <a:r>
              <a:rPr lang="en-US" dirty="0">
                <a:solidFill>
                  <a:srgbClr val="0000CC"/>
                </a:solidFill>
                <a:latin typeface="Helvetica Neue"/>
              </a:rPr>
              <a:t>K-means algorithm</a:t>
            </a:r>
            <a:endParaRPr lang="en-US" b="0" i="0" dirty="0">
              <a:solidFill>
                <a:srgbClr val="0000CC"/>
              </a:solidFill>
              <a:effectLst/>
              <a:latin typeface="Helvetica Neue"/>
            </a:endParaRPr>
          </a:p>
        </p:txBody>
      </p:sp>
    </p:spTree>
    <p:extLst>
      <p:ext uri="{BB962C8B-B14F-4D97-AF65-F5344CB8AC3E}">
        <p14:creationId xmlns:p14="http://schemas.microsoft.com/office/powerpoint/2010/main" val="227186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FE8FF-0143-1130-877A-82CD904DA0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98188-F371-A9BF-FF0D-FF92147D7710}"/>
              </a:ext>
            </a:extLst>
          </p:cNvPr>
          <p:cNvSpPr>
            <a:spLocks noGrp="1"/>
          </p:cNvSpPr>
          <p:nvPr>
            <p:ph sz="quarter" idx="10"/>
          </p:nvPr>
        </p:nvSpPr>
        <p:spPr/>
        <p:txBody>
          <a:bodyPr/>
          <a:lstStyle/>
          <a:p>
            <a:pPr>
              <a:defRPr/>
            </a:pPr>
            <a:r>
              <a:rPr lang="en-IN" dirty="0">
                <a:solidFill>
                  <a:srgbClr val="C00000"/>
                </a:solidFill>
                <a:latin typeface="Comic Sans MS" panose="030F0702030302020204" pitchFamily="66" charset="0"/>
              </a:rPr>
              <a:t>Proximity Measures</a:t>
            </a:r>
          </a:p>
        </p:txBody>
      </p:sp>
      <p:sp>
        <p:nvSpPr>
          <p:cNvPr id="2" name="Content Placeholder 1">
            <a:extLst>
              <a:ext uri="{FF2B5EF4-FFF2-40B4-BE49-F238E27FC236}">
                <a16:creationId xmlns:a16="http://schemas.microsoft.com/office/drawing/2014/main" id="{C9F54F65-E573-652D-84BE-B099F526C81F}"/>
              </a:ext>
            </a:extLst>
          </p:cNvPr>
          <p:cNvSpPr>
            <a:spLocks noGrp="1"/>
          </p:cNvSpPr>
          <p:nvPr>
            <p:ph idx="1"/>
          </p:nvPr>
        </p:nvSpPr>
        <p:spPr/>
        <p:txBody>
          <a:bodyPr/>
          <a:lstStyle/>
          <a:p>
            <a:pPr marL="457200" lvl="0" indent="-342900" algn="l" rtl="0">
              <a:spcBef>
                <a:spcPts val="0"/>
              </a:spcBef>
              <a:spcAft>
                <a:spcPts val="0"/>
              </a:spcAft>
              <a:buClr>
                <a:schemeClr val="dk1"/>
              </a:buClr>
              <a:buSzPts val="1800"/>
              <a:buChar char="●"/>
            </a:pPr>
            <a:r>
              <a:rPr lang="en-US" sz="2000" b="1" dirty="0">
                <a:solidFill>
                  <a:schemeClr val="dk1"/>
                </a:solidFill>
              </a:rPr>
              <a:t>Definition:</a:t>
            </a:r>
            <a:r>
              <a:rPr lang="en-US" sz="2000" dirty="0">
                <a:solidFill>
                  <a:schemeClr val="dk1"/>
                </a:solidFill>
              </a:rPr>
              <a:t> Proximity measures quantify the similarity or dissimilarity between data points in a dataset.</a:t>
            </a:r>
          </a:p>
          <a:p>
            <a:pPr marL="457200" lvl="0" indent="-342900" algn="l" rtl="0">
              <a:spcBef>
                <a:spcPts val="0"/>
              </a:spcBef>
              <a:spcAft>
                <a:spcPts val="0"/>
              </a:spcAft>
              <a:buClr>
                <a:schemeClr val="dk1"/>
              </a:buClr>
              <a:buSzPts val="1800"/>
              <a:buChar char="●"/>
            </a:pPr>
            <a:endParaRPr lang="en-US" sz="2000" dirty="0">
              <a:solidFill>
                <a:schemeClr val="dk1"/>
              </a:solidFill>
            </a:endParaRPr>
          </a:p>
          <a:p>
            <a:pPr marL="457200" lvl="0" indent="-342900" algn="l" rtl="0">
              <a:spcBef>
                <a:spcPts val="0"/>
              </a:spcBef>
              <a:spcAft>
                <a:spcPts val="0"/>
              </a:spcAft>
              <a:buClr>
                <a:schemeClr val="dk1"/>
              </a:buClr>
              <a:buSzPts val="1800"/>
              <a:buChar char="●"/>
            </a:pPr>
            <a:r>
              <a:rPr lang="en-US" sz="2000" b="1" dirty="0">
                <a:solidFill>
                  <a:schemeClr val="dk1"/>
                </a:solidFill>
              </a:rPr>
              <a:t>Importance:</a:t>
            </a:r>
          </a:p>
          <a:p>
            <a:pPr marL="857250" lvl="1" indent="-342900">
              <a:spcBef>
                <a:spcPts val="0"/>
              </a:spcBef>
              <a:buClr>
                <a:schemeClr val="dk1"/>
              </a:buClr>
              <a:buSzPts val="1800"/>
              <a:buChar char="●"/>
            </a:pPr>
            <a:r>
              <a:rPr lang="en-US" sz="2000" dirty="0">
                <a:solidFill>
                  <a:schemeClr val="dk1"/>
                </a:solidFill>
              </a:rPr>
              <a:t>Crucial for various machine learning algorithms, such as KNN, clustering, and recommendation systems.</a:t>
            </a:r>
          </a:p>
          <a:p>
            <a:pPr marL="857250" lvl="1" indent="-342900">
              <a:spcBef>
                <a:spcPts val="0"/>
              </a:spcBef>
              <a:buClr>
                <a:schemeClr val="dk1"/>
              </a:buClr>
              <a:buSzPts val="1800"/>
              <a:buChar char="●"/>
            </a:pPr>
            <a:r>
              <a:rPr lang="en-US" sz="2000" dirty="0">
                <a:solidFill>
                  <a:schemeClr val="dk1"/>
                </a:solidFill>
              </a:rPr>
              <a:t>Enable algorithms to make decisions based on the proximity of data points.</a:t>
            </a:r>
          </a:p>
          <a:p>
            <a:pPr marL="857250" lvl="1" indent="-342900">
              <a:spcBef>
                <a:spcPts val="0"/>
              </a:spcBef>
              <a:buClr>
                <a:schemeClr val="dk1"/>
              </a:buClr>
              <a:buSzPts val="1800"/>
              <a:buChar char="●"/>
            </a:pPr>
            <a:r>
              <a:rPr lang="en-US" sz="2000" dirty="0">
                <a:solidFill>
                  <a:schemeClr val="dk1"/>
                </a:solidFill>
              </a:rPr>
              <a:t>Aid in data preprocessing tasks like outlier detection and feature selection.</a:t>
            </a:r>
          </a:p>
          <a:p>
            <a:pPr marL="857250" lvl="1" indent="-342900">
              <a:spcBef>
                <a:spcPts val="0"/>
              </a:spcBef>
              <a:buClr>
                <a:schemeClr val="dk1"/>
              </a:buClr>
              <a:buSzPts val="1800"/>
              <a:buChar char="●"/>
            </a:pPr>
            <a:r>
              <a:rPr lang="en-US" sz="2000" dirty="0">
                <a:solidFill>
                  <a:schemeClr val="dk1"/>
                </a:solidFill>
              </a:rPr>
              <a:t>Provide insights into the structure and relationships within the data.</a:t>
            </a:r>
          </a:p>
          <a:p>
            <a:pPr marL="857250" lvl="1" indent="-342900">
              <a:spcBef>
                <a:spcPts val="0"/>
              </a:spcBef>
              <a:buClr>
                <a:schemeClr val="dk1"/>
              </a:buClr>
              <a:buSzPts val="1800"/>
              <a:buChar char="●"/>
            </a:pPr>
            <a:r>
              <a:rPr lang="en-US" sz="2000" dirty="0">
                <a:solidFill>
                  <a:schemeClr val="dk1"/>
                </a:solidFill>
              </a:rPr>
              <a:t>Facilitate tasks such as classification, regression, and pattern recognition by identifying similar instances.</a:t>
            </a:r>
            <a:endParaRPr lang="en-IN" sz="2000" dirty="0"/>
          </a:p>
        </p:txBody>
      </p:sp>
    </p:spTree>
    <p:extLst>
      <p:ext uri="{BB962C8B-B14F-4D97-AF65-F5344CB8AC3E}">
        <p14:creationId xmlns:p14="http://schemas.microsoft.com/office/powerpoint/2010/main" val="420823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4DB51-3B90-5165-7637-F14692CF6988}"/>
              </a:ext>
            </a:extLst>
          </p:cNvPr>
          <p:cNvSpPr>
            <a:spLocks noGrp="1"/>
          </p:cNvSpPr>
          <p:nvPr>
            <p:ph idx="1"/>
          </p:nvPr>
        </p:nvSpPr>
        <p:spPr/>
        <p:txBody>
          <a:bodyPr/>
          <a:lstStyle/>
          <a:p>
            <a:pPr>
              <a:lnSpc>
                <a:spcPct val="150000"/>
              </a:lnSpc>
              <a:buFont typeface="Arial" panose="020B0604020202020204" pitchFamily="34" charset="0"/>
              <a:buChar char="•"/>
            </a:pPr>
            <a:r>
              <a:rPr lang="en-IN" sz="2000" dirty="0"/>
              <a:t>Recommender systems utilize similarity measures for personalized recommendations.</a:t>
            </a:r>
          </a:p>
          <a:p>
            <a:pPr>
              <a:lnSpc>
                <a:spcPct val="150000"/>
              </a:lnSpc>
              <a:buFont typeface="Arial" panose="020B0604020202020204" pitchFamily="34" charset="0"/>
              <a:buChar char="•"/>
            </a:pPr>
            <a:r>
              <a:rPr lang="en-IN" sz="2000" dirty="0"/>
              <a:t>KNN algorithm relies on proximity for classification and regression.</a:t>
            </a:r>
          </a:p>
          <a:p>
            <a:pPr>
              <a:lnSpc>
                <a:spcPct val="150000"/>
              </a:lnSpc>
              <a:buFont typeface="Arial" panose="020B0604020202020204" pitchFamily="34" charset="0"/>
              <a:buChar char="•"/>
            </a:pPr>
            <a:r>
              <a:rPr lang="en-IN" sz="2000" dirty="0"/>
              <a:t>Clustering algorithms group data points based on proximity.</a:t>
            </a:r>
          </a:p>
          <a:p>
            <a:pPr>
              <a:lnSpc>
                <a:spcPct val="150000"/>
              </a:lnSpc>
              <a:buFont typeface="Arial" panose="020B0604020202020204" pitchFamily="34" charset="0"/>
              <a:buChar char="•"/>
            </a:pPr>
            <a:r>
              <a:rPr lang="en-IN" sz="2000" dirty="0"/>
              <a:t>Proximity measures are vital for anomaly detection and dimensionality reduction.</a:t>
            </a:r>
          </a:p>
          <a:p>
            <a:pPr>
              <a:lnSpc>
                <a:spcPct val="150000"/>
              </a:lnSpc>
              <a:buFont typeface="Arial" panose="020B0604020202020204" pitchFamily="34" charset="0"/>
              <a:buChar char="•"/>
            </a:pPr>
            <a:r>
              <a:rPr lang="en-IN" sz="2000" dirty="0"/>
              <a:t>They enhance information retrieval and natural language processing tasks.</a:t>
            </a:r>
          </a:p>
        </p:txBody>
      </p:sp>
      <p:sp>
        <p:nvSpPr>
          <p:cNvPr id="3" name="Content Placeholder 2">
            <a:extLst>
              <a:ext uri="{FF2B5EF4-FFF2-40B4-BE49-F238E27FC236}">
                <a16:creationId xmlns:a16="http://schemas.microsoft.com/office/drawing/2014/main" id="{626D0896-2E08-1E0B-2826-A008313391EB}"/>
              </a:ext>
            </a:extLst>
          </p:cNvPr>
          <p:cNvSpPr>
            <a:spLocks noGrp="1"/>
          </p:cNvSpPr>
          <p:nvPr>
            <p:ph sz="quarter" idx="10"/>
          </p:nvPr>
        </p:nvSpPr>
        <p:spPr/>
        <p:txBody>
          <a:bodyPr/>
          <a:lstStyle/>
          <a:p>
            <a:r>
              <a:rPr lang="en-IN" dirty="0">
                <a:solidFill>
                  <a:srgbClr val="C00000"/>
                </a:solidFill>
                <a:latin typeface="Comic Sans MS" panose="030F0702030302020204" pitchFamily="66" charset="0"/>
              </a:rPr>
              <a:t>Why Proximity Measures Matter</a:t>
            </a:r>
          </a:p>
        </p:txBody>
      </p:sp>
    </p:spTree>
    <p:extLst>
      <p:ext uri="{BB962C8B-B14F-4D97-AF65-F5344CB8AC3E}">
        <p14:creationId xmlns:p14="http://schemas.microsoft.com/office/powerpoint/2010/main" val="244565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4DB51-3B90-5165-7637-F14692CF6988}"/>
              </a:ext>
            </a:extLst>
          </p:cNvPr>
          <p:cNvSpPr>
            <a:spLocks noGrp="1"/>
          </p:cNvSpPr>
          <p:nvPr>
            <p:ph idx="1"/>
          </p:nvPr>
        </p:nvSpPr>
        <p:spPr>
          <a:xfrm>
            <a:off x="304800" y="1493837"/>
            <a:ext cx="8458200" cy="4754563"/>
          </a:xfrm>
        </p:spPr>
        <p:txBody>
          <a:bodyPr/>
          <a:lstStyle/>
          <a:p>
            <a:pPr>
              <a:buFont typeface="Arial" panose="020B0604020202020204" pitchFamily="34" charset="0"/>
              <a:buChar char="•"/>
            </a:pPr>
            <a:r>
              <a:rPr lang="en-US" sz="2000" dirty="0"/>
              <a:t>Euclidean Distance: Measures the straight-line distance between two points in Euclidean space.</a:t>
            </a:r>
          </a:p>
          <a:p>
            <a:pPr>
              <a:buFont typeface="Arial" panose="020B0604020202020204" pitchFamily="34" charset="0"/>
              <a:buChar char="•"/>
            </a:pPr>
            <a:r>
              <a:rPr lang="en-US" sz="2000" dirty="0"/>
              <a:t>Manhattan Distance: Measures the distance between two points along the axes at right angles.</a:t>
            </a:r>
          </a:p>
          <a:p>
            <a:pPr>
              <a:buFont typeface="Arial" panose="020B0604020202020204" pitchFamily="34" charset="0"/>
              <a:buChar char="•"/>
            </a:pPr>
            <a:r>
              <a:rPr lang="en-US" sz="2000" dirty="0"/>
              <a:t>Cosine Similarity: Measures the cosine of the angle between two vectors.</a:t>
            </a:r>
          </a:p>
          <a:p>
            <a:pPr>
              <a:buFont typeface="Arial" panose="020B0604020202020204" pitchFamily="34" charset="0"/>
              <a:buChar char="•"/>
            </a:pPr>
            <a:r>
              <a:rPr lang="en-US" sz="2000" dirty="0"/>
              <a:t>Jaccard Similarity: Measures the similarity between sets by comparing their intersection and union.</a:t>
            </a:r>
          </a:p>
          <a:p>
            <a:pPr>
              <a:buFont typeface="Arial" panose="020B0604020202020204" pitchFamily="34" charset="0"/>
              <a:buChar char="•"/>
            </a:pPr>
            <a:r>
              <a:rPr lang="en-IN" sz="2000" dirty="0" err="1"/>
              <a:t>Minkowski</a:t>
            </a:r>
            <a:r>
              <a:rPr lang="en-IN" sz="2000" dirty="0"/>
              <a:t> Distance</a:t>
            </a:r>
            <a:r>
              <a:rPr lang="en-US" sz="2000" dirty="0"/>
              <a:t>: It is a generalization of both Euclidean distance and Manhattan distance. It is a metric used to measure the distance between two points in a normed vector space.</a:t>
            </a:r>
          </a:p>
          <a:p>
            <a:pPr>
              <a:buFont typeface="Arial" panose="020B0604020202020204" pitchFamily="34" charset="0"/>
              <a:buChar char="•"/>
            </a:pPr>
            <a:r>
              <a:rPr lang="en-IN" sz="2000" dirty="0"/>
              <a:t>Gower distance</a:t>
            </a:r>
            <a:r>
              <a:rPr lang="en-US" sz="2000" dirty="0"/>
              <a:t>: To calculate the dissimilarity between two data objects in a dataset that contains a mixture of different types of variables, such as numerical, categorical, and ordinal variables. </a:t>
            </a:r>
            <a:endParaRPr lang="en-IN" sz="2000" dirty="0"/>
          </a:p>
        </p:txBody>
      </p:sp>
      <p:sp>
        <p:nvSpPr>
          <p:cNvPr id="3" name="Content Placeholder 2">
            <a:extLst>
              <a:ext uri="{FF2B5EF4-FFF2-40B4-BE49-F238E27FC236}">
                <a16:creationId xmlns:a16="http://schemas.microsoft.com/office/drawing/2014/main" id="{626D0896-2E08-1E0B-2826-A008313391EB}"/>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Common Types of Proximity Measures</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88992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E2764-1BF9-B1B1-56C4-4C19A97FEE7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A74F4-07B7-4AB9-1784-683B1FD702E9}"/>
              </a:ext>
            </a:extLst>
          </p:cNvPr>
          <p:cNvSpPr>
            <a:spLocks noGrp="1"/>
          </p:cNvSpPr>
          <p:nvPr>
            <p:ph idx="1"/>
          </p:nvPr>
        </p:nvSpPr>
        <p:spPr>
          <a:xfrm>
            <a:off x="304800" y="1493837"/>
            <a:ext cx="8229600" cy="4906963"/>
          </a:xfrm>
        </p:spPr>
        <p:txBody>
          <a:bodyPr/>
          <a:lstStyle/>
          <a:p>
            <a:pPr marL="0" indent="0">
              <a:lnSpc>
                <a:spcPct val="150000"/>
              </a:lnSpc>
            </a:pPr>
            <a:r>
              <a:rPr lang="en-US" sz="2000" dirty="0"/>
              <a:t>Practical applications of proximity measures:</a:t>
            </a:r>
          </a:p>
          <a:p>
            <a:pPr>
              <a:buFont typeface="Arial" panose="020B0604020202020204" pitchFamily="34" charset="0"/>
              <a:buChar char="•"/>
            </a:pPr>
            <a:r>
              <a:rPr lang="en-US" sz="2000" dirty="0"/>
              <a:t>Image recognition: Cosine similarity for comparing image features.</a:t>
            </a:r>
          </a:p>
          <a:p>
            <a:pPr>
              <a:buFont typeface="Arial" panose="020B0604020202020204" pitchFamily="34" charset="0"/>
              <a:buChar char="•"/>
            </a:pPr>
            <a:r>
              <a:rPr lang="en-US" sz="2000" dirty="0"/>
              <a:t>Document clustering: Euclidean distance for grouping similar documents.</a:t>
            </a:r>
          </a:p>
          <a:p>
            <a:pPr>
              <a:buFont typeface="Arial" panose="020B0604020202020204" pitchFamily="34" charset="0"/>
              <a:buChar char="•"/>
            </a:pPr>
            <a:r>
              <a:rPr lang="en-US" sz="2000" dirty="0"/>
              <a:t>Customer segmentation: Manhattan distance for clustering customers based on purchasing behavior.</a:t>
            </a:r>
          </a:p>
          <a:p>
            <a:pPr>
              <a:buFont typeface="Arial" panose="020B0604020202020204" pitchFamily="34" charset="0"/>
              <a:buChar char="•"/>
            </a:pPr>
            <a:r>
              <a:rPr lang="en-US" sz="2000" dirty="0"/>
              <a:t>Anomaly detection: Use proximity measures to identify outliers in sensor data, indicating potential faults or anomalies in machinery.</a:t>
            </a:r>
          </a:p>
          <a:p>
            <a:pPr>
              <a:buFont typeface="Arial" panose="020B0604020202020204" pitchFamily="34" charset="0"/>
              <a:buChar char="•"/>
            </a:pPr>
            <a:r>
              <a:rPr lang="en-US" sz="2000" dirty="0"/>
              <a:t>Network security: Utilize Jaccard similarity to detect similarities in network traffic patterns, helping to identify potential cyber threats and attacks.</a:t>
            </a:r>
          </a:p>
          <a:p>
            <a:pPr>
              <a:buFont typeface="Arial" panose="020B0604020202020204" pitchFamily="34" charset="0"/>
              <a:buChar char="•"/>
            </a:pPr>
            <a:r>
              <a:rPr lang="en-US" sz="2000" dirty="0"/>
              <a:t>Sensor fusion: Combine proximity measures from multiple sensors to improve accuracy in localization and navigation systems, such as in autonomous vehicles or indoor positioning systems.</a:t>
            </a:r>
            <a:endParaRPr lang="en-IN" sz="2000" dirty="0"/>
          </a:p>
        </p:txBody>
      </p:sp>
      <p:sp>
        <p:nvSpPr>
          <p:cNvPr id="3" name="Content Placeholder 2">
            <a:extLst>
              <a:ext uri="{FF2B5EF4-FFF2-40B4-BE49-F238E27FC236}">
                <a16:creationId xmlns:a16="http://schemas.microsoft.com/office/drawing/2014/main" id="{0891DBA9-6C86-FB18-4193-B985AD17AB76}"/>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Applications of Proximity Measures</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156220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60FC0-EEC0-9918-1783-0A3C978210B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0290EE-0418-6770-7BC0-247EA577B15C}"/>
              </a:ext>
            </a:extLst>
          </p:cNvPr>
          <p:cNvSpPr>
            <a:spLocks noGrp="1"/>
          </p:cNvSpPr>
          <p:nvPr>
            <p:ph idx="1"/>
          </p:nvPr>
        </p:nvSpPr>
        <p:spPr>
          <a:xfrm>
            <a:off x="304800" y="1493837"/>
            <a:ext cx="8229600" cy="4906963"/>
          </a:xfrm>
        </p:spPr>
        <p:txBody>
          <a:bodyPr/>
          <a:lstStyle/>
          <a:p>
            <a:pPr marL="0" indent="0" algn="just"/>
            <a:r>
              <a:rPr lang="en-US" sz="2000" dirty="0"/>
              <a:t>In proximity measures, both similarity and dissimilarity measures are used in different contexts depending on the specific task or algorithm being employed:</a:t>
            </a:r>
          </a:p>
          <a:p>
            <a:pPr marL="0" indent="0" algn="just"/>
            <a:r>
              <a:rPr lang="en-US" sz="2000" b="1" dirty="0"/>
              <a:t>Similarity Measures:</a:t>
            </a:r>
          </a:p>
          <a:p>
            <a:pPr marL="0" indent="0" algn="just"/>
            <a:r>
              <a:rPr lang="en-US" sz="2000" dirty="0"/>
              <a:t>Similarity measures quantify how alike or related two objects or data points are. High similarity values indicate that the objects are more alike or closely related. These measures are commonly used in :</a:t>
            </a:r>
          </a:p>
          <a:p>
            <a:pPr marL="285750" indent="-285750" algn="just">
              <a:buFont typeface="Arial" panose="020B0604020202020204" pitchFamily="34" charset="0"/>
              <a:buChar char="•"/>
            </a:pPr>
            <a:r>
              <a:rPr lang="en-US" sz="1800" dirty="0"/>
              <a:t>Recommender systems: To suggest items or content similar to what a user has previously interacted with or liked.</a:t>
            </a:r>
          </a:p>
          <a:p>
            <a:pPr marL="285750" indent="-285750" algn="just">
              <a:buFont typeface="Arial" panose="020B0604020202020204" pitchFamily="34" charset="0"/>
              <a:buChar char="•"/>
            </a:pPr>
            <a:r>
              <a:rPr lang="en-US" sz="1800" dirty="0"/>
              <a:t>Clustering: To group together data points that are similar to each other, forming clusters or communities.</a:t>
            </a:r>
          </a:p>
          <a:p>
            <a:pPr marL="285750" indent="-285750" algn="just">
              <a:buFont typeface="Arial" panose="020B0604020202020204" pitchFamily="34" charset="0"/>
              <a:buChar char="•"/>
            </a:pPr>
            <a:r>
              <a:rPr lang="en-US" sz="1800" dirty="0"/>
              <a:t>Information retrieval: To rank documents or search results based on their relevance or similarity to a query.</a:t>
            </a:r>
          </a:p>
          <a:p>
            <a:pPr marL="285750" indent="-285750" algn="just">
              <a:buFont typeface="Arial" panose="020B0604020202020204" pitchFamily="34" charset="0"/>
              <a:buChar char="•"/>
            </a:pPr>
            <a:r>
              <a:rPr lang="en-US" sz="1800" dirty="0"/>
              <a:t>Image recognition: To compare features of images and identify similar images within a dataset.</a:t>
            </a:r>
            <a:endParaRPr lang="en-IN" sz="1800" dirty="0"/>
          </a:p>
        </p:txBody>
      </p:sp>
      <p:sp>
        <p:nvSpPr>
          <p:cNvPr id="3" name="Content Placeholder 2">
            <a:extLst>
              <a:ext uri="{FF2B5EF4-FFF2-40B4-BE49-F238E27FC236}">
                <a16:creationId xmlns:a16="http://schemas.microsoft.com/office/drawing/2014/main" id="{1FDDB219-90D5-7B57-E2F6-5B0162ED126E}"/>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Similarity and Dissimilarity Measures</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28652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8DA28-A09E-9055-715A-C73F92AC522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E686F2-B767-D124-8FE1-61397373AABA}"/>
              </a:ext>
            </a:extLst>
          </p:cNvPr>
          <p:cNvSpPr>
            <a:spLocks noGrp="1"/>
          </p:cNvSpPr>
          <p:nvPr>
            <p:ph idx="1"/>
          </p:nvPr>
        </p:nvSpPr>
        <p:spPr>
          <a:xfrm>
            <a:off x="304800" y="1493837"/>
            <a:ext cx="8229600" cy="4906963"/>
          </a:xfrm>
        </p:spPr>
        <p:txBody>
          <a:bodyPr/>
          <a:lstStyle/>
          <a:p>
            <a:pPr marL="0" indent="0" algn="just"/>
            <a:r>
              <a:rPr lang="en-US" sz="2000" b="1" dirty="0"/>
              <a:t>Dissimilarity Measures:</a:t>
            </a:r>
          </a:p>
          <a:p>
            <a:pPr algn="just">
              <a:buFont typeface="Arial" panose="020B0604020202020204" pitchFamily="34" charset="0"/>
              <a:buChar char="•"/>
            </a:pPr>
            <a:r>
              <a:rPr lang="en-US" sz="2000" dirty="0"/>
              <a:t>Dissimilarity measures quantify how different or unrelated two objects or data points are. High dissimilarity values indicate that the objects are more different or unrelated. These measures are commonly used in: </a:t>
            </a:r>
          </a:p>
          <a:p>
            <a:pPr algn="just">
              <a:buFont typeface="Arial" panose="020B0604020202020204" pitchFamily="34" charset="0"/>
              <a:buChar char="•"/>
            </a:pPr>
            <a:r>
              <a:rPr lang="en-US" sz="1800" dirty="0"/>
              <a:t>Hierarchical clustering: To determine the distance between clusters or data points when forming a hierarchical cluster tree.</a:t>
            </a:r>
          </a:p>
          <a:p>
            <a:pPr marL="285750" indent="-285750" algn="just">
              <a:buFont typeface="Arial" panose="020B0604020202020204" pitchFamily="34" charset="0"/>
              <a:buChar char="•"/>
            </a:pPr>
            <a:r>
              <a:rPr lang="en-US" sz="1800" dirty="0"/>
              <a:t>Anomaly detection: To identify outliers or anomalies in a dataset by measuring the deviation of a data point from the rest of the data.</a:t>
            </a:r>
          </a:p>
          <a:p>
            <a:pPr marL="285750" indent="-285750" algn="just">
              <a:buFont typeface="Arial" panose="020B0604020202020204" pitchFamily="34" charset="0"/>
              <a:buChar char="•"/>
            </a:pPr>
            <a:r>
              <a:rPr lang="en-US" sz="1800" dirty="0"/>
              <a:t>Classification: In some classification algorithms, dissimilarity measures are used to assign class labels based on the distance or dissimilarity between data points and class prototypes.</a:t>
            </a:r>
          </a:p>
          <a:p>
            <a:pPr marL="0" indent="0" algn="just"/>
            <a:r>
              <a:rPr lang="en-US" sz="2000" dirty="0"/>
              <a:t>In summary, while similarity measures focus on identifying relationships or similarities between objects, dissimilarity measures focus on quantifying differences or distances between objects. </a:t>
            </a:r>
            <a:endParaRPr lang="en-IN" sz="2000" dirty="0"/>
          </a:p>
        </p:txBody>
      </p:sp>
      <p:sp>
        <p:nvSpPr>
          <p:cNvPr id="3" name="Content Placeholder 2">
            <a:extLst>
              <a:ext uri="{FF2B5EF4-FFF2-40B4-BE49-F238E27FC236}">
                <a16:creationId xmlns:a16="http://schemas.microsoft.com/office/drawing/2014/main" id="{D7E82DC6-014B-C424-7856-501343105E6B}"/>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Similarity and Dissimilarity Measures</a:t>
            </a:r>
            <a:endParaRPr lang="en-IN"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428898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4DB51-3B90-5165-7637-F14692CF6988}"/>
              </a:ext>
            </a:extLst>
          </p:cNvPr>
          <p:cNvSpPr>
            <a:spLocks noGrp="1"/>
          </p:cNvSpPr>
          <p:nvPr>
            <p:ph idx="1"/>
          </p:nvPr>
        </p:nvSpPr>
        <p:spPr/>
        <p:txBody>
          <a:bodyPr/>
          <a:lstStyle/>
          <a:p>
            <a:endParaRPr lang="en-US" sz="2000" dirty="0"/>
          </a:p>
          <a:p>
            <a:endParaRPr lang="en-US" sz="2000" dirty="0"/>
          </a:p>
        </p:txBody>
      </p:sp>
      <p:sp>
        <p:nvSpPr>
          <p:cNvPr id="3" name="Content Placeholder 2">
            <a:extLst>
              <a:ext uri="{FF2B5EF4-FFF2-40B4-BE49-F238E27FC236}">
                <a16:creationId xmlns:a16="http://schemas.microsoft.com/office/drawing/2014/main" id="{626D0896-2E08-1E0B-2826-A008313391EB}"/>
              </a:ext>
            </a:extLst>
          </p:cNvPr>
          <p:cNvSpPr>
            <a:spLocks noGrp="1"/>
          </p:cNvSpPr>
          <p:nvPr>
            <p:ph sz="quarter" idx="10"/>
          </p:nvPr>
        </p:nvSpPr>
        <p:spPr/>
        <p:txBody>
          <a:bodyPr/>
          <a:lstStyle/>
          <a:p>
            <a:r>
              <a:rPr lang="en-US" dirty="0">
                <a:solidFill>
                  <a:srgbClr val="C00000"/>
                </a:solidFill>
                <a:latin typeface="Comic Sans MS" panose="030F0702030302020204" pitchFamily="66" charset="0"/>
              </a:rPr>
              <a:t>Calculating Proximity Measures in Python</a:t>
            </a:r>
            <a:endParaRPr lang="en-IN" dirty="0">
              <a:solidFill>
                <a:srgbClr val="C00000"/>
              </a:solidFill>
              <a:latin typeface="Comic Sans MS" panose="030F0702030302020204" pitchFamily="66" charset="0"/>
            </a:endParaRPr>
          </a:p>
        </p:txBody>
      </p:sp>
      <p:pic>
        <p:nvPicPr>
          <p:cNvPr id="4" name="Google Shape;164;p29">
            <a:extLst>
              <a:ext uri="{FF2B5EF4-FFF2-40B4-BE49-F238E27FC236}">
                <a16:creationId xmlns:a16="http://schemas.microsoft.com/office/drawing/2014/main" id="{97538276-00C9-F09A-052E-FD91F67335B4}"/>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903962" y="3127888"/>
            <a:ext cx="5126276" cy="3339036"/>
          </a:xfrm>
          <a:prstGeom prst="rect">
            <a:avLst/>
          </a:prstGeom>
          <a:noFill/>
          <a:ln>
            <a:noFill/>
          </a:ln>
        </p:spPr>
      </p:pic>
      <p:sp>
        <p:nvSpPr>
          <p:cNvPr id="5" name="TextBox 4">
            <a:extLst>
              <a:ext uri="{FF2B5EF4-FFF2-40B4-BE49-F238E27FC236}">
                <a16:creationId xmlns:a16="http://schemas.microsoft.com/office/drawing/2014/main" id="{F71F327D-74E5-C5A9-78AC-A27D21AB261D}"/>
              </a:ext>
            </a:extLst>
          </p:cNvPr>
          <p:cNvSpPr txBox="1"/>
          <p:nvPr/>
        </p:nvSpPr>
        <p:spPr>
          <a:xfrm>
            <a:off x="533400" y="1493837"/>
            <a:ext cx="6726476" cy="692726"/>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512A356F-09CA-CDDC-E3D9-908BC3A59547}"/>
              </a:ext>
            </a:extLst>
          </p:cNvPr>
          <p:cNvSpPr>
            <a:spLocks noChangeArrowheads="1"/>
          </p:cNvSpPr>
          <p:nvPr/>
        </p:nvSpPr>
        <p:spPr bwMode="auto">
          <a:xfrm>
            <a:off x="217315" y="1241891"/>
            <a:ext cx="8419292" cy="19395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rPr>
              <a:t>Euclidean Distance</a:t>
            </a:r>
            <a:r>
              <a:rPr kumimoji="0" lang="en-US" altLang="en-US" sz="2000" b="0" i="0" u="none" strike="noStrike" cap="none" normalizeH="0" baseline="0" dirty="0">
                <a:ln>
                  <a:noFill/>
                </a:ln>
                <a:solidFill>
                  <a:srgbClr val="0D0D0D"/>
                </a:solidFill>
                <a:effectLst/>
              </a:rPr>
              <a:t>: In NumPy, you can use the </a:t>
            </a:r>
            <a:r>
              <a:rPr kumimoji="0" lang="en-US" altLang="en-US" sz="2000" b="1" i="0" u="none" strike="noStrike" cap="none" normalizeH="0" baseline="0" dirty="0" err="1">
                <a:ln>
                  <a:noFill/>
                </a:ln>
                <a:solidFill>
                  <a:srgbClr val="0D0D0D"/>
                </a:solidFill>
                <a:effectLst/>
              </a:rPr>
              <a:t>numpy.linalg.norm</a:t>
            </a:r>
            <a:r>
              <a:rPr kumimoji="0" lang="en-US" altLang="en-US" sz="2000" b="1" i="0" u="none" strike="noStrike" cap="none" normalizeH="0" baseline="0" dirty="0">
                <a:ln>
                  <a:noFill/>
                </a:ln>
                <a:solidFill>
                  <a:srgbClr val="0D0D0D"/>
                </a:solidFill>
                <a:effectLst/>
              </a:rPr>
              <a:t>()</a:t>
            </a:r>
            <a:r>
              <a:rPr kumimoji="0" lang="en-US" altLang="en-US" sz="2000" b="0" i="0" u="none" strike="noStrike" cap="none" normalizeH="0" baseline="0" dirty="0">
                <a:ln>
                  <a:noFill/>
                </a:ln>
                <a:solidFill>
                  <a:srgbClr val="0D0D0D"/>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rPr>
              <a:t>function to compute the Euclidean distance between two points.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Euclidean similarity between vectors by taking the reciprocal of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Euclidean distance (L2 norm) between them. Dissimilarity calculates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Euclidean distance (L2 norm) between the vectors</a:t>
            </a:r>
          </a:p>
        </p:txBody>
      </p:sp>
    </p:spTree>
    <p:extLst>
      <p:ext uri="{BB962C8B-B14F-4D97-AF65-F5344CB8AC3E}">
        <p14:creationId xmlns:p14="http://schemas.microsoft.com/office/powerpoint/2010/main" val="1206109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6741</TotalTime>
  <Words>1879</Words>
  <Application>Microsoft Office PowerPoint</Application>
  <PresentationFormat>On-screen Show (4:3)</PresentationFormat>
  <Paragraphs>182</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Comic Sans MS</vt:lpstr>
      <vt:lpstr>Helvetica Neue</vt:lpstr>
      <vt:lpstr>Office Theme</vt:lpstr>
      <vt:lpstr>ML Webinar 3 : Understanding Proximity Measures and K-Nearest Neighbors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lenovo</cp:lastModifiedBy>
  <cp:revision>454</cp:revision>
  <dcterms:created xsi:type="dcterms:W3CDTF">2011-09-14T09:42:05Z</dcterms:created>
  <dcterms:modified xsi:type="dcterms:W3CDTF">2024-02-22T13:38:00Z</dcterms:modified>
</cp:coreProperties>
</file>