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2" r:id="rId6"/>
    <p:sldId id="260" r:id="rId7"/>
    <p:sldId id="261" r:id="rId8"/>
    <p:sldId id="273" r:id="rId9"/>
    <p:sldId id="262" r:id="rId10"/>
    <p:sldId id="270" r:id="rId11"/>
    <p:sldId id="274"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4660"/>
  </p:normalViewPr>
  <p:slideViewPr>
    <p:cSldViewPr>
      <p:cViewPr varScale="1">
        <p:scale>
          <a:sx n="78" d="100"/>
          <a:sy n="78" d="100"/>
        </p:scale>
        <p:origin x="189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6198" y="3352800"/>
            <a:ext cx="2057400" cy="197967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29400" y="0"/>
            <a:ext cx="2193036" cy="69342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3"/>
          </a:solidFill>
        </p:spPr>
        <p:txBody>
          <a:bodyPr wrap="square" lIns="0" tIns="0" rIns="0" bIns="0" rtlCol="0"/>
          <a:lstStyle/>
          <a:p>
            <a:endParaRPr/>
          </a:p>
        </p:txBody>
      </p:sp>
      <p:sp>
        <p:nvSpPr>
          <p:cNvPr id="18" name="bg object 18"/>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AAE17"/>
          </a:solidFill>
        </p:spPr>
        <p:txBody>
          <a:bodyPr wrap="square" lIns="0" tIns="0" rIns="0" bIns="0" rtlCol="0"/>
          <a:lstStyle/>
          <a:p>
            <a:endParaRPr/>
          </a:p>
        </p:txBody>
      </p:sp>
      <p:sp>
        <p:nvSpPr>
          <p:cNvPr id="19" name="bg object 19"/>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sp>
        <p:nvSpPr>
          <p:cNvPr id="20" name="bg object 2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3"/>
          </a:solidFill>
        </p:spPr>
        <p:txBody>
          <a:bodyPr wrap="square" lIns="0" tIns="0" rIns="0" bIns="0" rtlCol="0"/>
          <a:lstStyle/>
          <a:p>
            <a:endParaRPr/>
          </a:p>
        </p:txBody>
      </p:sp>
      <p:sp>
        <p:nvSpPr>
          <p:cNvPr id="21" name="bg object 2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AAE17"/>
          </a:solidFill>
        </p:spPr>
        <p:txBody>
          <a:bodyPr wrap="square" lIns="0" tIns="0" rIns="0" bIns="0" rtlCol="0"/>
          <a:lstStyle/>
          <a:p>
            <a:endParaRPr/>
          </a:p>
        </p:txBody>
      </p:sp>
      <p:sp>
        <p:nvSpPr>
          <p:cNvPr id="22" name="bg object 2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333120" y="719368"/>
            <a:ext cx="8477758" cy="690880"/>
          </a:xfrm>
          <a:prstGeom prst="rect">
            <a:avLst/>
          </a:prstGeom>
        </p:spPr>
        <p:txBody>
          <a:bodyPr wrap="square" lIns="0" tIns="0" rIns="0" bIns="0">
            <a:spAutoFit/>
          </a:bodyPr>
          <a:lstStyle>
            <a:lvl1pPr>
              <a:defRPr sz="2900" b="0" i="0">
                <a:solidFill>
                  <a:schemeClr val="bg1"/>
                </a:solidFill>
                <a:latin typeface="Arial"/>
                <a:cs typeface="Arial"/>
              </a:defRPr>
            </a:lvl1pPr>
          </a:lstStyle>
          <a:p>
            <a:endParaRPr/>
          </a:p>
        </p:txBody>
      </p:sp>
      <p:sp>
        <p:nvSpPr>
          <p:cNvPr id="3" name="Holder 3"/>
          <p:cNvSpPr>
            <a:spLocks noGrp="1"/>
          </p:cNvSpPr>
          <p:nvPr>
            <p:ph type="body" idx="1"/>
          </p:nvPr>
        </p:nvSpPr>
        <p:spPr>
          <a:xfrm>
            <a:off x="933500" y="1752091"/>
            <a:ext cx="7276998" cy="1854835"/>
          </a:xfrm>
          <a:prstGeom prst="rect">
            <a:avLst/>
          </a:prstGeom>
        </p:spPr>
        <p:txBody>
          <a:bodyPr wrap="square" lIns="0" tIns="0" rIns="0" bIns="0">
            <a:spAutoFit/>
          </a:bodyPr>
          <a:lstStyle>
            <a:lvl1pPr>
              <a:defRPr sz="24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7359522" y="6636687"/>
            <a:ext cx="1692909" cy="182245"/>
          </a:xfrm>
          <a:prstGeom prst="rect">
            <a:avLst/>
          </a:prstGeom>
        </p:spPr>
        <p:txBody>
          <a:bodyPr wrap="square" lIns="0" tIns="0" rIns="0" bIns="0">
            <a:spAutoFit/>
          </a:bodyPr>
          <a:lstStyle>
            <a:lvl1pPr>
              <a:defRPr sz="1100" b="0" i="0">
                <a:solidFill>
                  <a:srgbClr val="0E1141"/>
                </a:solidFill>
                <a:latin typeface="Arial"/>
                <a:cs typeface="Arial"/>
              </a:defRPr>
            </a:lvl1p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445" y="5305566"/>
            <a:ext cx="1654175" cy="581660"/>
          </a:xfrm>
          <a:prstGeom prst="rect">
            <a:avLst/>
          </a:prstGeom>
        </p:spPr>
        <p:txBody>
          <a:bodyPr vert="horz" wrap="square" lIns="0" tIns="0" rIns="0" bIns="0" rtlCol="0">
            <a:spAutoFit/>
          </a:bodyPr>
          <a:lstStyle/>
          <a:p>
            <a:pPr>
              <a:lnSpc>
                <a:spcPts val="3165"/>
              </a:lnSpc>
            </a:pPr>
            <a:r>
              <a:rPr sz="2900" b="1" spc="-90" dirty="0">
                <a:solidFill>
                  <a:srgbClr val="FFFFFF"/>
                </a:solidFill>
                <a:latin typeface="Arial"/>
                <a:cs typeface="Arial"/>
              </a:rPr>
              <a:t>BITS</a:t>
            </a:r>
            <a:r>
              <a:rPr sz="2900" b="1" spc="-575" dirty="0">
                <a:solidFill>
                  <a:srgbClr val="FFFFFF"/>
                </a:solidFill>
                <a:latin typeface="Arial"/>
                <a:cs typeface="Arial"/>
              </a:rPr>
              <a:t> </a:t>
            </a:r>
            <a:r>
              <a:rPr sz="2900" spc="-110" dirty="0">
                <a:solidFill>
                  <a:srgbClr val="FFFFFF"/>
                </a:solidFill>
                <a:latin typeface="Arial"/>
                <a:cs typeface="Arial"/>
              </a:rPr>
              <a:t>Pilani</a:t>
            </a:r>
            <a:endParaRPr sz="2900">
              <a:latin typeface="Arial"/>
              <a:cs typeface="Arial"/>
            </a:endParaRPr>
          </a:p>
          <a:p>
            <a:pPr marL="29845">
              <a:lnSpc>
                <a:spcPts val="1395"/>
              </a:lnSpc>
            </a:pPr>
            <a:r>
              <a:rPr sz="1200" spc="-5" dirty="0">
                <a:solidFill>
                  <a:srgbClr val="FFFFFF"/>
                </a:solidFill>
                <a:latin typeface="Arial"/>
                <a:cs typeface="Arial"/>
              </a:rPr>
              <a:t>Pilani</a:t>
            </a:r>
            <a:r>
              <a:rPr sz="1200" spc="-55" dirty="0">
                <a:solidFill>
                  <a:srgbClr val="FFFFFF"/>
                </a:solidFill>
                <a:latin typeface="Arial"/>
                <a:cs typeface="Arial"/>
              </a:rPr>
              <a:t> </a:t>
            </a:r>
            <a:r>
              <a:rPr sz="1200" spc="-5" dirty="0">
                <a:solidFill>
                  <a:srgbClr val="FFFFFF"/>
                </a:solidFill>
                <a:latin typeface="Arial"/>
                <a:cs typeface="Arial"/>
              </a:rPr>
              <a:t>Campus</a:t>
            </a:r>
            <a:endParaRPr sz="1200">
              <a:latin typeface="Arial"/>
              <a:cs typeface="Arial"/>
            </a:endParaRPr>
          </a:p>
        </p:txBody>
      </p:sp>
      <p:grpSp>
        <p:nvGrpSpPr>
          <p:cNvPr id="3" name="object 3"/>
          <p:cNvGrpSpPr/>
          <p:nvPr/>
        </p:nvGrpSpPr>
        <p:grpSpPr>
          <a:xfrm>
            <a:off x="212445" y="3352800"/>
            <a:ext cx="8687435" cy="2819400"/>
            <a:chOff x="212445" y="3352800"/>
            <a:chExt cx="8687435" cy="2819400"/>
          </a:xfrm>
        </p:grpSpPr>
        <p:sp>
          <p:nvSpPr>
            <p:cNvPr id="4" name="object 4"/>
            <p:cNvSpPr/>
            <p:nvPr/>
          </p:nvSpPr>
          <p:spPr>
            <a:xfrm>
              <a:off x="212445" y="3352800"/>
              <a:ext cx="8686800" cy="2743200"/>
            </a:xfrm>
            <a:custGeom>
              <a:avLst/>
              <a:gdLst/>
              <a:ahLst/>
              <a:cxnLst/>
              <a:rect l="l" t="t" r="r" b="b"/>
              <a:pathLst>
                <a:path w="8686800" h="2743200">
                  <a:moveTo>
                    <a:pt x="8686800" y="0"/>
                  </a:moveTo>
                  <a:lnTo>
                    <a:pt x="0" y="0"/>
                  </a:lnTo>
                  <a:lnTo>
                    <a:pt x="0" y="2743200"/>
                  </a:lnTo>
                  <a:lnTo>
                    <a:pt x="8686800" y="2743200"/>
                  </a:lnTo>
                  <a:lnTo>
                    <a:pt x="8686800" y="0"/>
                  </a:lnTo>
                  <a:close/>
                </a:path>
              </a:pathLst>
            </a:custGeom>
            <a:solidFill>
              <a:srgbClr val="0E1141"/>
            </a:solidFill>
          </p:spPr>
          <p:txBody>
            <a:bodyPr wrap="square" lIns="0" tIns="0" rIns="0" bIns="0" rtlCol="0"/>
            <a:lstStyle/>
            <a:p>
              <a:endParaRPr/>
            </a:p>
          </p:txBody>
        </p:sp>
        <p:sp>
          <p:nvSpPr>
            <p:cNvPr id="5" name="object 5"/>
            <p:cNvSpPr/>
            <p:nvPr/>
          </p:nvSpPr>
          <p:spPr>
            <a:xfrm>
              <a:off x="3108070"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76C2E3"/>
            </a:solidFill>
          </p:spPr>
          <p:txBody>
            <a:bodyPr wrap="square" lIns="0" tIns="0" rIns="0" bIns="0" rtlCol="0"/>
            <a:lstStyle/>
            <a:p>
              <a:endParaRPr/>
            </a:p>
          </p:txBody>
        </p:sp>
        <p:sp>
          <p:nvSpPr>
            <p:cNvPr id="6" name="object 6"/>
            <p:cNvSpPr/>
            <p:nvPr/>
          </p:nvSpPr>
          <p:spPr>
            <a:xfrm>
              <a:off x="212445"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AAE17"/>
            </a:solidFill>
          </p:spPr>
          <p:txBody>
            <a:bodyPr wrap="square" lIns="0" tIns="0" rIns="0" bIns="0" rtlCol="0"/>
            <a:lstStyle/>
            <a:p>
              <a:endParaRPr/>
            </a:p>
          </p:txBody>
        </p:sp>
        <p:sp>
          <p:nvSpPr>
            <p:cNvPr id="7" name="object 7"/>
            <p:cNvSpPr/>
            <p:nvPr/>
          </p:nvSpPr>
          <p:spPr>
            <a:xfrm>
              <a:off x="6003671"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F0000"/>
            </a:solidFill>
          </p:spPr>
          <p:txBody>
            <a:bodyPr wrap="square" lIns="0" tIns="0" rIns="0" bIns="0" rtlCol="0"/>
            <a:lstStyle/>
            <a:p>
              <a:endParaRPr/>
            </a:p>
          </p:txBody>
        </p:sp>
        <p:sp>
          <p:nvSpPr>
            <p:cNvPr id="8" name="object 8"/>
            <p:cNvSpPr/>
            <p:nvPr/>
          </p:nvSpPr>
          <p:spPr>
            <a:xfrm>
              <a:off x="288645" y="3352800"/>
              <a:ext cx="2057400" cy="1979676"/>
            </a:xfrm>
            <a:prstGeom prst="rect">
              <a:avLst/>
            </a:prstGeom>
            <a:blipFill>
              <a:blip r:embed="rId2" cstate="print"/>
              <a:stretch>
                <a:fillRect/>
              </a:stretch>
            </a:blipFill>
          </p:spPr>
          <p:txBody>
            <a:bodyPr wrap="square" lIns="0" tIns="0" rIns="0" bIns="0" rtlCol="0"/>
            <a:lstStyle/>
            <a:p>
              <a:endParaRPr/>
            </a:p>
          </p:txBody>
        </p:sp>
      </p:grpSp>
      <p:sp>
        <p:nvSpPr>
          <p:cNvPr id="9" name="object 9"/>
          <p:cNvSpPr txBox="1"/>
          <p:nvPr/>
        </p:nvSpPr>
        <p:spPr>
          <a:xfrm>
            <a:off x="199136" y="5261254"/>
            <a:ext cx="1681480" cy="467995"/>
          </a:xfrm>
          <a:prstGeom prst="rect">
            <a:avLst/>
          </a:prstGeom>
        </p:spPr>
        <p:txBody>
          <a:bodyPr vert="horz" wrap="square" lIns="0" tIns="12700" rIns="0" bIns="0" rtlCol="0">
            <a:spAutoFit/>
          </a:bodyPr>
          <a:lstStyle/>
          <a:p>
            <a:pPr marL="12700">
              <a:lnSpc>
                <a:spcPct val="100000"/>
              </a:lnSpc>
              <a:spcBef>
                <a:spcPts val="100"/>
              </a:spcBef>
            </a:pPr>
            <a:r>
              <a:rPr sz="2900" b="1" spc="-90" dirty="0">
                <a:solidFill>
                  <a:srgbClr val="FFFFFF"/>
                </a:solidFill>
                <a:latin typeface="Arial"/>
                <a:cs typeface="Arial"/>
              </a:rPr>
              <a:t>BITS</a:t>
            </a:r>
            <a:r>
              <a:rPr sz="2900" b="1" spc="-545" dirty="0">
                <a:solidFill>
                  <a:srgbClr val="FFFFFF"/>
                </a:solidFill>
                <a:latin typeface="Arial"/>
                <a:cs typeface="Arial"/>
              </a:rPr>
              <a:t> </a:t>
            </a:r>
            <a:r>
              <a:rPr sz="2900" spc="-110" dirty="0">
                <a:solidFill>
                  <a:srgbClr val="FFFFFF"/>
                </a:solidFill>
                <a:latin typeface="Arial"/>
                <a:cs typeface="Arial"/>
              </a:rPr>
              <a:t>Pilani</a:t>
            </a:r>
            <a:endParaRPr sz="2900">
              <a:latin typeface="Arial"/>
              <a:cs typeface="Arial"/>
            </a:endParaRPr>
          </a:p>
        </p:txBody>
      </p:sp>
      <p:sp>
        <p:nvSpPr>
          <p:cNvPr id="10" name="object 10"/>
          <p:cNvSpPr txBox="1"/>
          <p:nvPr/>
        </p:nvSpPr>
        <p:spPr>
          <a:xfrm>
            <a:off x="231140" y="5692546"/>
            <a:ext cx="100139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Pilani</a:t>
            </a:r>
            <a:r>
              <a:rPr sz="1200" spc="-95" dirty="0">
                <a:solidFill>
                  <a:srgbClr val="FFFFFF"/>
                </a:solidFill>
                <a:latin typeface="Arial"/>
                <a:cs typeface="Arial"/>
              </a:rPr>
              <a:t> </a:t>
            </a:r>
            <a:r>
              <a:rPr sz="1200" spc="-5" dirty="0">
                <a:solidFill>
                  <a:srgbClr val="FFFFFF"/>
                </a:solidFill>
                <a:latin typeface="Arial"/>
                <a:cs typeface="Arial"/>
              </a:rPr>
              <a:t>Campus</a:t>
            </a:r>
            <a:endParaRPr sz="1200">
              <a:latin typeface="Arial"/>
              <a:cs typeface="Arial"/>
            </a:endParaRPr>
          </a:p>
        </p:txBody>
      </p:sp>
      <p:sp>
        <p:nvSpPr>
          <p:cNvPr id="11" name="object 11"/>
          <p:cNvSpPr txBox="1"/>
          <p:nvPr/>
        </p:nvSpPr>
        <p:spPr>
          <a:xfrm>
            <a:off x="3547617" y="3563420"/>
            <a:ext cx="3838575" cy="1077218"/>
          </a:xfrm>
          <a:prstGeom prst="rect">
            <a:avLst/>
          </a:prstGeom>
        </p:spPr>
        <p:txBody>
          <a:bodyPr vert="horz" wrap="square" lIns="0" tIns="213360" rIns="0" bIns="0" rtlCol="0">
            <a:spAutoFit/>
          </a:bodyPr>
          <a:lstStyle/>
          <a:p>
            <a:pPr algn="ctr">
              <a:lnSpc>
                <a:spcPct val="100000"/>
              </a:lnSpc>
              <a:spcBef>
                <a:spcPts val="1680"/>
              </a:spcBef>
            </a:pPr>
            <a:r>
              <a:rPr sz="3200" spc="-114" dirty="0">
                <a:solidFill>
                  <a:srgbClr val="CCCC00"/>
                </a:solidFill>
                <a:latin typeface="Arial"/>
                <a:cs typeface="Arial"/>
              </a:rPr>
              <a:t>MACHINE</a:t>
            </a:r>
            <a:r>
              <a:rPr sz="3200" spc="-365" dirty="0">
                <a:solidFill>
                  <a:srgbClr val="CCCC00"/>
                </a:solidFill>
                <a:latin typeface="Arial"/>
                <a:cs typeface="Arial"/>
              </a:rPr>
              <a:t> </a:t>
            </a:r>
            <a:r>
              <a:rPr sz="3200" spc="-114" dirty="0">
                <a:solidFill>
                  <a:srgbClr val="CCCC00"/>
                </a:solidFill>
                <a:latin typeface="Arial"/>
                <a:cs typeface="Arial"/>
              </a:rPr>
              <a:t>LEARNING</a:t>
            </a:r>
            <a:endParaRPr sz="3200" dirty="0">
              <a:latin typeface="Arial"/>
              <a:cs typeface="Arial"/>
            </a:endParaRPr>
          </a:p>
          <a:p>
            <a:pPr algn="ctr" latinLnBrk="1"/>
            <a:r>
              <a:rPr lang="en-IN" sz="2400" b="0" i="0" dirty="0">
                <a:solidFill>
                  <a:srgbClr val="FFFF00"/>
                </a:solidFill>
                <a:effectLst/>
                <a:latin typeface="Lato Extended"/>
              </a:rPr>
              <a:t>S1-23_AIMLCZG565</a:t>
            </a:r>
          </a:p>
        </p:txBody>
      </p:sp>
      <p:sp>
        <p:nvSpPr>
          <p:cNvPr id="12" name="object 12"/>
          <p:cNvSpPr txBox="1"/>
          <p:nvPr/>
        </p:nvSpPr>
        <p:spPr>
          <a:xfrm>
            <a:off x="4439158" y="4922647"/>
            <a:ext cx="2152650" cy="513715"/>
          </a:xfrm>
          <a:prstGeom prst="rect">
            <a:avLst/>
          </a:prstGeom>
        </p:spPr>
        <p:txBody>
          <a:bodyPr vert="horz" wrap="square" lIns="0" tIns="12700" rIns="0" bIns="0" rtlCol="0">
            <a:spAutoFit/>
          </a:bodyPr>
          <a:lstStyle/>
          <a:p>
            <a:pPr marL="12700">
              <a:lnSpc>
                <a:spcPct val="100000"/>
              </a:lnSpc>
              <a:spcBef>
                <a:spcPts val="100"/>
              </a:spcBef>
            </a:pPr>
            <a:r>
              <a:rPr sz="3200" spc="-120" dirty="0">
                <a:solidFill>
                  <a:srgbClr val="CCCC00"/>
                </a:solidFill>
                <a:latin typeface="Arial"/>
                <a:cs typeface="Arial"/>
              </a:rPr>
              <a:t>WEBINAR-</a:t>
            </a:r>
            <a:r>
              <a:rPr lang="en-IN" sz="3200" spc="-120" dirty="0">
                <a:solidFill>
                  <a:srgbClr val="CCCC00"/>
                </a:solidFill>
                <a:latin typeface="Arial"/>
                <a:cs typeface="Arial"/>
              </a:rPr>
              <a:t>3</a:t>
            </a:r>
            <a:endParaRPr sz="3200" dirty="0">
              <a:latin typeface="Arial"/>
              <a:cs typeface="Arial"/>
            </a:endParaRPr>
          </a:p>
        </p:txBody>
      </p:sp>
      <p:sp>
        <p:nvSpPr>
          <p:cNvPr id="13" name="object 13"/>
          <p:cNvSpPr txBox="1"/>
          <p:nvPr/>
        </p:nvSpPr>
        <p:spPr>
          <a:xfrm>
            <a:off x="6251321" y="5571368"/>
            <a:ext cx="2400300" cy="320601"/>
          </a:xfrm>
          <a:prstGeom prst="rect">
            <a:avLst/>
          </a:prstGeom>
        </p:spPr>
        <p:txBody>
          <a:bodyPr vert="horz" wrap="square" lIns="0" tIns="73660" rIns="0" bIns="0" rtlCol="0">
            <a:spAutoFit/>
          </a:bodyPr>
          <a:lstStyle/>
          <a:p>
            <a:pPr marR="5080" algn="r">
              <a:lnSpc>
                <a:spcPct val="100000"/>
              </a:lnSpc>
              <a:spcBef>
                <a:spcPts val="580"/>
              </a:spcBef>
            </a:pPr>
            <a:r>
              <a:rPr sz="1600" spc="-5" dirty="0">
                <a:solidFill>
                  <a:srgbClr val="006EC0"/>
                </a:solidFill>
                <a:latin typeface="Arial"/>
                <a:cs typeface="Arial"/>
              </a:rPr>
              <a:t>M</a:t>
            </a:r>
            <a:r>
              <a:rPr lang="en-IN" sz="1600" spc="-5" dirty="0">
                <a:solidFill>
                  <a:srgbClr val="006EC0"/>
                </a:solidFill>
                <a:latin typeface="Arial"/>
                <a:cs typeface="Arial"/>
              </a:rPr>
              <a:t>r</a:t>
            </a:r>
            <a:r>
              <a:rPr sz="1600" spc="-5" dirty="0">
                <a:solidFill>
                  <a:srgbClr val="006EC0"/>
                </a:solidFill>
                <a:latin typeface="Arial"/>
                <a:cs typeface="Arial"/>
              </a:rPr>
              <a:t>s.</a:t>
            </a:r>
            <a:r>
              <a:rPr lang="en-IN" sz="1600" spc="-5" dirty="0">
                <a:solidFill>
                  <a:srgbClr val="006EC0"/>
                </a:solidFill>
                <a:latin typeface="Arial"/>
                <a:cs typeface="Arial"/>
              </a:rPr>
              <a:t> Abinaya Marimuthu</a:t>
            </a:r>
            <a:r>
              <a:rPr sz="1600" spc="-5" dirty="0">
                <a:solidFill>
                  <a:srgbClr val="006EC0"/>
                </a:solidFill>
                <a:latin typeface="Arial"/>
                <a:cs typeface="Arial"/>
              </a:rPr>
              <a:t> 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0CB6-BF7D-276F-C54F-86A7BC7555CB}"/>
              </a:ext>
            </a:extLst>
          </p:cNvPr>
          <p:cNvSpPr>
            <a:spLocks noGrp="1"/>
          </p:cNvSpPr>
          <p:nvPr>
            <p:ph type="title"/>
          </p:nvPr>
        </p:nvSpPr>
        <p:spPr>
          <a:xfrm>
            <a:off x="333120" y="719368"/>
            <a:ext cx="8477758" cy="446276"/>
          </a:xfrm>
        </p:spPr>
        <p:txBody>
          <a:bodyPr/>
          <a:lstStyle/>
          <a:p>
            <a:r>
              <a:rPr lang="en-IN" dirty="0">
                <a:solidFill>
                  <a:schemeClr val="tx1"/>
                </a:solidFill>
              </a:rPr>
              <a:t>Demo</a:t>
            </a:r>
          </a:p>
        </p:txBody>
      </p:sp>
      <p:sp>
        <p:nvSpPr>
          <p:cNvPr id="3" name="Text Placeholder 2">
            <a:extLst>
              <a:ext uri="{FF2B5EF4-FFF2-40B4-BE49-F238E27FC236}">
                <a16:creationId xmlns:a16="http://schemas.microsoft.com/office/drawing/2014/main" id="{20B01D79-37A3-896C-CA2D-925B9E7FFD7B}"/>
              </a:ext>
            </a:extLst>
          </p:cNvPr>
          <p:cNvSpPr>
            <a:spLocks noGrp="1"/>
          </p:cNvSpPr>
          <p:nvPr>
            <p:ph type="body" idx="1"/>
          </p:nvPr>
        </p:nvSpPr>
        <p:spPr/>
        <p:txBody>
          <a:bodyPr/>
          <a:lstStyle/>
          <a:p>
            <a:endParaRPr lang="en-IN"/>
          </a:p>
        </p:txBody>
      </p:sp>
      <p:sp>
        <p:nvSpPr>
          <p:cNvPr id="4" name="object 5">
            <a:extLst>
              <a:ext uri="{FF2B5EF4-FFF2-40B4-BE49-F238E27FC236}">
                <a16:creationId xmlns:a16="http://schemas.microsoft.com/office/drawing/2014/main" id="{85A86E51-FFD2-3B1B-5DDE-C40EDE445A3F}"/>
              </a:ext>
            </a:extLst>
          </p:cNvPr>
          <p:cNvSpPr txBox="1">
            <a:spLocks noGrp="1"/>
          </p:cNvSpPr>
          <p:nvPr>
            <p:ph type="ftr" sz="quarter" idx="5"/>
          </p:nvPr>
        </p:nvSpPr>
        <p:spPr>
          <a:xfrm>
            <a:off x="7359522" y="6636687"/>
            <a:ext cx="1692909" cy="182245"/>
          </a:xfrm>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Tree>
    <p:extLst>
      <p:ext uri="{BB962C8B-B14F-4D97-AF65-F5344CB8AC3E}">
        <p14:creationId xmlns:p14="http://schemas.microsoft.com/office/powerpoint/2010/main" val="417927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AA137-A121-424B-2601-70C225C5D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D02FA-4FFC-9D06-3447-8EC64DDA93C0}"/>
              </a:ext>
            </a:extLst>
          </p:cNvPr>
          <p:cNvSpPr>
            <a:spLocks noGrp="1"/>
          </p:cNvSpPr>
          <p:nvPr>
            <p:ph type="title"/>
          </p:nvPr>
        </p:nvSpPr>
        <p:spPr>
          <a:xfrm>
            <a:off x="333120" y="719368"/>
            <a:ext cx="8477758" cy="446276"/>
          </a:xfrm>
        </p:spPr>
        <p:txBody>
          <a:bodyPr/>
          <a:lstStyle/>
          <a:p>
            <a:r>
              <a:rPr lang="en-IN" dirty="0">
                <a:solidFill>
                  <a:schemeClr val="tx1"/>
                </a:solidFill>
              </a:rPr>
              <a:t>Where can use Decision Tree</a:t>
            </a:r>
          </a:p>
        </p:txBody>
      </p:sp>
      <p:sp>
        <p:nvSpPr>
          <p:cNvPr id="3" name="Text Placeholder 2">
            <a:extLst>
              <a:ext uri="{FF2B5EF4-FFF2-40B4-BE49-F238E27FC236}">
                <a16:creationId xmlns:a16="http://schemas.microsoft.com/office/drawing/2014/main" id="{EE4FA89F-251E-2443-72EE-26258E3AF6CF}"/>
              </a:ext>
            </a:extLst>
          </p:cNvPr>
          <p:cNvSpPr>
            <a:spLocks noGrp="1"/>
          </p:cNvSpPr>
          <p:nvPr>
            <p:ph type="body" idx="1"/>
          </p:nvPr>
        </p:nvSpPr>
        <p:spPr>
          <a:xfrm>
            <a:off x="933500" y="1752091"/>
            <a:ext cx="7276998" cy="2954655"/>
          </a:xfrm>
        </p:spPr>
        <p:txBody>
          <a:bodyPr/>
          <a:lstStyle/>
          <a:p>
            <a:pPr marL="342900" indent="-342900">
              <a:buFont typeface="Arial" panose="020B0604020202020204" pitchFamily="34" charset="0"/>
              <a:buChar char="•"/>
            </a:pPr>
            <a:r>
              <a:rPr lang="en-IN" dirty="0"/>
              <a:t>Classification Problems: Categorizing Emails, Medical Diagnosis, Credit Risk Assessment, Species Identification</a:t>
            </a:r>
          </a:p>
          <a:p>
            <a:pPr marL="342900" indent="-342900">
              <a:buFont typeface="Arial" panose="020B0604020202020204" pitchFamily="34" charset="0"/>
              <a:buChar char="•"/>
            </a:pPr>
            <a:r>
              <a:rPr lang="en-IN" dirty="0"/>
              <a:t>Regression Problems: Predicting House Prices, Sales Forecasting, Crop Yield Prediction.</a:t>
            </a:r>
          </a:p>
          <a:p>
            <a:pPr marL="342900" indent="-342900">
              <a:buFont typeface="Arial" panose="020B0604020202020204" pitchFamily="34" charset="0"/>
              <a:buChar char="•"/>
            </a:pPr>
            <a:r>
              <a:rPr lang="en-IN" dirty="0"/>
              <a:t>Business and Strategic Decision Making: Logistic Planning, Strategic Management, Risk Assessment</a:t>
            </a:r>
          </a:p>
          <a:p>
            <a:pPr marL="342900" indent="-342900">
              <a:buFont typeface="Arial" panose="020B0604020202020204" pitchFamily="34" charset="0"/>
              <a:buChar char="•"/>
            </a:pPr>
            <a:endParaRPr lang="en-IN" dirty="0"/>
          </a:p>
        </p:txBody>
      </p:sp>
      <p:sp>
        <p:nvSpPr>
          <p:cNvPr id="4" name="object 5">
            <a:extLst>
              <a:ext uri="{FF2B5EF4-FFF2-40B4-BE49-F238E27FC236}">
                <a16:creationId xmlns:a16="http://schemas.microsoft.com/office/drawing/2014/main" id="{FA6D8527-665B-47A4-775C-EC8FAB259959}"/>
              </a:ext>
            </a:extLst>
          </p:cNvPr>
          <p:cNvSpPr txBox="1">
            <a:spLocks noGrp="1"/>
          </p:cNvSpPr>
          <p:nvPr>
            <p:ph type="ftr" sz="quarter" idx="5"/>
          </p:nvPr>
        </p:nvSpPr>
        <p:spPr>
          <a:xfrm>
            <a:off x="7359522" y="6636687"/>
            <a:ext cx="1692909" cy="182245"/>
          </a:xfrm>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Tree>
    <p:extLst>
      <p:ext uri="{BB962C8B-B14F-4D97-AF65-F5344CB8AC3E}">
        <p14:creationId xmlns:p14="http://schemas.microsoft.com/office/powerpoint/2010/main" val="134136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0"/>
            <a:ext cx="9153525" cy="6863080"/>
            <a:chOff x="-4762" y="0"/>
            <a:chExt cx="9153525" cy="6863080"/>
          </a:xfrm>
        </p:grpSpPr>
        <p:sp>
          <p:nvSpPr>
            <p:cNvPr id="3" name="object 3"/>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282185"/>
              <a:ext cx="9144000" cy="2576195"/>
            </a:xfrm>
            <a:custGeom>
              <a:avLst/>
              <a:gdLst/>
              <a:ahLst/>
              <a:cxnLst/>
              <a:rect l="l" t="t" r="r" b="b"/>
              <a:pathLst>
                <a:path w="9144000" h="2576195">
                  <a:moveTo>
                    <a:pt x="9144000" y="0"/>
                  </a:moveTo>
                  <a:lnTo>
                    <a:pt x="0" y="0"/>
                  </a:lnTo>
                  <a:lnTo>
                    <a:pt x="0" y="2575814"/>
                  </a:lnTo>
                  <a:lnTo>
                    <a:pt x="9144000" y="2575814"/>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4282185"/>
              <a:ext cx="9144000" cy="2576195"/>
            </a:xfrm>
            <a:custGeom>
              <a:avLst/>
              <a:gdLst/>
              <a:ahLst/>
              <a:cxnLst/>
              <a:rect l="l" t="t" r="r" b="b"/>
              <a:pathLst>
                <a:path w="9144000" h="2576195">
                  <a:moveTo>
                    <a:pt x="0" y="2575814"/>
                  </a:moveTo>
                  <a:lnTo>
                    <a:pt x="9144000" y="2575814"/>
                  </a:lnTo>
                  <a:lnTo>
                    <a:pt x="9144000" y="0"/>
                  </a:lnTo>
                  <a:lnTo>
                    <a:pt x="0" y="0"/>
                  </a:lnTo>
                  <a:lnTo>
                    <a:pt x="0" y="2575814"/>
                  </a:lnTo>
                  <a:close/>
                </a:path>
              </a:pathLst>
            </a:custGeom>
            <a:ln w="9525">
              <a:solidFill>
                <a:srgbClr val="497DBA"/>
              </a:solidFill>
            </a:ln>
          </p:spPr>
          <p:txBody>
            <a:bodyPr wrap="square" lIns="0" tIns="0" rIns="0" bIns="0" rtlCol="0"/>
            <a:lstStyle/>
            <a:p>
              <a:endParaRPr/>
            </a:p>
          </p:txBody>
        </p:sp>
        <p:sp>
          <p:nvSpPr>
            <p:cNvPr id="6" name="object 6"/>
            <p:cNvSpPr/>
            <p:nvPr/>
          </p:nvSpPr>
          <p:spPr>
            <a:xfrm>
              <a:off x="6629400" y="0"/>
              <a:ext cx="2193163" cy="69265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882900" y="677545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76C2E4"/>
            </a:solidFill>
          </p:spPr>
          <p:txBody>
            <a:bodyPr wrap="square" lIns="0" tIns="0" rIns="0" bIns="0" rtlCol="0"/>
            <a:lstStyle/>
            <a:p>
              <a:endParaRPr/>
            </a:p>
          </p:txBody>
        </p:sp>
        <p:sp>
          <p:nvSpPr>
            <p:cNvPr id="8" name="object 8"/>
            <p:cNvSpPr/>
            <p:nvPr/>
          </p:nvSpPr>
          <p:spPr>
            <a:xfrm>
              <a:off x="0" y="6775450"/>
              <a:ext cx="2882900" cy="76200"/>
            </a:xfrm>
            <a:custGeom>
              <a:avLst/>
              <a:gdLst/>
              <a:ahLst/>
              <a:cxnLst/>
              <a:rect l="l" t="t" r="r" b="b"/>
              <a:pathLst>
                <a:path w="2882900" h="76200">
                  <a:moveTo>
                    <a:pt x="2882900" y="0"/>
                  </a:moveTo>
                  <a:lnTo>
                    <a:pt x="0" y="0"/>
                  </a:lnTo>
                  <a:lnTo>
                    <a:pt x="0" y="76200"/>
                  </a:lnTo>
                  <a:lnTo>
                    <a:pt x="2882900" y="76200"/>
                  </a:lnTo>
                  <a:lnTo>
                    <a:pt x="2882900" y="0"/>
                  </a:lnTo>
                  <a:close/>
                </a:path>
              </a:pathLst>
            </a:custGeom>
            <a:solidFill>
              <a:srgbClr val="FBAF17"/>
            </a:solidFill>
          </p:spPr>
          <p:txBody>
            <a:bodyPr wrap="square" lIns="0" tIns="0" rIns="0" bIns="0" rtlCol="0"/>
            <a:lstStyle/>
            <a:p>
              <a:endParaRPr/>
            </a:p>
          </p:txBody>
        </p:sp>
        <p:sp>
          <p:nvSpPr>
            <p:cNvPr id="9" name="object 9"/>
            <p:cNvSpPr/>
            <p:nvPr/>
          </p:nvSpPr>
          <p:spPr>
            <a:xfrm>
              <a:off x="5778500" y="677545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F0000"/>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78105" rIns="0" bIns="0" rtlCol="0">
            <a:spAutoFit/>
          </a:bodyPr>
          <a:lstStyle/>
          <a:p>
            <a:pPr marL="6801484" algn="ctr">
              <a:lnSpc>
                <a:spcPct val="100000"/>
              </a:lnSpc>
              <a:spcBef>
                <a:spcPts val="615"/>
              </a:spcBef>
            </a:pPr>
            <a:r>
              <a:rPr b="1" spc="-120" dirty="0">
                <a:latin typeface="Arial"/>
                <a:cs typeface="Arial"/>
              </a:rPr>
              <a:t>BITS</a:t>
            </a:r>
            <a:r>
              <a:rPr b="1" spc="-355" dirty="0">
                <a:latin typeface="Arial"/>
                <a:cs typeface="Arial"/>
              </a:rPr>
              <a:t> </a:t>
            </a:r>
            <a:r>
              <a:rPr spc="-130" dirty="0"/>
              <a:t>Pilani</a:t>
            </a:r>
          </a:p>
          <a:p>
            <a:pPr marL="6803390" algn="ctr">
              <a:lnSpc>
                <a:spcPct val="100000"/>
              </a:lnSpc>
              <a:spcBef>
                <a:spcPts val="160"/>
              </a:spcBef>
            </a:pPr>
            <a:r>
              <a:rPr sz="900" spc="-125" dirty="0"/>
              <a:t>Pilani|Dubai|Goa|Hyderabad</a:t>
            </a:r>
            <a:endParaRPr sz="900"/>
          </a:p>
        </p:txBody>
      </p:sp>
      <p:sp>
        <p:nvSpPr>
          <p:cNvPr id="11" name="object 11"/>
          <p:cNvSpPr txBox="1"/>
          <p:nvPr/>
        </p:nvSpPr>
        <p:spPr>
          <a:xfrm>
            <a:off x="292100" y="4546168"/>
            <a:ext cx="6642100" cy="1243289"/>
          </a:xfrm>
          <a:prstGeom prst="rect">
            <a:avLst/>
          </a:prstGeom>
        </p:spPr>
        <p:txBody>
          <a:bodyPr vert="horz" wrap="square" lIns="0" tIns="12065" rIns="0" bIns="0" rtlCol="0">
            <a:spAutoFit/>
          </a:bodyPr>
          <a:lstStyle/>
          <a:p>
            <a:pPr marL="12700">
              <a:lnSpc>
                <a:spcPct val="100000"/>
              </a:lnSpc>
              <a:spcBef>
                <a:spcPts val="95"/>
              </a:spcBef>
            </a:pPr>
            <a:r>
              <a:rPr lang="en-IN" sz="4000" b="1" spc="-130" dirty="0">
                <a:latin typeface="Arial"/>
                <a:cs typeface="Arial"/>
              </a:rPr>
              <a:t>Decision Tree Classification Algorithm</a:t>
            </a:r>
            <a:endParaRPr sz="4000" dirty="0">
              <a:latin typeface="Arial"/>
              <a:cs typeface="Arial"/>
            </a:endParaRPr>
          </a:p>
        </p:txBody>
      </p:sp>
      <p:sp>
        <p:nvSpPr>
          <p:cNvPr id="12" name="object 12"/>
          <p:cNvSpPr txBox="1"/>
          <p:nvPr/>
        </p:nvSpPr>
        <p:spPr>
          <a:xfrm>
            <a:off x="9017000" y="628690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888888"/>
                </a:solidFill>
                <a:latin typeface="Carlito"/>
                <a:cs typeface="Carlito"/>
              </a:rPr>
              <a:t>2</a:t>
            </a:r>
            <a:endParaRPr sz="18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084832" y="6550152"/>
            <a:ext cx="7059295" cy="48895"/>
            <a:chOff x="2084832" y="6550152"/>
            <a:chExt cx="7059295" cy="48895"/>
          </a:xfrm>
        </p:grpSpPr>
        <p:sp>
          <p:nvSpPr>
            <p:cNvPr id="3" name="object 3"/>
            <p:cNvSpPr/>
            <p:nvPr/>
          </p:nvSpPr>
          <p:spPr>
            <a:xfrm>
              <a:off x="4631436" y="6550152"/>
              <a:ext cx="2329180" cy="48895"/>
            </a:xfrm>
            <a:custGeom>
              <a:avLst/>
              <a:gdLst/>
              <a:ahLst/>
              <a:cxnLst/>
              <a:rect l="l" t="t" r="r" b="b"/>
              <a:pathLst>
                <a:path w="2329179" h="48895">
                  <a:moveTo>
                    <a:pt x="2328671" y="0"/>
                  </a:moveTo>
                  <a:lnTo>
                    <a:pt x="0" y="0"/>
                  </a:lnTo>
                  <a:lnTo>
                    <a:pt x="0" y="48768"/>
                  </a:lnTo>
                  <a:lnTo>
                    <a:pt x="2328671" y="48768"/>
                  </a:lnTo>
                  <a:lnTo>
                    <a:pt x="2328671" y="0"/>
                  </a:lnTo>
                  <a:close/>
                </a:path>
              </a:pathLst>
            </a:custGeom>
            <a:solidFill>
              <a:srgbClr val="76C2E3"/>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11C22"/>
            </a:solidFill>
          </p:spPr>
          <p:txBody>
            <a:bodyPr wrap="square" lIns="0" tIns="0" rIns="0" bIns="0" rtlCol="0"/>
            <a:lstStyle/>
            <a:p>
              <a:endParaRPr/>
            </a:p>
          </p:txBody>
        </p:sp>
        <p:sp>
          <p:nvSpPr>
            <p:cNvPr id="5" name="object 5"/>
            <p:cNvSpPr/>
            <p:nvPr/>
          </p:nvSpPr>
          <p:spPr>
            <a:xfrm>
              <a:off x="2084832" y="6550152"/>
              <a:ext cx="2580640" cy="48895"/>
            </a:xfrm>
            <a:custGeom>
              <a:avLst/>
              <a:gdLst/>
              <a:ahLst/>
              <a:cxnLst/>
              <a:rect l="l" t="t" r="r" b="b"/>
              <a:pathLst>
                <a:path w="2580640" h="48895">
                  <a:moveTo>
                    <a:pt x="2580132" y="0"/>
                  </a:moveTo>
                  <a:lnTo>
                    <a:pt x="0" y="0"/>
                  </a:lnTo>
                  <a:lnTo>
                    <a:pt x="0" y="48768"/>
                  </a:lnTo>
                  <a:lnTo>
                    <a:pt x="2580132" y="48768"/>
                  </a:lnTo>
                  <a:lnTo>
                    <a:pt x="2580132" y="0"/>
                  </a:lnTo>
                  <a:close/>
                </a:path>
              </a:pathLst>
            </a:custGeom>
            <a:solidFill>
              <a:srgbClr val="FAAE17"/>
            </a:solidFill>
          </p:spPr>
          <p:txBody>
            <a:bodyPr wrap="square" lIns="0" tIns="0" rIns="0" bIns="0" rtlCol="0"/>
            <a:lstStyle/>
            <a:p>
              <a:endParaRPr/>
            </a:p>
          </p:txBody>
        </p:sp>
        <p:sp>
          <p:nvSpPr>
            <p:cNvPr id="6" name="object 6"/>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3"/>
            </a:solidFill>
          </p:spPr>
          <p:txBody>
            <a:bodyPr wrap="square" lIns="0" tIns="0" rIns="0" bIns="0" rtlCol="0"/>
            <a:lstStyle/>
            <a:p>
              <a:endParaRPr/>
            </a:p>
          </p:txBody>
        </p:sp>
        <p:sp>
          <p:nvSpPr>
            <p:cNvPr id="7" name="object 7"/>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AAE17"/>
            </a:solidFill>
          </p:spPr>
          <p:txBody>
            <a:bodyPr wrap="square" lIns="0" tIns="0" rIns="0" bIns="0" rtlCol="0"/>
            <a:lstStyle/>
            <a:p>
              <a:endParaRPr/>
            </a:p>
          </p:txBody>
        </p:sp>
        <p:sp>
          <p:nvSpPr>
            <p:cNvPr id="8" name="object 8"/>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9" name="object 9"/>
          <p:cNvSpPr/>
          <p:nvPr/>
        </p:nvSpPr>
        <p:spPr>
          <a:xfrm>
            <a:off x="6629400" y="0"/>
            <a:ext cx="2194559" cy="691896"/>
          </a:xfrm>
          <a:prstGeom prst="rect">
            <a:avLst/>
          </a:prstGeom>
          <a:blipFill>
            <a:blip r:embed="rId2" cstate="print"/>
            <a:stretch>
              <a:fillRect/>
            </a:stretch>
          </a:blipFill>
        </p:spPr>
        <p:txBody>
          <a:bodyPr wrap="square" lIns="0" tIns="0" rIns="0" bIns="0" rtlCol="0"/>
          <a:lstStyle/>
          <a:p>
            <a:endParaRPr/>
          </a:p>
        </p:txBody>
      </p:sp>
      <p:grpSp>
        <p:nvGrpSpPr>
          <p:cNvPr id="10" name="object 10"/>
          <p:cNvGrpSpPr/>
          <p:nvPr/>
        </p:nvGrpSpPr>
        <p:grpSpPr>
          <a:xfrm>
            <a:off x="0" y="1295400"/>
            <a:ext cx="7010400" cy="45720"/>
            <a:chOff x="0" y="1295400"/>
            <a:chExt cx="7010400" cy="45720"/>
          </a:xfrm>
        </p:grpSpPr>
        <p:sp>
          <p:nvSpPr>
            <p:cNvPr id="11" name="object 11"/>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3"/>
            </a:solidFill>
          </p:spPr>
          <p:txBody>
            <a:bodyPr wrap="square" lIns="0" tIns="0" rIns="0" bIns="0" rtlCol="0"/>
            <a:lstStyle/>
            <a:p>
              <a:endParaRPr/>
            </a:p>
          </p:txBody>
        </p:sp>
        <p:sp>
          <p:nvSpPr>
            <p:cNvPr id="12" name="object 12"/>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AAE17"/>
            </a:solidFill>
          </p:spPr>
          <p:txBody>
            <a:bodyPr wrap="square" lIns="0" tIns="0" rIns="0" bIns="0" rtlCol="0"/>
            <a:lstStyle/>
            <a:p>
              <a:endParaRPr/>
            </a:p>
          </p:txBody>
        </p:sp>
        <p:sp>
          <p:nvSpPr>
            <p:cNvPr id="13" name="object 13"/>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4" name="object 14"/>
          <p:cNvSpPr txBox="1"/>
          <p:nvPr/>
        </p:nvSpPr>
        <p:spPr>
          <a:xfrm>
            <a:off x="371042" y="1753869"/>
            <a:ext cx="5267757" cy="2166619"/>
          </a:xfrm>
          <a:prstGeom prst="rect">
            <a:avLst/>
          </a:prstGeom>
        </p:spPr>
        <p:txBody>
          <a:bodyPr vert="horz" wrap="square" lIns="0" tIns="12065" rIns="0" bIns="0" rtlCol="0">
            <a:spAutoFit/>
          </a:bodyPr>
          <a:lstStyle/>
          <a:p>
            <a:pPr marL="469900" indent="-457200">
              <a:lnSpc>
                <a:spcPct val="100000"/>
              </a:lnSpc>
              <a:spcBef>
                <a:spcPts val="95"/>
              </a:spcBef>
              <a:buFont typeface="Arial"/>
              <a:buChar char="•"/>
              <a:tabLst>
                <a:tab pos="469265" algn="l"/>
                <a:tab pos="469900" algn="l"/>
              </a:tabLst>
            </a:pPr>
            <a:r>
              <a:rPr sz="2800" spc="-15" dirty="0">
                <a:latin typeface="Carlito"/>
                <a:cs typeface="Carlito"/>
              </a:rPr>
              <a:t>Introduction</a:t>
            </a:r>
            <a:endParaRPr sz="2800" dirty="0">
              <a:latin typeface="Carlito"/>
              <a:cs typeface="Carlito"/>
            </a:endParaRPr>
          </a:p>
          <a:p>
            <a:pPr marL="469900" indent="-457200">
              <a:lnSpc>
                <a:spcPct val="100000"/>
              </a:lnSpc>
              <a:buFont typeface="Arial"/>
              <a:buChar char="•"/>
              <a:tabLst>
                <a:tab pos="469265" algn="l"/>
                <a:tab pos="469900" algn="l"/>
              </a:tabLst>
            </a:pPr>
            <a:r>
              <a:rPr lang="en-IN" sz="2800" spc="-5" dirty="0">
                <a:latin typeface="Carlito"/>
                <a:cs typeface="Carlito"/>
              </a:rPr>
              <a:t>Why Use Decision Tree</a:t>
            </a:r>
            <a:endParaRPr sz="2800" dirty="0">
              <a:latin typeface="Carlito"/>
              <a:cs typeface="Carlito"/>
            </a:endParaRPr>
          </a:p>
          <a:p>
            <a:pPr marL="469900" indent="-457200">
              <a:lnSpc>
                <a:spcPct val="100000"/>
              </a:lnSpc>
              <a:spcBef>
                <a:spcPts val="5"/>
              </a:spcBef>
              <a:buFont typeface="Arial"/>
              <a:buChar char="•"/>
              <a:tabLst>
                <a:tab pos="469265" algn="l"/>
                <a:tab pos="469900" algn="l"/>
              </a:tabLst>
            </a:pPr>
            <a:r>
              <a:rPr lang="en-IN" sz="2800" spc="-5" dirty="0">
                <a:latin typeface="Carlito"/>
                <a:cs typeface="Carlito"/>
              </a:rPr>
              <a:t>How does its works?</a:t>
            </a:r>
          </a:p>
          <a:p>
            <a:pPr marL="469900" indent="-457200">
              <a:lnSpc>
                <a:spcPct val="100000"/>
              </a:lnSpc>
              <a:spcBef>
                <a:spcPts val="5"/>
              </a:spcBef>
              <a:buFont typeface="Arial"/>
              <a:buChar char="•"/>
              <a:tabLst>
                <a:tab pos="469265" algn="l"/>
                <a:tab pos="469900" algn="l"/>
              </a:tabLst>
            </a:pPr>
            <a:r>
              <a:rPr lang="en-IN" sz="2800" spc="-5" dirty="0">
                <a:latin typeface="Carlito"/>
                <a:cs typeface="Carlito"/>
              </a:rPr>
              <a:t>Attribute Selection Measures</a:t>
            </a:r>
            <a:endParaRPr sz="2800" dirty="0">
              <a:latin typeface="Carlito"/>
              <a:cs typeface="Carlito"/>
            </a:endParaRPr>
          </a:p>
          <a:p>
            <a:pPr marL="469900" indent="-457200">
              <a:lnSpc>
                <a:spcPct val="100000"/>
              </a:lnSpc>
              <a:buFont typeface="Arial"/>
              <a:buChar char="•"/>
              <a:tabLst>
                <a:tab pos="469265" algn="l"/>
                <a:tab pos="469900" algn="l"/>
              </a:tabLst>
            </a:pPr>
            <a:r>
              <a:rPr sz="2800" spc="-10" dirty="0">
                <a:latin typeface="Carlito"/>
                <a:cs typeface="Carlito"/>
              </a:rPr>
              <a:t>Demo</a:t>
            </a:r>
            <a:endParaRPr sz="2800" dirty="0">
              <a:latin typeface="Carlito"/>
              <a:cs typeface="Carlito"/>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15" name="object 15"/>
          <p:cNvSpPr txBox="1">
            <a:spLocks noGrp="1"/>
          </p:cNvSpPr>
          <p:nvPr>
            <p:ph type="title"/>
          </p:nvPr>
        </p:nvSpPr>
        <p:spPr>
          <a:xfrm>
            <a:off x="383235" y="367029"/>
            <a:ext cx="1602740" cy="574040"/>
          </a:xfrm>
          <a:prstGeom prst="rect">
            <a:avLst/>
          </a:prstGeom>
        </p:spPr>
        <p:txBody>
          <a:bodyPr vert="horz" wrap="square" lIns="0" tIns="12700" rIns="0" bIns="0" rtlCol="0">
            <a:spAutoFit/>
          </a:bodyPr>
          <a:lstStyle/>
          <a:p>
            <a:pPr marL="12700">
              <a:lnSpc>
                <a:spcPct val="100000"/>
              </a:lnSpc>
              <a:spcBef>
                <a:spcPts val="100"/>
              </a:spcBef>
            </a:pPr>
            <a:r>
              <a:rPr sz="3600" b="1" spc="-160" dirty="0">
                <a:solidFill>
                  <a:srgbClr val="000000"/>
                </a:solidFill>
                <a:latin typeface="Arial"/>
                <a:cs typeface="Arial"/>
              </a:rPr>
              <a:t>Agend</a:t>
            </a:r>
            <a:r>
              <a:rPr sz="3600" b="1" spc="-5" dirty="0">
                <a:solidFill>
                  <a:srgbClr val="000000"/>
                </a:solidFill>
                <a:latin typeface="Arial"/>
                <a:cs typeface="Arial"/>
              </a:rPr>
              <a:t>a</a:t>
            </a:r>
            <a:endParaRPr sz="3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634" y="518236"/>
            <a:ext cx="2975966" cy="627736"/>
          </a:xfrm>
          <a:prstGeom prst="rect">
            <a:avLst/>
          </a:prstGeom>
        </p:spPr>
        <p:txBody>
          <a:bodyPr vert="horz" wrap="square" lIns="0" tIns="12065" rIns="0" bIns="0" rtlCol="0">
            <a:spAutoFit/>
          </a:bodyPr>
          <a:lstStyle/>
          <a:p>
            <a:pPr marL="12700">
              <a:lnSpc>
                <a:spcPct val="100000"/>
              </a:lnSpc>
              <a:spcBef>
                <a:spcPts val="95"/>
              </a:spcBef>
            </a:pPr>
            <a:r>
              <a:rPr lang="en-IN" sz="4000" b="1" spc="-140" dirty="0">
                <a:solidFill>
                  <a:srgbClr val="000000"/>
                </a:solidFill>
              </a:rPr>
              <a:t>Introduction</a:t>
            </a:r>
            <a:endParaRPr sz="40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3" name="object 3"/>
          <p:cNvSpPr txBox="1"/>
          <p:nvPr/>
        </p:nvSpPr>
        <p:spPr>
          <a:xfrm>
            <a:off x="365963" y="1828800"/>
            <a:ext cx="8412074" cy="3374642"/>
          </a:xfrm>
          <a:prstGeom prst="rect">
            <a:avLst/>
          </a:prstGeom>
        </p:spPr>
        <p:txBody>
          <a:bodyPr vert="horz" wrap="square" lIns="0" tIns="12065" rIns="0" bIns="0" rtlCol="0">
            <a:spAutoFit/>
          </a:bodyPr>
          <a:lstStyle/>
          <a:p>
            <a:pPr marL="550545" indent="-457200">
              <a:lnSpc>
                <a:spcPct val="100000"/>
              </a:lnSpc>
              <a:spcBef>
                <a:spcPts val="95"/>
              </a:spcBef>
              <a:buFont typeface="Arial" panose="020B0604020202020204" pitchFamily="34" charset="0"/>
              <a:buChar char="•"/>
            </a:pPr>
            <a:r>
              <a:rPr lang="en-IN" sz="2400" dirty="0">
                <a:latin typeface="Carlito"/>
                <a:cs typeface="Carlito"/>
              </a:rPr>
              <a:t>Decision Tree is a supervised learning technique that can be used for both classification and regression problems.</a:t>
            </a:r>
          </a:p>
          <a:p>
            <a:pPr marL="550545" indent="-457200">
              <a:lnSpc>
                <a:spcPct val="100000"/>
              </a:lnSpc>
              <a:spcBef>
                <a:spcPts val="95"/>
              </a:spcBef>
              <a:buFont typeface="Arial" panose="020B0604020202020204" pitchFamily="34" charset="0"/>
              <a:buChar char="•"/>
            </a:pPr>
            <a:r>
              <a:rPr lang="en-IN" sz="2400" dirty="0">
                <a:latin typeface="Carlito"/>
                <a:cs typeface="Carlito"/>
              </a:rPr>
              <a:t>It is a tree structured classifier, where internal nodes represent the features of a dataset, branches represent the decision rules and each leaf node represents the outcome.</a:t>
            </a:r>
          </a:p>
          <a:p>
            <a:pPr marL="550545" indent="-457200">
              <a:lnSpc>
                <a:spcPct val="100000"/>
              </a:lnSpc>
              <a:spcBef>
                <a:spcPts val="95"/>
              </a:spcBef>
              <a:buFont typeface="Arial" panose="020B0604020202020204" pitchFamily="34" charset="0"/>
              <a:buChar char="•"/>
            </a:pPr>
            <a:r>
              <a:rPr lang="en-IN" sz="2400" dirty="0">
                <a:latin typeface="Carlito"/>
                <a:cs typeface="Carlito"/>
              </a:rPr>
              <a:t>Decision nodes – used to make any decision and have multiple branches based on the given dataset</a:t>
            </a:r>
          </a:p>
          <a:p>
            <a:pPr marL="550545" indent="-457200">
              <a:lnSpc>
                <a:spcPct val="100000"/>
              </a:lnSpc>
              <a:spcBef>
                <a:spcPts val="95"/>
              </a:spcBef>
              <a:buFont typeface="Arial" panose="020B0604020202020204" pitchFamily="34" charset="0"/>
              <a:buChar char="•"/>
            </a:pPr>
            <a:r>
              <a:rPr lang="en-IN" sz="2400" dirty="0">
                <a:latin typeface="Carlito"/>
                <a:cs typeface="Carlito"/>
              </a:rPr>
              <a:t>Leaf nodes – the output of those decisions and do not contain any branches.</a:t>
            </a:r>
            <a:endParaRPr sz="2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38B11-2C93-A281-ABC9-4DCED8DEF6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D62F644-8E9C-9C83-4338-5B9BEDF94F62}"/>
              </a:ext>
            </a:extLst>
          </p:cNvPr>
          <p:cNvSpPr txBox="1">
            <a:spLocks noGrp="1"/>
          </p:cNvSpPr>
          <p:nvPr>
            <p:ph type="title"/>
          </p:nvPr>
        </p:nvSpPr>
        <p:spPr>
          <a:xfrm>
            <a:off x="300634" y="518236"/>
            <a:ext cx="2975966" cy="627736"/>
          </a:xfrm>
          <a:prstGeom prst="rect">
            <a:avLst/>
          </a:prstGeom>
        </p:spPr>
        <p:txBody>
          <a:bodyPr vert="horz" wrap="square" lIns="0" tIns="12065" rIns="0" bIns="0" rtlCol="0">
            <a:spAutoFit/>
          </a:bodyPr>
          <a:lstStyle/>
          <a:p>
            <a:pPr marL="12700">
              <a:lnSpc>
                <a:spcPct val="100000"/>
              </a:lnSpc>
              <a:spcBef>
                <a:spcPts val="95"/>
              </a:spcBef>
            </a:pPr>
            <a:r>
              <a:rPr lang="en-IN" sz="4000" b="1" spc="-140" dirty="0">
                <a:solidFill>
                  <a:srgbClr val="000000"/>
                </a:solidFill>
              </a:rPr>
              <a:t>Introduction</a:t>
            </a:r>
            <a:endParaRPr sz="4000" dirty="0">
              <a:latin typeface="Arial"/>
              <a:cs typeface="Arial"/>
            </a:endParaRPr>
          </a:p>
        </p:txBody>
      </p:sp>
      <p:sp>
        <p:nvSpPr>
          <p:cNvPr id="4" name="object 4">
            <a:extLst>
              <a:ext uri="{FF2B5EF4-FFF2-40B4-BE49-F238E27FC236}">
                <a16:creationId xmlns:a16="http://schemas.microsoft.com/office/drawing/2014/main" id="{694D6133-4B6A-A491-3442-0C1F73529A1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pic>
        <p:nvPicPr>
          <p:cNvPr id="5" name="Picture 4">
            <a:extLst>
              <a:ext uri="{FF2B5EF4-FFF2-40B4-BE49-F238E27FC236}">
                <a16:creationId xmlns:a16="http://schemas.microsoft.com/office/drawing/2014/main" id="{CCAB54D2-1919-51B6-A8A8-0DE2CA738A84}"/>
              </a:ext>
            </a:extLst>
          </p:cNvPr>
          <p:cNvPicPr>
            <a:picLocks noChangeAspect="1"/>
          </p:cNvPicPr>
          <p:nvPr/>
        </p:nvPicPr>
        <p:blipFill>
          <a:blip r:embed="rId2"/>
          <a:stretch>
            <a:fillRect/>
          </a:stretch>
        </p:blipFill>
        <p:spPr>
          <a:xfrm>
            <a:off x="0" y="1524000"/>
            <a:ext cx="9144000" cy="4476750"/>
          </a:xfrm>
          <a:prstGeom prst="rect">
            <a:avLst/>
          </a:prstGeom>
        </p:spPr>
      </p:pic>
    </p:spTree>
    <p:extLst>
      <p:ext uri="{BB962C8B-B14F-4D97-AF65-F5344CB8AC3E}">
        <p14:creationId xmlns:p14="http://schemas.microsoft.com/office/powerpoint/2010/main" val="145743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3" name="object 3"/>
          <p:cNvSpPr txBox="1">
            <a:spLocks noGrp="1"/>
          </p:cNvSpPr>
          <p:nvPr>
            <p:ph type="title"/>
          </p:nvPr>
        </p:nvSpPr>
        <p:spPr>
          <a:xfrm>
            <a:off x="841044" y="691641"/>
            <a:ext cx="8760156" cy="566822"/>
          </a:xfrm>
          <a:prstGeom prst="rect">
            <a:avLst/>
          </a:prstGeom>
        </p:spPr>
        <p:txBody>
          <a:bodyPr vert="horz" wrap="square" lIns="0" tIns="12700" rIns="0" bIns="0" rtlCol="0">
            <a:spAutoFit/>
          </a:bodyPr>
          <a:lstStyle/>
          <a:p>
            <a:pPr marL="12700">
              <a:lnSpc>
                <a:spcPct val="100000"/>
              </a:lnSpc>
              <a:spcBef>
                <a:spcPts val="100"/>
              </a:spcBef>
            </a:pPr>
            <a:r>
              <a:rPr lang="en-IN" sz="3600" dirty="0">
                <a:solidFill>
                  <a:schemeClr val="tx1"/>
                </a:solidFill>
              </a:rPr>
              <a:t>Why use decision trees</a:t>
            </a:r>
            <a:endParaRPr sz="3600" dirty="0">
              <a:solidFill>
                <a:schemeClr val="tx1"/>
              </a:solidFill>
              <a:latin typeface="Arial"/>
              <a:cs typeface="Arial"/>
            </a:endParaRPr>
          </a:p>
        </p:txBody>
      </p:sp>
      <p:sp>
        <p:nvSpPr>
          <p:cNvPr id="5" name="object 2">
            <a:extLst>
              <a:ext uri="{FF2B5EF4-FFF2-40B4-BE49-F238E27FC236}">
                <a16:creationId xmlns:a16="http://schemas.microsoft.com/office/drawing/2014/main" id="{22FBA3D6-9993-4297-0825-10D0BB2C0E53}"/>
              </a:ext>
            </a:extLst>
          </p:cNvPr>
          <p:cNvSpPr txBox="1">
            <a:spLocks noGrp="1"/>
          </p:cNvSpPr>
          <p:nvPr>
            <p:ph type="body" idx="1"/>
          </p:nvPr>
        </p:nvSpPr>
        <p:spPr>
          <a:xfrm>
            <a:off x="933500" y="1752091"/>
            <a:ext cx="7276998" cy="4424288"/>
          </a:xfrm>
          <a:prstGeom prst="rect">
            <a:avLst/>
          </a:prstGeom>
        </p:spPr>
        <p:txBody>
          <a:bodyPr vert="horz" wrap="square" lIns="0" tIns="12700" rIns="0" bIns="0" rtlCol="0">
            <a:spAutoFit/>
          </a:bodyPr>
          <a:lstStyle/>
          <a:p>
            <a:pPr marL="362585" indent="-343535">
              <a:lnSpc>
                <a:spcPct val="100000"/>
              </a:lnSpc>
              <a:spcBef>
                <a:spcPts val="100"/>
              </a:spcBef>
              <a:buFont typeface="Arial"/>
              <a:buChar char="•"/>
              <a:tabLst>
                <a:tab pos="362585" algn="l"/>
                <a:tab pos="363855" algn="l"/>
              </a:tabLst>
            </a:pPr>
            <a:r>
              <a:rPr lang="en-IN" sz="2000" spc="-5" dirty="0"/>
              <a:t>Decision tree usually mimic human thinking while making a decision. So it is easy to understand</a:t>
            </a:r>
          </a:p>
          <a:p>
            <a:pPr marL="362585" indent="-343535">
              <a:lnSpc>
                <a:spcPct val="100000"/>
              </a:lnSpc>
              <a:spcBef>
                <a:spcPts val="100"/>
              </a:spcBef>
              <a:buFont typeface="Arial"/>
              <a:buChar char="•"/>
              <a:tabLst>
                <a:tab pos="362585" algn="l"/>
                <a:tab pos="363855" algn="l"/>
              </a:tabLst>
            </a:pPr>
            <a:r>
              <a:rPr lang="en-IN" sz="2000" spc="-5" dirty="0"/>
              <a:t>The logic behind the decision tree can be easily understood because it shows a tree like structure.</a:t>
            </a:r>
          </a:p>
          <a:p>
            <a:pPr marL="19050">
              <a:lnSpc>
                <a:spcPct val="100000"/>
              </a:lnSpc>
              <a:spcBef>
                <a:spcPts val="100"/>
              </a:spcBef>
              <a:tabLst>
                <a:tab pos="362585" algn="l"/>
                <a:tab pos="363855" algn="l"/>
              </a:tabLst>
            </a:pPr>
            <a:r>
              <a:rPr lang="en-IN" sz="2000" spc="-5" dirty="0"/>
              <a:t>Terminologies:</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Root node – represents entire dataset</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Leaf node – Final output node</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Splitting – process of dividing the decision node/ root node into sub nodes according to the given conditions.</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Branch/Sud tree – Formed by splitting the tree</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Pruning – process of removing the unwanted branches from the tree.</a:t>
            </a:r>
          </a:p>
          <a:p>
            <a:pPr marL="361950" indent="-342900">
              <a:lnSpc>
                <a:spcPct val="100000"/>
              </a:lnSpc>
              <a:spcBef>
                <a:spcPts val="100"/>
              </a:spcBef>
              <a:buFont typeface="Arial" panose="020B0604020202020204" pitchFamily="34" charset="0"/>
              <a:buChar char="•"/>
              <a:tabLst>
                <a:tab pos="362585" algn="l"/>
                <a:tab pos="363855" algn="l"/>
              </a:tabLst>
            </a:pPr>
            <a:r>
              <a:rPr lang="en-IN" sz="2000" spc="-5" dirty="0"/>
              <a:t>Parent/child node – The root is parent node. Other nodes are child node.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33501" y="1569846"/>
            <a:ext cx="7276998" cy="4793620"/>
          </a:xfrm>
          <a:prstGeom prst="rect">
            <a:avLst/>
          </a:prstGeom>
        </p:spPr>
        <p:txBody>
          <a:bodyPr vert="horz" wrap="square" lIns="0" tIns="12700" rIns="0" bIns="0" rtlCol="0">
            <a:spAutoFit/>
          </a:bodyPr>
          <a:lstStyle/>
          <a:p>
            <a:pPr marL="362585" indent="-343535">
              <a:lnSpc>
                <a:spcPct val="100000"/>
              </a:lnSpc>
              <a:spcBef>
                <a:spcPts val="100"/>
              </a:spcBef>
              <a:buFont typeface="Arial"/>
              <a:buChar char="•"/>
              <a:tabLst>
                <a:tab pos="362585" algn="l"/>
                <a:tab pos="363855" algn="l"/>
              </a:tabLst>
            </a:pPr>
            <a:r>
              <a:rPr lang="en-IN" sz="1600" spc="-10" dirty="0">
                <a:solidFill>
                  <a:srgbClr val="273239"/>
                </a:solidFill>
              </a:rPr>
              <a:t>Step 1: Data Preprocessing: </a:t>
            </a:r>
            <a:r>
              <a:rPr lang="en-US" sz="1600" spc="-10" dirty="0">
                <a:solidFill>
                  <a:srgbClr val="273239"/>
                </a:solidFill>
              </a:rPr>
              <a:t>Clean and preprocess the data. Handle missing values and convert categorical variables into numerical representations if needed.</a:t>
            </a:r>
          </a:p>
          <a:p>
            <a:pPr marL="362585" indent="-343535">
              <a:lnSpc>
                <a:spcPct val="100000"/>
              </a:lnSpc>
              <a:spcBef>
                <a:spcPts val="100"/>
              </a:spcBef>
              <a:buFont typeface="Arial"/>
              <a:buChar char="•"/>
              <a:tabLst>
                <a:tab pos="362585" algn="l"/>
                <a:tab pos="363855" algn="l"/>
              </a:tabLst>
            </a:pPr>
            <a:r>
              <a:rPr lang="en-US" sz="1600" spc="-10" dirty="0">
                <a:solidFill>
                  <a:srgbClr val="273239"/>
                </a:solidFill>
              </a:rPr>
              <a:t>Step 2: Selecting the Root Node: Calculate the entropy of the target variable (class labels) based on the dataset. The formula for entropy is:</a:t>
            </a:r>
          </a:p>
          <a:p>
            <a:pPr marL="819785" lvl="1" indent="-343535">
              <a:spcBef>
                <a:spcPts val="100"/>
              </a:spcBef>
              <a:buFont typeface="Arial"/>
              <a:buChar char="•"/>
              <a:tabLst>
                <a:tab pos="362585" algn="l"/>
                <a:tab pos="363855" algn="l"/>
              </a:tabLst>
            </a:pPr>
            <a:r>
              <a:rPr lang="en-US" sz="1600" spc="-10" dirty="0">
                <a:solidFill>
                  <a:srgbClr val="273239"/>
                </a:solidFill>
              </a:rPr>
              <a:t>Entropy(S) = -Σ (</a:t>
            </a:r>
            <a:r>
              <a:rPr lang="en-US" sz="1600" spc="-10" dirty="0" err="1">
                <a:solidFill>
                  <a:srgbClr val="273239"/>
                </a:solidFill>
              </a:rPr>
              <a:t>p_i</a:t>
            </a:r>
            <a:r>
              <a:rPr lang="en-US" sz="1600" spc="-10" dirty="0">
                <a:solidFill>
                  <a:srgbClr val="273239"/>
                </a:solidFill>
              </a:rPr>
              <a:t> * log2(</a:t>
            </a:r>
            <a:r>
              <a:rPr lang="en-US" sz="1600" spc="-10" dirty="0" err="1">
                <a:solidFill>
                  <a:srgbClr val="273239"/>
                </a:solidFill>
              </a:rPr>
              <a:t>p_i</a:t>
            </a:r>
            <a:r>
              <a:rPr lang="en-US" sz="1600" spc="-10" dirty="0">
                <a:solidFill>
                  <a:srgbClr val="273239"/>
                </a:solidFill>
              </a:rPr>
              <a:t>))</a:t>
            </a:r>
          </a:p>
          <a:p>
            <a:pPr marL="819785" lvl="1" indent="-343535">
              <a:spcBef>
                <a:spcPts val="100"/>
              </a:spcBef>
              <a:buFont typeface="Arial"/>
              <a:buChar char="•"/>
              <a:tabLst>
                <a:tab pos="362585" algn="l"/>
                <a:tab pos="363855" algn="l"/>
              </a:tabLst>
            </a:pPr>
            <a:r>
              <a:rPr lang="en-US" sz="1600" spc="-10" dirty="0">
                <a:solidFill>
                  <a:srgbClr val="273239"/>
                </a:solidFill>
              </a:rPr>
              <a:t>where </a:t>
            </a:r>
            <a:r>
              <a:rPr lang="en-US" sz="1600" spc="-10" dirty="0" err="1">
                <a:solidFill>
                  <a:srgbClr val="273239"/>
                </a:solidFill>
              </a:rPr>
              <a:t>p_i</a:t>
            </a:r>
            <a:r>
              <a:rPr lang="en-US" sz="1600" spc="-10" dirty="0">
                <a:solidFill>
                  <a:srgbClr val="273239"/>
                </a:solidFill>
              </a:rPr>
              <a:t> is the proportion of instances belonging to class </a:t>
            </a:r>
            <a:r>
              <a:rPr lang="en-US" sz="1600" spc="-10" dirty="0" err="1">
                <a:solidFill>
                  <a:srgbClr val="273239"/>
                </a:solidFill>
              </a:rPr>
              <a:t>i</a:t>
            </a:r>
            <a:r>
              <a:rPr lang="en-US" sz="1600" spc="-10" dirty="0">
                <a:solidFill>
                  <a:srgbClr val="273239"/>
                </a:solidFill>
              </a:rPr>
              <a:t>.</a:t>
            </a:r>
          </a:p>
          <a:p>
            <a:pPr marL="362585" indent="-343535">
              <a:lnSpc>
                <a:spcPct val="100000"/>
              </a:lnSpc>
              <a:spcBef>
                <a:spcPts val="100"/>
              </a:spcBef>
              <a:buFont typeface="Arial"/>
              <a:buChar char="•"/>
              <a:tabLst>
                <a:tab pos="362585" algn="l"/>
                <a:tab pos="363855" algn="l"/>
              </a:tabLst>
            </a:pPr>
            <a:r>
              <a:rPr lang="en-US" sz="1600" spc="-10" dirty="0">
                <a:solidFill>
                  <a:srgbClr val="273239"/>
                </a:solidFill>
              </a:rPr>
              <a:t>Step 3: Calculating Information Gain: For each attribute in the dataset, calculate the information gain when the dataset is split on that attribute. The formula for information gain is:</a:t>
            </a:r>
          </a:p>
          <a:p>
            <a:pPr marL="819785" lvl="1" indent="-343535">
              <a:spcBef>
                <a:spcPts val="100"/>
              </a:spcBef>
              <a:buFont typeface="Arial"/>
              <a:buChar char="•"/>
              <a:tabLst>
                <a:tab pos="362585" algn="l"/>
                <a:tab pos="363855" algn="l"/>
              </a:tabLst>
            </a:pPr>
            <a:r>
              <a:rPr lang="en-US" sz="1600" spc="-10" dirty="0">
                <a:solidFill>
                  <a:srgbClr val="273239"/>
                </a:solidFill>
              </a:rPr>
              <a:t>Information Gain(S, A) = Entropy(S) - Σ ((|</a:t>
            </a:r>
            <a:r>
              <a:rPr lang="en-US" sz="1600" spc="-10" dirty="0" err="1">
                <a:solidFill>
                  <a:srgbClr val="273239"/>
                </a:solidFill>
              </a:rPr>
              <a:t>S_v</a:t>
            </a:r>
            <a:r>
              <a:rPr lang="en-US" sz="1600" spc="-10" dirty="0">
                <a:solidFill>
                  <a:srgbClr val="273239"/>
                </a:solidFill>
              </a:rPr>
              <a:t>| / |S|) * Entropy(</a:t>
            </a:r>
            <a:r>
              <a:rPr lang="en-US" sz="1600" spc="-10" dirty="0" err="1">
                <a:solidFill>
                  <a:srgbClr val="273239"/>
                </a:solidFill>
              </a:rPr>
              <a:t>S_v</a:t>
            </a:r>
            <a:r>
              <a:rPr lang="en-US" sz="1600" spc="-10" dirty="0">
                <a:solidFill>
                  <a:srgbClr val="273239"/>
                </a:solidFill>
              </a:rPr>
              <a:t>)), where </a:t>
            </a:r>
            <a:r>
              <a:rPr lang="en-US" sz="1600" spc="-10" dirty="0" err="1">
                <a:solidFill>
                  <a:srgbClr val="273239"/>
                </a:solidFill>
              </a:rPr>
              <a:t>S_v</a:t>
            </a:r>
            <a:r>
              <a:rPr lang="en-US" sz="1600" spc="-10" dirty="0">
                <a:solidFill>
                  <a:srgbClr val="273239"/>
                </a:solidFill>
              </a:rPr>
              <a:t> is the subset of instances for each possible value of attribute A, and |</a:t>
            </a:r>
            <a:r>
              <a:rPr lang="en-US" sz="1600" spc="-10" dirty="0" err="1">
                <a:solidFill>
                  <a:srgbClr val="273239"/>
                </a:solidFill>
              </a:rPr>
              <a:t>S_v</a:t>
            </a:r>
            <a:r>
              <a:rPr lang="en-US" sz="1600" spc="-10" dirty="0">
                <a:solidFill>
                  <a:srgbClr val="273239"/>
                </a:solidFill>
              </a:rPr>
              <a:t>| is the number of instances in that subset.</a:t>
            </a:r>
          </a:p>
          <a:p>
            <a:pPr marL="362585" indent="-343535">
              <a:lnSpc>
                <a:spcPct val="100000"/>
              </a:lnSpc>
              <a:spcBef>
                <a:spcPts val="100"/>
              </a:spcBef>
              <a:buFont typeface="Arial"/>
              <a:buChar char="•"/>
              <a:tabLst>
                <a:tab pos="362585" algn="l"/>
                <a:tab pos="363855" algn="l"/>
              </a:tabLst>
            </a:pPr>
            <a:r>
              <a:rPr lang="en-US" sz="1600" spc="-10" dirty="0">
                <a:solidFill>
                  <a:srgbClr val="273239"/>
                </a:solidFill>
              </a:rPr>
              <a:t>Step 4: Selecting the Best Attribute: Choose the attribute with the highest information gain as the decision node for the tree.</a:t>
            </a:r>
          </a:p>
          <a:p>
            <a:pPr marL="362585" indent="-343535">
              <a:lnSpc>
                <a:spcPct val="100000"/>
              </a:lnSpc>
              <a:spcBef>
                <a:spcPts val="100"/>
              </a:spcBef>
              <a:buFont typeface="Arial"/>
              <a:buChar char="•"/>
              <a:tabLst>
                <a:tab pos="362585" algn="l"/>
                <a:tab pos="363855" algn="l"/>
              </a:tabLst>
            </a:pPr>
            <a:r>
              <a:rPr lang="en-US" sz="1600" spc="-10" dirty="0">
                <a:solidFill>
                  <a:srgbClr val="273239"/>
                </a:solidFill>
              </a:rPr>
              <a:t>Step 5: Splitting the Dataset: Split the dataset based on the values of the selected attribute.</a:t>
            </a:r>
          </a:p>
          <a:p>
            <a:pPr marL="362585" indent="-343535">
              <a:lnSpc>
                <a:spcPct val="100000"/>
              </a:lnSpc>
              <a:spcBef>
                <a:spcPts val="100"/>
              </a:spcBef>
              <a:buFont typeface="Arial"/>
              <a:buChar char="•"/>
              <a:tabLst>
                <a:tab pos="362585" algn="l"/>
                <a:tab pos="363855" algn="l"/>
              </a:tabLst>
            </a:pPr>
            <a:r>
              <a:rPr lang="en-US" sz="1600" spc="-10" dirty="0">
                <a:solidFill>
                  <a:srgbClr val="273239"/>
                </a:solidFill>
              </a:rPr>
              <a:t>Step 6: Repeat the Process: Recursively repeat steps 2 to 5 for each subset until a stopping criterion is met (e.g., the tree depth reaches a maximum limit or all instances in a subset belong to the same class).</a:t>
            </a:r>
            <a:endParaRPr lang="en-IN" sz="1600" spc="-10" dirty="0">
              <a:solidFill>
                <a:srgbClr val="273239"/>
              </a:solidFil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3" name="object 3"/>
          <p:cNvSpPr txBox="1">
            <a:spLocks noGrp="1"/>
          </p:cNvSpPr>
          <p:nvPr>
            <p:ph type="title"/>
          </p:nvPr>
        </p:nvSpPr>
        <p:spPr>
          <a:xfrm>
            <a:off x="841044" y="691641"/>
            <a:ext cx="7007556" cy="566822"/>
          </a:xfrm>
          <a:prstGeom prst="rect">
            <a:avLst/>
          </a:prstGeom>
        </p:spPr>
        <p:txBody>
          <a:bodyPr vert="horz" wrap="square" lIns="0" tIns="12700" rIns="0" bIns="0" rtlCol="0">
            <a:spAutoFit/>
          </a:bodyPr>
          <a:lstStyle/>
          <a:p>
            <a:pPr marL="12700">
              <a:lnSpc>
                <a:spcPct val="100000"/>
              </a:lnSpc>
              <a:spcBef>
                <a:spcPts val="100"/>
              </a:spcBef>
            </a:pPr>
            <a:r>
              <a:rPr lang="en-IN" sz="3600" b="1" spc="-165" dirty="0">
                <a:solidFill>
                  <a:srgbClr val="000000"/>
                </a:solidFill>
              </a:rPr>
              <a:t>How does the decision tree works?</a:t>
            </a:r>
            <a:endParaRPr sz="36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942B-F3A5-38FC-2EE5-CC49921E88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FEBAC01-E2FF-16F0-7BE4-4C6A737BC9BA}"/>
              </a:ext>
            </a:extLst>
          </p:cNvPr>
          <p:cNvSpPr txBox="1">
            <a:spLocks noGrp="1"/>
          </p:cNvSpPr>
          <p:nvPr>
            <p:ph type="body" idx="1"/>
          </p:nvPr>
        </p:nvSpPr>
        <p:spPr>
          <a:xfrm>
            <a:off x="933500" y="1752091"/>
            <a:ext cx="7276998" cy="1243930"/>
          </a:xfrm>
          <a:prstGeom prst="rect">
            <a:avLst/>
          </a:prstGeom>
        </p:spPr>
        <p:txBody>
          <a:bodyPr vert="horz" wrap="square" lIns="0" tIns="12700" rIns="0" bIns="0" rtlCol="0">
            <a:spAutoFit/>
          </a:bodyPr>
          <a:lstStyle/>
          <a:p>
            <a:pPr marL="362585" indent="-343535">
              <a:lnSpc>
                <a:spcPct val="100000"/>
              </a:lnSpc>
              <a:spcBef>
                <a:spcPts val="100"/>
              </a:spcBef>
              <a:buFont typeface="Arial"/>
              <a:buChar char="•"/>
              <a:tabLst>
                <a:tab pos="362585" algn="l"/>
                <a:tab pos="363855" algn="l"/>
              </a:tabLst>
            </a:pPr>
            <a:r>
              <a:rPr lang="en-IN" sz="2000" spc="-10" dirty="0">
                <a:solidFill>
                  <a:srgbClr val="273239"/>
                </a:solidFill>
              </a:rPr>
              <a:t>Example: there is a candidate who has a job offer and wants to decide whether he should accept the offer or Not. To solve this problem, the decision tree starts with the root node which taken Salary attribute by ASM.</a:t>
            </a:r>
          </a:p>
        </p:txBody>
      </p:sp>
      <p:sp>
        <p:nvSpPr>
          <p:cNvPr id="4" name="object 4">
            <a:extLst>
              <a:ext uri="{FF2B5EF4-FFF2-40B4-BE49-F238E27FC236}">
                <a16:creationId xmlns:a16="http://schemas.microsoft.com/office/drawing/2014/main" id="{FEA342C2-C79B-C836-DABA-688994EC458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
        <p:nvSpPr>
          <p:cNvPr id="3" name="object 3">
            <a:extLst>
              <a:ext uri="{FF2B5EF4-FFF2-40B4-BE49-F238E27FC236}">
                <a16:creationId xmlns:a16="http://schemas.microsoft.com/office/drawing/2014/main" id="{FCFE902E-D2D6-5316-A394-CE6118652A0A}"/>
              </a:ext>
            </a:extLst>
          </p:cNvPr>
          <p:cNvSpPr txBox="1">
            <a:spLocks noGrp="1"/>
          </p:cNvSpPr>
          <p:nvPr>
            <p:ph type="title"/>
          </p:nvPr>
        </p:nvSpPr>
        <p:spPr>
          <a:xfrm>
            <a:off x="841044" y="691641"/>
            <a:ext cx="7007556" cy="566822"/>
          </a:xfrm>
          <a:prstGeom prst="rect">
            <a:avLst/>
          </a:prstGeom>
        </p:spPr>
        <p:txBody>
          <a:bodyPr vert="horz" wrap="square" lIns="0" tIns="12700" rIns="0" bIns="0" rtlCol="0">
            <a:spAutoFit/>
          </a:bodyPr>
          <a:lstStyle/>
          <a:p>
            <a:pPr marL="12700">
              <a:lnSpc>
                <a:spcPct val="100000"/>
              </a:lnSpc>
              <a:spcBef>
                <a:spcPts val="100"/>
              </a:spcBef>
            </a:pPr>
            <a:r>
              <a:rPr lang="en-IN" sz="3600" b="1" spc="-165" dirty="0">
                <a:solidFill>
                  <a:srgbClr val="000000"/>
                </a:solidFill>
              </a:rPr>
              <a:t>How does the decision tree works?</a:t>
            </a:r>
            <a:endParaRPr sz="3600" dirty="0">
              <a:latin typeface="Arial"/>
              <a:cs typeface="Arial"/>
            </a:endParaRPr>
          </a:p>
        </p:txBody>
      </p:sp>
      <p:pic>
        <p:nvPicPr>
          <p:cNvPr id="5" name="Picture 4">
            <a:extLst>
              <a:ext uri="{FF2B5EF4-FFF2-40B4-BE49-F238E27FC236}">
                <a16:creationId xmlns:a16="http://schemas.microsoft.com/office/drawing/2014/main" id="{47510E89-4B9C-8393-6E8B-18B08DA70066}"/>
              </a:ext>
            </a:extLst>
          </p:cNvPr>
          <p:cNvPicPr>
            <a:picLocks noChangeAspect="1"/>
          </p:cNvPicPr>
          <p:nvPr/>
        </p:nvPicPr>
        <p:blipFill>
          <a:blip r:embed="rId2"/>
          <a:stretch>
            <a:fillRect/>
          </a:stretch>
        </p:blipFill>
        <p:spPr>
          <a:xfrm>
            <a:off x="1306346" y="3106616"/>
            <a:ext cx="7609053" cy="3419475"/>
          </a:xfrm>
          <a:prstGeom prst="rect">
            <a:avLst/>
          </a:prstGeom>
        </p:spPr>
      </p:pic>
    </p:spTree>
    <p:extLst>
      <p:ext uri="{BB962C8B-B14F-4D97-AF65-F5344CB8AC3E}">
        <p14:creationId xmlns:p14="http://schemas.microsoft.com/office/powerpoint/2010/main" val="389757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878385"/>
            <a:ext cx="8229549" cy="4065215"/>
          </a:xfrm>
          <a:prstGeom prst="rect">
            <a:avLst/>
          </a:prstGeom>
        </p:spPr>
        <p:txBody>
          <a:bodyPr vert="horz" wrap="square" lIns="0" tIns="12700" rIns="0" bIns="0" rtlCol="0">
            <a:spAutoFit/>
          </a:bodyPr>
          <a:lstStyle/>
          <a:p>
            <a:pPr marL="12065">
              <a:lnSpc>
                <a:spcPct val="100000"/>
              </a:lnSpc>
              <a:spcBef>
                <a:spcPts val="100"/>
              </a:spcBef>
              <a:tabLst>
                <a:tab pos="354965" algn="l"/>
                <a:tab pos="356235" algn="l"/>
              </a:tabLst>
            </a:pPr>
            <a:r>
              <a:rPr lang="en-IN" sz="2000" spc="-5" dirty="0">
                <a:latin typeface="Carlito"/>
                <a:cs typeface="Carlito"/>
              </a:rPr>
              <a:t>Weather Data Classification</a:t>
            </a:r>
          </a:p>
          <a:p>
            <a:pPr marL="354965" indent="-342900">
              <a:lnSpc>
                <a:spcPct val="100000"/>
              </a:lnSpc>
              <a:spcBef>
                <a:spcPts val="100"/>
              </a:spcBef>
              <a:buFont typeface="Arial" panose="020B0604020202020204" pitchFamily="34" charset="0"/>
              <a:buChar char="•"/>
              <a:tabLst>
                <a:tab pos="354965" algn="l"/>
                <a:tab pos="356235" algn="l"/>
              </a:tabLst>
            </a:pPr>
            <a:r>
              <a:rPr lang="en-US" sz="2000" b="0" i="0" dirty="0">
                <a:solidFill>
                  <a:srgbClr val="1F2328"/>
                </a:solidFill>
                <a:effectLst/>
                <a:latin typeface="-apple-system"/>
              </a:rPr>
              <a:t>predicting </a:t>
            </a:r>
            <a:r>
              <a:rPr lang="en-US" sz="2000" b="0" i="0" dirty="0" err="1">
                <a:solidFill>
                  <a:srgbClr val="1F2328"/>
                </a:solidFill>
                <a:effectLst/>
                <a:latin typeface="-apple-system"/>
              </a:rPr>
              <a:t>High_humidity</a:t>
            </a:r>
            <a:r>
              <a:rPr lang="en-US" sz="2000" b="0" i="0" dirty="0">
                <a:solidFill>
                  <a:srgbClr val="1F2328"/>
                </a:solidFill>
                <a:effectLst/>
                <a:latin typeface="-apple-system"/>
              </a:rPr>
              <a:t> in the weather based on the relative morning data like </a:t>
            </a:r>
            <a:r>
              <a:rPr lang="en-US" sz="2000" b="0" i="0" dirty="0" err="1">
                <a:solidFill>
                  <a:srgbClr val="1F2328"/>
                </a:solidFill>
                <a:effectLst/>
                <a:latin typeface="-apple-system"/>
              </a:rPr>
              <a:t>relative_humidity</a:t>
            </a:r>
            <a:r>
              <a:rPr lang="en-US" sz="2000" dirty="0">
                <a:solidFill>
                  <a:srgbClr val="1F2328"/>
                </a:solidFill>
                <a:latin typeface="-apple-system"/>
              </a:rPr>
              <a:t>, </a:t>
            </a:r>
            <a:r>
              <a:rPr lang="en-US" sz="2000" dirty="0" err="1">
                <a:solidFill>
                  <a:srgbClr val="1F2328"/>
                </a:solidFill>
                <a:latin typeface="-apple-system"/>
              </a:rPr>
              <a:t>air_</a:t>
            </a:r>
            <a:r>
              <a:rPr lang="en-US" sz="2000" b="0" i="0" dirty="0" err="1">
                <a:solidFill>
                  <a:srgbClr val="1F2328"/>
                </a:solidFill>
                <a:effectLst/>
                <a:latin typeface="-apple-system"/>
              </a:rPr>
              <a:t>temp</a:t>
            </a:r>
            <a:r>
              <a:rPr lang="en-US" sz="2000" b="0" i="0" dirty="0">
                <a:solidFill>
                  <a:srgbClr val="1F2328"/>
                </a:solidFill>
                <a:effectLst/>
                <a:latin typeface="-apple-system"/>
              </a:rPr>
              <a:t> etc. </a:t>
            </a:r>
          </a:p>
          <a:p>
            <a:pPr marL="354965" indent="-342900">
              <a:lnSpc>
                <a:spcPct val="100000"/>
              </a:lnSpc>
              <a:spcBef>
                <a:spcPts val="100"/>
              </a:spcBef>
              <a:buFont typeface="Arial" panose="020B0604020202020204" pitchFamily="34" charset="0"/>
              <a:buChar char="•"/>
              <a:tabLst>
                <a:tab pos="354965" algn="l"/>
                <a:tab pos="356235" algn="l"/>
              </a:tabLst>
            </a:pPr>
            <a:r>
              <a:rPr lang="en-US" sz="2000" dirty="0">
                <a:latin typeface="Carlito"/>
                <a:cs typeface="Carlito"/>
              </a:rPr>
              <a:t>Data was collected for a period of three years, from September 2011 to September 2014, to ensure that sufficient data for different seasons and weather conditions is captured.</a:t>
            </a:r>
          </a:p>
          <a:p>
            <a:pPr marL="354965" indent="-342900">
              <a:lnSpc>
                <a:spcPct val="100000"/>
              </a:lnSpc>
              <a:spcBef>
                <a:spcPts val="100"/>
              </a:spcBef>
              <a:buFont typeface="Arial" panose="020B0604020202020204" pitchFamily="34" charset="0"/>
              <a:buChar char="•"/>
              <a:tabLst>
                <a:tab pos="354965" algn="l"/>
                <a:tab pos="356235" algn="l"/>
              </a:tabLst>
            </a:pPr>
            <a:r>
              <a:rPr lang="en-US" sz="2000" dirty="0">
                <a:latin typeface="Carlito"/>
                <a:cs typeface="Carlito"/>
              </a:rPr>
              <a:t>this dataset was created to classify low-humidity days vs. non-low-humidity days (that is, days with normal or high humidity), the variables included are weather measurements in the morning, with one measurement, namely relatively humidity, in the afternoon. </a:t>
            </a:r>
          </a:p>
          <a:p>
            <a:pPr marL="354965" indent="-342900">
              <a:lnSpc>
                <a:spcPct val="100000"/>
              </a:lnSpc>
              <a:spcBef>
                <a:spcPts val="100"/>
              </a:spcBef>
              <a:buFont typeface="Arial" panose="020B0604020202020204" pitchFamily="34" charset="0"/>
              <a:buChar char="•"/>
              <a:tabLst>
                <a:tab pos="354965" algn="l"/>
                <a:tab pos="356235" algn="l"/>
              </a:tabLst>
            </a:pPr>
            <a:r>
              <a:rPr lang="en-US" sz="2000" dirty="0">
                <a:latin typeface="Carlito"/>
                <a:cs typeface="Carlito"/>
              </a:rPr>
              <a:t>The idea is to use the morning weather values to predict whether the day will be low-humidity or not based on the afternoon measurement of relative humidity.</a:t>
            </a:r>
            <a:endParaRPr sz="2000" dirty="0">
              <a:latin typeface="Carlito"/>
              <a:cs typeface="Carlito"/>
            </a:endParaRPr>
          </a:p>
        </p:txBody>
      </p:sp>
      <p:sp>
        <p:nvSpPr>
          <p:cNvPr id="3" name="object 3"/>
          <p:cNvSpPr txBox="1">
            <a:spLocks noGrp="1"/>
          </p:cNvSpPr>
          <p:nvPr>
            <p:ph type="title"/>
          </p:nvPr>
        </p:nvSpPr>
        <p:spPr>
          <a:xfrm>
            <a:off x="841044" y="691641"/>
            <a:ext cx="3736975" cy="574040"/>
          </a:xfrm>
          <a:prstGeom prst="rect">
            <a:avLst/>
          </a:prstGeom>
        </p:spPr>
        <p:txBody>
          <a:bodyPr vert="horz" wrap="square" lIns="0" tIns="12700" rIns="0" bIns="0" rtlCol="0">
            <a:spAutoFit/>
          </a:bodyPr>
          <a:lstStyle/>
          <a:p>
            <a:pPr marL="12700">
              <a:lnSpc>
                <a:spcPct val="100000"/>
              </a:lnSpc>
              <a:spcBef>
                <a:spcPts val="100"/>
              </a:spcBef>
            </a:pPr>
            <a:r>
              <a:rPr lang="en-IN" sz="3600" b="1" spc="-135" dirty="0">
                <a:solidFill>
                  <a:srgbClr val="000000"/>
                </a:solidFill>
              </a:rPr>
              <a:t>Case Study</a:t>
            </a:r>
            <a:endParaRPr sz="36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Pilani</a:t>
            </a:r>
            <a:r>
              <a:rPr spc="-125" dirty="0"/>
              <a:t> </a:t>
            </a:r>
            <a:r>
              <a:rPr dirty="0"/>
              <a:t>Campus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801</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Carlito</vt:lpstr>
      <vt:lpstr>Lato Extended</vt:lpstr>
      <vt:lpstr>Office Theme</vt:lpstr>
      <vt:lpstr>PowerPoint Presentation</vt:lpstr>
      <vt:lpstr>BITS Pilani Pilani|Dubai|Goa|Hyderabad</vt:lpstr>
      <vt:lpstr>Agenda</vt:lpstr>
      <vt:lpstr>Introduction</vt:lpstr>
      <vt:lpstr>Introduction</vt:lpstr>
      <vt:lpstr>Why use decision trees</vt:lpstr>
      <vt:lpstr>How does the decision tree works?</vt:lpstr>
      <vt:lpstr>How does the decision tree works?</vt:lpstr>
      <vt:lpstr>Case Study</vt:lpstr>
      <vt:lpstr>Demo</vt:lpstr>
      <vt:lpstr>Where can use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Abinaya Marimuthu</cp:lastModifiedBy>
  <cp:revision>13</cp:revision>
  <dcterms:created xsi:type="dcterms:W3CDTF">2022-12-13T05:36:50Z</dcterms:created>
  <dcterms:modified xsi:type="dcterms:W3CDTF">2024-02-22T13:54:35Z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2022-06-07T00:00:00Z</vt:filetime>
  </property>
  <property fmtid="{D5CDD505-2E9C-101B-9397-08002B2CF9AE}" pid="3" name="Creator">
    <vt:lpwstr>Microsoft® PowerPoint® 2010</vt:lpwstr>
  </property>
  <property fmtid="{D5CDD505-2E9C-101B-9397-08002B2CF9AE}" pid="4" name="LastSaved">
    <vt:filetime>2022-12-13T00:00:00Z</vt:filetime>
  </property>
</Properties>
</file>