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1" r:id="rId10"/>
    <p:sldId id="270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>
      <p:cViewPr varScale="1">
        <p:scale>
          <a:sx n="78" d="100"/>
          <a:sy n="78" d="100"/>
        </p:scale>
        <p:origin x="189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98" y="3352800"/>
            <a:ext cx="2057400" cy="1979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95800" y="65532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33600" y="65532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AA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15328" y="65532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62200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2954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AA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81728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120" y="719368"/>
            <a:ext cx="8477758" cy="69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500" y="1752091"/>
            <a:ext cx="7276998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59522" y="6636687"/>
            <a:ext cx="169290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E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" y="5305566"/>
            <a:ext cx="1654175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65"/>
              </a:lnSpc>
            </a:pPr>
            <a:r>
              <a:rPr sz="2900" b="1" spc="-90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900" b="1" spc="-5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1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endParaRPr sz="2900">
              <a:latin typeface="Arial"/>
              <a:cs typeface="Arial"/>
            </a:endParaRPr>
          </a:p>
          <a:p>
            <a:pPr marL="29845">
              <a:lnSpc>
                <a:spcPts val="139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445" y="3352800"/>
            <a:ext cx="8687435" cy="2819400"/>
            <a:chOff x="212445" y="3352800"/>
            <a:chExt cx="8687435" cy="2819400"/>
          </a:xfrm>
        </p:grpSpPr>
        <p:sp>
          <p:nvSpPr>
            <p:cNvPr id="4" name="object 4"/>
            <p:cNvSpPr/>
            <p:nvPr/>
          </p:nvSpPr>
          <p:spPr>
            <a:xfrm>
              <a:off x="212445" y="3352800"/>
              <a:ext cx="8686800" cy="2743200"/>
            </a:xfrm>
            <a:custGeom>
              <a:avLst/>
              <a:gdLst/>
              <a:ahLst/>
              <a:cxnLst/>
              <a:rect l="l" t="t" r="r" b="b"/>
              <a:pathLst>
                <a:path w="8686800" h="2743200">
                  <a:moveTo>
                    <a:pt x="86868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8686800" y="27432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0E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807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76C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445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AA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03671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645" y="3352800"/>
              <a:ext cx="2057400" cy="1979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9136" y="5261254"/>
            <a:ext cx="168148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90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9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1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5692546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7617" y="3563420"/>
            <a:ext cx="3838575" cy="1077218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80"/>
              </a:spcBef>
            </a:pPr>
            <a:r>
              <a:rPr sz="3200" spc="-114" dirty="0">
                <a:solidFill>
                  <a:srgbClr val="CCCC00"/>
                </a:solidFill>
                <a:latin typeface="Arial"/>
                <a:cs typeface="Arial"/>
              </a:rPr>
              <a:t>MACHINE</a:t>
            </a:r>
            <a:r>
              <a:rPr sz="3200" spc="-365" dirty="0">
                <a:solidFill>
                  <a:srgbClr val="CCCC00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CCCC00"/>
                </a:solidFill>
                <a:latin typeface="Arial"/>
                <a:cs typeface="Arial"/>
              </a:rPr>
              <a:t>LEARNING</a:t>
            </a:r>
            <a:endParaRPr sz="3200" dirty="0">
              <a:latin typeface="Arial"/>
              <a:cs typeface="Arial"/>
            </a:endParaRPr>
          </a:p>
          <a:p>
            <a:pPr algn="ctr" latinLnBrk="1"/>
            <a:r>
              <a:rPr lang="en-IN" sz="2400" b="0" i="0" dirty="0">
                <a:solidFill>
                  <a:srgbClr val="FFFF00"/>
                </a:solidFill>
                <a:effectLst/>
                <a:latin typeface="Lato Extended"/>
              </a:rPr>
              <a:t>S1-23_AIMLCZG565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39158" y="4922647"/>
            <a:ext cx="2152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CCCC00"/>
                </a:solidFill>
                <a:latin typeface="Arial"/>
                <a:cs typeface="Arial"/>
              </a:rPr>
              <a:t>WEBINAR-</a:t>
            </a:r>
            <a:r>
              <a:rPr lang="en-IN" sz="3200" spc="-120" dirty="0">
                <a:solidFill>
                  <a:srgbClr val="CCCC00"/>
                </a:solidFill>
                <a:latin typeface="Arial"/>
                <a:cs typeface="Arial"/>
              </a:rPr>
              <a:t>3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1321" y="5571368"/>
            <a:ext cx="2400300" cy="32060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006EC0"/>
                </a:solidFill>
                <a:latin typeface="Arial"/>
                <a:cs typeface="Arial"/>
              </a:rPr>
              <a:t>M</a:t>
            </a:r>
            <a:r>
              <a:rPr lang="en-IN" sz="1600" spc="-5" dirty="0">
                <a:solidFill>
                  <a:srgbClr val="006EC0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006EC0"/>
                </a:solidFill>
                <a:latin typeface="Arial"/>
                <a:cs typeface="Arial"/>
              </a:rPr>
              <a:t>s.</a:t>
            </a:r>
            <a:r>
              <a:rPr lang="en-IN" sz="1600" spc="-5" dirty="0">
                <a:solidFill>
                  <a:srgbClr val="006EC0"/>
                </a:solidFill>
                <a:latin typeface="Arial"/>
                <a:cs typeface="Arial"/>
              </a:rPr>
              <a:t> Abinaya Marimuthu</a:t>
            </a:r>
            <a:r>
              <a:rPr sz="1600" spc="-5" dirty="0">
                <a:solidFill>
                  <a:srgbClr val="006EC0"/>
                </a:solidFill>
                <a:latin typeface="Arial"/>
                <a:cs typeface="Arial"/>
              </a:rPr>
              <a:t> 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0CB6-BF7D-276F-C54F-86A7BC75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20" y="719368"/>
            <a:ext cx="8477758" cy="44627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01D79-37A3-896C-CA2D-925B9E7FF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5A86E51-FFD2-3B1B-5DDE-C40EDE445A3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59522" y="6636687"/>
            <a:ext cx="169290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</p:spTree>
    <p:extLst>
      <p:ext uri="{BB962C8B-B14F-4D97-AF65-F5344CB8AC3E}">
        <p14:creationId xmlns:p14="http://schemas.microsoft.com/office/powerpoint/2010/main" val="417927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6863080"/>
            <a:chOff x="-4762" y="0"/>
            <a:chExt cx="9153525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282185"/>
              <a:ext cx="9144000" cy="2576195"/>
            </a:xfrm>
            <a:custGeom>
              <a:avLst/>
              <a:gdLst/>
              <a:ahLst/>
              <a:cxnLst/>
              <a:rect l="l" t="t" r="r" b="b"/>
              <a:pathLst>
                <a:path w="9144000" h="2576195">
                  <a:moveTo>
                    <a:pt x="9144000" y="0"/>
                  </a:moveTo>
                  <a:lnTo>
                    <a:pt x="0" y="0"/>
                  </a:lnTo>
                  <a:lnTo>
                    <a:pt x="0" y="2575814"/>
                  </a:lnTo>
                  <a:lnTo>
                    <a:pt x="9144000" y="257581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82185"/>
              <a:ext cx="9144000" cy="2576195"/>
            </a:xfrm>
            <a:custGeom>
              <a:avLst/>
              <a:gdLst/>
              <a:ahLst/>
              <a:cxnLst/>
              <a:rect l="l" t="t" r="r" b="b"/>
              <a:pathLst>
                <a:path w="9144000" h="2576195">
                  <a:moveTo>
                    <a:pt x="0" y="2575814"/>
                  </a:moveTo>
                  <a:lnTo>
                    <a:pt x="9144000" y="257581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575814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9400" y="0"/>
              <a:ext cx="2193163" cy="6926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82900" y="677545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775450"/>
              <a:ext cx="2882900" cy="76200"/>
            </a:xfrm>
            <a:custGeom>
              <a:avLst/>
              <a:gdLst/>
              <a:ahLst/>
              <a:cxnLst/>
              <a:rect l="l" t="t" r="r" b="b"/>
              <a:pathLst>
                <a:path w="2882900" h="76200">
                  <a:moveTo>
                    <a:pt x="28829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82900" y="76200"/>
                  </a:lnTo>
                  <a:lnTo>
                    <a:pt x="28829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8500" y="677545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6801484" algn="ctr">
              <a:lnSpc>
                <a:spcPct val="100000"/>
              </a:lnSpc>
              <a:spcBef>
                <a:spcPts val="615"/>
              </a:spcBef>
            </a:pPr>
            <a:r>
              <a:rPr b="1" spc="-120" dirty="0">
                <a:latin typeface="Arial"/>
                <a:cs typeface="Arial"/>
              </a:rPr>
              <a:t>BITS</a:t>
            </a:r>
            <a:r>
              <a:rPr b="1" spc="-355" dirty="0">
                <a:latin typeface="Arial"/>
                <a:cs typeface="Arial"/>
              </a:rPr>
              <a:t> </a:t>
            </a:r>
            <a:r>
              <a:rPr spc="-130" dirty="0"/>
              <a:t>Pilani</a:t>
            </a:r>
          </a:p>
          <a:p>
            <a:pPr marL="6803390" algn="ctr">
              <a:lnSpc>
                <a:spcPct val="100000"/>
              </a:lnSpc>
              <a:spcBef>
                <a:spcPts val="160"/>
              </a:spcBef>
            </a:pPr>
            <a:r>
              <a:rPr sz="900" spc="-125" dirty="0"/>
              <a:t>Pilani|Dubai|Goa|Hyderabad</a:t>
            </a: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292100" y="4546168"/>
            <a:ext cx="41535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spc="-130" dirty="0">
                <a:latin typeface="Arial"/>
                <a:cs typeface="Arial"/>
              </a:rPr>
              <a:t>Logistic</a:t>
            </a:r>
            <a:r>
              <a:rPr sz="4000" b="1" spc="-350" dirty="0">
                <a:latin typeface="Arial"/>
                <a:cs typeface="Arial"/>
              </a:rPr>
              <a:t> </a:t>
            </a:r>
            <a:r>
              <a:rPr sz="4000" b="1" spc="-140" dirty="0">
                <a:latin typeface="Arial"/>
                <a:cs typeface="Arial"/>
              </a:rPr>
              <a:t>Regression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0" y="628690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4832" y="6550152"/>
            <a:ext cx="7059295" cy="48895"/>
            <a:chOff x="2084832" y="6550152"/>
            <a:chExt cx="7059295" cy="48895"/>
          </a:xfrm>
        </p:grpSpPr>
        <p:sp>
          <p:nvSpPr>
            <p:cNvPr id="3" name="object 3"/>
            <p:cNvSpPr/>
            <p:nvPr/>
          </p:nvSpPr>
          <p:spPr>
            <a:xfrm>
              <a:off x="4631436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>
                  <a:moveTo>
                    <a:pt x="2328671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1" y="48768"/>
                  </a:lnTo>
                  <a:lnTo>
                    <a:pt x="2328671" y="0"/>
                  </a:lnTo>
                  <a:close/>
                </a:path>
              </a:pathLst>
            </a:custGeom>
            <a:solidFill>
              <a:srgbClr val="76C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8291" y="6550152"/>
              <a:ext cx="2235835" cy="45720"/>
            </a:xfrm>
            <a:custGeom>
              <a:avLst/>
              <a:gdLst/>
              <a:ahLst/>
              <a:cxnLst/>
              <a:rect l="l" t="t" r="r" b="b"/>
              <a:pathLst>
                <a:path w="2235834" h="45720">
                  <a:moveTo>
                    <a:pt x="223570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5707" y="45720"/>
                  </a:lnTo>
                  <a:lnTo>
                    <a:pt x="2235707" y="0"/>
                  </a:lnTo>
                  <a:close/>
                </a:path>
              </a:pathLst>
            </a:custGeom>
            <a:solidFill>
              <a:srgbClr val="E11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4832" y="6550152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13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0132" y="48768"/>
                  </a:lnTo>
                  <a:lnTo>
                    <a:pt x="2580132" y="0"/>
                  </a:lnTo>
                  <a:close/>
                </a:path>
              </a:pathLst>
            </a:custGeom>
            <a:solidFill>
              <a:srgbClr val="FAA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AA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629400" y="0"/>
            <a:ext cx="2194559" cy="69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1295400"/>
            <a:ext cx="7010400" cy="45720"/>
            <a:chOff x="0" y="1295400"/>
            <a:chExt cx="7010400" cy="45720"/>
          </a:xfrm>
        </p:grpSpPr>
        <p:sp>
          <p:nvSpPr>
            <p:cNvPr id="11" name="object 11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AA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1043" y="1753869"/>
            <a:ext cx="449580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rlito"/>
                <a:cs typeface="Carlito"/>
              </a:rPr>
              <a:t>Introduction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IN" sz="2800" spc="-5" dirty="0">
                <a:latin typeface="Carlito"/>
                <a:cs typeface="Carlito"/>
              </a:rPr>
              <a:t>Logistic Function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IN" sz="2800" spc="-5" dirty="0">
                <a:latin typeface="Carlito"/>
                <a:cs typeface="Carlito"/>
              </a:rPr>
              <a:t>Types of Logistic Regression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IN" sz="2800" spc="-5" dirty="0">
                <a:latin typeface="Carlito"/>
                <a:cs typeface="Carlito"/>
              </a:rPr>
              <a:t>How to evaluate the model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rlito"/>
                <a:cs typeface="Carlito"/>
              </a:rPr>
              <a:t>Demo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235" y="367029"/>
            <a:ext cx="160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000000"/>
                </a:solidFill>
                <a:latin typeface="Arial"/>
                <a:cs typeface="Arial"/>
              </a:rPr>
              <a:t>Agend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518236"/>
            <a:ext cx="297596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spc="-140" dirty="0">
                <a:solidFill>
                  <a:srgbClr val="000000"/>
                </a:solidFill>
              </a:rPr>
              <a:t>Introduction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963" y="1828800"/>
            <a:ext cx="8412074" cy="392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0545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Carlito"/>
                <a:cs typeface="Carlito"/>
              </a:rPr>
              <a:t>Mainly used for binary classification which using sigmoid function. </a:t>
            </a:r>
          </a:p>
          <a:p>
            <a:pPr marL="550545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Carlito"/>
                <a:cs typeface="Carlito"/>
              </a:rPr>
              <a:t>Takes input as independent variables and produces a probability value 0 and 1.</a:t>
            </a:r>
          </a:p>
          <a:p>
            <a:pPr marL="550545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Carlito"/>
                <a:cs typeface="Carlito"/>
              </a:rPr>
              <a:t>Here we set a threshold value. If the input is greater than threshold (0.5) then it belongs to class 1 or class 0.</a:t>
            </a:r>
          </a:p>
          <a:p>
            <a:pPr marL="550545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Carlito"/>
                <a:cs typeface="Carlito"/>
              </a:rPr>
              <a:t>Output forms can be either yes or no, 0 or 1, True or False.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DD05A-EF36-ADB8-2CD6-8B70CA59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5AAD4C-566E-603E-876A-E972FE9E8D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634" y="518236"/>
            <a:ext cx="297596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spc="-140" dirty="0">
                <a:solidFill>
                  <a:srgbClr val="000000"/>
                </a:solidFill>
              </a:rPr>
              <a:t>Introduction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E9251B9-C0A9-0EA1-983E-16D8B75EE27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2B3F34-AED3-7A10-F6E4-577BC63E5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83543"/>
              </p:ext>
            </p:extLst>
          </p:nvPr>
        </p:nvGraphicFramePr>
        <p:xfrm>
          <a:off x="4953000" y="1679495"/>
          <a:ext cx="335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0726612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2167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Hours studying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6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4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7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9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4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66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7783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90543-6F06-46F1-3333-8306B49D37FD}"/>
              </a:ext>
            </a:extLst>
          </p:cNvPr>
          <p:cNvCxnSpPr>
            <a:cxnSpLocks/>
          </p:cNvCxnSpPr>
          <p:nvPr/>
        </p:nvCxnSpPr>
        <p:spPr>
          <a:xfrm>
            <a:off x="914400" y="4800600"/>
            <a:ext cx="3886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D1C786-E11D-5B89-DEC0-C2E453EDECA0}"/>
              </a:ext>
            </a:extLst>
          </p:cNvPr>
          <p:cNvCxnSpPr/>
          <p:nvPr/>
        </p:nvCxnSpPr>
        <p:spPr>
          <a:xfrm flipV="1">
            <a:off x="914400" y="2057400"/>
            <a:ext cx="0" cy="2743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DAFEA1-958A-E5B9-359E-15D11EE22E79}"/>
              </a:ext>
            </a:extLst>
          </p:cNvPr>
          <p:cNvCxnSpPr>
            <a:cxnSpLocks/>
          </p:cNvCxnSpPr>
          <p:nvPr/>
        </p:nvCxnSpPr>
        <p:spPr>
          <a:xfrm>
            <a:off x="914400" y="2514600"/>
            <a:ext cx="3733800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49CDAE-217B-3F4A-28F6-4F15C3A40ADF}"/>
              </a:ext>
            </a:extLst>
          </p:cNvPr>
          <p:cNvSpPr/>
          <p:nvPr/>
        </p:nvSpPr>
        <p:spPr>
          <a:xfrm>
            <a:off x="2143821" y="2406376"/>
            <a:ext cx="228600" cy="216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1D5176-B93F-4BFB-7DF6-5D1910EA34E5}"/>
              </a:ext>
            </a:extLst>
          </p:cNvPr>
          <p:cNvSpPr/>
          <p:nvPr/>
        </p:nvSpPr>
        <p:spPr>
          <a:xfrm>
            <a:off x="2514601" y="2406376"/>
            <a:ext cx="228600" cy="216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3F6378-6497-7565-3DEB-3BF89B2D54BB}"/>
              </a:ext>
            </a:extLst>
          </p:cNvPr>
          <p:cNvCxnSpPr/>
          <p:nvPr/>
        </p:nvCxnSpPr>
        <p:spPr>
          <a:xfrm>
            <a:off x="914400" y="3581400"/>
            <a:ext cx="373380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580CA6F-42F7-F511-2201-E2D1D5D27DDC}"/>
              </a:ext>
            </a:extLst>
          </p:cNvPr>
          <p:cNvSpPr/>
          <p:nvPr/>
        </p:nvSpPr>
        <p:spPr>
          <a:xfrm>
            <a:off x="2895600" y="2514600"/>
            <a:ext cx="1768399" cy="1066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Class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9DEA8E-1B95-56FD-61C6-C031DC255E9A}"/>
              </a:ext>
            </a:extLst>
          </p:cNvPr>
          <p:cNvSpPr/>
          <p:nvPr/>
        </p:nvSpPr>
        <p:spPr>
          <a:xfrm>
            <a:off x="914400" y="3657599"/>
            <a:ext cx="1973768" cy="1142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Class 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43F4D-A052-09C1-623A-ED49EB8C19C6}"/>
              </a:ext>
            </a:extLst>
          </p:cNvPr>
          <p:cNvSpPr/>
          <p:nvPr/>
        </p:nvSpPr>
        <p:spPr>
          <a:xfrm>
            <a:off x="2999681" y="2406376"/>
            <a:ext cx="228600" cy="216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142421-4788-DA59-D2A0-A59F2C18D380}"/>
              </a:ext>
            </a:extLst>
          </p:cNvPr>
          <p:cNvSpPr/>
          <p:nvPr/>
        </p:nvSpPr>
        <p:spPr>
          <a:xfrm>
            <a:off x="3442475" y="2406376"/>
            <a:ext cx="228600" cy="216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0FAA32-D054-9435-D908-AC3592923926}"/>
              </a:ext>
            </a:extLst>
          </p:cNvPr>
          <p:cNvSpPr/>
          <p:nvPr/>
        </p:nvSpPr>
        <p:spPr>
          <a:xfrm>
            <a:off x="3816505" y="2406376"/>
            <a:ext cx="228600" cy="216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C6D65A-DF06-7510-4BC3-971BC6001535}"/>
              </a:ext>
            </a:extLst>
          </p:cNvPr>
          <p:cNvSpPr/>
          <p:nvPr/>
        </p:nvSpPr>
        <p:spPr>
          <a:xfrm>
            <a:off x="1141068" y="4679017"/>
            <a:ext cx="228600" cy="216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A606AF-D7B9-4B16-10B1-1BCC05938031}"/>
              </a:ext>
            </a:extLst>
          </p:cNvPr>
          <p:cNvSpPr/>
          <p:nvPr/>
        </p:nvSpPr>
        <p:spPr>
          <a:xfrm>
            <a:off x="1490548" y="4692376"/>
            <a:ext cx="228600" cy="216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90BE38-FAD5-785E-31BF-77E1987F85DD}"/>
              </a:ext>
            </a:extLst>
          </p:cNvPr>
          <p:cNvSpPr/>
          <p:nvPr/>
        </p:nvSpPr>
        <p:spPr>
          <a:xfrm>
            <a:off x="1911873" y="4692376"/>
            <a:ext cx="228600" cy="216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78E7D9-3587-AB39-6048-D2FD6F9F69C9}"/>
              </a:ext>
            </a:extLst>
          </p:cNvPr>
          <p:cNvSpPr/>
          <p:nvPr/>
        </p:nvSpPr>
        <p:spPr>
          <a:xfrm>
            <a:off x="2389150" y="4692376"/>
            <a:ext cx="228600" cy="216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D661373-B4F2-5219-7C12-6B8D1FE501BF}"/>
              </a:ext>
            </a:extLst>
          </p:cNvPr>
          <p:cNvSpPr/>
          <p:nvPr/>
        </p:nvSpPr>
        <p:spPr>
          <a:xfrm>
            <a:off x="1141068" y="2406377"/>
            <a:ext cx="2904038" cy="2489088"/>
          </a:xfrm>
          <a:custGeom>
            <a:avLst/>
            <a:gdLst>
              <a:gd name="connsiteX0" fmla="*/ 0 w 2703871"/>
              <a:gd name="connsiteY0" fmla="*/ 2491436 h 2622943"/>
              <a:gd name="connsiteX1" fmla="*/ 1317523 w 2703871"/>
              <a:gd name="connsiteY1" fmla="*/ 2363616 h 2622943"/>
              <a:gd name="connsiteX2" fmla="*/ 1897626 w 2703871"/>
              <a:gd name="connsiteY2" fmla="*/ 151358 h 2622943"/>
              <a:gd name="connsiteX3" fmla="*/ 2703871 w 2703871"/>
              <a:gd name="connsiteY3" fmla="*/ 190687 h 2622943"/>
              <a:gd name="connsiteX4" fmla="*/ 2703871 w 2703871"/>
              <a:gd name="connsiteY4" fmla="*/ 190687 h 262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871" h="2622943">
                <a:moveTo>
                  <a:pt x="0" y="2491436"/>
                </a:moveTo>
                <a:cubicBezTo>
                  <a:pt x="500626" y="2622532"/>
                  <a:pt x="1001252" y="2753629"/>
                  <a:pt x="1317523" y="2363616"/>
                </a:cubicBezTo>
                <a:cubicBezTo>
                  <a:pt x="1633794" y="1973603"/>
                  <a:pt x="1666568" y="513513"/>
                  <a:pt x="1897626" y="151358"/>
                </a:cubicBezTo>
                <a:cubicBezTo>
                  <a:pt x="2128684" y="-210797"/>
                  <a:pt x="2703871" y="190687"/>
                  <a:pt x="2703871" y="190687"/>
                </a:cubicBezTo>
                <a:lnTo>
                  <a:pt x="2703871" y="190687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5BBD5-3BF5-4965-A880-A366E926DFD3}"/>
              </a:ext>
            </a:extLst>
          </p:cNvPr>
          <p:cNvSpPr txBox="1"/>
          <p:nvPr/>
        </p:nvSpPr>
        <p:spPr>
          <a:xfrm>
            <a:off x="3276600" y="4899312"/>
            <a:ext cx="185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Hours of Studying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EC139-8226-A40D-BACE-21157D4C4D54}"/>
              </a:ext>
            </a:extLst>
          </p:cNvPr>
          <p:cNvSpPr txBox="1"/>
          <p:nvPr/>
        </p:nvSpPr>
        <p:spPr>
          <a:xfrm rot="16200000">
            <a:off x="142568" y="2438158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Pass/Fail</a:t>
            </a:r>
          </a:p>
        </p:txBody>
      </p:sp>
    </p:spTree>
    <p:extLst>
      <p:ext uri="{BB962C8B-B14F-4D97-AF65-F5344CB8AC3E}">
        <p14:creationId xmlns:p14="http://schemas.microsoft.com/office/powerpoint/2010/main" val="10190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50" grpId="0" animBg="1"/>
      <p:bldP spid="51" grpId="0" animBg="1"/>
      <p:bldP spid="19" grpId="0" animBg="1"/>
      <p:bldP spid="20" grpId="0" animBg="1"/>
      <p:bldP spid="21" grpId="0" animBg="1"/>
      <p:bldP spid="12" grpId="0" animBg="1"/>
      <p:bldP spid="13" grpId="0" animBg="1"/>
      <p:bldP spid="14" grpId="0" animBg="1"/>
      <p:bldP spid="15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44" y="691641"/>
            <a:ext cx="87601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solidFill>
                  <a:schemeClr val="tx1"/>
                </a:solidFill>
              </a:rPr>
              <a:t>Logistic Function – Sigmoid Function</a:t>
            </a:r>
            <a:endParaRPr sz="3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2FBA3D6-9993-4297-0825-10D0BB2C0E5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3500" y="1752091"/>
                <a:ext cx="7276998" cy="222150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62585" indent="-343535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:r>
                  <a:rPr lang="en-IN" dirty="0"/>
                  <a:t>Linear Equation</a:t>
                </a:r>
              </a:p>
              <a:p>
                <a:pPr marL="819785" lvl="1" indent="-343535">
                  <a:spcBef>
                    <a:spcPts val="100"/>
                  </a:spcBef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pPr marL="362585" indent="-343535">
                  <a:lnSpc>
                    <a:spcPct val="100000"/>
                  </a:lnSpc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:r>
                  <a:rPr lang="en-IN" dirty="0"/>
                  <a:t>Sigmoid Function</a:t>
                </a:r>
              </a:p>
              <a:p>
                <a:pPr marL="819785" lvl="1" indent="-343535"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14:m>
                  <m:oMath xmlns:m="http://schemas.openxmlformats.org/officeDocument/2006/math">
                    <m:r>
                      <a:rPr lang="en-IN" sz="2000" b="0" i="1" spc="-5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b="0" i="1" spc="-5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pc="-5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pc="-5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pc="-5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IN" sz="2000" b="0" i="1" spc="-5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pc="-5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pc="-5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sz="2000" b="0" spc="-5" dirty="0"/>
              </a:p>
              <a:p>
                <a:pPr marL="819785" lvl="1" indent="-343535"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14:m>
                  <m:oMath xmlns:m="http://schemas.openxmlformats.org/officeDocument/2006/math">
                    <m:r>
                      <a:rPr lang="en-IN" sz="2000" b="0" i="1" spc="-5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b="0" i="1" spc="-5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pc="-5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pc="-5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pc="-5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pc="-5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pc="-5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000" b="0" i="1" spc="-5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pc="-5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b="0" i="1" spc="-5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0" i="1" spc="-5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IN" sz="2000" spc="-5" dirty="0"/>
              </a:p>
              <a:p>
                <a:pPr marL="819785" lvl="1" indent="-343535"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14:m>
                  <m:oMath xmlns:m="http://schemas.openxmlformats.org/officeDocument/2006/math">
                    <m:r>
                      <a:rPr lang="en-IN" sz="2000" b="0" i="1" spc="-5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b="0" i="1" spc="-5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pc="-5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pc="-5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spc="-5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spc="-5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 spc="-5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000" i="1" spc="-5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spc="-5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 spc="-5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0" i="1" spc="-5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IN" sz="2000" dirty="0"/>
                              <m:t> </m:t>
                            </m:r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IN" sz="2000" spc="-5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2FBA3D6-9993-4297-0825-10D0BB2C0E5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3500" y="1752091"/>
                <a:ext cx="7276998" cy="2221506"/>
              </a:xfrm>
              <a:prstGeom prst="rect">
                <a:avLst/>
              </a:prstGeom>
              <a:blipFill>
                <a:blip r:embed="rId2"/>
                <a:stretch>
                  <a:fillRect l="-2094" t="-3562" b="-21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3500" y="1752091"/>
                <a:ext cx="7276998" cy="41056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62585" indent="-343535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:r>
                  <a:rPr lang="en-IN" spc="-10" dirty="0"/>
                  <a:t>Binomial Logistic Regression</a:t>
                </a:r>
              </a:p>
              <a:p>
                <a:pPr marL="819785" lvl="1" indent="-343535">
                  <a:spcBef>
                    <a:spcPts val="100"/>
                  </a:spcBef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:r>
                  <a:rPr lang="en-US" b="0" i="0" dirty="0">
                    <a:solidFill>
                      <a:srgbClr val="273239"/>
                    </a:solidFill>
                    <a:effectLst/>
                    <a:latin typeface="Nunito" pitchFamily="2" charset="0"/>
                  </a:rPr>
                  <a:t>Target variable can have only 2 possible types: “0” or “1” which may represent “win” vs “loss”, “pass” vs “fail”, “dead” vs “alive”, etc., in this case, sigmoid functions are used,</a:t>
                </a:r>
                <a:endParaRPr lang="en-IN" b="0" i="0" spc="-10" dirty="0">
                  <a:solidFill>
                    <a:srgbClr val="273239"/>
                  </a:solidFill>
                  <a:effectLst/>
                  <a:latin typeface="Nunito" pitchFamily="2" charset="0"/>
                </a:endParaRPr>
              </a:p>
              <a:p>
                <a:pPr marL="362585" indent="-343535">
                  <a:spcBef>
                    <a:spcPts val="100"/>
                  </a:spcBef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:r>
                  <a:rPr lang="en-IN" spc="-10" dirty="0">
                    <a:solidFill>
                      <a:srgbClr val="273239"/>
                    </a:solidFill>
                    <a:latin typeface="Nunito" pitchFamily="2" charset="0"/>
                  </a:rPr>
                  <a:t>Multinomial Logistic Regression</a:t>
                </a:r>
              </a:p>
              <a:p>
                <a:pPr marL="819785" lvl="1" indent="-343535">
                  <a:spcBef>
                    <a:spcPts val="100"/>
                  </a:spcBef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:r>
                  <a:rPr lang="en-IN" spc="-10" dirty="0">
                    <a:solidFill>
                      <a:srgbClr val="273239"/>
                    </a:solidFill>
                    <a:latin typeface="Nunito" pitchFamily="2" charset="0"/>
                  </a:rPr>
                  <a:t>Target variable can have 3 or more possible types. Here </a:t>
                </a:r>
                <a:r>
                  <a:rPr lang="en-IN" spc="-10" dirty="0" err="1">
                    <a:solidFill>
                      <a:srgbClr val="273239"/>
                    </a:solidFill>
                    <a:latin typeface="Nunito" pitchFamily="2" charset="0"/>
                  </a:rPr>
                  <a:t>softmax</a:t>
                </a:r>
                <a:r>
                  <a:rPr lang="en-IN" spc="-10" dirty="0">
                    <a:solidFill>
                      <a:srgbClr val="273239"/>
                    </a:solidFill>
                    <a:latin typeface="Nunito" pitchFamily="2" charset="0"/>
                  </a:rPr>
                  <a:t> function is used. </a:t>
                </a:r>
                <a:r>
                  <a:rPr lang="en-IN" spc="-10" dirty="0" err="1">
                    <a:solidFill>
                      <a:srgbClr val="273239"/>
                    </a:solidFill>
                    <a:latin typeface="Nunito" pitchFamily="2" charset="0"/>
                  </a:rPr>
                  <a:t>Softmax</a:t>
                </a:r>
                <a:r>
                  <a:rPr lang="en-IN" spc="-10" dirty="0">
                    <a:solidFill>
                      <a:srgbClr val="273239"/>
                    </a:solidFill>
                    <a:latin typeface="Nunito" pitchFamily="2" charset="0"/>
                  </a:rPr>
                  <a:t> functions for K classes will be </a:t>
                </a:r>
                <a14:m>
                  <m:oMath xmlns:m="http://schemas.openxmlformats.org/officeDocument/2006/math">
                    <m:r>
                      <a:rPr lang="en-IN" b="0" i="1" spc="-1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b="0" i="1" spc="-1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pc="-10" smtClean="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pc="-10" smtClean="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pc="-10" smtClean="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pc="-1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IN" b="0" i="1" spc="-10" smtClean="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pc="-10" smtClean="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pc="-10" smtClean="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pc="-10" smtClean="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pc="-10" smtClean="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pt-BR" b="0" i="1" spc="-10" smtClean="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pc="-10" smtClean="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pc="-10" smtClean="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pc="-10" smtClean="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1" spc="-10" smtClean="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 spc="-1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spc="-1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IN" i="1" spc="-1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 spc="-1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b="0" i="1" spc="-10" smtClean="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N" spc="-10" dirty="0">
                  <a:solidFill>
                    <a:srgbClr val="273239"/>
                  </a:solidFill>
                  <a:latin typeface="Nunito" pitchFamily="2" charset="0"/>
                </a:endParaRPr>
              </a:p>
              <a:p>
                <a:pPr marL="362585" indent="-343535">
                  <a:spcBef>
                    <a:spcPts val="100"/>
                  </a:spcBef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:r>
                  <a:rPr lang="en-IN" spc="-10" dirty="0">
                    <a:solidFill>
                      <a:srgbClr val="273239"/>
                    </a:solidFill>
                    <a:latin typeface="Nunito" pitchFamily="2" charset="0"/>
                  </a:rPr>
                  <a:t>Ordinal Logistic Regression</a:t>
                </a:r>
              </a:p>
              <a:p>
                <a:pPr marL="819785" lvl="1" indent="-343535">
                  <a:spcBef>
                    <a:spcPts val="100"/>
                  </a:spcBef>
                  <a:buFont typeface="Arial"/>
                  <a:buChar char="•"/>
                  <a:tabLst>
                    <a:tab pos="362585" algn="l"/>
                    <a:tab pos="363855" algn="l"/>
                  </a:tabLst>
                </a:pPr>
                <a:r>
                  <a:rPr 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Ordinal variables are similar to categorical variables but they possess fixed order where the scale or ratio of weights of order can not be determined precisely. </a:t>
                </a:r>
                <a:endParaRPr lang="en-IN" spc="-10" dirty="0">
                  <a:solidFill>
                    <a:srgbClr val="273239"/>
                  </a:solidFill>
                  <a:latin typeface="Nunito" pitchFamily="2" charset="0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3500" y="1752091"/>
                <a:ext cx="7276998" cy="4105611"/>
              </a:xfrm>
              <a:prstGeom prst="rect">
                <a:avLst/>
              </a:prstGeom>
              <a:blipFill>
                <a:blip r:embed="rId2"/>
                <a:stretch>
                  <a:fillRect l="-2094" t="-1929" r="-1926" b="-29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44" y="691641"/>
            <a:ext cx="63979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165" dirty="0">
                <a:solidFill>
                  <a:srgbClr val="000000"/>
                </a:solidFill>
              </a:rPr>
              <a:t>Types of Logistic Regression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386027"/>
            <a:ext cx="8229549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IN" sz="2400" spc="-5" dirty="0">
                <a:latin typeface="Carlito"/>
                <a:cs typeface="Carlito"/>
              </a:rPr>
              <a:t>Facebook Predict customer click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Running a </a:t>
            </a:r>
            <a:r>
              <a:rPr lang="en-US" sz="2400" b="0" i="0" dirty="0" err="1">
                <a:solidFill>
                  <a:srgbClr val="1F2328"/>
                </a:solidFill>
                <a:effectLst/>
                <a:latin typeface="-apple-system"/>
              </a:rPr>
              <a:t>targetted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 marketing ads on </a:t>
            </a:r>
            <a:r>
              <a:rPr lang="en-US" sz="2400" b="0" i="0" dirty="0" err="1">
                <a:solidFill>
                  <a:srgbClr val="1F2328"/>
                </a:solidFill>
                <a:effectLst/>
                <a:latin typeface="-apple-system"/>
              </a:rPr>
              <a:t>facebook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. The company wants to </a:t>
            </a:r>
            <a:r>
              <a:rPr lang="en-US" sz="2400" b="0" i="0" dirty="0" err="1">
                <a:solidFill>
                  <a:srgbClr val="1F2328"/>
                </a:solidFill>
                <a:effectLst/>
                <a:latin typeface="-apple-system"/>
              </a:rPr>
              <a:t>anaylze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 customer </a:t>
            </a:r>
            <a:r>
              <a:rPr lang="en-US" sz="2400" b="0" i="0" dirty="0" err="1">
                <a:solidFill>
                  <a:srgbClr val="1F2328"/>
                </a:solidFill>
                <a:effectLst/>
                <a:latin typeface="-apple-system"/>
              </a:rPr>
              <a:t>behaviour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 by predicting which customer clicks on the advertisement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400" dirty="0">
                <a:solidFill>
                  <a:srgbClr val="1F2328"/>
                </a:solidFill>
                <a:latin typeface="-apple-system"/>
                <a:cs typeface="Carlito"/>
              </a:rPr>
              <a:t>Inputs – Name, e-mail, Country, Time Spent on FB, Estimated Salary(Derived from other parameter).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400" dirty="0">
                <a:solidFill>
                  <a:srgbClr val="1F2328"/>
                </a:solidFill>
                <a:latin typeface="-apple-system"/>
                <a:cs typeface="Carlito"/>
              </a:rPr>
              <a:t>Goals – Predict click on the ad.</a:t>
            </a:r>
          </a:p>
          <a:p>
            <a:pPr marL="812165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400" dirty="0">
                <a:solidFill>
                  <a:srgbClr val="1F2328"/>
                </a:solidFill>
                <a:latin typeface="-apple-system"/>
                <a:cs typeface="Carlito"/>
              </a:rPr>
              <a:t>1 : Customer click on ad </a:t>
            </a:r>
          </a:p>
          <a:p>
            <a:pPr marL="812165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400" dirty="0">
                <a:solidFill>
                  <a:srgbClr val="1F2328"/>
                </a:solidFill>
                <a:latin typeface="-apple-system"/>
                <a:cs typeface="Carlito"/>
              </a:rPr>
              <a:t>0 : Customer did not click on the ad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44" y="691641"/>
            <a:ext cx="37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135" dirty="0">
                <a:solidFill>
                  <a:srgbClr val="000000"/>
                </a:solidFill>
              </a:rPr>
              <a:t>Case Study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C27AC-12EC-B0CB-DB63-38A4E186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C0C469-4384-134C-BBB2-770EB3815F2A}"/>
              </a:ext>
            </a:extLst>
          </p:cNvPr>
          <p:cNvSpPr txBox="1"/>
          <p:nvPr/>
        </p:nvSpPr>
        <p:spPr>
          <a:xfrm>
            <a:off x="457225" y="1600200"/>
            <a:ext cx="8229549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200" b="1" i="0" dirty="0">
                <a:solidFill>
                  <a:srgbClr val="273239"/>
                </a:solidFill>
                <a:effectLst/>
                <a:latin typeface="-apple-system"/>
              </a:rPr>
              <a:t>Accuracy:</a:t>
            </a:r>
            <a:r>
              <a:rPr lang="en-US" sz="2200" b="0" i="0" dirty="0">
                <a:effectLst/>
                <a:latin typeface="-apple-system"/>
              </a:rPr>
              <a:t> Accuracy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-apple-system"/>
              </a:rPr>
              <a:t> provides the proportion of correctly classified instances.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200" b="1" i="0" dirty="0">
                <a:solidFill>
                  <a:srgbClr val="273239"/>
                </a:solidFill>
                <a:effectLst/>
                <a:latin typeface="-apple-system"/>
              </a:rPr>
              <a:t>Precision: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-apple-system"/>
              </a:rPr>
              <a:t> </a:t>
            </a:r>
            <a:r>
              <a:rPr lang="en-US" sz="2200" b="0" i="0" dirty="0">
                <a:effectLst/>
                <a:latin typeface="-apple-system"/>
              </a:rPr>
              <a:t>Precision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-apple-system"/>
              </a:rPr>
              <a:t> focuses on the accuracy of positive predictions.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200" b="1" i="0" dirty="0">
                <a:solidFill>
                  <a:srgbClr val="273239"/>
                </a:solidFill>
                <a:effectLst/>
                <a:latin typeface="-apple-system"/>
              </a:rPr>
              <a:t>Recall (Sensitivity or True Positive Rate): </a:t>
            </a:r>
            <a:r>
              <a:rPr lang="en-US" sz="2200" b="0" i="0" dirty="0">
                <a:effectLst/>
                <a:latin typeface="-apple-system"/>
              </a:rPr>
              <a:t>Recall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-apple-system"/>
              </a:rPr>
              <a:t> measures the proportion of correctly predicted positive instances among all actual positive instances.</a:t>
            </a:r>
            <a:endParaRPr lang="en-US" sz="2200" dirty="0">
              <a:solidFill>
                <a:srgbClr val="273239"/>
              </a:solidFill>
              <a:latin typeface="-apple-system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200" b="1" i="0" dirty="0">
                <a:solidFill>
                  <a:srgbClr val="273239"/>
                </a:solidFill>
                <a:effectLst/>
                <a:latin typeface="-apple-system"/>
              </a:rPr>
              <a:t>F1 Score: </a:t>
            </a:r>
            <a:r>
              <a:rPr lang="en-US" sz="2200" b="0" i="0" dirty="0">
                <a:effectLst/>
                <a:latin typeface="-apple-system"/>
              </a:rPr>
              <a:t>F1 score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-apple-system"/>
              </a:rPr>
              <a:t> is the harmonic mean of precision and recall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200" b="1" i="0" dirty="0">
                <a:solidFill>
                  <a:srgbClr val="273239"/>
                </a:solidFill>
                <a:effectLst/>
                <a:latin typeface="-apple-system"/>
              </a:rPr>
              <a:t>Area Under the Receiver Operating Characteristic Curve (AUC-ROC): 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-apple-system"/>
              </a:rPr>
              <a:t>The ROC curve plots the true positive rate against the false positive rate at various thresholds. AUC-ROC measures the area under this curve, providing an aggregate measure of a model’s performance across different classification thresholds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7524306-A538-DD35-016B-B6FEF85266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044" y="691641"/>
            <a:ext cx="48739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135" dirty="0">
                <a:solidFill>
                  <a:srgbClr val="000000"/>
                </a:solidFill>
              </a:rPr>
              <a:t>Evaluate the model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A6B311-5F6B-06E2-DC1B-4C6E7033658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125" dirty="0"/>
              <a:t> </a:t>
            </a:r>
            <a:r>
              <a:rPr dirty="0"/>
              <a:t>Campus</a:t>
            </a:r>
          </a:p>
        </p:txBody>
      </p:sp>
    </p:spTree>
    <p:extLst>
      <p:ext uri="{BB962C8B-B14F-4D97-AF65-F5344CB8AC3E}">
        <p14:creationId xmlns:p14="http://schemas.microsoft.com/office/powerpoint/2010/main" val="377670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519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Cambria Math</vt:lpstr>
      <vt:lpstr>Carlito</vt:lpstr>
      <vt:lpstr>Lato Extended</vt:lpstr>
      <vt:lpstr>Nunito</vt:lpstr>
      <vt:lpstr>source-serif-pro</vt:lpstr>
      <vt:lpstr>Office Theme</vt:lpstr>
      <vt:lpstr>PowerPoint Presentation</vt:lpstr>
      <vt:lpstr>BITS Pilani Pilani|Dubai|Goa|Hyderabad</vt:lpstr>
      <vt:lpstr>Agenda</vt:lpstr>
      <vt:lpstr>Introduction</vt:lpstr>
      <vt:lpstr>Introduction</vt:lpstr>
      <vt:lpstr>Logistic Function – Sigmoid Function</vt:lpstr>
      <vt:lpstr>Types of Logistic Regression</vt:lpstr>
      <vt:lpstr>Case Study</vt:lpstr>
      <vt:lpstr>Evaluate the model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Abinaya Marimuthu</cp:lastModifiedBy>
  <cp:revision>11</cp:revision>
  <dcterms:created xsi:type="dcterms:W3CDTF">2022-12-13T05:36:50Z</dcterms:created>
  <dcterms:modified xsi:type="dcterms:W3CDTF">2024-02-22T13:59:28Z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2022-12-13T00:00:00Z</vt:filetime>
  </property>
</Properties>
</file>