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e75cbaa9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e75cbaa9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e75cbaa9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e75cbaa9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e5f6717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e5f6717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e5f6717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e5f6717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e75cbaa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e75cbaa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e5f6717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e5f6717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e75cbaa9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e75cbaa9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e75cbaa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e75cbaa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e5f6717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e5f6717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e75cbaa9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e75cbaa9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Deliverable 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Durham, Hollis, Willis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GUI Prototype - Check Registration Status page</a:t>
            </a:r>
            <a:endParaRPr/>
          </a:p>
        </p:txBody>
      </p:sp>
      <p:pic>
        <p:nvPicPr>
          <p:cNvPr id="115" name="Google Shape;115;p22"/>
          <p:cNvPicPr preferRelativeResize="0"/>
          <p:nvPr/>
        </p:nvPicPr>
        <p:blipFill>
          <a:blip r:embed="rId3">
            <a:alphaModFix/>
          </a:blip>
          <a:stretch>
            <a:fillRect/>
          </a:stretch>
        </p:blipFill>
        <p:spPr>
          <a:xfrm>
            <a:off x="1826325" y="1152475"/>
            <a:ext cx="5253550" cy="3667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GUI Prototype - Voting Page</a:t>
            </a:r>
            <a:endParaRPr/>
          </a:p>
        </p:txBody>
      </p:sp>
      <p:pic>
        <p:nvPicPr>
          <p:cNvPr id="121" name="Google Shape;121;p23"/>
          <p:cNvPicPr preferRelativeResize="0"/>
          <p:nvPr/>
        </p:nvPicPr>
        <p:blipFill>
          <a:blip r:embed="rId3">
            <a:alphaModFix/>
          </a:blip>
          <a:stretch>
            <a:fillRect/>
          </a:stretch>
        </p:blipFill>
        <p:spPr>
          <a:xfrm>
            <a:off x="1215101" y="1170125"/>
            <a:ext cx="6713798" cy="3776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Our vision for this project is to make a secure, easy to use e-election software application with the following features: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Easy to use and interact with</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Keeps information and votes secure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Allows for immediate voting tally at any time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Unbiased candidate display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Easy to maintain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Quick and easy to understand instructions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We understand each stakeholder has unique requirements and specification for the election software, and we hope to meet each of these. While there may be some speculation around election software, we hope that by outlining exactly how we plan to implement the software we can show confidence in our product. In each of the use cases below, we have outlined what we think each stakeholder will be interested in. These may change after meeting with the client.</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1: User is already registered and votes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rPr>
              <a:t>Scope:</a:t>
            </a:r>
            <a:r>
              <a:rPr lang="en" sz="2000">
                <a:solidFill>
                  <a:schemeClr val="dk1"/>
                </a:solidFill>
              </a:rPr>
              <a:t> Election Software application</a:t>
            </a:r>
            <a:endParaRPr sz="2000">
              <a:solidFill>
                <a:schemeClr val="dk1"/>
              </a:solidFill>
            </a:endParaRPr>
          </a:p>
          <a:p>
            <a:pPr indent="0" lvl="0" marL="0" rtl="0" algn="l">
              <a:spcBef>
                <a:spcPts val="0"/>
              </a:spcBef>
              <a:spcAft>
                <a:spcPts val="0"/>
              </a:spcAft>
              <a:buClr>
                <a:schemeClr val="dk1"/>
              </a:buClr>
              <a:buSzPts val="1100"/>
              <a:buFont typeface="Arial"/>
              <a:buNone/>
            </a:pPr>
            <a:r>
              <a:rPr b="1" lang="en" sz="2000">
                <a:solidFill>
                  <a:schemeClr val="dk1"/>
                </a:solidFill>
              </a:rPr>
              <a:t>Level:</a:t>
            </a:r>
            <a:r>
              <a:rPr lang="en" sz="2000">
                <a:solidFill>
                  <a:schemeClr val="dk1"/>
                </a:solidFill>
              </a:rPr>
              <a:t> user goal</a:t>
            </a:r>
            <a:endParaRPr sz="2000">
              <a:solidFill>
                <a:schemeClr val="dk1"/>
              </a:solidFill>
            </a:endParaRPr>
          </a:p>
          <a:p>
            <a:pPr indent="0" lvl="0" marL="0" rtl="0" algn="l">
              <a:spcBef>
                <a:spcPts val="0"/>
              </a:spcBef>
              <a:spcAft>
                <a:spcPts val="0"/>
              </a:spcAft>
              <a:buClr>
                <a:schemeClr val="dk1"/>
              </a:buClr>
              <a:buSzPts val="1100"/>
              <a:buFont typeface="Arial"/>
              <a:buNone/>
            </a:pPr>
            <a:r>
              <a:rPr b="1" lang="en" sz="2000">
                <a:solidFill>
                  <a:schemeClr val="dk1"/>
                </a:solidFill>
              </a:rPr>
              <a:t>Primary Actor:</a:t>
            </a:r>
            <a:r>
              <a:rPr lang="en" sz="2000">
                <a:solidFill>
                  <a:schemeClr val="dk1"/>
                </a:solidFill>
              </a:rPr>
              <a:t> User</a:t>
            </a:r>
            <a:endParaRPr sz="2000">
              <a:solidFill>
                <a:schemeClr val="dk1"/>
              </a:solidFill>
            </a:endParaRPr>
          </a:p>
          <a:p>
            <a:pPr indent="0" lvl="0" marL="0" rtl="0" algn="l">
              <a:spcBef>
                <a:spcPts val="0"/>
              </a:spcBef>
              <a:spcAft>
                <a:spcPts val="0"/>
              </a:spcAft>
              <a:buClr>
                <a:schemeClr val="dk1"/>
              </a:buClr>
              <a:buSzPts val="1100"/>
              <a:buFont typeface="Arial"/>
              <a:buNone/>
            </a:pPr>
            <a:r>
              <a:rPr b="1" lang="en" sz="2000">
                <a:solidFill>
                  <a:schemeClr val="dk1"/>
                </a:solidFill>
              </a:rPr>
              <a:t>Stakeholders and Interests:</a:t>
            </a:r>
            <a:endParaRPr b="1"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User</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Candidates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Government/Business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Field Admin/Proctor</a:t>
            </a:r>
            <a:endParaRPr sz="20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1 Cont.</a:t>
            </a:r>
            <a:endParaRPr/>
          </a:p>
        </p:txBody>
      </p:sp>
      <p:sp>
        <p:nvSpPr>
          <p:cNvPr id="73" name="Google Shape;73;p16"/>
          <p:cNvSpPr txBox="1"/>
          <p:nvPr>
            <p:ph idx="1" type="body"/>
          </p:nvPr>
        </p:nvSpPr>
        <p:spPr>
          <a:xfrm>
            <a:off x="311700" y="1514225"/>
            <a:ext cx="4576500" cy="21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rPr>
              <a:t>Main Success Scenario (or Basic Flow):</a:t>
            </a:r>
            <a:endParaRPr b="1"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User arrives and logs in at an available computer</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Vote *repeat for number of categories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System shows review page of choices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User clicks confirm button on review pages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System logs choices in database, or adds to queue to add to database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“Thank you” page appears indicating user can leave and vote has been processed</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User leaves</a:t>
            </a:r>
            <a:endParaRPr sz="1200">
              <a:solidFill>
                <a:schemeClr val="dk1"/>
              </a:solidFill>
            </a:endParaRPr>
          </a:p>
          <a:p>
            <a:pPr indent="0" lvl="0" marL="0" rtl="0" algn="l">
              <a:spcBef>
                <a:spcPts val="0"/>
              </a:spcBef>
              <a:spcAft>
                <a:spcPts val="1600"/>
              </a:spcAft>
              <a:buNone/>
            </a:pPr>
            <a:r>
              <a:t/>
            </a:r>
            <a:endParaRPr sz="1200"/>
          </a:p>
        </p:txBody>
      </p:sp>
      <p:sp>
        <p:nvSpPr>
          <p:cNvPr id="74" name="Google Shape;74;p16"/>
          <p:cNvSpPr txBox="1"/>
          <p:nvPr>
            <p:ph idx="2" type="body"/>
          </p:nvPr>
        </p:nvSpPr>
        <p:spPr>
          <a:xfrm>
            <a:off x="311700" y="3890275"/>
            <a:ext cx="3195600" cy="12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200">
                <a:solidFill>
                  <a:schemeClr val="dk1"/>
                </a:solidFill>
              </a:rPr>
              <a:t>Extensions (or Alternative Flows):</a:t>
            </a:r>
            <a:endParaRPr b="1"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User is not registered</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Wrong login credentials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Trying to vote before time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Application freezes</a:t>
            </a:r>
            <a:endParaRPr sz="1200">
              <a:solidFill>
                <a:schemeClr val="dk1"/>
              </a:solidFill>
            </a:endParaRPr>
          </a:p>
          <a:p>
            <a:pPr indent="0" lvl="0" marL="0" rtl="0" algn="l">
              <a:spcBef>
                <a:spcPts val="0"/>
              </a:spcBef>
              <a:spcAft>
                <a:spcPts val="0"/>
              </a:spcAft>
              <a:buNone/>
            </a:pPr>
            <a:r>
              <a:t/>
            </a:r>
            <a:endParaRPr sz="1200"/>
          </a:p>
        </p:txBody>
      </p:sp>
      <p:sp>
        <p:nvSpPr>
          <p:cNvPr id="75" name="Google Shape;75;p16"/>
          <p:cNvSpPr txBox="1"/>
          <p:nvPr/>
        </p:nvSpPr>
        <p:spPr>
          <a:xfrm>
            <a:off x="1024675" y="1061475"/>
            <a:ext cx="7176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Preconditions:</a:t>
            </a:r>
            <a:r>
              <a:rPr lang="en" sz="1200">
                <a:solidFill>
                  <a:schemeClr val="dk1"/>
                </a:solidFill>
              </a:rPr>
              <a:t> Proctor has application up and running, user is registered before current day.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Success Guarantee:</a:t>
            </a:r>
            <a:r>
              <a:rPr lang="en" sz="1200">
                <a:solidFill>
                  <a:schemeClr val="dk1"/>
                </a:solidFill>
              </a:rPr>
              <a:t> Vote is counted, accurate vote, information is secure.</a:t>
            </a:r>
            <a:endParaRPr sz="1200"/>
          </a:p>
        </p:txBody>
      </p:sp>
      <p:sp>
        <p:nvSpPr>
          <p:cNvPr id="76" name="Google Shape;76;p16"/>
          <p:cNvSpPr txBox="1"/>
          <p:nvPr/>
        </p:nvSpPr>
        <p:spPr>
          <a:xfrm>
            <a:off x="4888150" y="1991675"/>
            <a:ext cx="4122000" cy="267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Special Requirements:</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Computer with keyboard and mouse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Processing time for vote to register in database is with 5 mins.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Technology and Data Variations List:</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Admin override by keyboard code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Vote by clicking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Log in by entering name and social security number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Frequency of Occurrence:</a:t>
            </a:r>
            <a:r>
              <a:rPr lang="en" sz="1200">
                <a:solidFill>
                  <a:schemeClr val="dk1"/>
                </a:solidFill>
              </a:rPr>
              <a:t> Could be nearly continuous.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Open Issues:</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When is voting open?</a:t>
            </a:r>
            <a:endParaRPr sz="1200">
              <a:solidFill>
                <a:schemeClr val="dk1"/>
              </a:solidFill>
            </a:endParaRPr>
          </a:p>
          <a:p>
            <a:pPr indent="0" lvl="0" marL="0" rtl="0" algn="l">
              <a:spcBef>
                <a:spcPts val="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2: User registers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Scope:</a:t>
            </a:r>
            <a:r>
              <a:rPr lang="en" sz="1600">
                <a:solidFill>
                  <a:schemeClr val="dk1"/>
                </a:solidFill>
              </a:rPr>
              <a:t> Election Software application</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Level:</a:t>
            </a:r>
            <a:r>
              <a:rPr lang="en" sz="1600">
                <a:solidFill>
                  <a:schemeClr val="dk1"/>
                </a:solidFill>
              </a:rPr>
              <a:t> user goal</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Primary Actor:</a:t>
            </a:r>
            <a:r>
              <a:rPr lang="en" sz="1600">
                <a:solidFill>
                  <a:schemeClr val="dk1"/>
                </a:solidFill>
              </a:rPr>
              <a:t> User</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Stakeholders and Interests:</a:t>
            </a:r>
            <a:endParaRPr b="1"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User: Fast and easy to use interface, privacy of personal informations, clear registration information, secure database.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Candidates: Want voters to have a fast and easy registration process, voters given clear registration information so they can vote.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Government/Business: Want Inexpensive in terms of resources and management , easy to maintain, secure database.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Field Admin/Proctor: Want smooth setup, easy to maintain, proper working application, easy to follow instructions, quick process for each user.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59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2 Cont.</a:t>
            </a:r>
            <a:endParaRPr/>
          </a:p>
        </p:txBody>
      </p:sp>
      <p:sp>
        <p:nvSpPr>
          <p:cNvPr id="88" name="Google Shape;88;p18"/>
          <p:cNvSpPr txBox="1"/>
          <p:nvPr>
            <p:ph idx="1" type="body"/>
          </p:nvPr>
        </p:nvSpPr>
        <p:spPr>
          <a:xfrm>
            <a:off x="311700" y="1608050"/>
            <a:ext cx="5610000" cy="32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Main Success Scenario (or Basic Flow) :</a:t>
            </a:r>
            <a:endParaRPr b="1"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User arrives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User chooses to register at an available computer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User inputs personal identification (Ex: first name, last name, DOB, SSN, etc.)</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User clicks submit to confirm registration</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Application tells user they are registered</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User is notified that they are not allowed to vote on the same day as registration but is told when they can vote along with when voting ends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User returns to vote on appropriate day</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Extensions (or Alternative Flows):</a:t>
            </a: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Incorrect Registration Information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Application freezes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1600"/>
              </a:spcAft>
              <a:buNone/>
            </a:pPr>
            <a:r>
              <a:t/>
            </a:r>
            <a:endParaRPr/>
          </a:p>
        </p:txBody>
      </p:sp>
      <p:sp>
        <p:nvSpPr>
          <p:cNvPr id="89" name="Google Shape;89;p18"/>
          <p:cNvSpPr txBox="1"/>
          <p:nvPr/>
        </p:nvSpPr>
        <p:spPr>
          <a:xfrm>
            <a:off x="5860900" y="2033125"/>
            <a:ext cx="3088500" cy="257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Special Requirements:</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Computer with keyboard and mouse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Processing time for vote to register in database is within 5 mins.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Technology and Data Variations List:</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Admin override by keyboard code</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Frequency of Occurrence:</a:t>
            </a:r>
            <a:r>
              <a:rPr lang="en" sz="1100">
                <a:solidFill>
                  <a:schemeClr val="dk1"/>
                </a:solidFill>
              </a:rPr>
              <a:t> Could be nearly continuous.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Open Issues:</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When is voting open?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Incorrect information?</a:t>
            </a:r>
            <a:endParaRPr sz="1100">
              <a:solidFill>
                <a:schemeClr val="dk1"/>
              </a:solidFill>
            </a:endParaRPr>
          </a:p>
          <a:p>
            <a:pPr indent="0" lvl="0" marL="0" rtl="0" algn="l">
              <a:spcBef>
                <a:spcPts val="0"/>
              </a:spcBef>
              <a:spcAft>
                <a:spcPts val="0"/>
              </a:spcAft>
              <a:buNone/>
            </a:pPr>
            <a:r>
              <a:t/>
            </a:r>
            <a:endParaRPr/>
          </a:p>
        </p:txBody>
      </p:sp>
      <p:sp>
        <p:nvSpPr>
          <p:cNvPr id="90" name="Google Shape;90;p18"/>
          <p:cNvSpPr txBox="1"/>
          <p:nvPr/>
        </p:nvSpPr>
        <p:spPr>
          <a:xfrm>
            <a:off x="656625" y="972775"/>
            <a:ext cx="7490400" cy="66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Preconditions:</a:t>
            </a:r>
            <a:r>
              <a:rPr lang="en" sz="1100">
                <a:solidFill>
                  <a:schemeClr val="dk1"/>
                </a:solidFill>
              </a:rPr>
              <a:t> Proctor has application up and running, and user is not registered to vote already.</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Success Guarantee:</a:t>
            </a:r>
            <a:r>
              <a:rPr lang="en" sz="1100">
                <a:solidFill>
                  <a:schemeClr val="dk1"/>
                </a:solidFill>
              </a:rPr>
              <a:t> User is able to register to vote, vote is counted, accurate vote, information is secure.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Use Case Diagram</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2251863" y="1270963"/>
            <a:ext cx="4105275" cy="277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 Prototype - Home Screen</a:t>
            </a:r>
            <a:endParaRPr/>
          </a:p>
        </p:txBody>
      </p:sp>
      <p:pic>
        <p:nvPicPr>
          <p:cNvPr id="103" name="Google Shape;103;p20"/>
          <p:cNvPicPr preferRelativeResize="0"/>
          <p:nvPr/>
        </p:nvPicPr>
        <p:blipFill>
          <a:blip r:embed="rId3">
            <a:alphaModFix/>
          </a:blip>
          <a:stretch>
            <a:fillRect/>
          </a:stretch>
        </p:blipFill>
        <p:spPr>
          <a:xfrm>
            <a:off x="1589702" y="1017725"/>
            <a:ext cx="5555876" cy="3875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GUI Prototype - Voter Registration Page</a:t>
            </a:r>
            <a:endParaRPr/>
          </a:p>
        </p:txBody>
      </p:sp>
      <p:pic>
        <p:nvPicPr>
          <p:cNvPr id="109" name="Google Shape;109;p21"/>
          <p:cNvPicPr preferRelativeResize="0"/>
          <p:nvPr/>
        </p:nvPicPr>
        <p:blipFill>
          <a:blip r:embed="rId3">
            <a:alphaModFix/>
          </a:blip>
          <a:stretch>
            <a:fillRect/>
          </a:stretch>
        </p:blipFill>
        <p:spPr>
          <a:xfrm>
            <a:off x="1810925" y="1145825"/>
            <a:ext cx="5295549" cy="3697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