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5" r:id="rId12"/>
    <p:sldId id="272" r:id="rId13"/>
    <p:sldId id="277" r:id="rId14"/>
    <p:sldId id="276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44D8-87F9-4A82-9A7F-A988436C03F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5C64-9846-41DF-88A9-FAC22ECF4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7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안녕하세요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Team 1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두리번두리번입니다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 팀은 구세화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유재현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최세윤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윤승구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최민지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최재천 학생으로 구성되어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지금부터 프로젝트 중간 발표 시작하도록 하겠습니다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9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해당 페이지에서는 앞서 설명 드린 클래스 다이어그램을 기반으로 하여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대표 서비스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프로시져를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시퀀스 다이어그램으로 나타내 보았습니다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먼저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로드합니다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로드된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손세정제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정보를 보여주기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손세정제의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관련 데이터를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DB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요청하고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에선 해당 데이터를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리턴해줍니다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이렇게 받은 데이터를 기반으로 현재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부족한 경우와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부족하지 않은 경우로 나뉩니다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부족할 경우엔 사용자에게 위험신호를 보내주어야 하기 때문에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굵은 네모 박스 안의 시퀀스가 추가로 필요하게 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위험신호 인스턴스인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warning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요청하면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위험신호가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리턴됩니다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 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현재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잔여량을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보여주고 프로시저가 끝납니다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반대로 현재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부족하지 않은 경우에는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위험신호를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리턴해주는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해당 과정이 진행되지 않기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잔여량만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보여주고 프로시저는 끝나게 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즉 이 시퀀스 다이어그램은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손소독제를 많은 사람들이 사용해 없어진 상태에서 관리자에게 알림을 보내는 경우와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아직 손소독제가 남아 있어 관리자에게 현황만을 알려주는 이 두 가지 경우를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개발하는 입장에서 어떤 순서로 어떤 객체들이 어떻게 상호작용 하는지를 보여 드리기 위해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그린 구조입니다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19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지금까지의 과정을 한 다이어그램으로 표현하면 이와 같은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flow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갖게 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 입장에서 이 서비스가 어떻게 사용되는지를 설명해 드리면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손소독제의 첫 설치 및 설정 이후에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임의의 이용자가 손소독제를 사용하게 되면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해당 데이터가 업데이트 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업데이트는 일정 시간마다 수시로 이루어지고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잔량이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10%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이하일 경우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관리자에게 앱을 통해 알림이 갑니다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알림을 받은 관리자는 손소독제 내용물을 채우고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다시 이용자들은 손소독제를 사용할 수 있게 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저희가 부가적인 기능으로 구현하고자 하는 인구 혼잡도는 이 다이어그램과 같이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소모되는 속도를 기반으로 파악될 예정입니다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만약 실제 혼잡도가 예상했던 혼잡도보다 적다면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손소독제의 용량은 기존의 것보다 작아도 되는 상황일 것이고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반대로 실제 혼잡도가 예상했던 혼잡도보다 크다면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손소독제를 더 큰 용량으로 교체하는 것이 관리자에게 도움이 될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모든 정보는 사용자가 이해하고 확인하기 쉽게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시각화하여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표현할 것입니다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95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 저희 프로젝트의 현재 진행 과정은 이와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 진행하고 있는 디바이스 설계 단계가 잘 마무리되면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앞으로 데이터베이스와 서비스 플랫폼을 설계하여 이들을 원활하게 연결함으로써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저희가 목표했던 서비스를 최종 개발하는 것이 앞으로의 계획입니다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설명드렸듯이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저희 팀 내에서도 두 팀으로 역할 분담을 하였기 때문에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디바이스 설계를 하고 서버를 다룸과 동시에 서비스 플랫폼도 개발이 가능할 것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23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 저희 프로젝트의 현재 진행 과정은 이와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 진행하고 있는 디바이스 설계 단계가 잘 마무리되면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앞으로 데이터베이스와 서비스 플랫폼을 설계하여 이들을 원활하게 연결함으로써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저희가 목표했던 서비스를 최종 개발하는 것이 앞으로의 계획입니다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설명드렸듯이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저희 팀 내에서도 두 팀으로 역할 분담을 하였기 때문에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디바이스 설계를 하고 서버를 다룸과 동시에 서비스 플랫폼도 개발이 가능할 것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193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 저희 프로젝트의 현재 진행 과정은 이와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 진행하고 있는 디바이스 설계 단계가 잘 마무리되면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앞으로 데이터베이스와 서비스 플랫폼을 설계하여 이들을 원활하게 연결함으로써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저희가 목표했던 서비스를 최종 개발하는 것이 앞으로의 계획입니다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설명드렸듯이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저희 팀 내에서도 두 팀으로 역할 분담을 하였기 때문에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디바이스 설계를 하고 서버를 다룸과 동시에 서비스 플랫폼도 개발이 가능할 것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19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이로써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Team 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중간 발표 마치겠습니다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09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발표는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서비스를 개발하게 된 동기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프로젝트의 전체적인 개요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use case,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아키텍처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리소스 구조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대표적인 서비스 프로시저 순으로 진행하겠습니다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0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서비스 개발 배경부터 간단히 설명 드리겠습니다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과거의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메르스나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신종 플루와 같은 감염병을 포함하여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진행되고 있는 코로나 바이러스까지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감염성이 강한 감염병이 대대적으로 확산되는 기간이 있었습니다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가장 개발의 결정적인 동기였던 코로나 바이러스는 현재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예방을 위한 사회적 거리두기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비대면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수업 등 영향을 끼치지 않은 곳이 없을 정도로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 가까이 뉴스가 조용할 날이 없습니다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그렇기 때문에 앞서 언급하였듯이 저희는 이 손소독제 관리의 문제점에 착안하여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IoT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기술을 이용해서 손소독제의 잔량을 원격으로 체크해주고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소모되는 정도를 파악하여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적절하고 효율적인 관리를 돕는 프로세스를 고안해 보았습니다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43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그렇게 저희가 개발하고자 하는 서비스가 바로 “손소독제 관리 시스템” 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서비스의 주요 기능은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IoT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센서를 통해 손소독제 잔량을 측정하여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손소독제가 고갈되었을 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관리자에게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통해 알림을 보내는 것입니다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 관리자가 실시간으로 필요할 때마다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통해 잔량을 확인하면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앞서 설명한 현재 손소독제 관리의 문제점이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직접 가서 확인하지 않아도 되는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동선이 최적화된다는 장점으로 변하게 될 것입니다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뿐만 아니라 손소독제가 고갈되었을 때에 바로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으로 알림을 보냄으로써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손소독제가 완전히 고갈됐을 때에 사용자들이 이용하지 못하는 그 시간을 줄일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서비스를 통해 가용성을 높일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3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이러한 서비스이기 때문에 저희 서비스의 이용 대상자는 공공기관 및 건물의 관리자입니다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보통 손소독제는 건물의 관리자분들이 현재 관리하고 계시기 때문입니다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서비스를 통해 손소독제 잔량 파악으로 인한 불필요한 인력낭비를 방지하고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소모 속도에 따라 적절한 양 조절을 하며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사용량을 기반으로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간접적으로나마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인구 밀집도를 파악하여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다양한 분야에 활용할 수 있게 하는 것이 저희의 목표입니다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82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지금부터는 저희 서비스를 개발하기 위해 수립한 정책과 관련한 설명을 드리겠습니다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첫번째로는 저희 서비스의 대표적인 기능의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Use case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대해 말씀드리겠습니다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 세정제 관리 시스템에서 주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actor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당연 손 세정제 관리를 담당하는 사람일 것입니다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손세정제 관리자라 표기하겠습니다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일반적으로 관리자는 시스템에 로그인을 하면 담당 손세정제들의 잔량을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수시로 확인할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특정 손 세정제의 잔량이 기준선 이하로 떨어지면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관리자에게 자동으로 알림이 가고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관리자는 알림을 통해 손 세정제의 남은 잔량을 다시 확인할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참고로 여기서 기준선이란 손세정제가 전체의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10%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이하가 될 경우를 의미합니다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잔량이 부족한 손 세정제를 확인한 후에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관리자가 용량을 채워 넣었다면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세정제의 용량이 업데이트되고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다시 서비스를 사용할 수 있는 환경이 만들어지게 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1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이제 이 서비스의 시스템 구성도에 대해 말씀드리도록 하겠습니다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 앱은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웹앱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구조로써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WebView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액티비티를 통해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GCP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서버 상에 있는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responsive-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웹페이지를 불러와 서비스를 제공할 예정입니다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이렇게 개발하고자 한 이유는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앱으로만 개발할 경우에는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xml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단과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activity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단에서의 연동도 필요하고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서버로 데이터를 보내고 받아와야 하는 코드까지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신경써야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한다는 불편함이 있는 데에 반해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웹앱으로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개발할 경우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간단하게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form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value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값만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신경쓰면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웹 위치 또한 서버 단에 존재하기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 송수신 및 가공도 보다 간편하기 때문입니다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디바이스의 경우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 서비스의 주요 기능이 손소독제의 상태 파악이기 때문에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이를 파악하기 위해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아두이노와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로드셀을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hx711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이용하여 연결한 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손세정제의 무게를 받아올 것입니다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받아온 무게는 당연히 서버 상에서 관리가 되어야 하기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esp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모듈을 이용하여 와이파이에 연결하고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&amp;cube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모비우스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서버로 무게 데이터를 전송합니다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이렇게 서버에 올라가게 된 무게 데이터는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당연히 그 자체만으로는 사용될 수 없기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모비우스에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존재하는 손세정제 무게 데이터는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포스트맨을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통하여 데이터베이스에 저장이 되는데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이때 바로 데이터 가공을 진행할 예정입니다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이 서비스의 사용 대상자인 관리자분들이 손쉽게 서비스를 이용할 수 있게 해야 하기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손소독제의 상태를 보여줄 웹페이지는 이 데이터베이스에 있는 데이터를 통해 손세정제의 잔여 상황을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시각화하여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표현합니다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저희의 핵심 기능인 손세정제 잔여 상황에 따른 이벤트를 구현할 예정입니다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이와 같이 시스템을 구성하게 되면 저희가 구현하고자 했던 기능은 모두 구현이 될 수 있는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기반을 다지게 되기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보고 계시는 이 구조와 같이 표현하였고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이와 같이 개발할 예정입니다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732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리소스 구조는 클래스 다이어그램을 사용하여 나타내 보았습니다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App,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Warning,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이렇게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가지로 구성되어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 손세정제 상태 클래스인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로드하는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메소드를 갖고 있고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 손세정제 현재 용량과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손세정제가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full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 용량에 관한 변수를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private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타입으로 가지고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이때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App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클래스와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 저희가 개발하는 서비스가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당연히 상용화가 된다면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대多 관계를 갖게 되겠지만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저희는 프로토타입이기 때문에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관계로 구성하여 표현하였다는 것을 말씀드립니다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서비스가 실제로 사용되게 된다면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각 앱마다 관리자 로그인이 있을 것이고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관리자마다 각각이 관리하는 손소독제 상태들이 필요하기 때문에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App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클래스와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대多 관계가 되겠지요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어쨌든 다시 다이어그램 설명으로 돌아와서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메소드로는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warning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로드하는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메소드와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손세정제 데이터를 요청하는 메소드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현재 상태를 나타내는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show()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메소드로 구성되어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Warning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 위험 정도를 표기한 변수와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만약 이 위험한 정도가 손소독제 전체의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10%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해당되는 임계치를 넘어섰을 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사용자에게 위험신호를 알리는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warn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메소드로 구성되어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warning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따라 사용되고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라이프 사이클은 종속적이지 않기 때문에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집합관계로 표현하였습니다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6CFE-FF57-452F-8D5A-2F94A06D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FBCA4-C99F-4AA7-98C8-FCAF8DC5A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1589F-2B41-4290-8BAE-B101CA4C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97A083-76BA-49CA-BB32-BD7943E08EBB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2F96-5D49-4434-97F1-E98F1213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B6AF4-10A2-4878-9E33-2025E59D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1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8C206-8425-4C90-B2EA-3C1186BF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F6B47-1632-4D1B-A89A-CDC48193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690E7-C98C-46BE-B30C-37F8DE6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D7EAD-C81D-4805-8039-C3D3B9DD6EC1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D3913-0C96-4475-A912-FFD24A79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55F60-958F-4690-9366-4FCA80A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42FE0-7D8A-47E6-BADD-D3CAFB75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12DDF-B6FD-476B-98E7-EB4C7104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C9FE2-6933-430E-A69D-9CDD188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4B718-156F-4F1B-AF1E-F81FDBE32FE9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3CCE7-FFBD-4E71-B7FB-B1A30382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350D-EA82-4E48-9F6E-8ED2D1C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5F1F-95FC-4B25-911C-F1DBDFC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F7DE-40CF-4204-83C5-C083F400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AAD81-946E-4F8B-899C-F03DF883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70B75A-FA6C-4151-ADE2-F942388B6A78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CE01F-4877-4D6F-8282-BA776DD6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1A66D-FCFB-444A-B0E6-C519C3D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FBE0-D1D1-4EA3-83D1-731028A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DE647-D96D-405A-AFE6-DA50A545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E095B-F048-44CC-AA3A-400A8976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28081-0DFE-4CC6-9E7F-2F9EF6B0B7B7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0AD0-5AAE-473A-A07A-3A0BB637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97599-7D45-43E3-ACD0-EE11B3BE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6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6A3F1-6BC0-4568-9D28-CF61AF7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2C713-CE65-4CBD-BEA0-93138BE5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69BE5-4C9C-4CDB-849B-BAE27187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22544-E64B-44CB-8C7A-D41725EA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44C2A0-723E-4DFD-B5A2-B62A0B8CF913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B1989-ECCD-480C-9D06-4B90C5DD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B8472-7F57-43EB-9234-6D6E26B2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6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3A86-2C68-4DD5-9D2C-7530958D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0A0E7-AA79-4FB8-AFED-46855FCD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FDE91-5439-4426-8788-37CDC2444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C56D5-7893-465F-88E6-9AC496B74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483C3C-4F32-4EC5-83A6-0C69AFD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AC065-74BC-4681-AC40-86B4FA70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A3139-C291-4F6D-B506-80349A2CE843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FDFC22-DC39-4D2B-ADF7-E02059D4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E39AC8-8E3D-4011-B127-2393D14C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521E-E743-42EE-A881-14A6424F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92CED-AE1D-4F9D-B5F3-700A76AF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A54A4-1D9A-4EA4-83C9-032C7558E97A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C347D-CCD4-4842-B534-634CB289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9F0C1-C9BD-430B-B02F-27CA1F43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285B5A-4960-4EA8-BD92-DDBEABE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F12B2F-7FA6-450F-99FE-04774F19F559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74D0B-C784-42FD-9F94-6285325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114DBB-0657-44F2-8823-7F0232FD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5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F93F-2733-4327-B703-8CF227AC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4D869-EAB1-44B9-878F-852B1010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5C3AB-5190-454F-91FC-0D85AA47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803F-EFE7-4655-BC82-44BE649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789761-A2A5-4DD2-A541-0B2333F1A735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10CB2-5C83-4E1D-81CB-B767997A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B4A-2112-4E0C-9F4C-E4218CE0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A703-E0EF-4F09-B744-80B43CE1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8B90C-1C94-4F74-B660-D5A7003FF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90B1D-CFBE-4ED8-A154-47ABC495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8F9BE-BC1D-497C-805A-080DE3DD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B08EFB-003F-47D8-BBB5-74494BE53C42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004C6-C93A-428D-A036-6C55C7BB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580C-404D-4318-B297-0D00FD94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A97924-CFAD-449D-95E6-AFBE730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BCB43-A540-413A-827A-22AF2781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D6D5-E0BB-4F8D-A802-9C1F929FF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028A-F832-41DB-8E61-55343315335C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01F8-2632-4A40-B354-E0250F866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6607D-9438-41EE-B090-68D50BEB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83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F6F25-8E21-46BD-B8C9-3C3DB578C80C}"/>
              </a:ext>
            </a:extLst>
          </p:cNvPr>
          <p:cNvSpPr/>
          <p:nvPr/>
        </p:nvSpPr>
        <p:spPr>
          <a:xfrm>
            <a:off x="7343502" y="1784758"/>
            <a:ext cx="1680754" cy="168075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4B048-E103-4234-82CE-75DBA93C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742" y="2284457"/>
            <a:ext cx="5016137" cy="16550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Interim Project </a:t>
            </a:r>
            <a:b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Presentation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33A999-FADE-49BE-83BA-20C9FAAAA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742" y="3939494"/>
            <a:ext cx="5016137" cy="499699"/>
          </a:xfrm>
        </p:spPr>
        <p:txBody>
          <a:bodyPr/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1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두리번두리번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64B3E-BB1E-4B89-82D0-8313B836CA50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3E757-DBF4-429E-9339-8451D1DECCB0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BB322-1C8D-4EEA-96F0-57BB42204A7D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89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38733" y="645305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1964" y="308491"/>
            <a:ext cx="5467628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6" y="216796"/>
            <a:ext cx="5664733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Procedure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150832-B78F-4FFA-BE5E-8B32E71DA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56" y="1049507"/>
            <a:ext cx="4629088" cy="489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09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5145" y="6453051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15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1964" y="308491"/>
            <a:ext cx="5467628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6" y="216796"/>
            <a:ext cx="5664733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Procedure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7C252A-F4A2-49F3-B977-CFABAF911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74" y="1114925"/>
            <a:ext cx="8233852" cy="526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1939" y="645305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>
            <a:off x="1150738" y="340670"/>
            <a:ext cx="7565524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79208"/>
            <a:ext cx="7272458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Demonstration – Device &amp; Mobius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07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F9127-A317-4E25-9A91-D7C8AE8782AD}"/>
              </a:ext>
            </a:extLst>
          </p:cNvPr>
          <p:cNvSpPr txBox="1"/>
          <p:nvPr/>
        </p:nvSpPr>
        <p:spPr>
          <a:xfrm>
            <a:off x="3643878" y="2748800"/>
            <a:ext cx="531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[</a:t>
            </a:r>
            <a:r>
              <a:rPr lang="ko-KR" altLang="en-US" sz="2400" dirty="0">
                <a:solidFill>
                  <a:srgbClr val="FF0000"/>
                </a:solidFill>
              </a:rPr>
              <a:t>디바이스에서 무게 측정하는 이미지</a:t>
            </a:r>
            <a:r>
              <a:rPr lang="en-US" altLang="ko-KR" sz="2400" dirty="0">
                <a:solidFill>
                  <a:srgbClr val="FF0000"/>
                </a:solidFill>
              </a:rPr>
              <a:t>]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0D13D-E1D7-41C0-A666-11843BA0950A}"/>
              </a:ext>
            </a:extLst>
          </p:cNvPr>
          <p:cNvSpPr txBox="1"/>
          <p:nvPr/>
        </p:nvSpPr>
        <p:spPr>
          <a:xfrm>
            <a:off x="3398781" y="3892839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[</a:t>
            </a:r>
            <a:r>
              <a:rPr lang="ko-KR" altLang="en-US" sz="2400" dirty="0">
                <a:solidFill>
                  <a:srgbClr val="FF0000"/>
                </a:solidFill>
              </a:rPr>
              <a:t>측정한 무게 서버에 저장이 되는 이미지</a:t>
            </a:r>
            <a:r>
              <a:rPr lang="en-US" altLang="ko-KR" sz="2400" dirty="0">
                <a:solidFill>
                  <a:srgbClr val="FF0000"/>
                </a:solidFill>
              </a:rPr>
              <a:t>]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77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1939" y="645305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>
            <a:off x="1150738" y="340670"/>
            <a:ext cx="88793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6" y="296418"/>
            <a:ext cx="8299319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Demonstration – GCP &amp;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Webview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App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07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F9127-A317-4E25-9A91-D7C8AE8782AD}"/>
              </a:ext>
            </a:extLst>
          </p:cNvPr>
          <p:cNvSpPr txBox="1"/>
          <p:nvPr/>
        </p:nvSpPr>
        <p:spPr>
          <a:xfrm>
            <a:off x="1725252" y="2267352"/>
            <a:ext cx="87414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[GCP</a:t>
            </a:r>
            <a:r>
              <a:rPr lang="ko-KR" altLang="en-US" sz="2400" dirty="0">
                <a:solidFill>
                  <a:srgbClr val="FF0000"/>
                </a:solidFill>
              </a:rPr>
              <a:t>에서 </a:t>
            </a:r>
            <a:r>
              <a:rPr lang="ko-KR" altLang="en-US" sz="2400" dirty="0" err="1">
                <a:solidFill>
                  <a:srgbClr val="FF0000"/>
                </a:solidFill>
              </a:rPr>
              <a:t>모비우스</a:t>
            </a:r>
            <a:r>
              <a:rPr lang="ko-KR" altLang="en-US" sz="2400" dirty="0">
                <a:solidFill>
                  <a:srgbClr val="FF0000"/>
                </a:solidFill>
              </a:rPr>
              <a:t> 데이터 받아오는 이미지</a:t>
            </a:r>
            <a:r>
              <a:rPr lang="en-US" altLang="ko-KR" sz="2400" dirty="0">
                <a:solidFill>
                  <a:srgbClr val="FF0000"/>
                </a:solidFill>
              </a:rPr>
              <a:t>]</a:t>
            </a:r>
          </a:p>
          <a:p>
            <a:pPr algn="ctr"/>
            <a:endParaRPr lang="en-US" altLang="ko-KR" sz="2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[</a:t>
            </a:r>
            <a:r>
              <a:rPr lang="ko-KR" altLang="en-US" sz="2400" dirty="0">
                <a:solidFill>
                  <a:srgbClr val="FF0000"/>
                </a:solidFill>
              </a:rPr>
              <a:t>받아온 데이터가 </a:t>
            </a:r>
            <a:r>
              <a:rPr lang="en-US" altLang="ko-KR" sz="2400" dirty="0">
                <a:solidFill>
                  <a:srgbClr val="FF0000"/>
                </a:solidFill>
              </a:rPr>
              <a:t>DB</a:t>
            </a:r>
            <a:r>
              <a:rPr lang="ko-KR" altLang="en-US" sz="2400" dirty="0">
                <a:solidFill>
                  <a:srgbClr val="FF0000"/>
                </a:solidFill>
              </a:rPr>
              <a:t>에 저장 되는 이미지</a:t>
            </a:r>
            <a:r>
              <a:rPr lang="en-US" altLang="ko-KR" sz="2400" dirty="0">
                <a:solidFill>
                  <a:srgbClr val="FF0000"/>
                </a:solidFill>
              </a:rPr>
              <a:t>]</a:t>
            </a:r>
          </a:p>
          <a:p>
            <a:pPr algn="ctr"/>
            <a:endParaRPr lang="en-US" altLang="ko-KR" sz="2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[</a:t>
            </a:r>
            <a:r>
              <a:rPr lang="ko-KR" altLang="en-US" sz="2400" dirty="0">
                <a:solidFill>
                  <a:srgbClr val="FF0000"/>
                </a:solidFill>
              </a:rPr>
              <a:t>저장된 데이터를 기반으로 웹 및 </a:t>
            </a:r>
            <a:r>
              <a:rPr lang="ko-KR" altLang="en-US" sz="2400" dirty="0" err="1">
                <a:solidFill>
                  <a:srgbClr val="FF0000"/>
                </a:solidFill>
              </a:rPr>
              <a:t>웹뷰에서</a:t>
            </a:r>
            <a:r>
              <a:rPr lang="ko-KR" altLang="en-US" sz="2400" dirty="0">
                <a:solidFill>
                  <a:srgbClr val="FF0000"/>
                </a:solidFill>
              </a:rPr>
              <a:t> 시각화 잘 되는지 </a:t>
            </a:r>
            <a:r>
              <a:rPr lang="en-US" altLang="ko-KR" sz="2400" dirty="0">
                <a:solidFill>
                  <a:srgbClr val="FF0000"/>
                </a:solidFill>
              </a:rPr>
              <a:t>]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2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1939" y="645305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3193" y="351064"/>
            <a:ext cx="3990616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134476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Benefits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08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390577-4A9C-4572-9BF6-3756F2BC6549}"/>
              </a:ext>
            </a:extLst>
          </p:cNvPr>
          <p:cNvSpPr txBox="1"/>
          <p:nvPr/>
        </p:nvSpPr>
        <p:spPr>
          <a:xfrm>
            <a:off x="2065107" y="2267352"/>
            <a:ext cx="80618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[</a:t>
            </a:r>
            <a:r>
              <a:rPr lang="ko-KR" altLang="en-US" sz="2400" dirty="0">
                <a:solidFill>
                  <a:srgbClr val="FF0000"/>
                </a:solidFill>
              </a:rPr>
              <a:t>실제 </a:t>
            </a:r>
            <a:r>
              <a:rPr lang="en-US" altLang="ko-KR" sz="2400" dirty="0">
                <a:solidFill>
                  <a:srgbClr val="FF0000"/>
                </a:solidFill>
              </a:rPr>
              <a:t>10% </a:t>
            </a:r>
            <a:r>
              <a:rPr lang="ko-KR" altLang="en-US" sz="2400" dirty="0">
                <a:solidFill>
                  <a:srgbClr val="FF0000"/>
                </a:solidFill>
              </a:rPr>
              <a:t>미만의 알람 기능 작동을 이 페이지에 삽입</a:t>
            </a:r>
            <a:r>
              <a:rPr lang="en-US" altLang="ko-KR" sz="2400" dirty="0">
                <a:solidFill>
                  <a:srgbClr val="FF0000"/>
                </a:solidFill>
              </a:rPr>
              <a:t>]</a:t>
            </a:r>
          </a:p>
          <a:p>
            <a:pPr algn="ctr"/>
            <a:endParaRPr lang="en-US" altLang="ko-KR" sz="2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[Dashboard</a:t>
            </a:r>
            <a:r>
              <a:rPr lang="ko-KR" altLang="en-US" sz="2400" dirty="0">
                <a:solidFill>
                  <a:srgbClr val="FF0000"/>
                </a:solidFill>
              </a:rPr>
              <a:t>의 다양한 시각화 정보들 활용 방안 삽입</a:t>
            </a:r>
            <a:r>
              <a:rPr lang="en-US" altLang="ko-KR" sz="2400" dirty="0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(ex, </a:t>
            </a:r>
            <a:r>
              <a:rPr lang="ko-KR" altLang="en-US" sz="2400" dirty="0">
                <a:solidFill>
                  <a:srgbClr val="FF0000"/>
                </a:solidFill>
              </a:rPr>
              <a:t>그래프를 통한 혼잡도 파악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위치 및 교체 횟수 파악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777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91C2795-A13D-41C5-9297-D1321EBCDC8C}"/>
              </a:ext>
            </a:extLst>
          </p:cNvPr>
          <p:cNvGrpSpPr/>
          <p:nvPr/>
        </p:nvGrpSpPr>
        <p:grpSpPr>
          <a:xfrm>
            <a:off x="3613594" y="1975252"/>
            <a:ext cx="4964812" cy="2907496"/>
            <a:chOff x="3613594" y="1887506"/>
            <a:chExt cx="4964812" cy="290749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C5023B3-CBC1-4630-919D-97A70213631B}"/>
                </a:ext>
              </a:extLst>
            </p:cNvPr>
            <p:cNvGrpSpPr/>
            <p:nvPr/>
          </p:nvGrpSpPr>
          <p:grpSpPr>
            <a:xfrm>
              <a:off x="4028762" y="3962291"/>
              <a:ext cx="4134476" cy="832711"/>
              <a:chOff x="3827272" y="2839923"/>
              <a:chExt cx="4134476" cy="832711"/>
            </a:xfrm>
          </p:grpSpPr>
          <p:sp>
            <p:nvSpPr>
              <p:cNvPr id="8" name="평행 사변형 7">
                <a:extLst>
                  <a:ext uri="{FF2B5EF4-FFF2-40B4-BE49-F238E27FC236}">
                    <a16:creationId xmlns:a16="http://schemas.microsoft.com/office/drawing/2014/main" id="{32A976F4-7794-4D2A-B68C-ADE8375D6943}"/>
                  </a:ext>
                </a:extLst>
              </p:cNvPr>
              <p:cNvSpPr/>
              <p:nvPr/>
            </p:nvSpPr>
            <p:spPr>
              <a:xfrm rot="21401711">
                <a:off x="3843958" y="2974191"/>
                <a:ext cx="3990616" cy="584961"/>
              </a:xfrm>
              <a:prstGeom prst="parallelogram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E123F9F-CD1D-45C2-8122-E0C123E31B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27272" y="2839923"/>
                <a:ext cx="4134476" cy="83271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dist"/>
                <a:r>
                  <a:rPr lang="ko-KR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감사합니다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6BC996-8F2F-4E37-9FB9-791F1E4369D9}"/>
                </a:ext>
              </a:extLst>
            </p:cNvPr>
            <p:cNvGrpSpPr/>
            <p:nvPr/>
          </p:nvGrpSpPr>
          <p:grpSpPr>
            <a:xfrm>
              <a:off x="3613594" y="1887506"/>
              <a:ext cx="4964812" cy="1826659"/>
              <a:chOff x="3167742" y="1784758"/>
              <a:chExt cx="5856514" cy="215473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592D153-0D67-4B62-B14D-846CCB92C3EB}"/>
                  </a:ext>
                </a:extLst>
              </p:cNvPr>
              <p:cNvSpPr/>
              <p:nvPr/>
            </p:nvSpPr>
            <p:spPr>
              <a:xfrm>
                <a:off x="7343502" y="1784758"/>
                <a:ext cx="1680754" cy="1680754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제목 1">
                <a:extLst>
                  <a:ext uri="{FF2B5EF4-FFF2-40B4-BE49-F238E27FC236}">
                    <a16:creationId xmlns:a16="http://schemas.microsoft.com/office/drawing/2014/main" id="{4B153EED-3715-4069-B6E8-794B1D396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7742" y="2258737"/>
                <a:ext cx="5366780" cy="16807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dist">
                  <a:lnSpc>
                    <a:spcPct val="120000"/>
                  </a:lnSpc>
                </a:pPr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Team 1</a:t>
                </a:r>
              </a:p>
              <a:p>
                <a:pPr algn="dist">
                  <a:lnSpc>
                    <a:spcPct val="120000"/>
                  </a:lnSpc>
                </a:pPr>
                <a:r>
                  <a:rPr lang="ko-KR" altLang="en-US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두리번두리번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508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평행 사변형 50">
            <a:extLst>
              <a:ext uri="{FF2B5EF4-FFF2-40B4-BE49-F238E27FC236}">
                <a16:creationId xmlns:a16="http://schemas.microsoft.com/office/drawing/2014/main" id="{9C9EB1FC-D765-4048-9526-937E49BA63EA}"/>
              </a:ext>
            </a:extLst>
          </p:cNvPr>
          <p:cNvSpPr/>
          <p:nvPr/>
        </p:nvSpPr>
        <p:spPr>
          <a:xfrm rot="21268823">
            <a:off x="4894520" y="5495789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3759C22E-FE49-456A-9080-67D87E30FA65}"/>
              </a:ext>
            </a:extLst>
          </p:cNvPr>
          <p:cNvSpPr/>
          <p:nvPr/>
        </p:nvSpPr>
        <p:spPr>
          <a:xfrm rot="21268823">
            <a:off x="8263700" y="3876969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A1A707E6-0D34-4952-86A6-21A3988C3135}"/>
              </a:ext>
            </a:extLst>
          </p:cNvPr>
          <p:cNvSpPr/>
          <p:nvPr/>
        </p:nvSpPr>
        <p:spPr>
          <a:xfrm rot="21268823">
            <a:off x="1738428" y="395944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3A11176-6EB4-4EE0-8ED4-32686CB11F85}"/>
              </a:ext>
            </a:extLst>
          </p:cNvPr>
          <p:cNvSpPr/>
          <p:nvPr/>
        </p:nvSpPr>
        <p:spPr>
          <a:xfrm rot="21268823">
            <a:off x="5001063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9DE591FC-343F-4A8B-8F3A-D357AD24DB64}"/>
              </a:ext>
            </a:extLst>
          </p:cNvPr>
          <p:cNvSpPr/>
          <p:nvPr/>
        </p:nvSpPr>
        <p:spPr>
          <a:xfrm rot="21268823">
            <a:off x="1738427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DCAFB29F-8C57-4D38-92D3-B1B9170D825D}"/>
              </a:ext>
            </a:extLst>
          </p:cNvPr>
          <p:cNvSpPr/>
          <p:nvPr/>
        </p:nvSpPr>
        <p:spPr>
          <a:xfrm rot="21268823">
            <a:off x="8282404" y="269497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E469DE95-A062-4B19-8385-31C7A979571C}"/>
              </a:ext>
            </a:extLst>
          </p:cNvPr>
          <p:cNvSpPr/>
          <p:nvPr/>
        </p:nvSpPr>
        <p:spPr>
          <a:xfrm rot="21268823">
            <a:off x="4894519" y="3958473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82444-0666-4755-B92C-353372D1072C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1E455-CB7D-47B5-A264-F7BE8127CC0B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AF3BF6-A471-4CCE-9F0C-3B37D2CF3C55}"/>
              </a:ext>
            </a:extLst>
          </p:cNvPr>
          <p:cNvSpPr/>
          <p:nvPr/>
        </p:nvSpPr>
        <p:spPr>
          <a:xfrm>
            <a:off x="7023270" y="590278"/>
            <a:ext cx="713400" cy="71340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1255437-0AA9-4256-8017-CD04774C8BD7}"/>
              </a:ext>
            </a:extLst>
          </p:cNvPr>
          <p:cNvSpPr txBox="1">
            <a:spLocks/>
          </p:cNvSpPr>
          <p:nvPr/>
        </p:nvSpPr>
        <p:spPr>
          <a:xfrm>
            <a:off x="4455329" y="795293"/>
            <a:ext cx="3032761" cy="8327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INDEX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0736C-D341-4A73-AF61-7E8396D6D6CB}"/>
              </a:ext>
            </a:extLst>
          </p:cNvPr>
          <p:cNvSpPr txBox="1"/>
          <p:nvPr/>
        </p:nvSpPr>
        <p:spPr>
          <a:xfrm>
            <a:off x="2184751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01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FA3FE-4BB6-4EA8-9281-4A12B22AD955}"/>
              </a:ext>
            </a:extLst>
          </p:cNvPr>
          <p:cNvSpPr txBox="1"/>
          <p:nvPr/>
        </p:nvSpPr>
        <p:spPr>
          <a:xfrm>
            <a:off x="5466092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4A577-B8AA-4914-A685-18733F63778A}"/>
              </a:ext>
            </a:extLst>
          </p:cNvPr>
          <p:cNvSpPr txBox="1"/>
          <p:nvPr/>
        </p:nvSpPr>
        <p:spPr>
          <a:xfrm>
            <a:off x="8728728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03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BA96F-68A6-4A67-9841-93455864AF01}"/>
              </a:ext>
            </a:extLst>
          </p:cNvPr>
          <p:cNvSpPr txBox="1"/>
          <p:nvPr/>
        </p:nvSpPr>
        <p:spPr>
          <a:xfrm>
            <a:off x="2203457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04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BFD00-07DE-4F66-8987-BA3382EC40C4}"/>
              </a:ext>
            </a:extLst>
          </p:cNvPr>
          <p:cNvSpPr txBox="1"/>
          <p:nvPr/>
        </p:nvSpPr>
        <p:spPr>
          <a:xfrm>
            <a:off x="8728728" y="3166164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4E78B-C511-4CBD-B2B6-47910F1D3EC4}"/>
              </a:ext>
            </a:extLst>
          </p:cNvPr>
          <p:cNvSpPr txBox="1"/>
          <p:nvPr/>
        </p:nvSpPr>
        <p:spPr>
          <a:xfrm>
            <a:off x="5340843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05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0D751E-A65A-4579-9050-DA07024D5124}"/>
              </a:ext>
            </a:extLst>
          </p:cNvPr>
          <p:cNvSpPr txBox="1"/>
          <p:nvPr/>
        </p:nvSpPr>
        <p:spPr>
          <a:xfrm>
            <a:off x="1956727" y="2684732"/>
            <a:ext cx="133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Motivation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EE65C-8AF1-4A24-8AF9-23AFA4D9F9AD}"/>
              </a:ext>
            </a:extLst>
          </p:cNvPr>
          <p:cNvSpPr txBox="1"/>
          <p:nvPr/>
        </p:nvSpPr>
        <p:spPr>
          <a:xfrm>
            <a:off x="4928689" y="2684732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 Overview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54A8EB-B8AD-45DA-9164-10A1EB377888}"/>
              </a:ext>
            </a:extLst>
          </p:cNvPr>
          <p:cNvSpPr txBox="1"/>
          <p:nvPr/>
        </p:nvSpPr>
        <p:spPr>
          <a:xfrm>
            <a:off x="8609704" y="2684732"/>
            <a:ext cx="111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Use Case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72FA08-43C4-419A-9DB3-A498AFAEC108}"/>
              </a:ext>
            </a:extLst>
          </p:cNvPr>
          <p:cNvSpPr txBox="1"/>
          <p:nvPr/>
        </p:nvSpPr>
        <p:spPr>
          <a:xfrm>
            <a:off x="1896083" y="395555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Architecture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F3933B-C3C7-40CC-862C-0513F2F3EF42}"/>
              </a:ext>
            </a:extLst>
          </p:cNvPr>
          <p:cNvSpPr txBox="1"/>
          <p:nvPr/>
        </p:nvSpPr>
        <p:spPr>
          <a:xfrm>
            <a:off x="4612682" y="3952280"/>
            <a:ext cx="233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Resource Structure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[</a:t>
            </a:r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교수님 피드백 반영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]</a:t>
            </a:r>
            <a:endParaRPr lang="ko-KR" altLang="en-US" dirty="0">
              <a:solidFill>
                <a:srgbClr val="FF0000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61365-8A9D-4282-A16B-78CCCCF27C05}"/>
              </a:ext>
            </a:extLst>
          </p:cNvPr>
          <p:cNvSpPr txBox="1"/>
          <p:nvPr/>
        </p:nvSpPr>
        <p:spPr>
          <a:xfrm>
            <a:off x="6794312" y="3870776"/>
            <a:ext cx="4748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 Procedure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관리자 등록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로그인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데이터 가져오는 과정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앱 알림 </a:t>
            </a:r>
            <a:r>
              <a:rPr lang="ko-KR" altLang="en-US" dirty="0" err="1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등일련의</a:t>
            </a:r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과정을 추가하는게 </a:t>
            </a:r>
            <a:r>
              <a:rPr lang="ko-KR" altLang="en-US" dirty="0" err="1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좋을듯</a:t>
            </a:r>
            <a:endParaRPr lang="ko-KR" altLang="en-US" dirty="0">
              <a:solidFill>
                <a:srgbClr val="FF0000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BB13A5-59E4-4908-8AF2-DD92DA74EA70}"/>
              </a:ext>
            </a:extLst>
          </p:cNvPr>
          <p:cNvSpPr/>
          <p:nvPr/>
        </p:nvSpPr>
        <p:spPr>
          <a:xfrm>
            <a:off x="1579998" y="1970267"/>
            <a:ext cx="5443272" cy="1277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id="{7219A9C1-C021-49ED-9D98-FDF66E8E6304}"/>
              </a:ext>
            </a:extLst>
          </p:cNvPr>
          <p:cNvSpPr/>
          <p:nvPr/>
        </p:nvSpPr>
        <p:spPr>
          <a:xfrm rot="21268823">
            <a:off x="1738428" y="5495790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E627A7-0772-4BD5-876B-DA81924FBF24}"/>
              </a:ext>
            </a:extLst>
          </p:cNvPr>
          <p:cNvSpPr txBox="1"/>
          <p:nvPr/>
        </p:nvSpPr>
        <p:spPr>
          <a:xfrm>
            <a:off x="2203457" y="4784011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07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3CE288-97B3-4C25-B579-BE976CD9C304}"/>
              </a:ext>
            </a:extLst>
          </p:cNvPr>
          <p:cNvSpPr txBox="1"/>
          <p:nvPr/>
        </p:nvSpPr>
        <p:spPr>
          <a:xfrm>
            <a:off x="1775060" y="5491897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Demonstration</a:t>
            </a:r>
            <a:b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7FE75-A589-4BFB-A6B2-9E4D9106BDB8}"/>
              </a:ext>
            </a:extLst>
          </p:cNvPr>
          <p:cNvSpPr txBox="1"/>
          <p:nvPr/>
        </p:nvSpPr>
        <p:spPr>
          <a:xfrm>
            <a:off x="404456" y="1531796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기존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ko-KR" altLang="en-US" dirty="0">
                <a:solidFill>
                  <a:srgbClr val="FF0000"/>
                </a:solidFill>
              </a:rPr>
              <a:t>페이지 </a:t>
            </a:r>
            <a:r>
              <a:rPr lang="en-US" altLang="ko-KR" dirty="0">
                <a:solidFill>
                  <a:srgbClr val="FF0000"/>
                </a:solidFill>
              </a:rPr>
              <a:t>-&gt; 4</a:t>
            </a:r>
            <a:r>
              <a:rPr lang="ko-KR" altLang="en-US" dirty="0">
                <a:solidFill>
                  <a:srgbClr val="FF0000"/>
                </a:solidFill>
              </a:rPr>
              <a:t>페이지로 축소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교수님 피드백 반영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EAD5AD-8522-4862-A1D4-E19C63E93F99}"/>
              </a:ext>
            </a:extLst>
          </p:cNvPr>
          <p:cNvSpPr txBox="1"/>
          <p:nvPr/>
        </p:nvSpPr>
        <p:spPr>
          <a:xfrm>
            <a:off x="1017199" y="5953562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실제 디바이스 및 </a:t>
            </a:r>
            <a:r>
              <a:rPr lang="ko-KR" altLang="en-US" dirty="0" err="1">
                <a:solidFill>
                  <a:srgbClr val="FF0000"/>
                </a:solidFill>
              </a:rPr>
              <a:t>웹앱의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작동을 이미지로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EA202F-9469-460C-9FCB-16B56DE2230A}"/>
              </a:ext>
            </a:extLst>
          </p:cNvPr>
          <p:cNvSpPr txBox="1"/>
          <p:nvPr/>
        </p:nvSpPr>
        <p:spPr>
          <a:xfrm>
            <a:off x="7236787" y="1697949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교수님이 칭찬하신 관계로 </a:t>
            </a:r>
            <a:r>
              <a:rPr lang="ko-KR" altLang="en-US">
                <a:solidFill>
                  <a:srgbClr val="FF0000"/>
                </a:solidFill>
              </a:rPr>
              <a:t>일단은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  <a:r>
              <a:rPr lang="ko-KR" altLang="en-US" dirty="0">
                <a:solidFill>
                  <a:srgbClr val="FF0000"/>
                </a:solidFill>
              </a:rPr>
              <a:t>보류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309DA-4DDA-41A5-A6EA-F59334A37AB8}"/>
              </a:ext>
            </a:extLst>
          </p:cNvPr>
          <p:cNvSpPr txBox="1"/>
          <p:nvPr/>
        </p:nvSpPr>
        <p:spPr>
          <a:xfrm>
            <a:off x="5371422" y="4784011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08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6FDB9E-E19B-456E-A1AE-6942D8C537CB}"/>
              </a:ext>
            </a:extLst>
          </p:cNvPr>
          <p:cNvSpPr txBox="1"/>
          <p:nvPr/>
        </p:nvSpPr>
        <p:spPr>
          <a:xfrm>
            <a:off x="5306909" y="549189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Benefits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A0A567-6722-4EAF-9331-41DFCD45CE1F}"/>
              </a:ext>
            </a:extLst>
          </p:cNvPr>
          <p:cNvSpPr txBox="1"/>
          <p:nvPr/>
        </p:nvSpPr>
        <p:spPr>
          <a:xfrm>
            <a:off x="4065250" y="5953562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구현한 앱으로 얻는 기대효과들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7B8F9-97BD-47E9-B484-8D995DCE0D9A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6E79C4C7-3DDF-4C6A-8C87-D6C42ACC44D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4F09355B-16CE-40C0-AC48-57E5C34461C3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57D49-0FCB-4716-A6EA-5360E29BF59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1030" name="Picture 6" descr="Covid19 코로나 바이러스 - Pixabay의 무료 이미지">
            <a:extLst>
              <a:ext uri="{FF2B5EF4-FFF2-40B4-BE49-F238E27FC236}">
                <a16:creationId xmlns:a16="http://schemas.microsoft.com/office/drawing/2014/main" id="{9356B42D-E256-4725-88A6-8664867BE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80" y="1778987"/>
            <a:ext cx="4589417" cy="2470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332580-E421-4EAE-B256-0C304B7704A8}"/>
              </a:ext>
            </a:extLst>
          </p:cNvPr>
          <p:cNvSpPr txBox="1"/>
          <p:nvPr/>
        </p:nvSpPr>
        <p:spPr>
          <a:xfrm>
            <a:off x="7221433" y="238974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감염병 확산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심화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D83C6-4434-40DA-89EB-CE046F2797B7}"/>
              </a:ext>
            </a:extLst>
          </p:cNvPr>
          <p:cNvSpPr txBox="1"/>
          <p:nvPr/>
        </p:nvSpPr>
        <p:spPr>
          <a:xfrm>
            <a:off x="6862363" y="3175841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비치량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증가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D269F-D09C-4A14-8A22-71340A8DA1D6}"/>
              </a:ext>
            </a:extLst>
          </p:cNvPr>
          <p:cNvSpPr txBox="1"/>
          <p:nvPr/>
        </p:nvSpPr>
        <p:spPr>
          <a:xfrm>
            <a:off x="1419880" y="4978864"/>
            <a:ext cx="9352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“</a:t>
            </a:r>
            <a:r>
              <a:rPr lang="ko-KR" altLang="en-US" sz="28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소모품</a:t>
            </a:r>
            <a:r>
              <a:rPr lang="en-US" altLang="ko-KR" sz="28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”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이라는 특성 → 지속적인 점검 및 교체가 불가피</a:t>
            </a:r>
          </a:p>
        </p:txBody>
      </p:sp>
    </p:spTree>
    <p:extLst>
      <p:ext uri="{BB962C8B-B14F-4D97-AF65-F5344CB8AC3E}">
        <p14:creationId xmlns:p14="http://schemas.microsoft.com/office/powerpoint/2010/main" val="276075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B8ABB93-AC1A-440C-8DC9-6B63F9A295A5}"/>
              </a:ext>
            </a:extLst>
          </p:cNvPr>
          <p:cNvSpPr txBox="1"/>
          <p:nvPr/>
        </p:nvSpPr>
        <p:spPr>
          <a:xfrm>
            <a:off x="2086733" y="4695642"/>
            <a:ext cx="801854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손소독제에 </a:t>
            </a: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IoT 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센서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를 부착해서 데이터를 기반으로 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현황을 파악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하여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관리자가 일괄적으로 관리하는 서비스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는 어떨까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?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8E315FD-1E55-428D-B57A-9DE24CFE34AF}"/>
              </a:ext>
            </a:extLst>
          </p:cNvPr>
          <p:cNvGrpSpPr/>
          <p:nvPr/>
        </p:nvGrpSpPr>
        <p:grpSpPr>
          <a:xfrm>
            <a:off x="2086733" y="1122947"/>
            <a:ext cx="8680737" cy="3513784"/>
            <a:chOff x="2477238" y="1122947"/>
            <a:chExt cx="8680737" cy="351378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602D63-EE8B-4C8A-A02B-C216092F1369}"/>
                </a:ext>
              </a:extLst>
            </p:cNvPr>
            <p:cNvGrpSpPr/>
            <p:nvPr/>
          </p:nvGrpSpPr>
          <p:grpSpPr>
            <a:xfrm>
              <a:off x="2477238" y="1122947"/>
              <a:ext cx="8680737" cy="3513784"/>
              <a:chOff x="1925146" y="1049507"/>
              <a:chExt cx="10311982" cy="4174078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150DA7FF-696E-4171-8587-62ABBF3B2B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>
              <a:xfrm>
                <a:off x="6032043" y="1049507"/>
                <a:ext cx="6205085" cy="4174078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4C2CD982-3E92-4786-B802-CA9F30C84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5146" y="1648820"/>
                <a:ext cx="2872989" cy="3177815"/>
              </a:xfrm>
              <a:prstGeom prst="rect">
                <a:avLst/>
              </a:prstGeom>
              <a:effectLst/>
            </p:spPr>
          </p:pic>
        </p:grpSp>
        <p:sp>
          <p:nvSpPr>
            <p:cNvPr id="3" name="더하기 기호 2">
              <a:extLst>
                <a:ext uri="{FF2B5EF4-FFF2-40B4-BE49-F238E27FC236}">
                  <a16:creationId xmlns:a16="http://schemas.microsoft.com/office/drawing/2014/main" id="{CE91FA2D-AB60-47F7-AF6F-4ACC687AFC2E}"/>
                </a:ext>
              </a:extLst>
            </p:cNvPr>
            <p:cNvSpPr/>
            <p:nvPr/>
          </p:nvSpPr>
          <p:spPr>
            <a:xfrm>
              <a:off x="4780306" y="2387933"/>
              <a:ext cx="1154162" cy="1154162"/>
            </a:xfrm>
            <a:prstGeom prst="mathPlus">
              <a:avLst>
                <a:gd name="adj1" fmla="val 11886"/>
              </a:avLst>
            </a:prstGeom>
            <a:solidFill>
              <a:srgbClr val="79C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287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123FCC-4EB5-4520-ADB3-BFE0BFEB85F6}"/>
              </a:ext>
            </a:extLst>
          </p:cNvPr>
          <p:cNvSpPr/>
          <p:nvPr/>
        </p:nvSpPr>
        <p:spPr>
          <a:xfrm>
            <a:off x="3935633" y="2167197"/>
            <a:ext cx="7689663" cy="3204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EF333660-1E3A-49A7-B8EE-42609C41BC44}"/>
              </a:ext>
            </a:extLst>
          </p:cNvPr>
          <p:cNvSpPr/>
          <p:nvPr/>
        </p:nvSpPr>
        <p:spPr>
          <a:xfrm rot="21268823">
            <a:off x="1315661" y="316342"/>
            <a:ext cx="38732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B20B2FE-F735-4C26-A431-AE72D06C229E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012912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Overview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35B22-73C2-4342-ABDB-6AEBFA076FF8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1026" name="Picture 2" descr="Hand Sanitizer Gel - Free image on Pixabay">
            <a:extLst>
              <a:ext uri="{FF2B5EF4-FFF2-40B4-BE49-F238E27FC236}">
                <a16:creationId xmlns:a16="http://schemas.microsoft.com/office/drawing/2014/main" id="{6EAD667D-B37A-466E-8B80-6F0C52DC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00" y="1346085"/>
            <a:ext cx="2082914" cy="20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32D17D3-CE6E-47EA-A0A3-DF5A315A99F8}"/>
              </a:ext>
            </a:extLst>
          </p:cNvPr>
          <p:cNvSpPr txBox="1"/>
          <p:nvPr/>
        </p:nvSpPr>
        <p:spPr>
          <a:xfrm>
            <a:off x="4003802" y="2301571"/>
            <a:ext cx="7689663" cy="271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 관리 시스템</a:t>
            </a:r>
            <a:endParaRPr lang="en-US" altLang="ko-KR" sz="32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IoT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센서를 통해 손소독제 잔량 데이터를 서버로 전송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App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으로 손소독제 잔량 확인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손소독제가 고갈된 경우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App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으로 관리자에게 알림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8CAB91-2379-4604-BD27-28F604210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31" y="4161511"/>
            <a:ext cx="1743989" cy="191634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7EB720E-71BD-44F3-832A-64B71D487BA8}"/>
              </a:ext>
            </a:extLst>
          </p:cNvPr>
          <p:cNvCxnSpPr>
            <a:cxnSpLocks/>
            <a:stCxn id="1026" idx="2"/>
            <a:endCxn id="3" idx="0"/>
          </p:cNvCxnSpPr>
          <p:nvPr/>
        </p:nvCxnSpPr>
        <p:spPr>
          <a:xfrm>
            <a:off x="2005157" y="3428999"/>
            <a:ext cx="16969" cy="7325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06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2C164E17-2DE0-4CAC-9C61-B3AC7DF7F0EA}"/>
              </a:ext>
            </a:extLst>
          </p:cNvPr>
          <p:cNvSpPr/>
          <p:nvPr/>
        </p:nvSpPr>
        <p:spPr>
          <a:xfrm rot="21268823">
            <a:off x="1315661" y="316342"/>
            <a:ext cx="38732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6D80D0B-755A-41B0-8217-3ACCB0A4EDEA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012912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Overview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91E903-ED99-4CC8-BA5D-28C4BF9CD314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266901-3FE8-4E4A-B869-51B30A88EECE}"/>
              </a:ext>
            </a:extLst>
          </p:cNvPr>
          <p:cNvSpPr/>
          <p:nvPr/>
        </p:nvSpPr>
        <p:spPr>
          <a:xfrm>
            <a:off x="122619" y="1913985"/>
            <a:ext cx="5796238" cy="3599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ED07A7-1DDC-4C9A-803D-BD86937EFF2A}"/>
              </a:ext>
            </a:extLst>
          </p:cNvPr>
          <p:cNvSpPr txBox="1"/>
          <p:nvPr/>
        </p:nvSpPr>
        <p:spPr>
          <a:xfrm>
            <a:off x="-86624" y="2485305"/>
            <a:ext cx="5926823" cy="206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프로젝트 목적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811213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불필요한 </a:t>
            </a:r>
            <a:r>
              <a:rPr lang="ko-KR" altLang="en-US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인력낭비 방지</a:t>
            </a:r>
            <a:endParaRPr lang="en-US" altLang="ko-KR" sz="20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811213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적절한 </a:t>
            </a:r>
            <a:r>
              <a:rPr lang="ko-KR" altLang="en-US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양 조절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을 통한 효율적인 관리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811213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 사용량을 통한 </a:t>
            </a:r>
            <a:r>
              <a:rPr lang="ko-KR" altLang="en-US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밀집도 간접 분석</a:t>
            </a:r>
            <a:endParaRPr lang="en-US" altLang="ko-KR" sz="20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7AD1DA-9327-4D7A-81F5-2ECD2E1C8DE2}"/>
              </a:ext>
            </a:extLst>
          </p:cNvPr>
          <p:cNvGrpSpPr/>
          <p:nvPr/>
        </p:nvGrpSpPr>
        <p:grpSpPr>
          <a:xfrm>
            <a:off x="6158946" y="1332280"/>
            <a:ext cx="5733304" cy="4293012"/>
            <a:chOff x="6184489" y="337674"/>
            <a:chExt cx="5733304" cy="42930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F2EB9E-B905-4BF9-9192-9D71ADD5C756}"/>
                </a:ext>
              </a:extLst>
            </p:cNvPr>
            <p:cNvSpPr txBox="1"/>
            <p:nvPr/>
          </p:nvSpPr>
          <p:spPr>
            <a:xfrm>
              <a:off x="6313646" y="337674"/>
              <a:ext cx="5474985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프로젝트 대상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: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공공기관 및 개인 건물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관리자</a:t>
              </a:r>
              <a:endParaRPr lang="en-US" altLang="ko-KR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pic>
          <p:nvPicPr>
            <p:cNvPr id="2050" name="Picture 2" descr="Download free photo of City, city night, skyscraper, building, city scape -  from needpix.com">
              <a:extLst>
                <a:ext uri="{FF2B5EF4-FFF2-40B4-BE49-F238E27FC236}">
                  <a16:creationId xmlns:a16="http://schemas.microsoft.com/office/drawing/2014/main" id="{8CE0C86F-A380-4C6B-B8D9-94ABA3A6F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4489" y="3449278"/>
              <a:ext cx="5733304" cy="1181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900+ Free Charts &amp; Graph Illustrations - Pixabay">
            <a:extLst>
              <a:ext uri="{FF2B5EF4-FFF2-40B4-BE49-F238E27FC236}">
                <a16:creationId xmlns:a16="http://schemas.microsoft.com/office/drawing/2014/main" id="{A30ED722-964D-40D3-B75A-5A8D06167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t="19954" r="13953" b="19999"/>
          <a:stretch/>
        </p:blipFill>
        <p:spPr bwMode="auto">
          <a:xfrm>
            <a:off x="7516345" y="2230058"/>
            <a:ext cx="3018503" cy="19446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ACF6E58-44E2-4278-8E28-B07D98209745}"/>
              </a:ext>
            </a:extLst>
          </p:cNvPr>
          <p:cNvCxnSpPr>
            <a:cxnSpLocks/>
          </p:cNvCxnSpPr>
          <p:nvPr/>
        </p:nvCxnSpPr>
        <p:spPr>
          <a:xfrm>
            <a:off x="7516345" y="4174702"/>
            <a:ext cx="2630545" cy="85988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A4B3FC-5227-4209-97DA-EE56A069A943}"/>
              </a:ext>
            </a:extLst>
          </p:cNvPr>
          <p:cNvCxnSpPr>
            <a:cxnSpLocks/>
          </p:cNvCxnSpPr>
          <p:nvPr/>
        </p:nvCxnSpPr>
        <p:spPr>
          <a:xfrm flipV="1">
            <a:off x="10225548" y="4174703"/>
            <a:ext cx="309300" cy="7807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34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61175" y="64530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268823">
            <a:off x="1317685" y="358332"/>
            <a:ext cx="3000190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3108345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Use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Case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03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1A1F60-28C7-47A4-BFEB-9FDF0BC75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88" y="1225029"/>
            <a:ext cx="6116823" cy="493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3542" y="645305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268823">
            <a:off x="1315022" y="303107"/>
            <a:ext cx="4148497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298048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Architecture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04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5C2386-6E02-4402-89C4-60251018D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85" y="1203420"/>
            <a:ext cx="7513630" cy="51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6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3542" y="645305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1964" y="308491"/>
            <a:ext cx="5467628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6" y="216796"/>
            <a:ext cx="5664733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Resource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Structure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05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C4E5600-A292-4FA7-82CF-539A3FC76125}"/>
              </a:ext>
            </a:extLst>
          </p:cNvPr>
          <p:cNvSpPr/>
          <p:nvPr/>
        </p:nvSpPr>
        <p:spPr>
          <a:xfrm>
            <a:off x="1443548" y="1384665"/>
            <a:ext cx="1535837" cy="26882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App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07B6DBD-4A1E-4F8A-B377-48772A893FA7}"/>
              </a:ext>
            </a:extLst>
          </p:cNvPr>
          <p:cNvSpPr/>
          <p:nvPr/>
        </p:nvSpPr>
        <p:spPr>
          <a:xfrm>
            <a:off x="2444506" y="2789276"/>
            <a:ext cx="1755557" cy="26882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Webview.java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232516-FE42-42A1-B614-B915DA8DFDCF}"/>
              </a:ext>
            </a:extLst>
          </p:cNvPr>
          <p:cNvSpPr/>
          <p:nvPr/>
        </p:nvSpPr>
        <p:spPr>
          <a:xfrm>
            <a:off x="9303243" y="1387995"/>
            <a:ext cx="1899821" cy="26882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Mobius Server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C76657C-5951-44E4-986C-D342EB4684E8}"/>
              </a:ext>
            </a:extLst>
          </p:cNvPr>
          <p:cNvSpPr/>
          <p:nvPr/>
        </p:nvSpPr>
        <p:spPr>
          <a:xfrm>
            <a:off x="4491549" y="1384666"/>
            <a:ext cx="1899821" cy="26882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GCP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3BA80BA-D320-498E-8F7B-2CE91A707BCE}"/>
              </a:ext>
            </a:extLst>
          </p:cNvPr>
          <p:cNvSpPr/>
          <p:nvPr/>
        </p:nvSpPr>
        <p:spPr>
          <a:xfrm>
            <a:off x="5743301" y="1909210"/>
            <a:ext cx="1899821" cy="26882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Webpage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C8E7FB3-1A77-4177-AB2D-01AAEABD7ACF}"/>
              </a:ext>
            </a:extLst>
          </p:cNvPr>
          <p:cNvSpPr/>
          <p:nvPr/>
        </p:nvSpPr>
        <p:spPr>
          <a:xfrm>
            <a:off x="6903316" y="2308658"/>
            <a:ext cx="1899821" cy="38500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Login / Admin Register  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DEC2670-B963-459E-82B1-6926B0FDB111}"/>
              </a:ext>
            </a:extLst>
          </p:cNvPr>
          <p:cNvSpPr/>
          <p:nvPr/>
        </p:nvSpPr>
        <p:spPr>
          <a:xfrm>
            <a:off x="6903315" y="3213207"/>
            <a:ext cx="1899821" cy="26882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Dashboard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6F12726-F540-4E5B-8F2F-B2B034DE0865}"/>
              </a:ext>
            </a:extLst>
          </p:cNvPr>
          <p:cNvSpPr/>
          <p:nvPr/>
        </p:nvSpPr>
        <p:spPr>
          <a:xfrm>
            <a:off x="5743301" y="3719638"/>
            <a:ext cx="1899821" cy="26882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DB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F7C884-55FB-4966-BBE6-537DA9916FE6}"/>
              </a:ext>
            </a:extLst>
          </p:cNvPr>
          <p:cNvSpPr/>
          <p:nvPr/>
        </p:nvSpPr>
        <p:spPr>
          <a:xfrm>
            <a:off x="6903314" y="4112926"/>
            <a:ext cx="1899821" cy="453168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ea typeface="카카오 Regular" panose="020B0600000101010101"/>
              </a:rPr>
              <a:t>Mysql</a:t>
            </a:r>
            <a:b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</a:br>
            <a:r>
              <a:rPr lang="en-US" altLang="ko-KR" sz="1200" b="1" dirty="0" err="1">
                <a:solidFill>
                  <a:schemeClr val="tx1"/>
                </a:solidFill>
                <a:ea typeface="카카오 Regular" panose="020B0600000101010101"/>
              </a:rPr>
              <a:t>HS_admin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6F30587-4C4C-4D6E-BDEB-B6D26C63DEA8}"/>
              </a:ext>
            </a:extLst>
          </p:cNvPr>
          <p:cNvSpPr/>
          <p:nvPr/>
        </p:nvSpPr>
        <p:spPr>
          <a:xfrm>
            <a:off x="5743300" y="5393154"/>
            <a:ext cx="1899821" cy="326914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Data Collection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9F4F2B5-F6AD-4F23-8CC7-3D098EC7CFEC}"/>
              </a:ext>
            </a:extLst>
          </p:cNvPr>
          <p:cNvSpPr/>
          <p:nvPr/>
        </p:nvSpPr>
        <p:spPr>
          <a:xfrm>
            <a:off x="6903313" y="5916231"/>
            <a:ext cx="1899821" cy="326914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get_data.py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69D647C-F76A-4482-B672-ECCB7258E4EE}"/>
              </a:ext>
            </a:extLst>
          </p:cNvPr>
          <p:cNvSpPr/>
          <p:nvPr/>
        </p:nvSpPr>
        <p:spPr>
          <a:xfrm>
            <a:off x="6903314" y="6509513"/>
            <a:ext cx="1899821" cy="326914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exc.py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17695E7-C171-4BDE-BC60-F32B8335E6FF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3974698" y="-813024"/>
            <a:ext cx="434458" cy="396092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817E72D-872F-4FDD-81CF-6A8E7C2CAC8F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>
            <a:off x="5589695" y="801973"/>
            <a:ext cx="434459" cy="730927"/>
          </a:xfrm>
          <a:prstGeom prst="bentConnector3">
            <a:avLst>
              <a:gd name="adj1" fmla="val 5072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15D6BAA-A997-4186-9CAD-9B903D9B51A1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7993876" y="-871283"/>
            <a:ext cx="437788" cy="40807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775DE5B-D156-45F5-B95E-8380645EB7ED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rot="10800000">
            <a:off x="2211468" y="1653487"/>
            <a:ext cx="233039" cy="127020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90A31F5-843F-41AD-9A96-5621B43A6D3A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5397314" y="1697633"/>
            <a:ext cx="390133" cy="30184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AC7597B-9352-4087-A487-98C4934DB722}"/>
              </a:ext>
            </a:extLst>
          </p:cNvPr>
          <p:cNvSpPr/>
          <p:nvPr/>
        </p:nvSpPr>
        <p:spPr>
          <a:xfrm>
            <a:off x="6903316" y="2819919"/>
            <a:ext cx="1899821" cy="26882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List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4EB6E7D-0984-4B0E-BB26-5658F8F39A94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 rot="16200000" flipH="1">
            <a:off x="6636699" y="2234545"/>
            <a:ext cx="323130" cy="21010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437255E-8D67-4232-A94E-A60EB5D33865}"/>
              </a:ext>
            </a:extLst>
          </p:cNvPr>
          <p:cNvCxnSpPr>
            <a:cxnSpLocks/>
            <a:stCxn id="15" idx="2"/>
            <a:endCxn id="28" idx="1"/>
          </p:cNvCxnSpPr>
          <p:nvPr/>
        </p:nvCxnSpPr>
        <p:spPr>
          <a:xfrm rot="16200000" flipH="1">
            <a:off x="6410115" y="2461129"/>
            <a:ext cx="776298" cy="21010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A20BAF4-11D3-4370-895C-1AE0655730BB}"/>
              </a:ext>
            </a:extLst>
          </p:cNvPr>
          <p:cNvCxnSpPr>
            <a:cxnSpLocks/>
            <a:stCxn id="15" idx="2"/>
            <a:endCxn id="17" idx="1"/>
          </p:cNvCxnSpPr>
          <p:nvPr/>
        </p:nvCxnSpPr>
        <p:spPr>
          <a:xfrm rot="16200000" flipH="1">
            <a:off x="6213470" y="2657773"/>
            <a:ext cx="1169586" cy="2101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E3FE469-2905-4F0F-AD92-3F4F82507C1B}"/>
              </a:ext>
            </a:extLst>
          </p:cNvPr>
          <p:cNvCxnSpPr>
            <a:cxnSpLocks/>
            <a:stCxn id="14" idx="2"/>
            <a:endCxn id="18" idx="1"/>
          </p:cNvCxnSpPr>
          <p:nvPr/>
        </p:nvCxnSpPr>
        <p:spPr>
          <a:xfrm rot="16200000" flipH="1">
            <a:off x="4492100" y="2602847"/>
            <a:ext cx="2200561" cy="30184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611EE6D-3BA6-44DC-9660-57C830947F73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16200000" flipH="1">
            <a:off x="6622738" y="4058934"/>
            <a:ext cx="351050" cy="210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671F5-7CE2-4B93-8BE4-1A53C1385A26}"/>
              </a:ext>
            </a:extLst>
          </p:cNvPr>
          <p:cNvSpPr/>
          <p:nvPr/>
        </p:nvSpPr>
        <p:spPr>
          <a:xfrm>
            <a:off x="6903314" y="4743823"/>
            <a:ext cx="1899821" cy="453168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ea typeface="카카오 Regular" panose="020B0600000101010101"/>
              </a:rPr>
              <a:t>Mysql</a:t>
            </a:r>
            <a:b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</a:br>
            <a:r>
              <a:rPr lang="en-US" altLang="ko-KR" sz="1200" b="1" dirty="0" err="1">
                <a:solidFill>
                  <a:schemeClr val="tx1"/>
                </a:solidFill>
                <a:ea typeface="카카오 Regular" panose="020B0600000101010101"/>
              </a:rPr>
              <a:t>HS_data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6DB2937-0EAC-4547-82EA-1127B09501DB}"/>
              </a:ext>
            </a:extLst>
          </p:cNvPr>
          <p:cNvCxnSpPr>
            <a:cxnSpLocks/>
            <a:stCxn id="18" idx="2"/>
            <a:endCxn id="34" idx="1"/>
          </p:cNvCxnSpPr>
          <p:nvPr/>
        </p:nvCxnSpPr>
        <p:spPr>
          <a:xfrm rot="16200000" flipH="1">
            <a:off x="6307290" y="4374382"/>
            <a:ext cx="981947" cy="210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C1E202F-96D3-4DF0-89B0-2F7A73BEDD8E}"/>
              </a:ext>
            </a:extLst>
          </p:cNvPr>
          <p:cNvCxnSpPr>
            <a:cxnSpLocks/>
            <a:stCxn id="14" idx="2"/>
            <a:endCxn id="20" idx="1"/>
          </p:cNvCxnSpPr>
          <p:nvPr/>
        </p:nvCxnSpPr>
        <p:spPr>
          <a:xfrm rot="16200000" flipH="1">
            <a:off x="3640819" y="3454129"/>
            <a:ext cx="3903123" cy="30184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11CF340-F33D-425C-B855-0D28A9E97C36}"/>
              </a:ext>
            </a:extLst>
          </p:cNvPr>
          <p:cNvCxnSpPr>
            <a:cxnSpLocks/>
            <a:stCxn id="20" idx="2"/>
            <a:endCxn id="22" idx="1"/>
          </p:cNvCxnSpPr>
          <p:nvPr/>
        </p:nvCxnSpPr>
        <p:spPr>
          <a:xfrm rot="16200000" flipH="1">
            <a:off x="6321811" y="6091467"/>
            <a:ext cx="952902" cy="2101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B590A5B-D8F9-4B60-9231-AC8FE3C83DD6}"/>
              </a:ext>
            </a:extLst>
          </p:cNvPr>
          <p:cNvCxnSpPr>
            <a:cxnSpLocks/>
            <a:stCxn id="20" idx="2"/>
            <a:endCxn id="21" idx="1"/>
          </p:cNvCxnSpPr>
          <p:nvPr/>
        </p:nvCxnSpPr>
        <p:spPr>
          <a:xfrm rot="16200000" flipH="1">
            <a:off x="6618452" y="5794827"/>
            <a:ext cx="359620" cy="210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1861</Words>
  <Application>Microsoft Office PowerPoint</Application>
  <PresentationFormat>와이드스크린</PresentationFormat>
  <Paragraphs>153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카카오 Regular</vt:lpstr>
      <vt:lpstr>Arial</vt:lpstr>
      <vt:lpstr>Office 테마</vt:lpstr>
      <vt:lpstr>Interim Project 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 Presentation</dc:title>
  <dc:creator>Choi Minji</dc:creator>
  <cp:lastModifiedBy>Admin</cp:lastModifiedBy>
  <cp:revision>62</cp:revision>
  <dcterms:created xsi:type="dcterms:W3CDTF">2020-10-24T08:24:34Z</dcterms:created>
  <dcterms:modified xsi:type="dcterms:W3CDTF">2020-11-28T16:56:03Z</dcterms:modified>
</cp:coreProperties>
</file>