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5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Team 1 </a:t>
            </a:r>
            <a:r>
              <a:rPr lang="ko-KR" altLang="en-US" dirty="0" err="1"/>
              <a:t>두리번두리번입니다</a:t>
            </a:r>
            <a:r>
              <a:rPr lang="en-US" altLang="ko-KR" dirty="0"/>
              <a:t>. </a:t>
            </a:r>
            <a:r>
              <a:rPr lang="ko-KR" altLang="en-US" dirty="0"/>
              <a:t>프로젝트 중간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개발하기 위해 보시는 바와 같이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디바이스와 서버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DB</a:t>
            </a:r>
            <a:r>
              <a:rPr lang="ko-KR" altLang="en-US" dirty="0"/>
              <a:t>를 담당하는 사람 </a:t>
            </a:r>
            <a:r>
              <a:rPr lang="en-US" altLang="ko-KR" dirty="0"/>
              <a:t>3</a:t>
            </a:r>
            <a:r>
              <a:rPr lang="ko-KR" altLang="en-US" dirty="0"/>
              <a:t>명과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 플랫폼을 제작하는 사람 </a:t>
            </a:r>
            <a:r>
              <a:rPr lang="en-US" altLang="ko-KR" dirty="0"/>
              <a:t>3</a:t>
            </a:r>
            <a:r>
              <a:rPr lang="ko-KR" altLang="en-US" dirty="0"/>
              <a:t>명으로 역할 분담을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지금부터는 저희 서비스를 개발하기 위해 수립한 정책과 관련한 설명을 드리겠습니다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첫번째로는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 case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 세정제 관리 시스템에서 주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actor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당연 손 세정제 관리를 담당하는 사람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것입니다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 관리자라 표기하겠습니다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관리자는 시스템에 로그인을 하면 담당 손세정제들의 잔량을 수시로 확인할 수 있습니다.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손 세정제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잔량이 기준선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이하로 떨어지면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관리자에게 자동으로 알림이 가고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관리자는 알림을 통해 손 세정제의 남은 잔량을 다시 확인할 수 있습니다.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잔량이 부족한 손 세정제를 확인한 후에, 관리자가 용량을 채워 넣었다면 세정제의 용량을 업데이트 시킬 수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이 서비스의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구성도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대해 말씀드리도록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구조로써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액티비티를 통해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GCP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상에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responsive-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웹페이지를 불러와 서비스를 제공할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로드셀을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hx711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연결한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무게를 받아올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받아온 무게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모듈을 이용하여 와이파이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연결하고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&amp;cube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모비우스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무게데이터를 전송합니다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모비우스에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존재하는 손세정제 무게데이터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포스트맨을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통하여 데이터베이스에 저장되고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이 데이터베이스에 있는 데이터를 통해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잔여 상황을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표현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저희의 핵심 기능인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 잔여 상황에 따른 이벤트를 구현할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3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구조는 클래스 다이어그램을 사용하여 나타내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App,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Warning,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상태클래스인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HS_stataus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메소드를 갖고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손세정제가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full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용량에 관한 변수를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타입으로 가지고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메소드와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손세정제 데이터를 요청하는 메소드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그리고 현재 상태를 나타내는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 정도를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표기한 변수와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이 위험한 정도가 임계치를 넘어섰을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위험신호를 알리는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라이프 사이클은 종속적이지 않기 때문에 집합관계로 표현하였습니다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대표 서비스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프로시져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시퀀스 다이어그램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나타내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손세정제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정보를 보여주기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요청하고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에선 해당 데이터를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리턴해줍니다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그다음으론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경우와 부족하지 않을 경우로 나뉘어지게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부족할 경우엔 사용자에게 위험신호를 보내주어야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위험신호 인스턴스인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요청하면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위험신호가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현재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프로시저가 끝납니다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반대로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부족하지 않은 경우에는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프로시저는 끝나게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9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지금까지의 과정을 한 다이어그램을 표현하면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이와 같은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flow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갖게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9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저희가 목표했던 서비스를 최종 개발하는 것이 앞으로의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2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Team 1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중간 발표 마치겠습니다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서비스를 개발하게 된 동기</a:t>
            </a:r>
            <a:r>
              <a:rPr lang="en-US" altLang="ko-KR" dirty="0"/>
              <a:t>, </a:t>
            </a:r>
            <a:r>
              <a:rPr lang="ko-KR" altLang="en-US" dirty="0"/>
              <a:t>프로젝트의 전체적인 개요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case,</a:t>
            </a:r>
            <a:r>
              <a:rPr lang="ko-KR" altLang="en-US" dirty="0"/>
              <a:t> 아키텍처</a:t>
            </a:r>
            <a:r>
              <a:rPr lang="en-US" altLang="ko-KR" dirty="0"/>
              <a:t>, </a:t>
            </a:r>
            <a:r>
              <a:rPr lang="ko-KR" altLang="en-US" dirty="0"/>
              <a:t>리소스 구조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대표적인 서비스 프로시저 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개발 배경부터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과거의 </a:t>
            </a:r>
            <a:r>
              <a:rPr lang="ko-KR" altLang="en-US" dirty="0" err="1"/>
              <a:t>메르스나</a:t>
            </a:r>
            <a:r>
              <a:rPr lang="ko-KR" altLang="en-US" dirty="0"/>
              <a:t> 신종 플루와 같은 감염병을 포함하여</a:t>
            </a:r>
            <a:r>
              <a:rPr lang="en-US" altLang="ko-KR" dirty="0"/>
              <a:t>, </a:t>
            </a:r>
            <a:r>
              <a:rPr lang="ko-KR" altLang="en-US" dirty="0"/>
              <a:t>현재 진행되고 있는 코로나 바이러스까지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감염성이 강한 감염병이 대대적으로 확산되는 기간이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결정적인 동기였던 코로나 바이러스는 현재</a:t>
            </a:r>
            <a:endParaRPr lang="en-US" altLang="ko-KR" dirty="0"/>
          </a:p>
          <a:p>
            <a:r>
              <a:rPr lang="ko-KR" altLang="en-US" dirty="0"/>
              <a:t>예방을 위한 사회적 거리두기</a:t>
            </a:r>
            <a:r>
              <a:rPr lang="en-US" altLang="ko-KR" dirty="0"/>
              <a:t>, </a:t>
            </a:r>
            <a:r>
              <a:rPr lang="ko-KR" altLang="en-US" dirty="0" err="1"/>
              <a:t>비대면</a:t>
            </a:r>
            <a:r>
              <a:rPr lang="ko-KR" altLang="en-US" dirty="0"/>
              <a:t> 수업 등 영향을 끼치지 않은 곳이 없을 정도로 </a:t>
            </a:r>
            <a:r>
              <a:rPr lang="en-US" altLang="ko-KR" dirty="0"/>
              <a:t>1</a:t>
            </a:r>
            <a:r>
              <a:rPr lang="ko-KR" altLang="en-US" dirty="0"/>
              <a:t>년 가까이 뉴스가 조용할 날이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비말과 손을 통한 접촉으로 코로나가 전파되기 때문에</a:t>
            </a:r>
            <a:r>
              <a:rPr lang="en-US" altLang="ko-KR" dirty="0"/>
              <a:t>, </a:t>
            </a:r>
            <a:r>
              <a:rPr lang="ko-KR" altLang="en-US" dirty="0"/>
              <a:t>확산 방지를 위해</a:t>
            </a:r>
            <a:endParaRPr lang="en-US" altLang="ko-KR" dirty="0"/>
          </a:p>
          <a:p>
            <a:r>
              <a:rPr lang="ko-KR" altLang="en-US" dirty="0"/>
              <a:t>학교나 공공기관 건물</a:t>
            </a:r>
            <a:r>
              <a:rPr lang="en-US" altLang="ko-KR" dirty="0"/>
              <a:t>, </a:t>
            </a:r>
            <a:r>
              <a:rPr lang="ko-KR" altLang="en-US" dirty="0"/>
              <a:t>영화관 등지에 알코올 손소독제가 비치되는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사람들의 </a:t>
            </a:r>
            <a:r>
              <a:rPr lang="ko-KR" altLang="en-US" dirty="0" err="1"/>
              <a:t>이용량이</a:t>
            </a:r>
            <a:r>
              <a:rPr lang="ko-KR" altLang="en-US" dirty="0"/>
              <a:t> 많을수록 손소독제 </a:t>
            </a:r>
            <a:r>
              <a:rPr lang="ko-KR" altLang="en-US" dirty="0" err="1"/>
              <a:t>비치량은</a:t>
            </a:r>
            <a:r>
              <a:rPr lang="ko-KR" altLang="en-US" dirty="0"/>
              <a:t> 더욱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여러 장소에 분산되어 위치해 있는 손소독제는</a:t>
            </a:r>
            <a:endParaRPr lang="en-US" altLang="ko-KR" dirty="0"/>
          </a:p>
          <a:p>
            <a:r>
              <a:rPr lang="ko-KR" altLang="en-US" dirty="0"/>
              <a:t>소모품이라는 특성상</a:t>
            </a:r>
            <a:r>
              <a:rPr lang="en-US" altLang="ko-KR" dirty="0"/>
              <a:t>, </a:t>
            </a:r>
            <a:r>
              <a:rPr lang="ko-KR" altLang="en-US" dirty="0"/>
              <a:t>지속적인 점검 및 교체를 실시해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손소독제 관리자는</a:t>
            </a:r>
            <a:r>
              <a:rPr lang="en-US" altLang="ko-KR" dirty="0"/>
              <a:t>, </a:t>
            </a:r>
            <a:r>
              <a:rPr lang="ko-KR" altLang="en-US" dirty="0"/>
              <a:t>잔량 파악을 위해 직접 가서 눈으로 확인하는 수 밖에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학교나 백화점 같은 큰 규모의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관리자가 그 많은 손소독제를 전수조사 한다면</a:t>
            </a:r>
            <a:r>
              <a:rPr lang="en-US" altLang="ko-KR" dirty="0"/>
              <a:t>, </a:t>
            </a:r>
            <a:r>
              <a:rPr lang="ko-KR" altLang="en-US" dirty="0"/>
              <a:t>이는 시간 낭비와 비효율적인 관리라고 볼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확인하기 전에는 손소독제가 고갈되었는지 확인이 불가하기에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아직 손소독제가 소모되지 않아 교체할 필요가 없는 곳까지 방문하는 경우가 다반사입니다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문제점에 착안하여</a:t>
            </a:r>
            <a:r>
              <a:rPr lang="en-US" altLang="ko-KR" dirty="0"/>
              <a:t>, IoT </a:t>
            </a:r>
            <a:r>
              <a:rPr lang="ko-KR" altLang="en-US" dirty="0"/>
              <a:t>기술을 이용해서</a:t>
            </a:r>
            <a:endParaRPr lang="en-US" altLang="ko-KR" dirty="0"/>
          </a:p>
          <a:p>
            <a:r>
              <a:rPr lang="ko-KR" altLang="en-US" dirty="0"/>
              <a:t>손소독제의 잔량을 원격으로 체크해주고</a:t>
            </a:r>
            <a:r>
              <a:rPr lang="en-US" altLang="ko-KR" dirty="0"/>
              <a:t>, </a:t>
            </a:r>
            <a:r>
              <a:rPr lang="ko-KR" altLang="en-US" dirty="0"/>
              <a:t>소모되는 정도를 파악하여</a:t>
            </a:r>
            <a:endParaRPr lang="en-US" altLang="ko-KR" dirty="0"/>
          </a:p>
          <a:p>
            <a:r>
              <a:rPr lang="ko-KR" altLang="en-US" dirty="0"/>
              <a:t>적절하고 효율적인 관리를 돕는 프로세스를 고안해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저희가 개발하고자 하는 서비스가 바로 </a:t>
            </a:r>
            <a:r>
              <a:rPr lang="en-US" altLang="ko-KR" dirty="0"/>
              <a:t>“</a:t>
            </a:r>
            <a:r>
              <a:rPr lang="ko-KR" altLang="en-US" dirty="0"/>
              <a:t>손소독제 관리 시스템</a:t>
            </a:r>
            <a:r>
              <a:rPr lang="en-US" altLang="ko-KR" dirty="0"/>
              <a:t>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서비스의 주요 기능은 </a:t>
            </a:r>
            <a:r>
              <a:rPr lang="en-US" altLang="ko-KR" dirty="0"/>
              <a:t>IoT </a:t>
            </a:r>
            <a:r>
              <a:rPr lang="ko-KR" altLang="en-US" dirty="0"/>
              <a:t>센서를 통해 손소독제 잔량을 측정하여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소독제가 고갈되었을 때</a:t>
            </a:r>
            <a:r>
              <a:rPr lang="en-US" altLang="ko-KR" dirty="0"/>
              <a:t>, </a:t>
            </a:r>
            <a:r>
              <a:rPr lang="ko-KR" altLang="en-US" dirty="0"/>
              <a:t>관리자에게 </a:t>
            </a:r>
            <a:r>
              <a:rPr lang="en-US" altLang="ko-KR" dirty="0"/>
              <a:t>App</a:t>
            </a:r>
            <a:r>
              <a:rPr lang="ko-KR" altLang="en-US" dirty="0"/>
              <a:t>을 통해 알림을 보내는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그렇기에 이용 대상자는 공공기관 및 건물의 관리자입니다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통해 손소독제 잔량 파악으로 인한 불필요한 인력낭비를 방지하고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소모 속도에 따라 적절한 양 조절을 하며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사용량을 기반으로 </a:t>
            </a:r>
            <a:r>
              <a:rPr lang="ko-KR" altLang="en-US" dirty="0" err="1"/>
              <a:t>간접적으로나마</a:t>
            </a:r>
            <a:r>
              <a:rPr lang="ko-KR" altLang="en-US" dirty="0"/>
              <a:t> 인구 밀집도를 파악하여</a:t>
            </a:r>
            <a:r>
              <a:rPr lang="en-US" altLang="ko-KR" dirty="0"/>
              <a:t>, </a:t>
            </a:r>
            <a:r>
              <a:rPr lang="ko-KR" altLang="en-US" dirty="0"/>
              <a:t>다양한 분야에 활용할 수 있게 하는 것이 저희의 목표입니다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7130" y="64530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10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1F6B743-0052-40D3-8871-2AB31E1CEB1D}"/>
              </a:ext>
            </a:extLst>
          </p:cNvPr>
          <p:cNvSpPr/>
          <p:nvPr/>
        </p:nvSpPr>
        <p:spPr>
          <a:xfrm>
            <a:off x="2208761" y="1493871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17011637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최민지 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조장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5EEDEFF-9E42-472D-ACE1-6816D8CADB4D}"/>
              </a:ext>
            </a:extLst>
          </p:cNvPr>
          <p:cNvSpPr/>
          <p:nvPr/>
        </p:nvSpPr>
        <p:spPr>
          <a:xfrm>
            <a:off x="2208761" y="3853123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구세화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제작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D51B9D0-F004-4D82-9E26-A1948BCD6347}"/>
              </a:ext>
            </a:extLst>
          </p:cNvPr>
          <p:cNvSpPr/>
          <p:nvPr/>
        </p:nvSpPr>
        <p:spPr>
          <a:xfrm>
            <a:off x="4884702" y="3853122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17011619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최세윤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C871946-0943-40CC-A194-4DBFFF30D669}"/>
              </a:ext>
            </a:extLst>
          </p:cNvPr>
          <p:cNvSpPr/>
          <p:nvPr/>
        </p:nvSpPr>
        <p:spPr>
          <a:xfrm>
            <a:off x="7560643" y="3853121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17011609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유재현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660303B-FCE8-4CBE-83C8-AC04488A778A}"/>
              </a:ext>
            </a:extLst>
          </p:cNvPr>
          <p:cNvSpPr/>
          <p:nvPr/>
        </p:nvSpPr>
        <p:spPr>
          <a:xfrm>
            <a:off x="4884702" y="1493870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윤승구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8633110-3662-4108-88AC-4F24F60FCD8E}"/>
              </a:ext>
            </a:extLst>
          </p:cNvPr>
          <p:cNvSpPr/>
          <p:nvPr/>
        </p:nvSpPr>
        <p:spPr>
          <a:xfrm>
            <a:off x="7560643" y="1493870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18011615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최재천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8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61175" y="6453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7685" y="358332"/>
            <a:ext cx="3000190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3108345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A1F60-28C7-47A4-BFEB-9FDF0BC7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88" y="1225029"/>
            <a:ext cx="6116823" cy="4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022" y="303107"/>
            <a:ext cx="4148497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29804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C2386-6E02-4402-89C4-60251018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85" y="1203420"/>
            <a:ext cx="7513630" cy="5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Structure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0254B4C-F6B5-4811-A96E-804CFD9A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30" y="2672667"/>
            <a:ext cx="9528339" cy="17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8733" y="64530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40E02-8A30-4B47-8309-C6FC0237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7" y="1291705"/>
            <a:ext cx="6697765" cy="49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5145" y="6453051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BBC39-E7D2-4075-B181-F4DA8B68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48" y="1396080"/>
            <a:ext cx="8327303" cy="47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Upcoming Plan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98EAF4-0CAF-4FC6-85D5-C80A51A5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" y="1654915"/>
            <a:ext cx="11986156" cy="41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1C2795-A13D-41C5-9297-D1321EBCDC8C}"/>
              </a:ext>
            </a:extLst>
          </p:cNvPr>
          <p:cNvGrpSpPr/>
          <p:nvPr/>
        </p:nvGrpSpPr>
        <p:grpSpPr>
          <a:xfrm>
            <a:off x="3613594" y="1975252"/>
            <a:ext cx="4964812" cy="2907496"/>
            <a:chOff x="3613594" y="1887506"/>
            <a:chExt cx="4964812" cy="29074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5023B3-CBC1-4630-919D-97A70213631B}"/>
                </a:ext>
              </a:extLst>
            </p:cNvPr>
            <p:cNvGrpSpPr/>
            <p:nvPr/>
          </p:nvGrpSpPr>
          <p:grpSpPr>
            <a:xfrm>
              <a:off x="4028762" y="3962291"/>
              <a:ext cx="4134476" cy="832711"/>
              <a:chOff x="3827272" y="2839923"/>
              <a:chExt cx="4134476" cy="832711"/>
            </a:xfrm>
          </p:grpSpPr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32A976F4-7794-4D2A-B68C-ADE8375D6943}"/>
                  </a:ext>
                </a:extLst>
              </p:cNvPr>
              <p:cNvSpPr/>
              <p:nvPr/>
            </p:nvSpPr>
            <p:spPr>
              <a:xfrm rot="21401711">
                <a:off x="3843958" y="2974191"/>
                <a:ext cx="3990616" cy="584961"/>
              </a:xfrm>
              <a:prstGeom prst="parallelogram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E123F9F-CD1D-45C2-8122-E0C123E31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272" y="2839923"/>
                <a:ext cx="4134476" cy="8327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/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6BC996-8F2F-4E37-9FB9-791F1E4369D9}"/>
                </a:ext>
              </a:extLst>
            </p:cNvPr>
            <p:cNvGrpSpPr/>
            <p:nvPr/>
          </p:nvGrpSpPr>
          <p:grpSpPr>
            <a:xfrm>
              <a:off x="3613594" y="1887506"/>
              <a:ext cx="4964812" cy="1826659"/>
              <a:chOff x="3167742" y="1784758"/>
              <a:chExt cx="5856514" cy="215473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92D153-0D67-4B62-B14D-846CCB92C3EB}"/>
                  </a:ext>
                </a:extLst>
              </p:cNvPr>
              <p:cNvSpPr/>
              <p:nvPr/>
            </p:nvSpPr>
            <p:spPr>
              <a:xfrm>
                <a:off x="7343502" y="1784758"/>
                <a:ext cx="1680754" cy="168075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4B153EED-3715-4069-B6E8-794B1D39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7742" y="2258737"/>
                <a:ext cx="5366780" cy="16807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>
                  <a:lnSpc>
                    <a:spcPct val="120000"/>
                  </a:lnSpc>
                </a:pPr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Team 1</a:t>
                </a:r>
              </a:p>
              <a:p>
                <a:pPr algn="dist">
                  <a:lnSpc>
                    <a:spcPct val="120000"/>
                  </a:lnSpc>
                </a:pPr>
                <a:r>
                  <a:rPr lang="ko-KR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두리번두리번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0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787523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6759485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1B8A98A-7E03-421D-93F3-D454245D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1914409"/>
            <a:ext cx="4327281" cy="2468200"/>
          </a:xfrm>
          <a:prstGeom prst="rect">
            <a:avLst/>
          </a:prstGeom>
        </p:spPr>
      </p:pic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8" y="1912212"/>
            <a:ext cx="4589417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3331460" y="5001474"/>
            <a:ext cx="552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메르스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COVID-19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 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89367-2878-4E46-AFAA-F57B08FCD2B0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D4550-24DE-4DE0-BE56-DA57E6C1FDB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06150-6845-4A5C-8DCF-D8F81F6DC63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1D6224-D2AA-4436-801D-E3918AF25215}"/>
              </a:ext>
            </a:extLst>
          </p:cNvPr>
          <p:cNvGrpSpPr/>
          <p:nvPr/>
        </p:nvGrpSpPr>
        <p:grpSpPr>
          <a:xfrm>
            <a:off x="2950868" y="4779024"/>
            <a:ext cx="6290263" cy="1046440"/>
            <a:chOff x="2725034" y="4608927"/>
            <a:chExt cx="6290263" cy="10464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0B547-9EDB-4D0A-85C7-42B27D5B1BA1}"/>
                </a:ext>
              </a:extLst>
            </p:cNvPr>
            <p:cNvSpPr txBox="1"/>
            <p:nvPr/>
          </p:nvSpPr>
          <p:spPr>
            <a:xfrm>
              <a:off x="2725034" y="4608927"/>
              <a:ext cx="4318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이용량이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많은 공공장소 등지에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3D1EA-F8E2-463B-99E4-3777096A2021}"/>
                </a:ext>
              </a:extLst>
            </p:cNvPr>
            <p:cNvSpPr txBox="1"/>
            <p:nvPr/>
          </p:nvSpPr>
          <p:spPr>
            <a:xfrm>
              <a:off x="5974080" y="5132147"/>
              <a:ext cx="3041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</a:t>
              </a:r>
              <a:r>
                <a:rPr lang="ko-KR" altLang="en-US" sz="2800" dirty="0" err="1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비치량</a:t>
              </a:r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증가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925F02-C112-4D36-9DDD-4113FEC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1365471"/>
            <a:ext cx="4446239" cy="320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D5846F-271D-46CA-B95F-5117CF46815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41CD5BC-1A17-46DA-B1A8-E0A3C027DD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763B6074-DBB6-4A82-89C4-CE35F08D9431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7685F3-2A64-4B2E-8F4B-17E8BF95A4D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0BB0C-AEBD-475B-AB03-055D952ED9F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2C68-C3C8-494D-854A-FCF03860390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EEAB0-EFC3-439A-9522-51A0BD6806C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1629-1704-40A9-8450-62F4FA4BE76D}"/>
              </a:ext>
            </a:extLst>
          </p:cNvPr>
          <p:cNvSpPr txBox="1"/>
          <p:nvPr/>
        </p:nvSpPr>
        <p:spPr>
          <a:xfrm>
            <a:off x="6386687" y="2158574"/>
            <a:ext cx="3892411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손소독제의 특성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↓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범위에 분포되어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위치해 있는 손소독제들의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미흡한 관리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1DE558-4738-49FC-9502-AC73BC3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34" y="2014488"/>
            <a:ext cx="4568557" cy="3104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8B7E00-7D6D-4137-850E-49E32D396CE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8B9D2B71-D335-4E9D-A687-2DAC9889C6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616DD29-55E8-46BE-84B8-2EB0AD82E3BA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8B65D-FBBA-4920-AA70-9AFCCC8DEB5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87CE-13DA-451E-918F-891D05A2BA63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851A-2F3D-42B8-B19A-205ED722A622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4EFD-BCA2-4CFD-802F-4311EE435B3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86E64-9237-4B5E-B00B-CAA041D05E72}"/>
              </a:ext>
            </a:extLst>
          </p:cNvPr>
          <p:cNvSpPr txBox="1"/>
          <p:nvPr/>
        </p:nvSpPr>
        <p:spPr>
          <a:xfrm>
            <a:off x="2223225" y="2210835"/>
            <a:ext cx="342754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전수 검사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직접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시간 낭비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그리고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비효율적인 관리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020B3D-37C7-4A63-BA8C-18D75BAAF618}"/>
              </a:ext>
            </a:extLst>
          </p:cNvPr>
          <p:cNvGrpSpPr/>
          <p:nvPr/>
        </p:nvGrpSpPr>
        <p:grpSpPr>
          <a:xfrm>
            <a:off x="7352216" y="1332897"/>
            <a:ext cx="1979347" cy="4477359"/>
            <a:chOff x="1609011" y="1547993"/>
            <a:chExt cx="2140317" cy="48414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3ACE28A-1963-4E8A-907F-FD1D1C3A07E3}"/>
                </a:ext>
              </a:extLst>
            </p:cNvPr>
            <p:cNvGrpSpPr/>
            <p:nvPr/>
          </p:nvGrpSpPr>
          <p:grpSpPr>
            <a:xfrm>
              <a:off x="1609011" y="1547993"/>
              <a:ext cx="2140317" cy="1500008"/>
              <a:chOff x="454319" y="1138098"/>
              <a:chExt cx="3382235" cy="2370387"/>
            </a:xfrm>
          </p:grpSpPr>
          <p:pic>
            <p:nvPicPr>
              <p:cNvPr id="14" name="그래픽 13" descr="점검 목록">
                <a:extLst>
                  <a:ext uri="{FF2B5EF4-FFF2-40B4-BE49-F238E27FC236}">
                    <a16:creationId xmlns:a16="http://schemas.microsoft.com/office/drawing/2014/main" id="{BF003B87-B34E-4CC0-87CF-1E638B299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15" name="그래픽 14" descr="연필">
                <a:extLst>
                  <a:ext uri="{FF2B5EF4-FFF2-40B4-BE49-F238E27FC236}">
                    <a16:creationId xmlns:a16="http://schemas.microsoft.com/office/drawing/2014/main" id="{29C57982-F303-4822-A96D-D9E6C0BDE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0ADBEAB-FF36-4141-959A-B43D1019C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17" name="그래픽 16" descr="돋보기">
                <a:extLst>
                  <a:ext uri="{FF2B5EF4-FFF2-40B4-BE49-F238E27FC236}">
                    <a16:creationId xmlns:a16="http://schemas.microsoft.com/office/drawing/2014/main" id="{5E26F1AE-1BDE-41F6-84DE-EAF899B40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9EA424-069D-4502-9F2A-687F4B7EADAD}"/>
                </a:ext>
              </a:extLst>
            </p:cNvPr>
            <p:cNvGrpSpPr/>
            <p:nvPr/>
          </p:nvGrpSpPr>
          <p:grpSpPr>
            <a:xfrm>
              <a:off x="1609011" y="2748609"/>
              <a:ext cx="2140317" cy="1500008"/>
              <a:chOff x="454319" y="1138098"/>
              <a:chExt cx="3382235" cy="2370387"/>
            </a:xfrm>
          </p:grpSpPr>
          <p:pic>
            <p:nvPicPr>
              <p:cNvPr id="19" name="그래픽 18" descr="점검 목록">
                <a:extLst>
                  <a:ext uri="{FF2B5EF4-FFF2-40B4-BE49-F238E27FC236}">
                    <a16:creationId xmlns:a16="http://schemas.microsoft.com/office/drawing/2014/main" id="{43B51685-9798-406B-84D0-36FEB5E3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0" name="그래픽 19" descr="연필">
                <a:extLst>
                  <a:ext uri="{FF2B5EF4-FFF2-40B4-BE49-F238E27FC236}">
                    <a16:creationId xmlns:a16="http://schemas.microsoft.com/office/drawing/2014/main" id="{CD1BE381-C21A-4233-8D92-EFC7B9C2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D8367C-0CB2-4CA4-A8AC-3F6A25A74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2" name="그래픽 21" descr="돋보기">
                <a:extLst>
                  <a:ext uri="{FF2B5EF4-FFF2-40B4-BE49-F238E27FC236}">
                    <a16:creationId xmlns:a16="http://schemas.microsoft.com/office/drawing/2014/main" id="{4007BD24-30F7-41F3-A2F0-05FB017B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36F636A-5053-4FAA-AB66-69CD6BA9807A}"/>
                </a:ext>
              </a:extLst>
            </p:cNvPr>
            <p:cNvGrpSpPr/>
            <p:nvPr/>
          </p:nvGrpSpPr>
          <p:grpSpPr>
            <a:xfrm>
              <a:off x="1609011" y="3950696"/>
              <a:ext cx="2140317" cy="1500008"/>
              <a:chOff x="454319" y="1138098"/>
              <a:chExt cx="3382235" cy="2370387"/>
            </a:xfrm>
          </p:grpSpPr>
          <p:pic>
            <p:nvPicPr>
              <p:cNvPr id="24" name="그래픽 23" descr="점검 목록">
                <a:extLst>
                  <a:ext uri="{FF2B5EF4-FFF2-40B4-BE49-F238E27FC236}">
                    <a16:creationId xmlns:a16="http://schemas.microsoft.com/office/drawing/2014/main" id="{4BB8DFBE-4E24-4206-8055-853FA8F4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5" name="그래픽 24" descr="연필">
                <a:extLst>
                  <a:ext uri="{FF2B5EF4-FFF2-40B4-BE49-F238E27FC236}">
                    <a16:creationId xmlns:a16="http://schemas.microsoft.com/office/drawing/2014/main" id="{EFAFCEA2-E4E0-4EEC-8E90-47A6BEC0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1137AC7-F081-4CFA-A0F1-EA68BBED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724CA497-0F7F-4267-8F15-B307AC92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AC7D6-10B7-4CA1-A115-CE4FB88695EF}"/>
                </a:ext>
              </a:extLst>
            </p:cNvPr>
            <p:cNvSpPr txBox="1"/>
            <p:nvPr/>
          </p:nvSpPr>
          <p:spPr>
            <a:xfrm>
              <a:off x="2599633" y="5466142"/>
              <a:ext cx="247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CAF874-EE19-40AC-A7E4-55EA6C9D8DB1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D9EA801-0AAE-439C-B985-130083D31519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BC581E9D-A705-4FF8-9528-6FFC2B0DC7F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53A949-A833-4219-B120-824059C78F78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48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3F4886-3687-42E6-B5D2-800B13DA598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43647-2130-4757-8AF0-C2ABB6EFEBC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8E1DE-6B64-4D78-8D1B-0AFD6B3A161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602D63-EE8B-4C8A-A02B-C216092F1369}"/>
              </a:ext>
            </a:extLst>
          </p:cNvPr>
          <p:cNvGrpSpPr/>
          <p:nvPr/>
        </p:nvGrpSpPr>
        <p:grpSpPr>
          <a:xfrm>
            <a:off x="2672146" y="1122947"/>
            <a:ext cx="6847708" cy="3513784"/>
            <a:chOff x="2156681" y="1049507"/>
            <a:chExt cx="8134498" cy="417407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0DA7FF-696E-4171-8587-62ABBF3B2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>
            <a:xfrm>
              <a:off x="4086094" y="1049507"/>
              <a:ext cx="6205085" cy="417407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C2CD982-3E92-4786-B802-CA9F30C8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81" y="1722640"/>
              <a:ext cx="2872989" cy="31778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86EDC-E3E0-4259-82E3-0F0A4B099474}"/>
              </a:ext>
            </a:extLst>
          </p:cNvPr>
          <p:cNvSpPr txBox="1"/>
          <p:nvPr/>
        </p:nvSpPr>
        <p:spPr>
          <a:xfrm>
            <a:off x="11625296" y="645305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19796-EE88-447D-8A4C-28CDD4F9B15F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CA254-1991-4472-9673-BEDA28FDF855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8" y="18287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5309419" y="2178657"/>
            <a:ext cx="5729454" cy="250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2EB44F-5589-4248-8F1C-4AA28150A0E8}"/>
              </a:ext>
            </a:extLst>
          </p:cNvPr>
          <p:cNvSpPr txBox="1"/>
          <p:nvPr/>
        </p:nvSpPr>
        <p:spPr>
          <a:xfrm>
            <a:off x="11628502" y="645305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B4030-1D49-43C5-A5A4-2397F7AE41AA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5FDD-DF53-4598-ABFA-A1C06388BDE9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3D641F-D9DD-4431-9CD9-8C76E0A805C2}"/>
              </a:ext>
            </a:extLst>
          </p:cNvPr>
          <p:cNvGrpSpPr/>
          <p:nvPr/>
        </p:nvGrpSpPr>
        <p:grpSpPr>
          <a:xfrm>
            <a:off x="299749" y="2337996"/>
            <a:ext cx="5508339" cy="2323876"/>
            <a:chOff x="3486457" y="1509646"/>
            <a:chExt cx="5508339" cy="23238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266901-3FE8-4E4A-B869-51B30A88EECE}"/>
                </a:ext>
              </a:extLst>
            </p:cNvPr>
            <p:cNvSpPr/>
            <p:nvPr/>
          </p:nvSpPr>
          <p:spPr>
            <a:xfrm>
              <a:off x="3486457" y="1509646"/>
              <a:ext cx="5508339" cy="2323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ED07A7-1DDC-4C9A-803D-BD86937EFF2A}"/>
                </a:ext>
              </a:extLst>
            </p:cNvPr>
            <p:cNvSpPr txBox="1"/>
            <p:nvPr/>
          </p:nvSpPr>
          <p:spPr>
            <a:xfrm>
              <a:off x="3784505" y="1669086"/>
              <a:ext cx="4912242" cy="190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목적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불필요한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인력낭비 방지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적절한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양 조절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을 통한 효율적인 관리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사용량을 통한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밀집도 간접 분석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828375" y="337674"/>
              <a:ext cx="4445531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1160</Words>
  <Application>Microsoft Office PowerPoint</Application>
  <PresentationFormat>와이드스크린</PresentationFormat>
  <Paragraphs>230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50</cp:revision>
  <dcterms:created xsi:type="dcterms:W3CDTF">2020-10-24T08:24:34Z</dcterms:created>
  <dcterms:modified xsi:type="dcterms:W3CDTF">2020-10-27T04:26:15Z</dcterms:modified>
</cp:coreProperties>
</file>