
<file path=[Content_Types].xml><?xml version="1.0" encoding="utf-8"?>
<Types xmlns="http://schemas.openxmlformats.org/package/2006/content-types">
  <Default ContentType="application/vnd.openxmlformats-officedocument.vmlDrawing" Extension="vml"/>
  <Default ContentType="application/vnd.openxmlformats-officedocument.oleObject" Extension="bin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oleObject" PartName="/ppt/embeddings/oleObject2.bin"/>
  <Override ContentType="application/vnd.openxmlformats-officedocument.oleObject" PartName="/ppt/embeddings/oleObject1.bin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i54e0DGZ9xXGxi4FUK9U3EpUjy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B400A25-5A0E-4EAD-B42E-84BB93311BBD}">
  <a:tblStyle styleId="{2B400A25-5A0E-4EAD-B42E-84BB93311B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2.v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8" name="Google Shape;12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6412de21e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0" name="Google Shape;170;g26412de21e1_0_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song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Teks Vertik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Vertikal dan Teks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Judul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dan Konten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Bagia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 Konten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erbandinga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Judul Saja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onten dengan Keteranga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ambar dengan Keteranga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vmlDrawing" Target="../drawings/vmlDrawing1.vml"/><Relationship Id="rId4" Type="http://schemas.openxmlformats.org/officeDocument/2006/relationships/oleObject" Target="../embeddings/oleObject1.bin"/><Relationship Id="rId5" Type="http://schemas.openxmlformats.org/officeDocument/2006/relationships/oleObject" Target="../embeddings/oleObject1.bin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vmlDrawing" Target="../drawings/vmlDrawing2.vml"/><Relationship Id="rId4" Type="http://schemas.openxmlformats.org/officeDocument/2006/relationships/oleObject" Target="../embeddings/oleObject2.bin"/><Relationship Id="rId5" Type="http://schemas.openxmlformats.org/officeDocument/2006/relationships/oleObject" Target="../embeddings/oleObject2.bin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9.png"/><Relationship Id="rId7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10" y="0"/>
            <a:ext cx="1218838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5754328" y="4472917"/>
            <a:ext cx="5756952" cy="12268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Arial"/>
              <a:buNone/>
            </a:pPr>
            <a:r>
              <a:rPr b="1" i="0" lang="en-US" sz="22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Topik </a:t>
            </a:r>
            <a:r>
              <a:rPr b="1" lang="en-US" sz="2200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2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br>
              <a:rPr b="1" i="0" lang="en-US" sz="22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en-US" sz="2200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Kebutuhan Belajar Peserta Didik pada Abad 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5754324" y="3210550"/>
            <a:ext cx="2420400" cy="322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Mata Kuliah 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Selektif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5754328" y="3584030"/>
            <a:ext cx="5756952" cy="891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Arial"/>
              <a:buNone/>
            </a:pPr>
            <a:r>
              <a:rPr b="1" lang="en-US" sz="2200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Teknologi Baru dalam Pengajaran dan Pembelajaran</a:t>
            </a:r>
            <a:endParaRPr b="1" i="0" sz="22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-5" y="2241275"/>
            <a:ext cx="4109405" cy="410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9"/>
          <p:cNvSpPr txBox="1"/>
          <p:nvPr/>
        </p:nvSpPr>
        <p:spPr>
          <a:xfrm>
            <a:off x="1840386" y="508431"/>
            <a:ext cx="2406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Aksi Nyata</a:t>
            </a:r>
            <a:endParaRPr b="1" i="0" sz="36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039" y="417450"/>
            <a:ext cx="586002" cy="796361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9"/>
          <p:cNvSpPr txBox="1"/>
          <p:nvPr/>
        </p:nvSpPr>
        <p:spPr>
          <a:xfrm>
            <a:off x="789325" y="1780050"/>
            <a:ext cx="5311500" cy="329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Mari kita melakukan refleksi pembelajaran!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Pemahaman baru apa yang Anda dapatkan setelah mempelajari konsep Pembelajaran Abad 21?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Bagian manakah dari Pembelajaran Abad 21 yang paling menarik ketika Anda pelajari?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Tuliskan hal-hal lain yang ingin Anda pelajari lebih lanjut terkait Pembelajaran Abad 21!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96" name="Google Shape;196;p9"/>
          <p:cNvSpPr/>
          <p:nvPr/>
        </p:nvSpPr>
        <p:spPr>
          <a:xfrm>
            <a:off x="6405550" y="1513950"/>
            <a:ext cx="5457000" cy="3830100"/>
          </a:xfrm>
          <a:prstGeom prst="roundRect">
            <a:avLst>
              <a:gd fmla="val 1118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Buatlah </a:t>
            </a:r>
            <a:r>
              <a:rPr i="1" lang="en-US">
                <a:solidFill>
                  <a:schemeClr val="dk1"/>
                </a:solidFill>
              </a:rPr>
              <a:t>cue card </a:t>
            </a:r>
            <a:r>
              <a:rPr lang="en-US">
                <a:solidFill>
                  <a:schemeClr val="dk1"/>
                </a:solidFill>
              </a:rPr>
              <a:t>yang menjelaskan masing-masing aspek pada </a:t>
            </a:r>
            <a:r>
              <a:rPr i="1" lang="en-US">
                <a:solidFill>
                  <a:schemeClr val="dk1"/>
                </a:solidFill>
              </a:rPr>
              <a:t>mind map</a:t>
            </a:r>
            <a:r>
              <a:rPr lang="en-US">
                <a:solidFill>
                  <a:schemeClr val="dk1"/>
                </a:solidFill>
              </a:rPr>
              <a:t> yang telah Anda susun sebelumnya!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Cue card</a:t>
            </a:r>
            <a:r>
              <a:rPr lang="en-US">
                <a:solidFill>
                  <a:schemeClr val="dk1"/>
                </a:solidFill>
              </a:rPr>
              <a:t> biasa digunakan oleh seorang pembawa acara (MC) sebagai media untuk mengingat hal-hal yang perlu mereka sampaikan.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US">
                <a:solidFill>
                  <a:schemeClr val="dk1"/>
                </a:solidFill>
              </a:rPr>
              <a:t>Cue card</a:t>
            </a:r>
            <a:r>
              <a:rPr lang="en-US">
                <a:solidFill>
                  <a:schemeClr val="dk1"/>
                </a:solidFill>
              </a:rPr>
              <a:t> dalam pembelajaran ini berfungsi sebagai panduan dalam melakukan pembelajaran pada topik selanjutnya maupun dalam menyusun rancangan pembelajaran di masa yang akan datang.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2" name="Google Shape;92;p2"/>
          <p:cNvGraphicFramePr/>
          <p:nvPr/>
        </p:nvGraphicFramePr>
        <p:xfrm>
          <a:off x="8082595" y="0"/>
          <a:ext cx="4109405" cy="4104640"/>
        </p:xfrm>
        <a:graphic>
          <a:graphicData uri="http://schemas.openxmlformats.org/presentationml/2006/ole">
            <mc:AlternateContent>
              <mc:Choice Requires="v">
                <p:oleObj r:id="rId4" imgH="4104640" imgW="4109405" progId="CorelDraw.Graphic.17" spid="_x0000_s1">
                  <p:embed/>
                </p:oleObj>
              </mc:Choice>
              <mc:Fallback>
                <p:oleObj r:id="rId5" imgH="4104640" imgW="4109405" progId="CorelDraw.Graphic.17">
                  <p:embed/>
                  <p:pic>
                    <p:nvPicPr>
                      <p:cNvPr id="92" name="Google Shape;92;p2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8082595" y="0"/>
                        <a:ext cx="4109405" cy="41046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3" name="Google Shape;93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853440" y="676656"/>
            <a:ext cx="63567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2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Filosofi Alur Merdeka</a:t>
            </a:r>
            <a:endParaRPr b="0" i="0" sz="4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8">
            <a:alphaModFix/>
          </a:blip>
          <a:srcRect b="0" l="0" r="0" t="9"/>
          <a:stretch/>
        </p:blipFill>
        <p:spPr>
          <a:xfrm>
            <a:off x="939792" y="1641852"/>
            <a:ext cx="8628818" cy="4200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1" y="3761"/>
            <a:ext cx="4559029" cy="35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968975" y="420150"/>
            <a:ext cx="6249900" cy="95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28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Topik </a:t>
            </a:r>
            <a:r>
              <a:rPr b="1" lang="en-US" sz="2800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1" i="0" lang="en-US" sz="28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b="1" lang="en-US" sz="2800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Kebutuhan Belajar Peserta Didik pada Abad 21</a:t>
            </a:r>
            <a:endParaRPr b="1" i="0" sz="28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3" name="Google Shape;103;p3"/>
          <p:cNvGrpSpPr/>
          <p:nvPr/>
        </p:nvGrpSpPr>
        <p:grpSpPr>
          <a:xfrm>
            <a:off x="7913074" y="1029092"/>
            <a:ext cx="3607625" cy="4647409"/>
            <a:chOff x="961374" y="1370829"/>
            <a:chExt cx="3607625" cy="4647409"/>
          </a:xfrm>
        </p:grpSpPr>
        <p:sp>
          <p:nvSpPr>
            <p:cNvPr id="104" name="Google Shape;104;p3"/>
            <p:cNvSpPr/>
            <p:nvPr/>
          </p:nvSpPr>
          <p:spPr>
            <a:xfrm>
              <a:off x="961374" y="1370829"/>
              <a:ext cx="1720800" cy="621600"/>
            </a:xfrm>
            <a:prstGeom prst="round2SameRect">
              <a:avLst>
                <a:gd fmla="val 35291" name="adj1"/>
                <a:gd fmla="val 0" name="adj2"/>
              </a:avLst>
            </a:prstGeom>
            <a:solidFill>
              <a:srgbClr val="23799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1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968999" y="1759738"/>
              <a:ext cx="3600000" cy="4258500"/>
            </a:xfrm>
            <a:prstGeom prst="roundRect">
              <a:avLst>
                <a:gd fmla="val 6491" name="adj"/>
              </a:avLst>
            </a:prstGeom>
            <a:solidFill>
              <a:schemeClr val="lt1"/>
            </a:solidFill>
            <a:ln cap="flat" cmpd="sng" w="19050">
              <a:solidFill>
                <a:srgbClr val="2379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 txBox="1"/>
            <p:nvPr/>
          </p:nvSpPr>
          <p:spPr>
            <a:xfrm>
              <a:off x="1701175" y="1954613"/>
              <a:ext cx="26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Mulai dari Diri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1701175" y="2526809"/>
              <a:ext cx="26808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Eksplorasi Konsep 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1701175" y="3099005"/>
              <a:ext cx="26448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Ruang Kolaborasi</a:t>
              </a:r>
              <a:endParaRPr i="0" sz="16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3"/>
            <p:cNvSpPr txBox="1"/>
            <p:nvPr/>
          </p:nvSpPr>
          <p:spPr>
            <a:xfrm>
              <a:off x="1701175" y="3671201"/>
              <a:ext cx="26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Demonstrasi Kontekstual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1701175" y="4243397"/>
              <a:ext cx="26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Elaborasi Pemahaman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3"/>
            <p:cNvSpPr txBox="1"/>
            <p:nvPr/>
          </p:nvSpPr>
          <p:spPr>
            <a:xfrm>
              <a:off x="1701175" y="4815593"/>
              <a:ext cx="26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Koneksi Antar Materi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3"/>
            <p:cNvSpPr txBox="1"/>
            <p:nvPr/>
          </p:nvSpPr>
          <p:spPr>
            <a:xfrm>
              <a:off x="1701175" y="5387789"/>
              <a:ext cx="26385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rm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i="0" lang="en-US" sz="1600" u="none" cap="none" strike="noStrike">
                  <a:solidFill>
                    <a:schemeClr val="dk1"/>
                  </a:solidFill>
                </a:rPr>
                <a:t>Aksi Nyata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  <p:pic>
          <p:nvPicPr>
            <p:cNvPr id="113" name="Google Shape;113;p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214965" y="1971985"/>
              <a:ext cx="324040" cy="378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3"/>
            <p:cNvSpPr txBox="1"/>
            <p:nvPr/>
          </p:nvSpPr>
          <p:spPr>
            <a:xfrm>
              <a:off x="1083949" y="1411425"/>
              <a:ext cx="1982100" cy="364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</a:rPr>
                <a:t>Alur Merdeka</a:t>
              </a:r>
              <a:endParaRPr i="0" sz="1800" u="none" cap="none" strike="noStrike">
                <a:solidFill>
                  <a:schemeClr val="dk1"/>
                </a:solidFill>
              </a:endParaRPr>
            </a:p>
          </p:txBody>
        </p:sp>
      </p:grpSp>
      <p:graphicFrame>
        <p:nvGraphicFramePr>
          <p:cNvPr id="115" name="Google Shape;115;p3"/>
          <p:cNvGraphicFramePr/>
          <p:nvPr/>
        </p:nvGraphicFramePr>
        <p:xfrm>
          <a:off x="968975" y="1499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{2B400A25-5A0E-4EAD-B42E-84BB93311BBD}</a:tableStyleId>
              </a:tblPr>
              <a:tblGrid>
                <a:gridCol w="1717700"/>
                <a:gridCol w="4532075"/>
              </a:tblGrid>
              <a:tr h="3864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Durasi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3 pertemuan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2259250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Sub-CPMK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US"/>
                        <a:t>Mahasiswa mampu menjelaskan tujuan pembangunan berkelanjutan di bidang pendidikan.</a:t>
                      </a:r>
                      <a:endParaRPr/>
                    </a:p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US"/>
                        <a:t>Mahasiswa mampu menjelaskan karakteristik dan model pembelajaran abad 21.</a:t>
                      </a:r>
                      <a:endParaRPr/>
                    </a:p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US"/>
                        <a:t>Mahasiswa mampu menelaah karakteristik dan kebutuhan belajar peserta didik abad 21.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1497925">
                <a:tc>
                  <a:txBody>
                    <a:bodyPr/>
                    <a:lstStyle/>
                    <a:p>
                      <a:pPr indent="0" lvl="0" marL="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Tugas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lang="en-US"/>
                        <a:t>Infografis analisis </a:t>
                      </a:r>
                      <a:r>
                        <a:rPr i="1" lang="en-US"/>
                        <a:t>SDGS - Quality Education</a:t>
                      </a:r>
                      <a:r>
                        <a:rPr lang="en-US"/>
                        <a:t> dan karakteristik pembelajaran abad 21</a:t>
                      </a:r>
                      <a:endParaRPr/>
                    </a:p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i="1" lang="en-US"/>
                        <a:t>Mind map</a:t>
                      </a:r>
                      <a:endParaRPr i="1"/>
                    </a:p>
                    <a:p>
                      <a:pPr indent="-317500" lvl="0" marL="457200" rtl="0" algn="just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AutoNum type="arabicPeriod"/>
                      </a:pPr>
                      <a:r>
                        <a:rPr i="1" lang="en-US"/>
                        <a:t>Cue card</a:t>
                      </a:r>
                      <a:endParaRPr i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4"/>
          <p:cNvGraphicFramePr/>
          <p:nvPr/>
        </p:nvGraphicFramePr>
        <p:xfrm flipH="1">
          <a:off x="-4" y="0"/>
          <a:ext cx="4109405" cy="3640890"/>
        </p:xfrm>
        <a:graphic>
          <a:graphicData uri="http://schemas.openxmlformats.org/presentationml/2006/ole">
            <mc:AlternateContent>
              <mc:Choice Requires="v">
                <p:oleObj r:id="rId4" imgH="3640890" imgW="4109405" progId="CorelDraw.Graphic.17" spid="_x0000_s1">
                  <p:embed/>
                </p:oleObj>
              </mc:Choice>
              <mc:Fallback>
                <p:oleObj r:id="rId5" imgH="3640890" imgW="4109405" progId="CorelDraw.Graphic.17">
                  <p:embed/>
                  <p:pic>
                    <p:nvPicPr>
                      <p:cNvPr id="120" name="Google Shape;120;p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 flipH="1">
                        <a:off x="-4" y="0"/>
                        <a:ext cx="4109405" cy="3640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" name="Google Shape;121;p4"/>
          <p:cNvSpPr/>
          <p:nvPr/>
        </p:nvSpPr>
        <p:spPr>
          <a:xfrm>
            <a:off x="843275" y="5284600"/>
            <a:ext cx="10600800" cy="802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2000">
                <a:solidFill>
                  <a:srgbClr val="23799B"/>
                </a:solidFill>
              </a:rPr>
              <a:t>Tuliskan harapan Anda setelah mempelajari topik ini!</a:t>
            </a:r>
            <a:endParaRPr b="1" i="0" sz="2000" u="none" cap="none" strike="noStrike">
              <a:solidFill>
                <a:srgbClr val="23799B"/>
              </a:solidFill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1591240" y="324702"/>
            <a:ext cx="37272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Mulai dari Diri</a:t>
            </a:r>
            <a:endParaRPr b="1" i="0" sz="36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4" name="Google Shape;12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90867" y="230781"/>
            <a:ext cx="741661" cy="802204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"/>
          <p:cNvSpPr txBox="1"/>
          <p:nvPr/>
        </p:nvSpPr>
        <p:spPr>
          <a:xfrm>
            <a:off x="580350" y="1167100"/>
            <a:ext cx="11031300" cy="40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Menjawab pertanyaan pemantik: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Tuliskan secara singkat bagaimana kegiatan pembelajaran saat anda bersekolah (SD – SMA) sampai menyelesaikan pendidikan tinggi (kuliah)!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Tuliskan pendapat Anda mengenai tren yang sedang berkembang di dunia kita saat ini! (konteks: perkembangan teknologi, penggunaan gawai (gadget), media sosial, dan sebagainya)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Menurut pendapat Anda, bagaimana karakteristik peserta didik saat ini dibandingkan dengan masa ketika Anda sekolah (SD-SMA) dulu?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Pada rilis terbaru (2022), skor PISA Indonesia dalam kemampuan literasi adalah 366 dengan rata-rata skor negara OECD yaitu 476 sedangkan skor kemampuan matematika adalah 359 dengan rata-rata skor negara OECD yaitu 472. Skor PISA tersebut menunjukkan bahwa kemampuan siswa Indonesia dalam literasi dan matematika masih di bawah rata-rata. Sementara itu pada Tujuan Pembangunan Berkelanjutan dalam bidang pendidikan, kemampuan literasi dan matematika menjadi salah satu indikator ketercapaian targetnya. Tuliskan pendapat Anda mengenai fakta ini!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94204" y="2372683"/>
            <a:ext cx="5797796" cy="4485317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881925" y="5354275"/>
            <a:ext cx="10530600" cy="680700"/>
          </a:xfrm>
          <a:prstGeom prst="roundRect">
            <a:avLst>
              <a:gd fmla="val 23524" name="adj"/>
            </a:avLst>
          </a:prstGeom>
          <a:solidFill>
            <a:srgbClr val="2379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 txBox="1"/>
          <p:nvPr/>
        </p:nvSpPr>
        <p:spPr>
          <a:xfrm>
            <a:off x="1709225" y="1668075"/>
            <a:ext cx="7574400" cy="33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</a:rPr>
              <a:t>Mahasiswa </a:t>
            </a:r>
            <a:r>
              <a:rPr b="1" lang="en-US" sz="1800">
                <a:solidFill>
                  <a:schemeClr val="dk1"/>
                </a:solidFill>
              </a:rPr>
              <a:t>mempelajari materi dari berbagai sumber mengenai: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Tujuan Pembangunan Berkelanjutan di Bidang Pendidikan</a:t>
            </a:r>
            <a:endParaRPr sz="1800">
              <a:solidFill>
                <a:schemeClr val="dk1"/>
              </a:solidFill>
            </a:endParaRPr>
          </a:p>
          <a:p>
            <a:pPr indent="-342900" lvl="0" marL="8001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Perwujudan </a:t>
            </a:r>
            <a:r>
              <a:rPr i="1" lang="en-US" sz="1800">
                <a:solidFill>
                  <a:schemeClr val="dk1"/>
                </a:solidFill>
              </a:rPr>
              <a:t>SDGs no. 4 - Quality education</a:t>
            </a:r>
            <a:endParaRPr i="1" sz="1800">
              <a:solidFill>
                <a:schemeClr val="dk1"/>
              </a:solidFill>
            </a:endParaRPr>
          </a:p>
          <a:p>
            <a:pPr indent="-342900" lvl="0" marL="8001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Target dan indikator </a:t>
            </a:r>
            <a:r>
              <a:rPr i="1" lang="en-US" sz="1800">
                <a:solidFill>
                  <a:schemeClr val="dk1"/>
                </a:solidFill>
              </a:rPr>
              <a:t>SDGs no. 4 - Quality education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Keterampilan Abad 21 pada Guru dan Peserta Didik</a:t>
            </a:r>
            <a:endParaRPr sz="1800">
              <a:solidFill>
                <a:schemeClr val="dk1"/>
              </a:solidFill>
            </a:endParaRPr>
          </a:p>
          <a:p>
            <a:pPr indent="-342900" lvl="0" marL="8001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i="1" lang="en-US" sz="1800">
                <a:solidFill>
                  <a:schemeClr val="dk1"/>
                </a:solidFill>
              </a:rPr>
              <a:t>21</a:t>
            </a:r>
            <a:r>
              <a:rPr baseline="30000" i="1" lang="en-US" sz="1800">
                <a:solidFill>
                  <a:schemeClr val="dk1"/>
                </a:solidFill>
              </a:rPr>
              <a:t>st</a:t>
            </a:r>
            <a:r>
              <a:rPr i="1" lang="en-US" sz="1800">
                <a:solidFill>
                  <a:schemeClr val="dk1"/>
                </a:solidFill>
              </a:rPr>
              <a:t> century skills</a:t>
            </a:r>
            <a:endParaRPr i="1" sz="1800">
              <a:solidFill>
                <a:schemeClr val="dk1"/>
              </a:solidFill>
            </a:endParaRPr>
          </a:p>
          <a:p>
            <a:pPr indent="-342900" lvl="0" marL="4572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lang="en-US" sz="1800">
                <a:solidFill>
                  <a:schemeClr val="dk1"/>
                </a:solidFill>
              </a:rPr>
              <a:t>Model Pembelajaran Abad 21</a:t>
            </a:r>
            <a:endParaRPr sz="1800">
              <a:solidFill>
                <a:schemeClr val="dk1"/>
              </a:solidFill>
            </a:endParaRPr>
          </a:p>
          <a:p>
            <a:pPr indent="-342900" lvl="0" marL="8001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Teacher centered vs student centered learning</a:t>
            </a:r>
            <a:endParaRPr sz="1800">
              <a:solidFill>
                <a:schemeClr val="dk1"/>
              </a:solidFill>
            </a:endParaRPr>
          </a:p>
          <a:p>
            <a:pPr indent="-342900" lvl="0" marL="8001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Karakteristik peserta didik</a:t>
            </a:r>
            <a:endParaRPr sz="1800">
              <a:solidFill>
                <a:schemeClr val="dk1"/>
              </a:solidFill>
            </a:endParaRPr>
          </a:p>
          <a:p>
            <a:pPr indent="-342900" lvl="0" marL="80010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Kebutuhan belajar peserta didik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1056651" y="5407600"/>
            <a:ext cx="10092900" cy="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137150">
            <a:noAutofit/>
          </a:bodyPr>
          <a:lstStyle/>
          <a:p>
            <a:pPr indent="0" lvl="0" marL="0" marR="0" rtl="0" algn="ctr">
              <a:lnSpc>
                <a:spcPct val="11875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800">
                <a:solidFill>
                  <a:schemeClr val="lt1"/>
                </a:solidFill>
              </a:rPr>
              <a:t>Tuliskan poin-poin penting terkait pembelajaran abad 21 dan kebutuhan belajar peserta didik!</a:t>
            </a:r>
            <a:endParaRPr i="0" sz="1800" u="none" cap="none" strike="noStrike">
              <a:solidFill>
                <a:schemeClr val="lt1"/>
              </a:solidFill>
            </a:endParaRPr>
          </a:p>
        </p:txBody>
      </p:sp>
      <p:sp>
        <p:nvSpPr>
          <p:cNvPr id="135" name="Google Shape;135;p5"/>
          <p:cNvSpPr txBox="1"/>
          <p:nvPr/>
        </p:nvSpPr>
        <p:spPr>
          <a:xfrm>
            <a:off x="1613566" y="357460"/>
            <a:ext cx="37917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Eksplorasi Konsep</a:t>
            </a:r>
            <a:endParaRPr b="1" i="0" sz="36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55114" y="263539"/>
            <a:ext cx="590299" cy="80220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vector graphics&#10;&#10;Description automatically generated" id="137" name="Google Shape;137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55120" y="2692121"/>
            <a:ext cx="773053" cy="77305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vector graphics&#10;&#10;Description automatically generated" id="138" name="Google Shape;138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5128" y="1599634"/>
            <a:ext cx="773053" cy="773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0" y="19054"/>
            <a:ext cx="4559029" cy="3526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6"/>
          <p:cNvSpPr txBox="1"/>
          <p:nvPr/>
        </p:nvSpPr>
        <p:spPr>
          <a:xfrm>
            <a:off x="1840376" y="346663"/>
            <a:ext cx="48003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Ruang Kolaborasi</a:t>
            </a:r>
            <a:endParaRPr b="1" i="0" sz="36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6" name="Google Shape;146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1915" y="241637"/>
            <a:ext cx="606670" cy="82445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6"/>
          <p:cNvSpPr txBox="1"/>
          <p:nvPr/>
        </p:nvSpPr>
        <p:spPr>
          <a:xfrm>
            <a:off x="812549" y="1314463"/>
            <a:ext cx="10566900" cy="11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>
                <a:solidFill>
                  <a:schemeClr val="dk1"/>
                </a:solidFill>
              </a:rPr>
              <a:t>Mahasiswa mendiskusikan target Tujuan Pembangunan Berkelanjutan dalam Pendidikan Berkualitas </a:t>
            </a:r>
            <a:r>
              <a:rPr i="1" lang="en-US" sz="1600">
                <a:solidFill>
                  <a:schemeClr val="dk1"/>
                </a:solidFill>
              </a:rPr>
              <a:t>(SDGs no 4. Quality Education), 21st Century Skills</a:t>
            </a:r>
            <a:r>
              <a:rPr lang="en-US" sz="1600">
                <a:solidFill>
                  <a:schemeClr val="dk1"/>
                </a:solidFill>
              </a:rPr>
              <a:t> dan kaitannya dengan karakteristik Pembelajaran Abad 21 yang </a:t>
            </a:r>
            <a:r>
              <a:rPr b="1" lang="en-US" sz="1600">
                <a:solidFill>
                  <a:schemeClr val="dk1"/>
                </a:solidFill>
              </a:rPr>
              <a:t>sudah</a:t>
            </a:r>
            <a:r>
              <a:rPr lang="en-US" sz="1600">
                <a:solidFill>
                  <a:schemeClr val="dk1"/>
                </a:solidFill>
              </a:rPr>
              <a:t> dan </a:t>
            </a:r>
            <a:r>
              <a:rPr b="1" lang="en-US" sz="1600">
                <a:solidFill>
                  <a:schemeClr val="dk1"/>
                </a:solidFill>
              </a:rPr>
              <a:t>akan</a:t>
            </a:r>
            <a:r>
              <a:rPr lang="en-US" sz="1600">
                <a:solidFill>
                  <a:schemeClr val="dk1"/>
                </a:solidFill>
              </a:rPr>
              <a:t> bisa diterapkan di Indonesia.</a:t>
            </a:r>
            <a:endParaRPr i="0" sz="1600" u="none" cap="none" strike="noStrike">
              <a:solidFill>
                <a:schemeClr val="dk1"/>
              </a:solidFill>
            </a:endParaRPr>
          </a:p>
        </p:txBody>
      </p:sp>
      <p:grpSp>
        <p:nvGrpSpPr>
          <p:cNvPr id="148" name="Google Shape;148;p6"/>
          <p:cNvGrpSpPr/>
          <p:nvPr/>
        </p:nvGrpSpPr>
        <p:grpSpPr>
          <a:xfrm>
            <a:off x="812525" y="2809725"/>
            <a:ext cx="4217072" cy="2018700"/>
            <a:chOff x="881927" y="3372225"/>
            <a:chExt cx="5945400" cy="2018700"/>
          </a:xfrm>
        </p:grpSpPr>
        <p:sp>
          <p:nvSpPr>
            <p:cNvPr id="149" name="Google Shape;149;p6"/>
            <p:cNvSpPr/>
            <p:nvPr/>
          </p:nvSpPr>
          <p:spPr>
            <a:xfrm>
              <a:off x="881927" y="3372225"/>
              <a:ext cx="5945400" cy="2018700"/>
            </a:xfrm>
            <a:prstGeom prst="roundRect">
              <a:avLst>
                <a:gd fmla="val 11185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6"/>
            <p:cNvSpPr txBox="1"/>
            <p:nvPr/>
          </p:nvSpPr>
          <p:spPr>
            <a:xfrm>
              <a:off x="982061" y="3423250"/>
              <a:ext cx="5672400" cy="1429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AutoNum type="arabicPeriod"/>
              </a:pPr>
              <a:r>
                <a:rPr lang="en-US">
                  <a:solidFill>
                    <a:schemeClr val="dk1"/>
                  </a:solidFill>
                </a:rPr>
                <a:t>Buat kelompok yang terdiri atas 2-5 orang.</a:t>
              </a:r>
              <a:endParaRPr>
                <a:solidFill>
                  <a:schemeClr val="dk1"/>
                </a:solidFill>
              </a:endParaRPr>
            </a:p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AutoNum type="arabicPeriod"/>
              </a:pPr>
              <a:r>
                <a:rPr lang="en-US">
                  <a:solidFill>
                    <a:schemeClr val="dk1"/>
                  </a:solidFill>
                </a:rPr>
                <a:t>Referensi pembagian kelompok sesuai target Tujuan Pembangunan Berkelanjutan dalam Pendidikan Berkualitas.</a:t>
              </a:r>
              <a:endParaRPr>
                <a:solidFill>
                  <a:schemeClr val="dk1"/>
                </a:solidFill>
              </a:endParaRPr>
            </a:p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AutoNum type="arabicPeriod"/>
              </a:pPr>
              <a:r>
                <a:rPr lang="en-US">
                  <a:solidFill>
                    <a:schemeClr val="dk1"/>
                  </a:solidFill>
                </a:rPr>
                <a:t>Sajikan karya dalam bentuk poster, infografis, atau kertas plano.</a:t>
              </a:r>
              <a:endParaRPr>
                <a:solidFill>
                  <a:schemeClr val="dk1"/>
                </a:solidFill>
              </a:endParaRPr>
            </a:p>
            <a:p>
              <a:pPr indent="-317500" lvl="0" marL="457200" marR="0" rtl="0" algn="just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AutoNum type="arabicPeriod"/>
              </a:pPr>
              <a:r>
                <a:rPr lang="en-US">
                  <a:solidFill>
                    <a:schemeClr val="dk1"/>
                  </a:solidFill>
                </a:rPr>
                <a:t>Unggah hasil karya ke dalam LMS.</a:t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51" name="Google Shape;151;p6"/>
          <p:cNvSpPr txBox="1"/>
          <p:nvPr/>
        </p:nvSpPr>
        <p:spPr>
          <a:xfrm>
            <a:off x="812550" y="2343000"/>
            <a:ext cx="10566900" cy="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Lakukan tahapan berikut ini: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graphicFrame>
        <p:nvGraphicFramePr>
          <p:cNvPr id="152" name="Google Shape;152;p6"/>
          <p:cNvGraphicFramePr/>
          <p:nvPr/>
        </p:nvGraphicFramePr>
        <p:xfrm>
          <a:off x="5447550" y="28097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{2B400A25-5A0E-4EAD-B42E-84BB93311BBD}</a:tableStyleId>
              </a:tblPr>
              <a:tblGrid>
                <a:gridCol w="988150"/>
                <a:gridCol w="5247775"/>
              </a:tblGrid>
              <a:tr h="33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4.1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Bebas akses untuk pendidikan dasar dan menengah.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4.2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Akses yang setara terhadap pendidikan pra-sekolah dasar yang berkualitas.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4.3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Akses yang setara terhadap pendidikan teknik, kejuruan, dan pendidikan tinggi yang terjangkau.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4.4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Meningkatkan jumlah sumber daya manusia dengan keterampilan yang relevan untuk kesuksesan finansial.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/>
                        <a:t>Target 4.5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Menghilangkan segala diskriminasi dalam pendidikan.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Target 4.6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Kemampuan literasi dan matematika secara universal.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357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Target 4.7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>
                          <a:solidFill>
                            <a:schemeClr val="dk1"/>
                          </a:solidFill>
                        </a:rPr>
                        <a:t>Pendidikan untuk pembangunan berkelanjutan dan kewarganegaraan global.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3" name="Google Shape;153;p6"/>
          <p:cNvSpPr/>
          <p:nvPr/>
        </p:nvSpPr>
        <p:spPr>
          <a:xfrm>
            <a:off x="812513" y="5097425"/>
            <a:ext cx="4217100" cy="979500"/>
          </a:xfrm>
          <a:prstGeom prst="roundRect">
            <a:avLst>
              <a:gd fmla="val 11185" name="adj"/>
            </a:avLst>
          </a:prstGeom>
          <a:solidFill>
            <a:srgbClr val="2379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1800">
                <a:solidFill>
                  <a:schemeClr val="lt1"/>
                </a:solidFill>
              </a:rPr>
              <a:t>Luaran tugas ini akan digunakan untuk </a:t>
            </a:r>
            <a:r>
              <a:rPr i="1" lang="en-US" sz="1800">
                <a:solidFill>
                  <a:schemeClr val="lt1"/>
                </a:solidFill>
              </a:rPr>
              <a:t>gallery walk</a:t>
            </a:r>
            <a:r>
              <a:rPr lang="en-US" sz="1800">
                <a:solidFill>
                  <a:schemeClr val="lt1"/>
                </a:solidFill>
              </a:rPr>
              <a:t> pada tahap selanjutnya.</a:t>
            </a:r>
            <a:endParaRPr sz="18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7"/>
          <p:cNvSpPr/>
          <p:nvPr/>
        </p:nvSpPr>
        <p:spPr>
          <a:xfrm>
            <a:off x="563450" y="2020200"/>
            <a:ext cx="5457000" cy="3830100"/>
          </a:xfrm>
          <a:prstGeom prst="roundRect">
            <a:avLst>
              <a:gd fmla="val 1118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1860980" y="456527"/>
            <a:ext cx="5739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Demonstrasi Kontekstual</a:t>
            </a:r>
            <a:endParaRPr b="1" i="0" sz="36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7639" y="351503"/>
            <a:ext cx="606668" cy="82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812550" y="1314475"/>
            <a:ext cx="57399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Lakukan gallery walk dengan ketentuan sebagai berikut: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6109625" y="2020200"/>
            <a:ext cx="5457000" cy="3830100"/>
          </a:xfrm>
          <a:prstGeom prst="roundRect">
            <a:avLst>
              <a:gd fmla="val 1118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7"/>
          <p:cNvSpPr txBox="1"/>
          <p:nvPr/>
        </p:nvSpPr>
        <p:spPr>
          <a:xfrm>
            <a:off x="563450" y="2201100"/>
            <a:ext cx="5457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Sinkronus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65" name="Google Shape;165;p7"/>
          <p:cNvSpPr txBox="1"/>
          <p:nvPr/>
        </p:nvSpPr>
        <p:spPr>
          <a:xfrm>
            <a:off x="6109625" y="2201100"/>
            <a:ext cx="5457000" cy="5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As</a:t>
            </a:r>
            <a:r>
              <a:rPr b="1" lang="en-US" sz="1600">
                <a:solidFill>
                  <a:schemeClr val="dk1"/>
                </a:solidFill>
              </a:rPr>
              <a:t>inkronus</a:t>
            </a:r>
            <a:endParaRPr b="1" i="0" sz="1600" u="none" cap="none" strike="noStrike">
              <a:solidFill>
                <a:schemeClr val="dk1"/>
              </a:solidFill>
            </a:endParaRPr>
          </a:p>
        </p:txBody>
      </p:sp>
      <p:sp>
        <p:nvSpPr>
          <p:cNvPr id="166" name="Google Shape;166;p7"/>
          <p:cNvSpPr txBox="1"/>
          <p:nvPr/>
        </p:nvSpPr>
        <p:spPr>
          <a:xfrm>
            <a:off x="563450" y="2639350"/>
            <a:ext cx="5457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Tempelkan hasil karya (poster, infografis, kertas plano) pada dinding ruang kelas.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Masing-masing kelompok menunjuk 1 orang sebagai penerima tamu </a:t>
            </a:r>
            <a:r>
              <a:rPr i="1" lang="en-US" sz="1200">
                <a:solidFill>
                  <a:schemeClr val="dk1"/>
                </a:solidFill>
              </a:rPr>
              <a:t>(host).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Anggota kelompok bertugas mengunjungi karya kelompok lainnya.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i="1" lang="en-US" sz="1200">
                <a:solidFill>
                  <a:schemeClr val="dk1"/>
                </a:solidFill>
              </a:rPr>
              <a:t>Host </a:t>
            </a:r>
            <a:r>
              <a:rPr lang="en-US" sz="1200">
                <a:solidFill>
                  <a:schemeClr val="dk1"/>
                </a:solidFill>
              </a:rPr>
              <a:t>bertugas untuk menjelaskan karya yang telah dibuatnya kepada pengunjung. </a:t>
            </a:r>
            <a:r>
              <a:rPr i="1" lang="en-US" sz="1200">
                <a:solidFill>
                  <a:schemeClr val="dk1"/>
                </a:solidFill>
              </a:rPr>
              <a:t>Host </a:t>
            </a:r>
            <a:r>
              <a:rPr lang="en-US" sz="1200">
                <a:solidFill>
                  <a:schemeClr val="dk1"/>
                </a:solidFill>
              </a:rPr>
              <a:t>juga bertugas menjawab pertanyaan dan mencatat umpan balik yang diberikan oleh kelompok pengunjung.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Sementara itu, anggota kelompok yang bertugas mengunjungi karya kelompok lain dapat bertanya kepada </a:t>
            </a:r>
            <a:r>
              <a:rPr i="1" lang="en-US" sz="1200">
                <a:solidFill>
                  <a:schemeClr val="dk1"/>
                </a:solidFill>
              </a:rPr>
              <a:t>host</a:t>
            </a:r>
            <a:r>
              <a:rPr lang="en-US" sz="1200">
                <a:solidFill>
                  <a:schemeClr val="dk1"/>
                </a:solidFill>
              </a:rPr>
              <a:t> kelompok terkait maupun memberi umpan balik.</a:t>
            </a:r>
            <a:endParaRPr sz="1200"/>
          </a:p>
        </p:txBody>
      </p:sp>
      <p:sp>
        <p:nvSpPr>
          <p:cNvPr id="167" name="Google Shape;167;p7"/>
          <p:cNvSpPr txBox="1"/>
          <p:nvPr/>
        </p:nvSpPr>
        <p:spPr>
          <a:xfrm>
            <a:off x="6109625" y="2639350"/>
            <a:ext cx="54570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Pastikan Anda sudah mengunggah hasil karya pada LMS atau media sosial yang telah disepakati.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Anda bersama rekan sekelompok mengunjungi hasil karya kelompok lain lalu meninggalkan pertanyaan dan umpan balik.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Sementara itu, kelompok lain juga akan melakukan kegiatan yang sama pada hasil karya kelompok Anda.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arenR"/>
            </a:pPr>
            <a:r>
              <a:rPr lang="en-US" sz="1200">
                <a:solidFill>
                  <a:schemeClr val="dk1"/>
                </a:solidFill>
              </a:rPr>
              <a:t>Setelah semua kelompok saling mengunjungi, bertanya, maupun memberikan umpan balik, Anda dapat memberikan tanggapan terhadap pertanyaan maupun umpan balik yang telah ditinggalkan oleh kelompok lain.</a:t>
            </a:r>
            <a:endParaRPr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g26412de21e1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6394205" y="2372683"/>
            <a:ext cx="5797795" cy="448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6412de21e1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345937"/>
            <a:ext cx="12192000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26412de21e1_0_15"/>
          <p:cNvSpPr txBox="1"/>
          <p:nvPr/>
        </p:nvSpPr>
        <p:spPr>
          <a:xfrm>
            <a:off x="1840387" y="541405"/>
            <a:ext cx="4632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Elaborasi Pemahaman</a:t>
            </a:r>
            <a:endParaRPr b="1" i="0" sz="36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g26412de21e1_0_15"/>
          <p:cNvSpPr txBox="1"/>
          <p:nvPr/>
        </p:nvSpPr>
        <p:spPr>
          <a:xfrm>
            <a:off x="816750" y="1591925"/>
            <a:ext cx="105585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Tuliskan pemahaman baru mengenai konsep-konsep berikut ini: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Tujuan Pembangunan Berkelanjutan di Bidang Pendidikan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Perwujudan SDGs no. 4 - Quality education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Target dan indikator SDGs no. 4 - Quality education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Keterampilan Abad 21 pada Guru dan Peserta Didik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21st century skills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Model Pembelajaran Abad 21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Teacher centered vs student centered learning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Karakteristik peserta didik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Kebutuhan belajar peserta didik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176" name="Google Shape;176;g26412de21e1_0_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7038" y="436381"/>
            <a:ext cx="622228" cy="824449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26412de21e1_0_15"/>
          <p:cNvSpPr/>
          <p:nvPr/>
        </p:nvSpPr>
        <p:spPr>
          <a:xfrm>
            <a:off x="830700" y="5182125"/>
            <a:ext cx="10530600" cy="680700"/>
          </a:xfrm>
          <a:prstGeom prst="roundRect">
            <a:avLst>
              <a:gd fmla="val 23524" name="adj"/>
            </a:avLst>
          </a:prstGeom>
          <a:solidFill>
            <a:srgbClr val="23799B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n-US" sz="2400">
                <a:solidFill>
                  <a:schemeClr val="lt1"/>
                </a:solidFill>
              </a:rPr>
              <a:t>Tuliskan pertanyaan mengenai konsep-konsep yang belum Anda pahami!</a:t>
            </a:r>
            <a:endParaRPr i="0" sz="24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5400000">
            <a:off x="-656246" y="656233"/>
            <a:ext cx="5797795" cy="44853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1" y="6345937"/>
            <a:ext cx="12192001" cy="512064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8"/>
          <p:cNvSpPr txBox="1"/>
          <p:nvPr/>
        </p:nvSpPr>
        <p:spPr>
          <a:xfrm>
            <a:off x="1772662" y="500761"/>
            <a:ext cx="4632900" cy="6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3799B"/>
              </a:buClr>
              <a:buSzPts val="3200"/>
              <a:buFont typeface="Quattrocento Sans"/>
              <a:buNone/>
            </a:pPr>
            <a:r>
              <a:rPr b="1" i="0" lang="en-US" sz="3600" u="none" cap="none" strike="noStrike">
                <a:solidFill>
                  <a:srgbClr val="23799B"/>
                </a:solidFill>
                <a:latin typeface="Calibri"/>
                <a:ea typeface="Calibri"/>
                <a:cs typeface="Calibri"/>
                <a:sym typeface="Calibri"/>
              </a:rPr>
              <a:t>Koneksi Antar Materi</a:t>
            </a:r>
            <a:endParaRPr b="1" i="0" sz="3600" u="none" cap="none" strike="noStrike">
              <a:solidFill>
                <a:srgbClr val="23799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9314" y="410161"/>
            <a:ext cx="663584" cy="795599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8"/>
          <p:cNvSpPr txBox="1"/>
          <p:nvPr/>
        </p:nvSpPr>
        <p:spPr>
          <a:xfrm>
            <a:off x="816750" y="1591925"/>
            <a:ext cx="10558500" cy="31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</a:rPr>
              <a:t>Buatlah </a:t>
            </a:r>
            <a:r>
              <a:rPr b="1" i="1" lang="en-US" sz="1600">
                <a:solidFill>
                  <a:schemeClr val="dk1"/>
                </a:solidFill>
              </a:rPr>
              <a:t>mind map</a:t>
            </a:r>
            <a:r>
              <a:rPr b="1" lang="en-US" sz="1600">
                <a:solidFill>
                  <a:schemeClr val="dk1"/>
                </a:solidFill>
              </a:rPr>
              <a:t> yang menggambarkan keterkaitan antara konsep-konsep berikut ini</a:t>
            </a:r>
            <a:r>
              <a:rPr b="1" lang="en-US" sz="1600">
                <a:solidFill>
                  <a:schemeClr val="dk1"/>
                </a:solidFill>
              </a:rPr>
              <a:t>: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Tujuan Pembangunan Berkelanjutan di Bidang Pendidikan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Perwujudan SDGs no. 4 - Quality education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Target dan indikator SDGs no. 4 - Quality education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Keterampilan Abad 21 pada Guru dan Peserta Didik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21st century skills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-US" sz="1600">
                <a:solidFill>
                  <a:schemeClr val="dk1"/>
                </a:solidFill>
              </a:rPr>
              <a:t>Model Pembelajaran Abad 21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Teacher centered vs student centered learning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Karakteristik peserta didik</a:t>
            </a:r>
            <a:endParaRPr sz="1600">
              <a:solidFill>
                <a:schemeClr val="dk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-US" sz="1600">
                <a:solidFill>
                  <a:schemeClr val="dk1"/>
                </a:solidFill>
              </a:rPr>
              <a:t>Kebutuhan belajar peserta didik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2022-09-14T13:16:31Z</dcterms:created>
  <dc:creator>Microsoft Office User</dc:creator>
</cp:coreProperties>
</file>