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60" r:id="rId3"/>
    <p:sldId id="261" r:id="rId4"/>
    <p:sldId id="265" r:id="rId5"/>
    <p:sldId id="263" r:id="rId6"/>
    <p:sldId id="278" r:id="rId7"/>
    <p:sldId id="266" r:id="rId8"/>
    <p:sldId id="270" r:id="rId9"/>
    <p:sldId id="267" r:id="rId10"/>
    <p:sldId id="268" r:id="rId11"/>
    <p:sldId id="273" r:id="rId12"/>
    <p:sldId id="275" r:id="rId13"/>
    <p:sldId id="276" r:id="rId14"/>
    <p:sldId id="27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11AF83-ABA5-4B55-B7E2-3DF3EFC97DDF}" type="datetimeFigureOut">
              <a:rPr lang="en-US" smtClean="0"/>
              <a:pPr/>
              <a:t>10/21/2023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4E3A44-5957-4B02-8EFE-3C28B84E7FC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urka.nandhini.s/viz/dashboard1durkanandhini/Dashboard1?publish=yes" TargetMode="External" /><Relationship Id="rId2" Type="http://schemas.openxmlformats.org/officeDocument/2006/relationships/hyperlink" Target="https://public.tableau.com/app/profile/durka.nandhini.s/viz/Storydurkanandhini/Story1?publish=yes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ublic.tableau.com/app/profile/durka.nandhini.s/viz/dashboard2durkanandhini/Dashboard2?publish=yes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1714488"/>
            <a:ext cx="6286544" cy="2214578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ANALYTICS WITH TABLEAU</a:t>
            </a:r>
            <a:endParaRPr lang="en-GB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500991" cy="143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57200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3000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IN" b="1" dirty="0"/>
              <a:t> 02</a:t>
            </a:r>
            <a:br>
              <a:rPr lang="en-IN" b="1" dirty="0"/>
            </a:br>
            <a:r>
              <a:rPr lang="en-IN" b="1" dirty="0"/>
              <a:t>DASHBOARD 02</a:t>
            </a:r>
            <a:endParaRPr lang="en-GB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893B46-C77C-27AA-B44F-A748B868883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22" y="1572986"/>
            <a:ext cx="6780578" cy="4873625"/>
          </a:xfrm>
        </p:spPr>
      </p:pic>
    </p:spTree>
  </p:cSld>
  <p:clrMapOvr>
    <a:masterClrMapping/>
  </p:clrMapOvr>
  <p:transition advTm="10000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ACTTIVIY 04</a:t>
            </a:r>
            <a:br>
              <a:rPr lang="en-IN" b="1" dirty="0"/>
            </a:br>
            <a:r>
              <a:rPr lang="en-IN" b="1" dirty="0"/>
              <a:t>STORY 01</a:t>
            </a:r>
            <a:endParaRPr lang="en-GB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265B43-6146-3656-D33B-9DFD40C4558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1" y="1600200"/>
            <a:ext cx="6712858" cy="4873625"/>
          </a:xfrm>
        </p:spPr>
      </p:pic>
    </p:spTree>
  </p:cSld>
  <p:clrMapOvr>
    <a:masterClrMapping/>
  </p:clrMapOvr>
  <p:transition advTm="10000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pPr algn="ctr"/>
            <a:r>
              <a:rPr lang="en-IN" dirty="0"/>
              <a:t>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WEB INDEX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44BF-8C9B-B8C8-6ACC-C15FAB0164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https://public.tableau.com/app/profile/durka.nandhini.s/viz/Storydurkanandhini/Story1?publish=yes</a:t>
            </a:r>
            <a:endParaRPr lang="en-US"/>
          </a:p>
          <a:p>
            <a:r>
              <a:rPr lang="en-US">
                <a:hlinkClick r:id="rId3"/>
              </a:rPr>
              <a:t>https://public.tableau.com/app/profile/durka.nandhini.s/viz/dashboard1durkanandhini/Dashboard1?publish=yes</a:t>
            </a:r>
            <a:endParaRPr lang="en-US"/>
          </a:p>
          <a:p>
            <a:r>
              <a:rPr lang="en-US">
                <a:hlinkClick r:id="rId4"/>
              </a:rPr>
              <a:t>https://public.tableau.com/app/profile/durka.nandhini.s/viz/dashboard2durkanandhini/Dashboard2?publish=yes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ransition advTm="5000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sz="quarter" idx="1"/>
          </p:nvPr>
        </p:nvSpPr>
        <p:spPr>
          <a:xfrm>
            <a:off x="428625" y="571480"/>
            <a:ext cx="7467600" cy="564360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br>
              <a:rPr lang="en-GB" sz="1800" dirty="0">
                <a:latin typeface="Times New Roman" pitchFamily="18" charset="0"/>
                <a:cs typeface="Times New Roman" pitchFamily="18" charset="0"/>
              </a:rPr>
            </a:b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Helps in setting prices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  Enhances productivity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  Identifies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unecessary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costs involved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  Helps the management make effective decisions.</a:t>
            </a:r>
            <a:br>
              <a:rPr lang="en-GB" sz="1800" dirty="0">
                <a:latin typeface="Times New Roman" pitchFamily="18" charset="0"/>
                <a:cs typeface="Times New Roman" pitchFamily="18" charset="0"/>
              </a:rPr>
            </a:br>
            <a:br>
              <a:rPr lang="en-GB" sz="1800" dirty="0">
                <a:latin typeface="Times New Roman" pitchFamily="18" charset="0"/>
                <a:cs typeface="Times New Roman" pitchFamily="18" charset="0"/>
              </a:rPr>
            </a:b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/>
              <a:t> </a:t>
            </a:r>
            <a:r>
              <a:rPr lang="en-US" dirty="0"/>
              <a:t> Records past data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Expertise required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 Expensive maintenance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 Costs keep changing every interval </a:t>
            </a:r>
            <a:endParaRPr lang="en-GB" sz="1900" dirty="0">
              <a:latin typeface="Times New Roman" pitchFamily="18" charset="0"/>
              <a:cs typeface="Times New Roman" pitchFamily="18" charset="0"/>
            </a:endParaRPr>
          </a:p>
          <a:p>
            <a:endParaRPr lang="en-GB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21000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CONCLUSION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business, an estimate is a calculated guess of  what something will cost.</a:t>
            </a:r>
            <a:br>
              <a:rPr lang="en-GB" sz="2000" dirty="0">
                <a:latin typeface="Times New Roman" pitchFamily="18" charset="0"/>
                <a:cs typeface="Times New Roman" pitchFamily="18" charset="0"/>
              </a:rPr>
            </a:b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Estimates are often used in building for contract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projects.They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also be used to find out how much material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needed for a job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accurate estimate can mean the difference between winning and losing a contract.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21000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000108"/>
            <a:ext cx="4875655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000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5869006"/>
          </a:xfrm>
        </p:spPr>
        <p:txBody>
          <a:bodyPr>
            <a:normAutofit fontScale="90000"/>
          </a:bodyPr>
          <a:lstStyle/>
          <a:p>
            <a:br>
              <a:rPr lang="en-IN" sz="5400" dirty="0">
                <a:solidFill>
                  <a:srgbClr val="7030A0"/>
                </a:solidFill>
                <a:cs typeface="Times New Roman" pitchFamily="18" charset="0"/>
              </a:rPr>
            </a:br>
            <a:br>
              <a:rPr lang="en-IN" sz="5400" dirty="0">
                <a:solidFill>
                  <a:srgbClr val="7030A0"/>
                </a:solidFill>
                <a:cs typeface="Times New Roman" pitchFamily="18" charset="0"/>
              </a:rPr>
            </a:br>
            <a:br>
              <a:rPr lang="en-IN" sz="5400" dirty="0">
                <a:solidFill>
                  <a:srgbClr val="7030A0"/>
                </a:solidFill>
                <a:cs typeface="Times New Roman" pitchFamily="18" charset="0"/>
              </a:rPr>
            </a:br>
            <a:br>
              <a:rPr lang="en-IN" sz="5400" dirty="0">
                <a:solidFill>
                  <a:srgbClr val="7030A0"/>
                </a:solidFill>
                <a:cs typeface="Times New Roman" pitchFamily="18" charset="0"/>
              </a:rPr>
            </a:br>
            <a:br>
              <a:rPr lang="en-IN" sz="5400" dirty="0">
                <a:solidFill>
                  <a:srgbClr val="7030A0"/>
                </a:solidFill>
                <a:cs typeface="Times New Roman" pitchFamily="18" charset="0"/>
              </a:rPr>
            </a:br>
            <a:r>
              <a:rPr lang="en-IN" sz="5400" dirty="0">
                <a:solidFill>
                  <a:srgbClr val="7030A0"/>
                </a:solidFill>
                <a:cs typeface="Times New Roman" pitchFamily="18" charset="0"/>
              </a:rPr>
              <a:t>    </a:t>
            </a:r>
            <a:r>
              <a:rPr lang="en-US" sz="5400" dirty="0">
                <a:solidFill>
                  <a:srgbClr val="7030A0"/>
                </a:solidFill>
                <a:cs typeface="Times New Roman" pitchFamily="18" charset="0"/>
              </a:rPr>
              <a:t>ARASU COLLEGE OF ARTS AND SCIENCE FOR               </a:t>
            </a:r>
            <a:br>
              <a:rPr lang="en-IN" sz="6000" dirty="0">
                <a:solidFill>
                  <a:srgbClr val="7030A0"/>
                </a:solidFill>
                <a:cs typeface="Times New Roman" pitchFamily="18" charset="0"/>
              </a:rPr>
            </a:br>
            <a:r>
              <a:rPr lang="en-US" sz="6000" dirty="0">
                <a:solidFill>
                  <a:srgbClr val="7030A0"/>
                </a:solidFill>
                <a:cs typeface="Times New Roman" pitchFamily="18" charset="0"/>
              </a:rPr>
              <a:t>     WOMEN, KARUR.</a:t>
            </a:r>
            <a:br>
              <a:rPr lang="en-IN" sz="5400" dirty="0">
                <a:solidFill>
                  <a:srgbClr val="7030A0"/>
                </a:solidFill>
                <a:cs typeface="Times New Roman" pitchFamily="18" charset="0"/>
              </a:rPr>
            </a:br>
            <a:br>
              <a:rPr lang="en-IN" sz="5400" dirty="0">
                <a:solidFill>
                  <a:srgbClr val="7030A0"/>
                </a:solidFill>
                <a:cs typeface="Times New Roman" pitchFamily="18" charset="0"/>
              </a:rPr>
            </a:br>
            <a:r>
              <a:rPr lang="en-IN" sz="5400" dirty="0">
                <a:solidFill>
                  <a:srgbClr val="7030A0"/>
                </a:solidFill>
                <a:cs typeface="Times New Roman" pitchFamily="18" charset="0"/>
              </a:rPr>
              <a:t>         </a:t>
            </a:r>
            <a:r>
              <a:rPr lang="en-IN" b="1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WELCOMES YOU ALL</a:t>
            </a:r>
            <a:br>
              <a:rPr lang="en-IN" sz="60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</a:br>
            <a:br>
              <a:rPr lang="en-IN" dirty="0">
                <a:latin typeface="+mn-lt"/>
                <a:cs typeface="Times New Roman" pitchFamily="18" charset="0"/>
              </a:rPr>
            </a:br>
            <a:br>
              <a:rPr lang="en-IN" dirty="0">
                <a:latin typeface="+mn-lt"/>
                <a:cs typeface="Times New Roman" pitchFamily="18" charset="0"/>
              </a:rPr>
            </a:br>
            <a:endParaRPr lang="en-GB" sz="4000" dirty="0">
              <a:solidFill>
                <a:srgbClr val="7030A0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59404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ESTIMATION OF BUSINESS EXPENSES</a:t>
            </a:r>
            <a:endParaRPr lang="en-GB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6000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III.B.Sc</a:t>
            </a:r>
            <a:r>
              <a:rPr lang="en-I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PHYSICS </a:t>
            </a:r>
            <a:endParaRPr lang="en-GB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LEADER</a:t>
            </a:r>
            <a:r>
              <a:rPr lang="en-IN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IN" dirty="0"/>
              <a:t>                </a:t>
            </a:r>
            <a:r>
              <a:rPr lang="en-US" dirty="0"/>
              <a:t>DHANUSHIYA.R</a:t>
            </a: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/>
              <a:t>:</a:t>
            </a:r>
            <a:r>
              <a:rPr lang="en-IN" dirty="0">
                <a:solidFill>
                  <a:srgbClr val="00B0F0"/>
                </a:solidFill>
              </a:rPr>
              <a:t>TEAM MEMBERS</a:t>
            </a:r>
          </a:p>
          <a:p>
            <a:pPr>
              <a:buNone/>
            </a:pPr>
            <a:r>
              <a:rPr lang="en-IN" dirty="0"/>
              <a:t>                </a:t>
            </a:r>
            <a:r>
              <a:rPr lang="en-US" dirty="0"/>
              <a:t>DURKANANDHINI. S</a:t>
            </a:r>
            <a:endParaRPr lang="en-IN" dirty="0"/>
          </a:p>
          <a:p>
            <a:pPr>
              <a:buNone/>
            </a:pPr>
            <a:r>
              <a:rPr lang="en-IN" dirty="0"/>
              <a:t>                </a:t>
            </a:r>
            <a:r>
              <a:rPr lang="en-US" dirty="0"/>
              <a:t>SATHYA. T</a:t>
            </a:r>
            <a:endParaRPr lang="en-IN" dirty="0"/>
          </a:p>
          <a:p>
            <a:pPr>
              <a:buNone/>
            </a:pPr>
            <a:r>
              <a:rPr lang="en-IN" dirty="0"/>
              <a:t>                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FACULTY MENTOR:</a:t>
            </a:r>
          </a:p>
          <a:p>
            <a:pPr>
              <a:buNone/>
            </a:pPr>
            <a:r>
              <a:rPr lang="en-IN" dirty="0"/>
              <a:t>                  </a:t>
            </a:r>
            <a:r>
              <a:rPr lang="en-US" dirty="0"/>
              <a:t>Mr. M. RAJALINGAM</a:t>
            </a:r>
            <a:r>
              <a:rPr lang="en-IN" dirty="0"/>
              <a:t> M.Sc., M.Phil., B.Ed.,</a:t>
            </a:r>
            <a:endParaRPr lang="en-GB" dirty="0"/>
          </a:p>
        </p:txBody>
      </p:sp>
    </p:spTree>
  </p:cSld>
  <p:clrMapOvr>
    <a:masterClrMapping/>
  </p:clrMapOvr>
  <p:transition advTm="11000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INTRODUCTION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Estimating all the expenses required to start and operate the business, such as equipment, rent, inventory, and marketing.</a:t>
            </a:r>
            <a:endParaRPr lang="en-IN" sz="2400" dirty="0"/>
          </a:p>
          <a:p>
            <a:r>
              <a:rPr lang="en-US" dirty="0"/>
              <a:t>By calculating these costs upfront, business owners can better plan their budget and avoid unexpected expenses.</a:t>
            </a:r>
            <a:endParaRPr lang="en-IN" sz="2400" dirty="0"/>
          </a:p>
          <a:p>
            <a:r>
              <a:rPr lang="en-US" sz="2400" dirty="0"/>
              <a:t>Cost Estimation is a statement that gives the value of the cost incurred in the manufacturing of finished goods.</a:t>
            </a:r>
            <a:endParaRPr lang="en-IN" sz="2400" dirty="0"/>
          </a:p>
          <a:p>
            <a:r>
              <a:rPr lang="en-US" dirty="0"/>
              <a:t>Cost estimation takes into consideration all expenditure involved in the design and manufacturing along with all related services.</a:t>
            </a:r>
            <a:endParaRPr lang="en-IN" sz="2400" dirty="0"/>
          </a:p>
          <a:p>
            <a:r>
              <a:rPr lang="en-US" dirty="0"/>
              <a:t>If the highest and lowest levels of expenses.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  <p:transition advTm="20000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b="1" dirty="0">
                <a:solidFill>
                  <a:schemeClr val="tx1"/>
                </a:solidFill>
              </a:rPr>
              <a:t>EMPATHY MAP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32028"/>
            <a:ext cx="7467600" cy="40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E50E624-3711-BA4E-346A-C1E43BAF4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2" y="2032028"/>
            <a:ext cx="4664758" cy="3286720"/>
          </a:xfrm>
          <a:prstGeom prst="rect">
            <a:avLst/>
          </a:prstGeom>
        </p:spPr>
      </p:pic>
    </p:spTree>
  </p:cSld>
  <p:clrMapOvr>
    <a:masterClrMapping/>
  </p:clrMapOvr>
  <p:transition advTm="500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49082"/>
          </a:xfrm>
        </p:spPr>
        <p:txBody>
          <a:bodyPr>
            <a:normAutofit/>
          </a:bodyPr>
          <a:lstStyle/>
          <a:p>
            <a:r>
              <a:rPr lang="en-IN" dirty="0"/>
              <a:t>                      </a:t>
            </a:r>
            <a:r>
              <a:rPr lang="en-IN" b="1" dirty="0"/>
              <a:t>BRAINSTORM</a:t>
            </a:r>
            <a:endParaRPr lang="en-GB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7072362" cy="53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5DDBF30-B0CC-46C5-4B41-1184D1F2E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1285861"/>
            <a:ext cx="7072362" cy="5136710"/>
          </a:xfrm>
          <a:prstGeom prst="rect">
            <a:avLst/>
          </a:prstGeom>
        </p:spPr>
      </p:pic>
    </p:spTree>
  </p:cSld>
  <p:clrMapOvr>
    <a:masterClrMapping/>
  </p:clrMapOvr>
  <p:transition advTm="5000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IN" b="1" dirty="0"/>
              <a:t>DATA SET</a:t>
            </a:r>
            <a:endParaRPr lang="en-GB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71472" y="2000240"/>
            <a:ext cx="7467600" cy="400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000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ACTIVITY 01</a:t>
            </a:r>
            <a:br>
              <a:rPr lang="en-IN" b="1" dirty="0"/>
            </a:br>
            <a:r>
              <a:rPr lang="en-IN" b="1" dirty="0"/>
              <a:t>DASHBOARD 01</a:t>
            </a:r>
            <a:endParaRPr lang="en-GB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0AB316-5138-B7CF-F740-B56E83BB8F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" y="1600200"/>
            <a:ext cx="6776357" cy="4873625"/>
          </a:xfrm>
        </p:spPr>
      </p:pic>
    </p:spTree>
  </p:cSld>
  <p:clrMapOvr>
    <a:masterClrMapping/>
  </p:clrMapOvr>
  <p:transition advTm="10000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194</TotalTime>
  <Words>211</Words>
  <Application>Microsoft Office PowerPoint</Application>
  <PresentationFormat>On-screen Show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DATA ANALYTICS WITH TABLEAU</vt:lpstr>
      <vt:lpstr>         ARASU COLLEGE OF ARTS AND SCIENCE FOR                     WOMEN, KARUR.           WELCOMES YOU ALL   </vt:lpstr>
      <vt:lpstr>ESTIMATION OF BUSINESS EXPENSES</vt:lpstr>
      <vt:lpstr>III.B.Sc PHYSICS </vt:lpstr>
      <vt:lpstr>INTRODUCTION</vt:lpstr>
      <vt:lpstr>                   EMPATHY MAP</vt:lpstr>
      <vt:lpstr>                      BRAINSTORM</vt:lpstr>
      <vt:lpstr>                         DATA SET</vt:lpstr>
      <vt:lpstr>ACTIVITY 01 DASHBOARD 01</vt:lpstr>
      <vt:lpstr>ACTIVITY 02 DASHBOARD 02</vt:lpstr>
      <vt:lpstr>ACTTIVIY 04 STORY 01</vt:lpstr>
      <vt:lpstr>    WEB INDEX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Kamali Mayil</cp:lastModifiedBy>
  <cp:revision>43</cp:revision>
  <dcterms:created xsi:type="dcterms:W3CDTF">2023-04-20T00:46:45Z</dcterms:created>
  <dcterms:modified xsi:type="dcterms:W3CDTF">2023-10-21T10:27:16Z</dcterms:modified>
</cp:coreProperties>
</file>