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4F54D-7104-4A60-B89E-535925D1EB9B}">
          <p14:sldIdLst>
            <p14:sldId id="256"/>
          </p14:sldIdLst>
        </p14:section>
        <p14:section name="Untitled Section" id="{20554E02-79BA-479B-BB86-BD7379B32545}">
          <p14:sldIdLst>
            <p14:sldId id="273"/>
            <p14:sldId id="257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H Milon\Desktop\slide raw pic\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992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17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→ Higher tax base with increase in property prices: As explained above, the </a:t>
            </a:r>
            <a:r>
              <a:rPr lang="en-US" dirty="0" err="1"/>
              <a:t>revenuebase</a:t>
            </a:r>
            <a:r>
              <a:rPr lang="en-US" dirty="0"/>
              <a:t> of the local bodies increase owing to increased land values and enlarged tax base.</a:t>
            </a:r>
          </a:p>
          <a:p>
            <a:pPr marL="0" indent="0">
              <a:buNone/>
            </a:pPr>
            <a:r>
              <a:rPr lang="en-US" dirty="0"/>
              <a:t>→ The increased tax revenues provides an extra source of funding for the government.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58913" y="274638"/>
            <a:ext cx="7837487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BENEFITS OF LAND POOLING/READJUSTMENT</a:t>
            </a:r>
            <a:endParaRPr lang="en-US" sz="2800" b="1" dirty="0"/>
          </a:p>
        </p:txBody>
      </p:sp>
      <p:pic>
        <p:nvPicPr>
          <p:cNvPr id="8" name="Picture 7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324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❖ </a:t>
            </a:r>
            <a:r>
              <a:rPr lang="en-US" b="1" u="sng" dirty="0" smtClean="0"/>
              <a:t>Others: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Social </a:t>
            </a:r>
            <a:r>
              <a:rPr lang="en-US" dirty="0"/>
              <a:t>Capital </a:t>
            </a:r>
            <a:r>
              <a:rPr lang="en-US" dirty="0" smtClean="0"/>
              <a:t>Creation.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Increase </a:t>
            </a:r>
            <a:r>
              <a:rPr lang="en-US" dirty="0"/>
              <a:t>of </a:t>
            </a:r>
            <a:r>
              <a:rPr lang="en-US" dirty="0" smtClean="0"/>
              <a:t>public-private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cooperation </a:t>
            </a:r>
            <a:r>
              <a:rPr lang="en-US" dirty="0"/>
              <a:t>and </a:t>
            </a:r>
            <a:r>
              <a:rPr lang="en-US" dirty="0" smtClean="0"/>
              <a:t>trust.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8913" y="274638"/>
            <a:ext cx="7837487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BENEFITS OF LAND POOLING/READJUSTMENT</a:t>
            </a:r>
            <a:endParaRPr lang="en-US" sz="2800" b="1" dirty="0"/>
          </a:p>
        </p:txBody>
      </p:sp>
      <p:pic>
        <p:nvPicPr>
          <p:cNvPr id="6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799"/>
            <a:ext cx="6781800" cy="40386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is time </a:t>
            </a:r>
            <a:r>
              <a:rPr lang="en-US" dirty="0" smtClean="0"/>
              <a:t>consuming.</a:t>
            </a:r>
          </a:p>
          <a:p>
            <a:endParaRPr lang="en-US" dirty="0"/>
          </a:p>
          <a:p>
            <a:r>
              <a:rPr lang="en-US" dirty="0"/>
              <a:t>Betterment charges are assessed at the beginning of the land pooling or readjustment scheme </a:t>
            </a:r>
            <a:r>
              <a:rPr lang="en-US" dirty="0" smtClean="0"/>
              <a:t>preparation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the inordinate delays in finalizing schemes, the betterment charges levied on finalization of the scheme do not meet the cost of the infrastructure provided.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8913" y="274638"/>
            <a:ext cx="7837487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DISADVANTAGES</a:t>
            </a:r>
            <a:r>
              <a:rPr lang="en-US" sz="2600" b="1" dirty="0" smtClean="0"/>
              <a:t> OF LAND POOLING/READJUSTMENT</a:t>
            </a:r>
            <a:endParaRPr lang="en-US" sz="2600" b="1" dirty="0"/>
          </a:p>
        </p:txBody>
      </p:sp>
      <p:pic>
        <p:nvPicPr>
          <p:cNvPr id="7" name="Picture 6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 b="1" dirty="0"/>
              <a:t>GERMAN MODEL OF LAND POOLING (READJUSTMENT)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46" y="1905000"/>
            <a:ext cx="8229600" cy="4525963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Germany has the oldest example of land readjustment (LR</a:t>
            </a:r>
            <a:r>
              <a:rPr lang="en-US" dirty="0" smtClean="0"/>
              <a:t>).</a:t>
            </a:r>
          </a:p>
          <a:p>
            <a:r>
              <a:rPr lang="en-US" dirty="0"/>
              <a:t>Has two standards of distribution For readjusted land returned to </a:t>
            </a:r>
            <a:r>
              <a:rPr lang="en-US" dirty="0" smtClean="0"/>
              <a:t>landowners-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RELATIVE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SIZE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2.RELATIVE VALUE.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1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35" y="1676400"/>
            <a:ext cx="480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228600"/>
            <a:ext cx="758687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GERMAN MODEL OF LAND POOLING (READJUSTMENT)</a:t>
            </a:r>
            <a:endParaRPr lang="en-US" sz="3200" b="1" dirty="0"/>
          </a:p>
        </p:txBody>
      </p:sp>
      <p:pic>
        <p:nvPicPr>
          <p:cNvPr id="6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537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of </a:t>
            </a:r>
            <a:br>
              <a:rPr lang="en-US" sz="3200" b="1" dirty="0" smtClean="0"/>
            </a:br>
            <a:r>
              <a:rPr lang="en-US" sz="3200" b="1" dirty="0" smtClean="0"/>
              <a:t>GERMAN </a:t>
            </a:r>
            <a:r>
              <a:rPr lang="en-US" sz="3200" b="1" dirty="0"/>
              <a:t>MODEL OF LAND POOLING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27750" cy="412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PH Milon\Desktop\slide raw pic\Untitled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667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914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THE INDIAN LAND POOLING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7239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India, the Town Panning Scheme (TPS) was first introduced under the Bombay Town Planning Act (TPA) of 1915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first TPS was prepared for seven acres in </a:t>
            </a:r>
            <a:r>
              <a:rPr lang="en-US" dirty="0" err="1"/>
              <a:t>Bandra</a:t>
            </a:r>
            <a:r>
              <a:rPr lang="en-US" dirty="0"/>
              <a:t> (</a:t>
            </a:r>
            <a:r>
              <a:rPr lang="en-US" dirty="0" err="1"/>
              <a:t>Deuskar</a:t>
            </a:r>
            <a:r>
              <a:rPr lang="en-US" dirty="0"/>
              <a:t>, 2011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There </a:t>
            </a:r>
            <a:r>
              <a:rPr lang="en-US" dirty="0"/>
              <a:t>are important differences in the different land pooling policies with regard to the standards governing returnable plots to landowners</a:t>
            </a:r>
            <a:r>
              <a:rPr lang="en-US" dirty="0" smtClean="0"/>
              <a:t>.</a:t>
            </a:r>
          </a:p>
          <a:p>
            <a:r>
              <a:rPr lang="en-US" dirty="0"/>
              <a:t>The minimum land size that can be pooled also varies with a minimum in Raipur to a maximum in Delhi (two hectares and 10 hectares respectively).</a:t>
            </a:r>
          </a:p>
        </p:txBody>
      </p:sp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2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934200" cy="944562"/>
          </a:xfrm>
        </p:spPr>
        <p:txBody>
          <a:bodyPr>
            <a:normAutofit/>
          </a:bodyPr>
          <a:lstStyle/>
          <a:p>
            <a:r>
              <a:rPr lang="en-US" sz="3200" b="1" dirty="0"/>
              <a:t>THE INDIAN LAND POOLING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72390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THE GUJARAT PLAN-TOWN PLANNING SCHEME, </a:t>
            </a:r>
            <a:r>
              <a:rPr lang="en-US" b="1" dirty="0" smtClean="0"/>
              <a:t>1976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Legislation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Gujarat, the first TPA was implemented in 1915 &amp; modified in 1954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recent version of the Act is the Gujarat Town Planning and Urban Development Act(GTPUDA), </a:t>
            </a:r>
            <a:r>
              <a:rPr lang="en-US" dirty="0" smtClean="0"/>
              <a:t>1976.</a:t>
            </a:r>
          </a:p>
          <a:p>
            <a:r>
              <a:rPr lang="en-US" dirty="0" smtClean="0"/>
              <a:t>The </a:t>
            </a:r>
            <a:r>
              <a:rPr lang="en-US" dirty="0"/>
              <a:t>legislation provides for the development of decadal macro level "Development Plan" for the entire city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followed </a:t>
            </a:r>
            <a:r>
              <a:rPr lang="en-US" dirty="0"/>
              <a:t>by a large number of micro level TPSS of 100 ha area each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Act was amended in 1999 to enable the local Government to take the possession of land for construction of roads after approval of the draft TPS.</a:t>
            </a:r>
          </a:p>
        </p:txBody>
      </p:sp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5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10500" cy="9906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 b="1" dirty="0"/>
              <a:t>THE INDIAN LAND POOLING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allotment of land in the TPS </a:t>
            </a:r>
            <a:r>
              <a:rPr lang="en-US" b="1" dirty="0" smtClean="0"/>
              <a:t>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remaining land is to be reconstituted and returned to the land owners.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7" y="2362200"/>
            <a:ext cx="8153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7200"/>
            <a:ext cx="7487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8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8478"/>
            <a:ext cx="73152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INDIAN LAND POOLING MODELS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703702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1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858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Objective of Land Polling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51818"/>
            <a:ext cx="7086600" cy="45489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Identify </a:t>
            </a:r>
            <a:r>
              <a:rPr lang="en-US" dirty="0"/>
              <a:t>what problems and under what circumstances they can apply LP/LR;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how LP/LR works in both theory and practice;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realistic goals for LP/LR projects from the perspectives of different stakeholders;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and execute the implementation processes such as assessing and mitigating risks and developing grievance redress mechanisms; and </a:t>
            </a:r>
            <a:endParaRPr lang="en-US" dirty="0" smtClean="0"/>
          </a:p>
          <a:p>
            <a:r>
              <a:rPr lang="en-US" dirty="0" smtClean="0"/>
              <a:t>Anticipate </a:t>
            </a:r>
            <a:r>
              <a:rPr lang="en-US" dirty="0"/>
              <a:t>possible unintended outcomes and evaluate LP/LR projects.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447801" cy="6858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3962400"/>
            <a:ext cx="1447800" cy="2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6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of 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73914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process for preparing a TPS is prescribed in GTPUDA, 1976, and its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Survey </a:t>
            </a:r>
            <a:r>
              <a:rPr lang="en-US" dirty="0"/>
              <a:t>of the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Establishing </a:t>
            </a:r>
            <a:r>
              <a:rPr lang="en-US" dirty="0"/>
              <a:t>the Ownership Details of Every Land </a:t>
            </a:r>
            <a:r>
              <a:rPr lang="en-US" dirty="0" smtClean="0"/>
              <a:t>Parcel</a:t>
            </a:r>
          </a:p>
          <a:p>
            <a:r>
              <a:rPr lang="en-US" dirty="0" smtClean="0"/>
              <a:t>Reconciling </a:t>
            </a:r>
            <a:r>
              <a:rPr lang="en-US" dirty="0"/>
              <a:t>the Survey and Landownership Records to Prepare a Base 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Defining </a:t>
            </a:r>
            <a:r>
              <a:rPr lang="en-US" dirty="0"/>
              <a:t>the Boundary of the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Marking </a:t>
            </a:r>
            <a:r>
              <a:rPr lang="en-US" dirty="0"/>
              <a:t>Original Plots on the Base Map. </a:t>
            </a:r>
            <a:endParaRPr lang="en-US" dirty="0" smtClean="0"/>
          </a:p>
          <a:p>
            <a:r>
              <a:rPr lang="en-US" dirty="0" smtClean="0"/>
              <a:t>Tabulating </a:t>
            </a:r>
            <a:r>
              <a:rPr lang="en-US" dirty="0"/>
              <a:t>Ownership Details and Plot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Laying </a:t>
            </a:r>
            <a:r>
              <a:rPr lang="en-US" dirty="0"/>
              <a:t>Out the Roads in the Area. </a:t>
            </a:r>
          </a:p>
        </p:txBody>
      </p:sp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9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Preparation of 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9530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Carving Out Plots for Amenities in the Area.</a:t>
            </a:r>
          </a:p>
          <a:p>
            <a:r>
              <a:rPr lang="en-US" dirty="0"/>
              <a:t>Tabulating Deduction and Final Plot Size.</a:t>
            </a:r>
          </a:p>
          <a:p>
            <a:r>
              <a:rPr lang="en-US" dirty="0"/>
              <a:t>Delineation of Final Plots.</a:t>
            </a:r>
          </a:p>
          <a:p>
            <a:r>
              <a:rPr lang="en-US" dirty="0"/>
              <a:t>Tabulating Infrastructure and Betterment Charges.</a:t>
            </a:r>
          </a:p>
          <a:p>
            <a:r>
              <a:rPr lang="en-US" dirty="0"/>
              <a:t>Owner's Meeting.</a:t>
            </a:r>
          </a:p>
          <a:p>
            <a:r>
              <a:rPr lang="en-US" dirty="0"/>
              <a:t>Modification of the Draft TPS and its Approval.</a:t>
            </a:r>
          </a:p>
          <a:p>
            <a:r>
              <a:rPr lang="en-US" dirty="0"/>
              <a:t>Appointment of the Town Planning Officer (TPO)</a:t>
            </a:r>
          </a:p>
          <a:p>
            <a:r>
              <a:rPr lang="en-US" dirty="0"/>
              <a:t>Finalization of the Final TPS, Its Approval, and Implementation.</a:t>
            </a:r>
          </a:p>
          <a:p>
            <a:endParaRPr lang="en-US" dirty="0"/>
          </a:p>
        </p:txBody>
      </p:sp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07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Future land pooling Application in Bangladesh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7239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Land pooling is not practiced in Bangladesh.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present some application is seen on a small scale in the new buildup area of the divisional city.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private development agencies sometimes use.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possible to improve the living facilities of the people in the populated areas in Bangladesh through land pooling. 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of land pooling in Bangladesh is very difficult because they know very little about land pooling.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do not feel safe transfer land form development authorities</a:t>
            </a:r>
          </a:p>
        </p:txBody>
      </p:sp>
      <p:pic>
        <p:nvPicPr>
          <p:cNvPr id="4" name="Picture 3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864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C:\Users\PH Milon\Desktop\slide raw pic\Untitled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705600" cy="50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5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Land pooling?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038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Land pooling </a:t>
            </a:r>
            <a:r>
              <a:rPr lang="en-US" dirty="0" smtClean="0"/>
              <a:t>is </a:t>
            </a:r>
            <a:r>
              <a:rPr lang="en-US" dirty="0"/>
              <a:t>an activity where a group of landowners handover their land parcels to the government collectively for infrastructure development.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development is complete, the land is handed over to the original owners, after deducting some portion as the cost for the same.</a:t>
            </a:r>
          </a:p>
        </p:txBody>
      </p:sp>
      <p:pic>
        <p:nvPicPr>
          <p:cNvPr id="4099" name="Picture 3" descr="C:\Users\PH Milon\Desktop\slide raw pic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93034"/>
            <a:ext cx="698500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H Milon\Desktop\slide raw pic\Untitled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304665"/>
            <a:ext cx="6039737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11" y="5023262"/>
            <a:ext cx="1531178" cy="15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6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3900" cy="11430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LAND </a:t>
            </a:r>
            <a:r>
              <a:rPr lang="en-US" dirty="0" smtClean="0"/>
              <a:t>POOLING/RECONSTITUTION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world population living in the urban areas is expected to increase to 70 percent from the present 50 percent by the middle of this century</a:t>
            </a:r>
            <a:r>
              <a:rPr lang="en-US" dirty="0" smtClean="0"/>
              <a:t>.</a:t>
            </a:r>
          </a:p>
          <a:p>
            <a:r>
              <a:rPr lang="en-US" dirty="0"/>
              <a:t>Land assembly strategy for development projects is known in different parts of the world by different </a:t>
            </a:r>
            <a:r>
              <a:rPr lang="en-US" dirty="0" smtClean="0"/>
              <a:t>names.</a:t>
            </a:r>
          </a:p>
          <a:p>
            <a:r>
              <a:rPr lang="en-US" dirty="0"/>
              <a:t>Land readjustment (LR) in South Korea And Japan</a:t>
            </a:r>
            <a:r>
              <a:rPr lang="en-US" dirty="0" smtClean="0"/>
              <a:t>.</a:t>
            </a:r>
          </a:p>
        </p:txBody>
      </p:sp>
      <p:pic>
        <p:nvPicPr>
          <p:cNvPr id="5124" name="Picture 4" descr="fairhousing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38800"/>
            <a:ext cx="85725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H Milon\Desktop\slide raw pic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89" y="533400"/>
            <a:ext cx="698500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23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LAND POOLING/RECONSTITUTION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consolidation in Europe </a:t>
            </a:r>
            <a:r>
              <a:rPr lang="en-US" dirty="0" smtClean="0"/>
              <a:t>and</a:t>
            </a:r>
          </a:p>
          <a:p>
            <a:r>
              <a:rPr lang="en-US" dirty="0"/>
              <a:t>Land pooling in Australia &amp; India.</a:t>
            </a:r>
          </a:p>
        </p:txBody>
      </p:sp>
      <p:pic>
        <p:nvPicPr>
          <p:cNvPr id="4" name="Picture 4" descr="fairhousing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38800"/>
            <a:ext cx="85725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343900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LAND POOLING/RECONSTITUTION MECHANISMS</a:t>
            </a:r>
            <a:endParaRPr lang="en-US" dirty="0"/>
          </a:p>
        </p:txBody>
      </p:sp>
      <p:pic>
        <p:nvPicPr>
          <p:cNvPr id="6" name="Picture 5" descr="C:\Users\PH Milon\Desktop\slide raw pic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89" y="533400"/>
            <a:ext cx="698500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3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13" y="274638"/>
            <a:ext cx="7837487" cy="1143000"/>
          </a:xfrm>
          <a:noFill/>
        </p:spPr>
        <p:txBody>
          <a:bodyPr>
            <a:normAutofit/>
          </a:bodyPr>
          <a:lstStyle/>
          <a:p>
            <a:r>
              <a:rPr lang="en-US" sz="2800" b="1" dirty="0"/>
              <a:t>BENEFITS OF LAND POOLING/READJUSTMENT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70754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❖</a:t>
            </a:r>
            <a:r>
              <a:rPr lang="en-US" b="1" u="sng" dirty="0" smtClean="0"/>
              <a:t>Landowners: </a:t>
            </a:r>
          </a:p>
          <a:p>
            <a:pPr marL="0" indent="0">
              <a:buNone/>
            </a:pPr>
            <a:r>
              <a:rPr lang="en-US" dirty="0" smtClean="0"/>
              <a:t>    →</a:t>
            </a:r>
            <a:r>
              <a:rPr lang="en-US" dirty="0"/>
              <a:t>Increase in Value of </a:t>
            </a:r>
            <a:r>
              <a:rPr lang="en-US" dirty="0" smtClean="0"/>
              <a:t>land</a:t>
            </a:r>
          </a:p>
          <a:p>
            <a:pPr marL="0" indent="0">
              <a:buNone/>
            </a:pPr>
            <a:r>
              <a:rPr lang="en-US" dirty="0" smtClean="0"/>
              <a:t>    → </a:t>
            </a:r>
            <a:r>
              <a:rPr lang="en-US" dirty="0"/>
              <a:t>Non-Displacing Strategy of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Land Assembly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→ </a:t>
            </a:r>
            <a:r>
              <a:rPr lang="en-US" dirty="0" smtClean="0"/>
              <a:t>Conversion </a:t>
            </a:r>
            <a:r>
              <a:rPr lang="en-US" dirty="0"/>
              <a:t>of </a:t>
            </a:r>
            <a:r>
              <a:rPr lang="en-US" dirty="0" smtClean="0"/>
              <a:t>irregular land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parcels </a:t>
            </a:r>
            <a:r>
              <a:rPr lang="en-US" dirty="0"/>
              <a:t>into plots </a:t>
            </a:r>
            <a:r>
              <a:rPr lang="en-US" dirty="0" smtClean="0"/>
              <a:t>of regular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sizes </a:t>
            </a:r>
            <a:r>
              <a:rPr lang="en-US" dirty="0"/>
              <a:t>and </a:t>
            </a:r>
            <a:r>
              <a:rPr lang="en-US" dirty="0" smtClean="0"/>
              <a:t>shapes</a:t>
            </a:r>
          </a:p>
        </p:txBody>
      </p:sp>
      <p:pic>
        <p:nvPicPr>
          <p:cNvPr id="5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86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Conversion of </a:t>
            </a:r>
            <a:r>
              <a:rPr lang="en-US" dirty="0" smtClean="0"/>
              <a:t>irregular to regular</a:t>
            </a:r>
            <a:endParaRPr lang="en-US" dirty="0"/>
          </a:p>
        </p:txBody>
      </p:sp>
      <p:pic>
        <p:nvPicPr>
          <p:cNvPr id="8196" name="Picture 4" descr="Land readjustment exampl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410450" cy="451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868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7162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</a:t>
            </a:r>
            <a:r>
              <a:rPr lang="en-US" dirty="0"/>
              <a:t>Better </a:t>
            </a:r>
            <a:r>
              <a:rPr lang="en-US" dirty="0" smtClean="0"/>
              <a:t>Infrastructure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</a:t>
            </a:r>
            <a:r>
              <a:rPr lang="en-US" dirty="0"/>
              <a:t>Not just the landlords in the area but it could also be a good means of providing entry to land for the lower income housing scheme.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8913" y="274638"/>
            <a:ext cx="7837487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BENEFITS OF LAND POOLING/READJUSTMENT</a:t>
            </a:r>
            <a:endParaRPr lang="en-US" sz="2800" b="1" dirty="0"/>
          </a:p>
        </p:txBody>
      </p:sp>
      <p:pic>
        <p:nvPicPr>
          <p:cNvPr id="7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4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553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❖ </a:t>
            </a:r>
            <a:r>
              <a:rPr lang="en-US" b="1" u="sng" dirty="0" smtClean="0"/>
              <a:t>GOVERNMENT: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No </a:t>
            </a:r>
            <a:r>
              <a:rPr lang="en-US" dirty="0"/>
              <a:t>Upfront Costs: In the new land acquisition law, the compensation and R &amp; R costs would have to be borne by the land requiring body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Under </a:t>
            </a:r>
            <a:r>
              <a:rPr lang="en-US" dirty="0"/>
              <a:t>land pooling, The landowners and development entity share in the risk and return of the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→ </a:t>
            </a:r>
            <a:r>
              <a:rPr lang="en-US" dirty="0" smtClean="0"/>
              <a:t>Relatively </a:t>
            </a:r>
            <a:r>
              <a:rPr lang="en-US" dirty="0"/>
              <a:t>less Conflict Ridden </a:t>
            </a:r>
            <a:r>
              <a:rPr lang="en-US" dirty="0" smtClean="0"/>
              <a:t>Process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8913" y="274638"/>
            <a:ext cx="7837487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BENEFITS OF LAND POOLING/READJUSTMENT</a:t>
            </a:r>
            <a:endParaRPr lang="en-US" sz="2800" b="1" dirty="0"/>
          </a:p>
        </p:txBody>
      </p:sp>
      <p:pic>
        <p:nvPicPr>
          <p:cNvPr id="6" name="Picture 5" descr="C:\Users\PH Milon\Desktop\slide raw pic\Untitled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0"/>
            <a:ext cx="1504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H Milon\Desktop\slide raw pic\house-purchase-g202826d8c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7" y="4191000"/>
            <a:ext cx="15149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H Milon\Desktop\slide raw pic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228600"/>
            <a:ext cx="1030568" cy="9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3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977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Objective of Land Polling</vt:lpstr>
      <vt:lpstr>What is Land pooling?</vt:lpstr>
      <vt:lpstr>LAND POOLING/RECONSTITUTION MECHANISMS</vt:lpstr>
      <vt:lpstr>LAND POOLING/RECONSTITUTION MECHANISMS</vt:lpstr>
      <vt:lpstr>BENEFITS OF LAND POOLING/READJUSTMENT</vt:lpstr>
      <vt:lpstr>Conversion of irregular to regular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GERMAN MODEL OF LAND POOLING (READJUSTMENT)</vt:lpstr>
      <vt:lpstr>PowerPoint Presentation</vt:lpstr>
      <vt:lpstr>Example of  GERMAN MODEL OF LAND POOLING</vt:lpstr>
      <vt:lpstr>THE INDIAN LAND POOLING MODELS</vt:lpstr>
      <vt:lpstr>THE INDIAN LAND POOLING MODELS</vt:lpstr>
      <vt:lpstr>THE INDIAN LAND POOLING MODELS</vt:lpstr>
      <vt:lpstr>THE INDIAN LAND POOLING MODELS</vt:lpstr>
      <vt:lpstr>Preparation of TPS</vt:lpstr>
      <vt:lpstr>Preparation of TPS</vt:lpstr>
      <vt:lpstr>Future land pooling Application in Bangladesh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 Milon</dc:creator>
  <cp:lastModifiedBy>PH Milon</cp:lastModifiedBy>
  <cp:revision>27</cp:revision>
  <dcterms:created xsi:type="dcterms:W3CDTF">2006-08-16T00:00:00Z</dcterms:created>
  <dcterms:modified xsi:type="dcterms:W3CDTF">2023-04-07T10:27:47Z</dcterms:modified>
</cp:coreProperties>
</file>