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5" r:id="rId9"/>
    <p:sldId id="261" r:id="rId10"/>
    <p:sldId id="262" r:id="rId11"/>
  </p:sldIdLst>
  <p:sldSz cx="9144000" cy="5143500" type="screen16x9"/>
  <p:notesSz cx="9144000" cy="5143500"/>
  <p:embeddedFontLst>
    <p:embeddedFont>
      <p:font typeface="Bahnschrift SemiLight" panose="020B0502040204020203" pitchFamily="34" charset="0"/>
      <p:regular r:id="rId13"/>
    </p:embeddedFont>
    <p:embeddedFont>
      <p:font typeface="Jura" panose="020B0604020202020204" charset="0"/>
      <p:regular r:id="rId14"/>
      <p:bold r:id="rId15"/>
    </p:embeddedFont>
    <p:embeddedFont>
      <p:font typeface="Raleway" panose="020B0604020202020204" charset="0"/>
      <p:regular r:id="rId16"/>
    </p:embeddedFont>
    <p:embeddedFont>
      <p:font typeface="Source Sans Pro" panose="020B0503030403020204" pitchFamily="34" charset="0"/>
      <p:regular r:id="rId17"/>
    </p:embeddedFont>
  </p:embeddedFontLst>
  <p:custDataLst>
    <p:tags r:id="rId18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655169" y="-9525"/>
            <a:ext cx="4488830" cy="3931966"/>
          </a:xfrm>
          <a:custGeom>
            <a:avLst/>
            <a:gdLst/>
            <a:ahLst/>
            <a:cxnLst/>
            <a:rect l="0" t="0" r="r" b="b"/>
            <a:pathLst>
              <a:path w="4488831" h="3931967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588969" y="4703"/>
            <a:ext cx="2427484" cy="2025625"/>
          </a:xfrm>
          <a:custGeom>
            <a:avLst/>
            <a:gdLst/>
            <a:ahLst/>
            <a:cxnLst/>
            <a:rect l="0" t="0" r="r" b="b"/>
            <a:pathLst>
              <a:path w="2427484" h="2025626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L-Shape 19"/>
          <p:cNvSpPr/>
          <p:nvPr/>
        </p:nvSpPr>
        <p:spPr>
          <a:xfrm rot="16200000">
            <a:off x="7540902" y="2878795"/>
            <a:ext cx="260250" cy="298774"/>
          </a:xfrm>
          <a:prstGeom prst="corner">
            <a:avLst>
              <a:gd name="adj1" fmla="val 14261"/>
              <a:gd name="adj2" fmla="val 11512"/>
            </a:avLst>
          </a:pr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L-Shape 20"/>
          <p:cNvSpPr/>
          <p:nvPr/>
        </p:nvSpPr>
        <p:spPr>
          <a:xfrm rot="5400000">
            <a:off x="1337383" y="1422590"/>
            <a:ext cx="260250" cy="298774"/>
          </a:xfrm>
          <a:prstGeom prst="corner">
            <a:avLst>
              <a:gd name="adj1" fmla="val 14261"/>
              <a:gd name="adj2" fmla="val 11512"/>
            </a:avLst>
          </a:pr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4720" y="1431419"/>
            <a:ext cx="5899280" cy="1554480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4400" b="1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1656211" y="2987201"/>
            <a:ext cx="5903528" cy="320039"/>
          </a:xfrm>
          <a:prstGeom prst="rect">
            <a:avLst/>
          </a:prstGeom>
        </p:spPr>
        <p:txBody>
          <a:bodyPr vert="horz" lIns="91440" tIns="0" rtlCol="0" anchor="t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80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636119" y="-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5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bg1">
              <a:alpha val="2999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4">
              <a:alpha val="6000"/>
              <a:lumMod val="40000"/>
              <a:lumOff val="6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550157" y="1389464"/>
            <a:ext cx="1308995" cy="981746"/>
          </a:xfrm>
          <a:custGeom>
            <a:avLst/>
            <a:gdLst/>
            <a:ahLst/>
            <a:cxnLst/>
            <a:rect l="0" t="0" r="r" b="b"/>
            <a:pathLst>
              <a:path w="1308996" h="981747">
                <a:moveTo>
                  <a:pt x="0" y="0"/>
                </a:moveTo>
                <a:lnTo>
                  <a:pt x="1308996" y="17742"/>
                </a:lnTo>
                <a:lnTo>
                  <a:pt x="549824" y="981747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lumMod val="75000"/>
                  <a:lumOff val="25000"/>
                </a:schemeClr>
              </a:gs>
              <a:gs pos="0">
                <a:schemeClr val="accent3">
                  <a:alpha val="0"/>
                  <a:lumMod val="5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3130839" y="3190124"/>
            <a:ext cx="1135938" cy="851953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bg2">
              <a:alpha val="27999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3065232" y="3323711"/>
            <a:ext cx="387481" cy="26480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8323" y="2033528"/>
            <a:ext cx="285354" cy="178643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70000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480000">
            <a:off x="7657891" y="1362139"/>
            <a:ext cx="1056877" cy="1481734"/>
          </a:xfrm>
          <a:custGeom>
            <a:avLst/>
            <a:gdLst/>
            <a:ahLst/>
            <a:cxnLst/>
            <a:rect l="0" t="0" r="r" b="b"/>
            <a:pathLst>
              <a:path w="1111537" h="1290025">
                <a:moveTo>
                  <a:pt x="0" y="0"/>
                </a:moveTo>
                <a:lnTo>
                  <a:pt x="1111537" y="34526"/>
                </a:lnTo>
                <a:lnTo>
                  <a:pt x="379419" y="1290025"/>
                </a:lnTo>
                <a:close/>
              </a:path>
            </a:pathLst>
          </a:custGeom>
          <a:solidFill>
            <a:schemeClr val="accent2">
              <a:alpha val="33000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8285710" y="1668179"/>
            <a:ext cx="384343" cy="26480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80000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935432" y="1463135"/>
            <a:ext cx="1384326" cy="2247979"/>
          </a:xfrm>
          <a:custGeom>
            <a:avLst/>
            <a:gdLst/>
            <a:ahLst/>
            <a:cxnLst/>
            <a:rect l="0" t="0" r="r" b="b"/>
            <a:pathLst>
              <a:path w="1384327" h="2247979">
                <a:moveTo>
                  <a:pt x="9525" y="2229087"/>
                </a:moveTo>
                <a:lnTo>
                  <a:pt x="1318086" y="0"/>
                </a:lnTo>
                <a:lnTo>
                  <a:pt x="1384326" y="104775"/>
                </a:lnTo>
                <a:lnTo>
                  <a:pt x="28456" y="2247979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0"/>
                  <a:lumMod val="5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 rot="18840000">
            <a:off x="5048607" y="1257700"/>
            <a:ext cx="627068" cy="2375196"/>
          </a:xfrm>
          <a:custGeom>
            <a:avLst/>
            <a:gdLst/>
            <a:ahLst/>
            <a:cxnLst/>
            <a:rect l="0" t="0" r="r" b="b"/>
            <a:pathLst>
              <a:path w="627069" h="2375196">
                <a:moveTo>
                  <a:pt x="0" y="2356305"/>
                </a:moveTo>
                <a:lnTo>
                  <a:pt x="556880" y="0"/>
                </a:lnTo>
                <a:lnTo>
                  <a:pt x="627069" y="6784"/>
                </a:lnTo>
                <a:lnTo>
                  <a:pt x="18931" y="23751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type="body" idx="1"/>
          </p:nvPr>
        </p:nvSpPr>
        <p:spPr>
          <a:xfrm>
            <a:off x="933577" y="3781155"/>
            <a:ext cx="1905000" cy="407078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"/>
          </p:nvPr>
        </p:nvSpPr>
        <p:spPr>
          <a:xfrm>
            <a:off x="682480" y="1454321"/>
            <a:ext cx="2559067" cy="2205195"/>
          </a:xfrm>
          <a:custGeom>
            <a:avLst/>
            <a:gdLst/>
            <a:ahLst/>
            <a:cxnLst/>
            <a:rect l="0" t="0" r="r" b="b"/>
            <a:pathLst>
              <a:path w="2559067" h="2205196">
                <a:moveTo>
                  <a:pt x="0" y="0"/>
                </a:moveTo>
                <a:lnTo>
                  <a:pt x="2559067" y="9565"/>
                </a:lnTo>
                <a:lnTo>
                  <a:pt x="1292752" y="220519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type="body" idx="3"/>
          </p:nvPr>
        </p:nvSpPr>
        <p:spPr>
          <a:xfrm>
            <a:off x="3658165" y="3781155"/>
            <a:ext cx="1905000" cy="407078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idx="4"/>
          </p:nvPr>
        </p:nvSpPr>
        <p:spPr>
          <a:xfrm>
            <a:off x="3254981" y="1444756"/>
            <a:ext cx="2833884" cy="2229601"/>
          </a:xfrm>
          <a:custGeom>
            <a:avLst/>
            <a:gdLst/>
            <a:ahLst/>
            <a:cxnLst/>
            <a:rect l="0" t="0" r="r" b="b"/>
            <a:pathLst>
              <a:path w="2833885" h="2229601">
                <a:moveTo>
                  <a:pt x="1421636" y="0"/>
                </a:moveTo>
                <a:lnTo>
                  <a:pt x="2833885" y="2229601"/>
                </a:lnTo>
                <a:lnTo>
                  <a:pt x="0" y="222420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type="body" idx="5"/>
          </p:nvPr>
        </p:nvSpPr>
        <p:spPr>
          <a:xfrm>
            <a:off x="6415463" y="3800741"/>
            <a:ext cx="1905000" cy="407078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idx="6"/>
          </p:nvPr>
        </p:nvSpPr>
        <p:spPr>
          <a:xfrm>
            <a:off x="6088944" y="1387804"/>
            <a:ext cx="2539203" cy="2290723"/>
          </a:xfrm>
          <a:custGeom>
            <a:avLst/>
            <a:gdLst/>
            <a:ahLst/>
            <a:cxnLst/>
            <a:rect l="0" t="0" r="r" b="b"/>
            <a:pathLst>
              <a:path w="2539204" h="2290723">
                <a:moveTo>
                  <a:pt x="0" y="0"/>
                </a:moveTo>
                <a:lnTo>
                  <a:pt x="2539204" y="198"/>
                </a:lnTo>
                <a:lnTo>
                  <a:pt x="1287713" y="22907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3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636119" y="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4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94036" y="3076811"/>
            <a:ext cx="3177648" cy="950228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1599370" y="-4900"/>
            <a:ext cx="4133336" cy="3424613"/>
          </a:xfrm>
          <a:custGeom>
            <a:avLst/>
            <a:gdLst/>
            <a:ahLst/>
            <a:cxnLst/>
            <a:rect l="0" t="0" r="r" b="b"/>
            <a:pathLst>
              <a:path w="4133336" h="3424613">
                <a:moveTo>
                  <a:pt x="0" y="0"/>
                </a:moveTo>
                <a:lnTo>
                  <a:pt x="4133336" y="40"/>
                </a:lnTo>
                <a:lnTo>
                  <a:pt x="2247426" y="342461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idx="2"/>
          </p:nvPr>
        </p:nvSpPr>
        <p:spPr>
          <a:xfrm>
            <a:off x="2852876" y="4663"/>
            <a:ext cx="4731524" cy="5176778"/>
          </a:xfrm>
          <a:custGeom>
            <a:avLst/>
            <a:gdLst/>
            <a:ahLst/>
            <a:cxnLst/>
            <a:rect l="0" t="0" r="r" b="b"/>
            <a:pathLst>
              <a:path w="4731524" h="5176779">
                <a:moveTo>
                  <a:pt x="2951389" y="0"/>
                </a:moveTo>
                <a:lnTo>
                  <a:pt x="4731524" y="1896245"/>
                </a:lnTo>
                <a:lnTo>
                  <a:pt x="0" y="51767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idx="3"/>
          </p:nvPr>
        </p:nvSpPr>
        <p:spPr>
          <a:xfrm>
            <a:off x="5887932" y="-23990"/>
            <a:ext cx="3274880" cy="3547924"/>
          </a:xfrm>
          <a:custGeom>
            <a:avLst/>
            <a:gdLst/>
            <a:ahLst/>
            <a:cxnLst/>
            <a:rect l="0" t="0" r="r" b="b"/>
            <a:pathLst>
              <a:path w="3274881" h="3547924">
                <a:moveTo>
                  <a:pt x="0" y="19248"/>
                </a:moveTo>
                <a:lnTo>
                  <a:pt x="3274881" y="0"/>
                </a:lnTo>
                <a:lnTo>
                  <a:pt x="3255791" y="35479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idx="4"/>
          </p:nvPr>
        </p:nvSpPr>
        <p:spPr>
          <a:xfrm>
            <a:off x="2890976" y="1920077"/>
            <a:ext cx="6253419" cy="3251800"/>
          </a:xfrm>
          <a:custGeom>
            <a:avLst/>
            <a:gdLst/>
            <a:ahLst/>
            <a:cxnLst/>
            <a:rect l="0" t="0" r="r" b="b"/>
            <a:pathLst>
              <a:path w="6253420" h="3251800">
                <a:moveTo>
                  <a:pt x="4721920" y="0"/>
                </a:moveTo>
                <a:lnTo>
                  <a:pt x="6253420" y="1603856"/>
                </a:lnTo>
                <a:lnTo>
                  <a:pt x="6252946" y="3251800"/>
                </a:lnTo>
                <a:lnTo>
                  <a:pt x="0" y="324211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TextBox 21"/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676775" y="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636119" y="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>
            <p:custDataLst>
              <p:tags r:id="rId2"/>
            </p:custDataLst>
          </p:nvPr>
        </p:nvSpPr>
        <p:spPr>
          <a:xfrm>
            <a:off x="-19415" y="-19050"/>
            <a:ext cx="9166837" cy="5171436"/>
          </a:xfrm>
          <a:custGeom>
            <a:avLst/>
            <a:gdLst/>
            <a:ahLst/>
            <a:cxnLst/>
            <a:rect l="0" t="0" r="r" b="b"/>
            <a:pathLst>
              <a:path w="9166838" h="5171437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 rot="-10800000" flipH="1">
            <a:off x="7916707" y="-6287"/>
            <a:ext cx="1208210" cy="815323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 rot="-10800000" flipH="1">
            <a:off x="8419509" y="-10467"/>
            <a:ext cx="694011" cy="257548"/>
          </a:xfrm>
          <a:custGeom>
            <a:avLst/>
            <a:gdLst/>
            <a:ahLst/>
            <a:cxnLst/>
            <a:rect l="0" t="0" r="r" b="b"/>
            <a:pathLst>
              <a:path w="949205" h="352251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 rot="-10800000" flipH="1">
            <a:off x="7909314" y="-621"/>
            <a:ext cx="1216332" cy="817050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 rot="-10800000" flipH="1">
            <a:off x="7343774" y="-19367"/>
            <a:ext cx="1841145" cy="874247"/>
          </a:xfrm>
          <a:custGeom>
            <a:avLst/>
            <a:gdLst/>
            <a:ahLst/>
            <a:cxnLst/>
            <a:rect l="0" t="0" r="r" b="b"/>
            <a:pathLst>
              <a:path w="2997095" h="1423138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 rot="-10800000" flipH="1">
            <a:off x="7354024" y="-13962"/>
            <a:ext cx="886446" cy="502962"/>
          </a:xfrm>
          <a:custGeom>
            <a:avLst/>
            <a:gdLst/>
            <a:ahLst/>
            <a:cxnLst/>
            <a:rect l="0" t="0" r="r" b="b"/>
            <a:pathLst>
              <a:path w="886447" h="502963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 rot="-10800000" flipH="1">
            <a:off x="8221546" y="117385"/>
            <a:ext cx="504087" cy="372103"/>
          </a:xfrm>
          <a:custGeom>
            <a:avLst/>
            <a:gdLst/>
            <a:ahLst/>
            <a:cxnLst/>
            <a:rect l="0" t="0" r="r" b="b"/>
            <a:pathLst>
              <a:path w="820575" h="605726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>
            <a:spLocks noGrp="1"/>
          </p:cNvSpPr>
          <p:nvPr/>
        </p:nvSpPr>
        <p:spPr>
          <a:xfrm>
            <a:off x="6120892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ura"/>
              </a:rPr>
              <a:t>&lt;#&gt;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448199" y="1935562"/>
            <a:ext cx="6813154" cy="558890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b="1" dirty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>
          <a:xfrm>
            <a:off x="1449118" y="1353859"/>
            <a:ext cx="6812235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 algn="l">
              <a:lnSpc>
                <a:spcPct val="100000"/>
              </a:lnSpc>
              <a:buNone/>
              <a:defRPr lang="en-US" sz="1800" i="0" dirty="0">
                <a:solidFill>
                  <a:schemeClr val="accent1"/>
                </a:solidFill>
                <a:latin typeface="Jura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5" y="1381125"/>
            <a:ext cx="3586111" cy="2870199"/>
          </a:xfrm>
        </p:spPr>
        <p:txBody>
          <a:bodyPr vert="horz" rtlCol="0"/>
          <a:lstStyle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381125"/>
            <a:ext cx="3586111" cy="2870199"/>
          </a:xfrm>
        </p:spPr>
        <p:txBody>
          <a:bodyPr vert="horz" rtlCol="0"/>
          <a:lstStyle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25" y="13872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885825" y="1999637"/>
            <a:ext cx="3586111" cy="2380277"/>
          </a:xfrm>
        </p:spPr>
        <p:txBody>
          <a:bodyPr vert="horz" rtlCol="0"/>
          <a:lstStyle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78517" y="13872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1999637"/>
            <a:ext cx="3586111" cy="2380277"/>
          </a:xfrm>
        </p:spPr>
        <p:txBody>
          <a:bodyPr vert="horz" rtlCol="0"/>
          <a:lstStyle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927" y="2228850"/>
            <a:ext cx="6942802" cy="676716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defRPr lang="en-US" sz="4000" b="1" dirty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758" y="1341439"/>
            <a:ext cx="4484595" cy="3000375"/>
          </a:xfrm>
        </p:spPr>
        <p:txBody>
          <a:bodyPr vert="horz" rtlCol="0"/>
          <a:lstStyle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85825" y="13416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636119" y="-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484194" y="-33396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 rot="480000">
            <a:off x="7390638" y="2043194"/>
            <a:ext cx="827551" cy="1116592"/>
          </a:xfrm>
          <a:custGeom>
            <a:avLst/>
            <a:gdLst/>
            <a:ahLst/>
            <a:cxnLst/>
            <a:rect l="0" t="0" r="r" b="b"/>
            <a:pathLst>
              <a:path w="827551" h="1116592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 rot="2100000">
            <a:off x="6335469" y="2190549"/>
            <a:ext cx="1402654" cy="2427026"/>
          </a:xfrm>
          <a:custGeom>
            <a:avLst/>
            <a:gdLst/>
            <a:ahLst/>
            <a:cxnLst/>
            <a:rect l="0" t="0" r="r" b="b"/>
            <a:pathLst>
              <a:path w="1402655" h="2427027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4791425" y="1344822"/>
            <a:ext cx="1308995" cy="981746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4879941" y="1783209"/>
            <a:ext cx="328079" cy="25737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idx="1"/>
          </p:nvPr>
        </p:nvSpPr>
        <p:spPr>
          <a:xfrm>
            <a:off x="5027302" y="1352550"/>
            <a:ext cx="3243934" cy="2964824"/>
          </a:xfrm>
          <a:custGeom>
            <a:avLst/>
            <a:gdLst/>
            <a:ahLst/>
            <a:cxnLst/>
            <a:rect l="0" t="0" r="r" b="b"/>
            <a:pathLst>
              <a:path w="3243935" h="2964824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idx="2"/>
          </p:nvPr>
        </p:nvSpPr>
        <p:spPr>
          <a:xfrm>
            <a:off x="885825" y="1291329"/>
            <a:ext cx="3598171" cy="295275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 amt="2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5825" y="196645"/>
            <a:ext cx="7381874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25" y="1408593"/>
            <a:ext cx="7381874" cy="3084206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/>
          <p:cNvSpPr/>
          <p:nvPr/>
        </p:nvSpPr>
        <p:spPr>
          <a:xfrm>
            <a:off x="4391775" y="-33199"/>
            <a:ext cx="4752224" cy="3016382"/>
          </a:xfrm>
          <a:custGeom>
            <a:avLst/>
            <a:gdLst/>
            <a:ahLst/>
            <a:cxnLst/>
            <a:rect l="0" t="0" r="r" b="b"/>
            <a:pathLst>
              <a:path w="4752224" h="3016382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6249279" y="0"/>
            <a:ext cx="2732044" cy="2229087"/>
          </a:xfrm>
          <a:custGeom>
            <a:avLst/>
            <a:gdLst/>
            <a:ahLst/>
            <a:cxnLst/>
            <a:rect l="0" t="0" r="r" b="b"/>
            <a:pathLst>
              <a:path w="2732045" h="2229087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 rot="10800000">
            <a:off x="-7517" y="-6287"/>
            <a:ext cx="1208210" cy="815323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 rot="10800000">
            <a:off x="3881" y="-10467"/>
            <a:ext cx="694011" cy="257548"/>
          </a:xfrm>
          <a:custGeom>
            <a:avLst/>
            <a:gdLst/>
            <a:ahLst/>
            <a:cxnLst/>
            <a:rect l="0" t="0" r="r" b="b"/>
            <a:pathLst>
              <a:path w="949205" h="352251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rot="10800000">
            <a:off x="-8245" y="-621"/>
            <a:ext cx="1216332" cy="817050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10800000">
            <a:off x="-29418" y="-19367"/>
            <a:ext cx="1841145" cy="874247"/>
          </a:xfrm>
          <a:custGeom>
            <a:avLst/>
            <a:gdLst/>
            <a:ahLst/>
            <a:cxnLst/>
            <a:rect l="0" t="0" r="r" b="b"/>
            <a:pathLst>
              <a:path w="1841145" h="874248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10800000">
            <a:off x="892831" y="33701"/>
            <a:ext cx="673148" cy="483912"/>
          </a:xfrm>
          <a:custGeom>
            <a:avLst/>
            <a:gdLst/>
            <a:ahLst/>
            <a:cxnLst/>
            <a:rect l="0" t="0" r="r" b="b"/>
            <a:pathLst>
              <a:path w="673149" h="483913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rot="10800000">
            <a:off x="391768" y="90449"/>
            <a:ext cx="572328" cy="437139"/>
          </a:xfrm>
          <a:custGeom>
            <a:avLst/>
            <a:gdLst/>
            <a:ahLst/>
            <a:cxnLst/>
            <a:rect l="0" t="0" r="r" b="b"/>
            <a:pathLst>
              <a:path w="572328" h="437139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6783108" y="3562778"/>
            <a:ext cx="2361821" cy="1593800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7765986" y="4661289"/>
            <a:ext cx="1381016" cy="498015"/>
          </a:xfrm>
          <a:custGeom>
            <a:avLst/>
            <a:gdLst/>
            <a:ahLst/>
            <a:cxnLst/>
            <a:rect l="0" t="0" r="r" b="b"/>
            <a:pathLst>
              <a:path w="1381016" h="498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768654" y="3548324"/>
            <a:ext cx="2377698" cy="1597177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051734" y="3722733"/>
            <a:ext cx="2997094" cy="1423177"/>
          </a:xfrm>
          <a:custGeom>
            <a:avLst/>
            <a:gdLst/>
            <a:ahLst/>
            <a:cxnLst/>
            <a:rect l="0" t="0" r="r" b="b"/>
            <a:pathLst>
              <a:path w="2997095" h="1423177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7542629" y="4255513"/>
            <a:ext cx="820574" cy="605726"/>
          </a:xfrm>
          <a:custGeom>
            <a:avLst/>
            <a:gdLst/>
            <a:ahLst/>
            <a:cxnLst/>
            <a:rect l="0" t="0" r="r" b="b"/>
            <a:pathLst>
              <a:path w="820575" h="605726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6451768" y="4265833"/>
            <a:ext cx="1121664" cy="769792"/>
          </a:xfrm>
          <a:custGeom>
            <a:avLst/>
            <a:gdLst/>
            <a:ahLst/>
            <a:cxnLst/>
            <a:rect l="0" t="0" r="r" b="b"/>
            <a:pathLst>
              <a:path w="1121665" h="769793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6250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250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6250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aleway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Source Sans Pro"/>
        <a:buChar char="✧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10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t>Restaurant Billing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>
            <a:normAutofit lnSpcReduction="10000"/>
          </a:bodyPr>
          <a:lstStyle/>
          <a:p>
            <a:r>
              <a:rPr b="1"/>
              <a:t>Data Structure Project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3950"/>
            <a:ext cx="3581400" cy="1828799"/>
          </a:xfrm>
        </p:spPr>
        <p:txBody>
          <a:bodyPr/>
          <a:lstStyle/>
          <a:p>
            <a:r>
              <a:t>Thank You. </a:t>
            </a:r>
            <a:br>
              <a:rPr/>
            </a:br>
            <a:r>
              <a:t>Any Question?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>
          <a:xfrm>
            <a:off x="2852876" y="-95250"/>
            <a:ext cx="4919524" cy="5276691"/>
          </a:xfrm>
        </p:spPr>
      </p:sp>
      <p:sp>
        <p:nvSpPr>
          <p:cNvPr id="5" name="Picture Placeholder 4"/>
          <p:cNvSpPr>
            <a:spLocks noGrp="1"/>
          </p:cNvSpPr>
          <p:nvPr>
            <p:ph type="pic" idx="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4"/>
          </p:nvPr>
        </p:nvSpPr>
        <p:spPr>
          <a:xfrm>
            <a:off x="2890976" y="1657350"/>
            <a:ext cx="6405424" cy="3514527"/>
          </a:xfrm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r>
              <a:rPr dirty="0">
                <a:solidFill>
                  <a:schemeClr val="tx1"/>
                </a:solidFill>
                <a:latin typeface="Bahnschrift SemiLight" pitchFamily="34" charset="0"/>
              </a:rPr>
              <a:t>Syed Durraiz Azam Shah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T</a:t>
            </a:r>
            <a:r>
              <a:rPr dirty="0">
                <a:solidFill>
                  <a:schemeClr val="tx1"/>
                </a:solidFill>
                <a:latin typeface="Bahnschrift SemiLight" pitchFamily="34" charset="0"/>
              </a:rPr>
              <a:t>he main objective of the project was to introduce a billing system of the restaurant.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T</a:t>
            </a:r>
            <a:r>
              <a:rPr dirty="0">
                <a:solidFill>
                  <a:schemeClr val="tx1"/>
                </a:solidFill>
                <a:latin typeface="Bahnschrift SemiLight" pitchFamily="34" charset="0"/>
              </a:rPr>
              <a:t>he purpose was to reduce the difficulty of ordering in the restaurant.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O</a:t>
            </a:r>
            <a:r>
              <a:rPr dirty="0">
                <a:solidFill>
                  <a:schemeClr val="tx1"/>
                </a:solidFill>
                <a:latin typeface="Bahnschrift SemiLight" pitchFamily="34" charset="0"/>
              </a:rPr>
              <a:t>rdering any food became easy when the customer was checking while sitting in the restaurant, about his bill and orders.</a:t>
            </a:r>
            <a:endParaRPr lang="en-US" dirty="0">
              <a:solidFill>
                <a:schemeClr val="tx1"/>
              </a:solidFill>
              <a:latin typeface="Bahnschrift Semi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6" y="209550"/>
            <a:ext cx="7429499" cy="681907"/>
          </a:xfrm>
        </p:spPr>
        <p:txBody>
          <a:bodyPr/>
          <a:lstStyle/>
          <a:p>
            <a:r>
              <a:rPr lang="en-US" dirty="0"/>
              <a:t>SAMPLE RESULT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5610" r="26463" b="5455"/>
          <a:stretch/>
        </p:blipFill>
        <p:spPr>
          <a:xfrm>
            <a:off x="838200" y="1213066"/>
            <a:ext cx="7620000" cy="364468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t>orking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T</a:t>
            </a:r>
            <a:r>
              <a:rPr dirty="0">
                <a:solidFill>
                  <a:schemeClr val="tx1"/>
                </a:solidFill>
                <a:latin typeface="Bahnschrift SemiLight" pitchFamily="34" charset="0"/>
              </a:rPr>
              <a:t>he whole billing system is coded in </a:t>
            </a:r>
            <a:r>
              <a:rPr dirty="0" err="1">
                <a:solidFill>
                  <a:schemeClr val="tx1"/>
                </a:solidFill>
                <a:latin typeface="Bahnschrift SemiLight" pitchFamily="34" charset="0"/>
              </a:rPr>
              <a:t>c++</a:t>
            </a:r>
            <a:r>
              <a:rPr dirty="0">
                <a:solidFill>
                  <a:schemeClr val="tx1"/>
                </a:solidFill>
                <a:latin typeface="Bahnschrift SemiLight" pitchFamily="34" charset="0"/>
              </a:rPr>
              <a:t> language.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T</a:t>
            </a:r>
            <a:r>
              <a:rPr dirty="0">
                <a:solidFill>
                  <a:schemeClr val="tx1"/>
                </a:solidFill>
                <a:latin typeface="Bahnschrift SemiLight" pitchFamily="34" charset="0"/>
              </a:rPr>
              <a:t>he menu is displayed to the customer, the customer chooses the dish and places the order.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T</a:t>
            </a:r>
            <a:r>
              <a:rPr dirty="0">
                <a:solidFill>
                  <a:schemeClr val="tx1"/>
                </a:solidFill>
                <a:latin typeface="Bahnschrift SemiLight" pitchFamily="34" charset="0"/>
              </a:rPr>
              <a:t>he orders are being taken whenever the customer calls for ordering.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T</a:t>
            </a:r>
            <a:r>
              <a:rPr dirty="0">
                <a:solidFill>
                  <a:schemeClr val="tx1"/>
                </a:solidFill>
                <a:latin typeface="Bahnschrift SemiLight" pitchFamily="34" charset="0"/>
              </a:rPr>
              <a:t>he menu of the restaurant will be containing three types of drinks, burgers and pizzas.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T</a:t>
            </a:r>
            <a:r>
              <a:rPr>
                <a:solidFill>
                  <a:schemeClr val="tx1"/>
                </a:solidFill>
                <a:latin typeface="Bahnschrift SemiLight" pitchFamily="34" charset="0"/>
              </a:rPr>
              <a:t>he data structure of queue is used in storing information about the customers.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T</a:t>
            </a:r>
            <a:r>
              <a:rPr>
                <a:solidFill>
                  <a:schemeClr val="tx1"/>
                </a:solidFill>
                <a:latin typeface="Bahnschrift SemiLight" pitchFamily="34" charset="0"/>
              </a:rPr>
              <a:t>he customers will enter the restaurant and take his respective table.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A</a:t>
            </a:r>
            <a:r>
              <a:rPr>
                <a:solidFill>
                  <a:schemeClr val="tx1"/>
                </a:solidFill>
                <a:latin typeface="Bahnschrift SemiLight" pitchFamily="34" charset="0"/>
              </a:rPr>
              <a:t>fter that, he will order the food.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F</a:t>
            </a:r>
            <a:r>
              <a:rPr>
                <a:solidFill>
                  <a:schemeClr val="tx1"/>
                </a:solidFill>
                <a:latin typeface="Bahnschrift SemiLight" pitchFamily="34" charset="0"/>
              </a:rPr>
              <a:t>or leaving the restaurant, he will have to make  a call for it.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W</a:t>
            </a:r>
            <a:r>
              <a:rPr>
                <a:solidFill>
                  <a:schemeClr val="tx1"/>
                </a:solidFill>
                <a:latin typeface="Bahnschrift SemiLight" pitchFamily="34" charset="0"/>
              </a:rPr>
              <a:t>hen leaving, customer will pay the bill.</a:t>
            </a:r>
            <a:endParaRPr lang="en-US" dirty="0">
              <a:solidFill>
                <a:schemeClr val="tx1"/>
              </a:solidFill>
              <a:latin typeface="Bahnschrift SemiLight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Bahnschrift SemiLight" pitchFamily="34" charset="0"/>
              </a:rPr>
              <a:t>Stack data structure is mainly used in storing the information about the orders that the customers gives.</a:t>
            </a:r>
          </a:p>
          <a:p>
            <a:r>
              <a:rPr>
                <a:solidFill>
                  <a:schemeClr val="tx1"/>
                </a:solidFill>
                <a:latin typeface="Bahnschrift SemiLight" pitchFamily="34" charset="0"/>
              </a:rPr>
              <a:t>The dishes will be served to the customers in pattern of firstly ordered dish.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OUT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0" r="9788" b="22748"/>
          <a:stretch/>
        </p:blipFill>
        <p:spPr>
          <a:xfrm>
            <a:off x="689969" y="1196257"/>
            <a:ext cx="8312627" cy="358529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T</a:t>
            </a:r>
            <a:r>
              <a:rPr>
                <a:solidFill>
                  <a:schemeClr val="tx1"/>
                </a:solidFill>
                <a:latin typeface="Bahnschrift SemiLight" pitchFamily="34" charset="0"/>
              </a:rPr>
              <a:t>he system also calculates the profit for the restaurant when any customer leaves.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F</a:t>
            </a:r>
            <a:r>
              <a:rPr>
                <a:solidFill>
                  <a:schemeClr val="tx1"/>
                </a:solidFill>
                <a:latin typeface="Bahnschrift SemiLight" pitchFamily="34" charset="0"/>
              </a:rPr>
              <a:t>ile handling has also been used in the program to store the customer details and his calculated bill.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itchFamily="34" charset="0"/>
              </a:rPr>
              <a:t>T</a:t>
            </a:r>
            <a:r>
              <a:rPr>
                <a:solidFill>
                  <a:schemeClr val="tx1"/>
                </a:solidFill>
                <a:latin typeface="Bahnschrift SemiLight" pitchFamily="34" charset="0"/>
              </a:rPr>
              <a:t>he billing and customer details and profits could also be viewed by the user after the program ends.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Raleway-demi_bold"/>
  <p:tag name="WEBFONT5" val="Jura-medi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6:0:0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TTERNFILL" val="{&quot;foreground&quot;: [{&quot;dim&quot;: {&quot;width&quot;: 2.0,&quot;height&quot;: 2.0},&quot;fill&quot;: {&quot;type&quot;: &quot;SOLID&quot;,&quot;solid&quot;: {&quot;color&quot;: {&quot;type&quot;: &quot;BG2&quot;,&quot;rgb&quot;: [255,245,247]}}},&quot;geom&quot;: {&quot;type&quot;: &quot;PRESET&quot;,&quot;preset&quot;: {&quot;type&quot;: &quot;RECT&quot;}}}],&quot;background&quot;: {&quot;type&quot;: &quot;SOLID&quot;,&quot;solid&quot;: {&quot;color&quot;: {&quot;type&quot;: &quot;BG1&quot;,&quot;rgb&quot;: [255,255,255]}}},&quot;distance&quot;: {&quot;left&quot;: 12.0,&quot;top&quot;: 12.0},&quot;preset&quot;: &quot;pct5&quot;,&quot;rotate&quot;: 4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atrica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311</Words>
  <Application>Microsoft Office PowerPoint</Application>
  <PresentationFormat>On-screen Show (16:9)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Jura</vt:lpstr>
      <vt:lpstr>Raleway</vt:lpstr>
      <vt:lpstr>Arial</vt:lpstr>
      <vt:lpstr>Source Sans Pro</vt:lpstr>
      <vt:lpstr>Bahnschrift SemiLight</vt:lpstr>
      <vt:lpstr>Theatrical</vt:lpstr>
      <vt:lpstr>Restaurant Billing System</vt:lpstr>
      <vt:lpstr>Group Members</vt:lpstr>
      <vt:lpstr>Objective</vt:lpstr>
      <vt:lpstr>SAMPLE RESULT</vt:lpstr>
      <vt:lpstr>Working of the System</vt:lpstr>
      <vt:lpstr>Working of the System</vt:lpstr>
      <vt:lpstr>Working of the System</vt:lpstr>
      <vt:lpstr>CHECK OUT TIME</vt:lpstr>
      <vt:lpstr>Working of the System</vt:lpstr>
      <vt:lpstr>Thank You.  Any Question?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fsatti425</dc:creator>
  <cp:lastModifiedBy>Durraiz Azm</cp:lastModifiedBy>
  <cp:revision>14</cp:revision>
  <dcterms:created xsi:type="dcterms:W3CDTF">2020-01-03T22:15:49Z</dcterms:created>
  <dcterms:modified xsi:type="dcterms:W3CDTF">2020-09-15T07:58:02Z</dcterms:modified>
</cp:coreProperties>
</file>