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4" r:id="rId4"/>
    <p:sldId id="271" r:id="rId5"/>
    <p:sldId id="267" r:id="rId6"/>
    <p:sldId id="273" r:id="rId7"/>
    <p:sldId id="287" r:id="rId8"/>
    <p:sldId id="276" r:id="rId9"/>
    <p:sldId id="288" r:id="rId10"/>
    <p:sldId id="270" r:id="rId11"/>
    <p:sldId id="282" r:id="rId12"/>
    <p:sldId id="286" r:id="rId13"/>
    <p:sldId id="290" r:id="rId14"/>
    <p:sldId id="285"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4B1D4-295A-4232-8478-05E9B69582CF}"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5BCCE-715F-4983-B31F-51C78276EC5C}" type="slidenum">
              <a:rPr lang="en-US" smtClean="0"/>
              <a:t>‹#›</a:t>
            </a:fld>
            <a:endParaRPr lang="en-US"/>
          </a:p>
        </p:txBody>
      </p:sp>
    </p:spTree>
    <p:extLst>
      <p:ext uri="{BB962C8B-B14F-4D97-AF65-F5344CB8AC3E}">
        <p14:creationId xmlns:p14="http://schemas.microsoft.com/office/powerpoint/2010/main" val="3443335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4410B0-9B49-464B-B84D-D68B70094D01}" type="slidenum">
              <a:rPr lang="en-US" smtClean="0"/>
              <a:t>3</a:t>
            </a:fld>
            <a:endParaRPr lang="en-US" dirty="0"/>
          </a:p>
        </p:txBody>
      </p:sp>
    </p:spTree>
    <p:extLst>
      <p:ext uri="{BB962C8B-B14F-4D97-AF65-F5344CB8AC3E}">
        <p14:creationId xmlns:p14="http://schemas.microsoft.com/office/powerpoint/2010/main" val="342094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45BCCE-715F-4983-B31F-51C78276EC5C}" type="slidenum">
              <a:rPr lang="en-US" smtClean="0"/>
              <a:t>6</a:t>
            </a:fld>
            <a:endParaRPr lang="en-US"/>
          </a:p>
        </p:txBody>
      </p:sp>
    </p:spTree>
    <p:extLst>
      <p:ext uri="{BB962C8B-B14F-4D97-AF65-F5344CB8AC3E}">
        <p14:creationId xmlns:p14="http://schemas.microsoft.com/office/powerpoint/2010/main" val="9055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76EC-2D7C-1354-67DC-6D518FCA1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2DEC0-7606-8232-99E6-C4A1BB69B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92FA2A-92C1-355C-E7C8-B8A14DBC983C}"/>
              </a:ext>
            </a:extLst>
          </p:cNvPr>
          <p:cNvSpPr>
            <a:spLocks noGrp="1"/>
          </p:cNvSpPr>
          <p:nvPr>
            <p:ph type="dt" sz="half" idx="10"/>
          </p:nvPr>
        </p:nvSpPr>
        <p:spPr/>
        <p:txBody>
          <a:bodyPr/>
          <a:lstStyle/>
          <a:p>
            <a:fld id="{C8FAF5F3-5062-402E-89B9-43D77DE675C0}" type="datetimeFigureOut">
              <a:rPr lang="en-US" smtClean="0"/>
              <a:t>11/2/2024</a:t>
            </a:fld>
            <a:endParaRPr lang="en-US"/>
          </a:p>
        </p:txBody>
      </p:sp>
      <p:sp>
        <p:nvSpPr>
          <p:cNvPr id="5" name="Footer Placeholder 4">
            <a:extLst>
              <a:ext uri="{FF2B5EF4-FFF2-40B4-BE49-F238E27FC236}">
                <a16:creationId xmlns:a16="http://schemas.microsoft.com/office/drawing/2014/main" id="{1006ECD2-227B-5F3C-3EA1-94449C88F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1D36A-02D0-2E8F-73CE-A8DB9C8C3C51}"/>
              </a:ext>
            </a:extLst>
          </p:cNvPr>
          <p:cNvSpPr>
            <a:spLocks noGrp="1"/>
          </p:cNvSpPr>
          <p:nvPr>
            <p:ph type="sldNum" sz="quarter" idx="12"/>
          </p:nvPr>
        </p:nvSpPr>
        <p:spPr/>
        <p:txBody>
          <a:bodyPr/>
          <a:lstStyle/>
          <a:p>
            <a:fld id="{ADCF524F-756E-422F-BA96-FDE48E4DE045}" type="slidenum">
              <a:rPr lang="en-US" smtClean="0"/>
              <a:t>‹#›</a:t>
            </a:fld>
            <a:endParaRPr lang="en-US"/>
          </a:p>
        </p:txBody>
      </p:sp>
    </p:spTree>
    <p:extLst>
      <p:ext uri="{BB962C8B-B14F-4D97-AF65-F5344CB8AC3E}">
        <p14:creationId xmlns:p14="http://schemas.microsoft.com/office/powerpoint/2010/main" val="1767830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5C71-8E35-6081-AB0D-84D48A7BAF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9C31D2-6BFC-3213-9F09-141620C29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0F649-563E-6DFA-D016-23844C0A432E}"/>
              </a:ext>
            </a:extLst>
          </p:cNvPr>
          <p:cNvSpPr>
            <a:spLocks noGrp="1"/>
          </p:cNvSpPr>
          <p:nvPr>
            <p:ph type="dt" sz="half" idx="10"/>
          </p:nvPr>
        </p:nvSpPr>
        <p:spPr/>
        <p:txBody>
          <a:bodyPr/>
          <a:lstStyle/>
          <a:p>
            <a:fld id="{C8FAF5F3-5062-402E-89B9-43D77DE675C0}" type="datetimeFigureOut">
              <a:rPr lang="en-US" smtClean="0"/>
              <a:t>11/2/2024</a:t>
            </a:fld>
            <a:endParaRPr lang="en-US"/>
          </a:p>
        </p:txBody>
      </p:sp>
      <p:sp>
        <p:nvSpPr>
          <p:cNvPr id="5" name="Footer Placeholder 4">
            <a:extLst>
              <a:ext uri="{FF2B5EF4-FFF2-40B4-BE49-F238E27FC236}">
                <a16:creationId xmlns:a16="http://schemas.microsoft.com/office/drawing/2014/main" id="{3A692241-E3D3-E4DC-A45F-172853C6E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CC5E8-6017-32BB-4492-5B30FD5A6DF5}"/>
              </a:ext>
            </a:extLst>
          </p:cNvPr>
          <p:cNvSpPr>
            <a:spLocks noGrp="1"/>
          </p:cNvSpPr>
          <p:nvPr>
            <p:ph type="sldNum" sz="quarter" idx="12"/>
          </p:nvPr>
        </p:nvSpPr>
        <p:spPr/>
        <p:txBody>
          <a:bodyPr/>
          <a:lstStyle/>
          <a:p>
            <a:fld id="{ADCF524F-756E-422F-BA96-FDE48E4DE045}" type="slidenum">
              <a:rPr lang="en-US" smtClean="0"/>
              <a:t>‹#›</a:t>
            </a:fld>
            <a:endParaRPr lang="en-US"/>
          </a:p>
        </p:txBody>
      </p:sp>
    </p:spTree>
    <p:extLst>
      <p:ext uri="{BB962C8B-B14F-4D97-AF65-F5344CB8AC3E}">
        <p14:creationId xmlns:p14="http://schemas.microsoft.com/office/powerpoint/2010/main" val="300038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35FCC-D9B0-AE73-0232-EC560F4D4C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3D369E-B27F-EE4E-1A65-13C4AB854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9C8F-9269-C8A8-ED93-2BE448D29CAE}"/>
              </a:ext>
            </a:extLst>
          </p:cNvPr>
          <p:cNvSpPr>
            <a:spLocks noGrp="1"/>
          </p:cNvSpPr>
          <p:nvPr>
            <p:ph type="dt" sz="half" idx="10"/>
          </p:nvPr>
        </p:nvSpPr>
        <p:spPr/>
        <p:txBody>
          <a:bodyPr/>
          <a:lstStyle/>
          <a:p>
            <a:fld id="{C8FAF5F3-5062-402E-89B9-43D77DE675C0}" type="datetimeFigureOut">
              <a:rPr lang="en-US" smtClean="0"/>
              <a:t>11/2/2024</a:t>
            </a:fld>
            <a:endParaRPr lang="en-US"/>
          </a:p>
        </p:txBody>
      </p:sp>
      <p:sp>
        <p:nvSpPr>
          <p:cNvPr id="5" name="Footer Placeholder 4">
            <a:extLst>
              <a:ext uri="{FF2B5EF4-FFF2-40B4-BE49-F238E27FC236}">
                <a16:creationId xmlns:a16="http://schemas.microsoft.com/office/drawing/2014/main" id="{FD74C125-C503-AFCE-E809-BF4A71031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B6DE1-EE0A-C4A4-04FF-4F88D7DBD422}"/>
              </a:ext>
            </a:extLst>
          </p:cNvPr>
          <p:cNvSpPr>
            <a:spLocks noGrp="1"/>
          </p:cNvSpPr>
          <p:nvPr>
            <p:ph type="sldNum" sz="quarter" idx="12"/>
          </p:nvPr>
        </p:nvSpPr>
        <p:spPr/>
        <p:txBody>
          <a:bodyPr/>
          <a:lstStyle/>
          <a:p>
            <a:fld id="{ADCF524F-756E-422F-BA96-FDE48E4DE045}" type="slidenum">
              <a:rPr lang="en-US" smtClean="0"/>
              <a:t>‹#›</a:t>
            </a:fld>
            <a:endParaRPr lang="en-US"/>
          </a:p>
        </p:txBody>
      </p:sp>
    </p:spTree>
    <p:extLst>
      <p:ext uri="{BB962C8B-B14F-4D97-AF65-F5344CB8AC3E}">
        <p14:creationId xmlns:p14="http://schemas.microsoft.com/office/powerpoint/2010/main" val="164836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2FFD-58E3-4E3C-E16B-06ECADA6B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DC1ACC-6BAC-8EB5-18F3-80635BD14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4B856-CB2D-BA4C-748E-987C4FF32143}"/>
              </a:ext>
            </a:extLst>
          </p:cNvPr>
          <p:cNvSpPr>
            <a:spLocks noGrp="1"/>
          </p:cNvSpPr>
          <p:nvPr>
            <p:ph type="dt" sz="half" idx="10"/>
          </p:nvPr>
        </p:nvSpPr>
        <p:spPr/>
        <p:txBody>
          <a:bodyPr/>
          <a:lstStyle/>
          <a:p>
            <a:fld id="{C8FAF5F3-5062-402E-89B9-43D77DE675C0}" type="datetimeFigureOut">
              <a:rPr lang="en-US" smtClean="0"/>
              <a:t>11/2/2024</a:t>
            </a:fld>
            <a:endParaRPr lang="en-US"/>
          </a:p>
        </p:txBody>
      </p:sp>
      <p:sp>
        <p:nvSpPr>
          <p:cNvPr id="5" name="Footer Placeholder 4">
            <a:extLst>
              <a:ext uri="{FF2B5EF4-FFF2-40B4-BE49-F238E27FC236}">
                <a16:creationId xmlns:a16="http://schemas.microsoft.com/office/drawing/2014/main" id="{24F3858F-BE7A-A347-FFE7-1C139F740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7232C-675B-B8A7-5E74-5B91B6DA08C3}"/>
              </a:ext>
            </a:extLst>
          </p:cNvPr>
          <p:cNvSpPr>
            <a:spLocks noGrp="1"/>
          </p:cNvSpPr>
          <p:nvPr>
            <p:ph type="sldNum" sz="quarter" idx="12"/>
          </p:nvPr>
        </p:nvSpPr>
        <p:spPr/>
        <p:txBody>
          <a:bodyPr/>
          <a:lstStyle/>
          <a:p>
            <a:fld id="{ADCF524F-756E-422F-BA96-FDE48E4DE045}" type="slidenum">
              <a:rPr lang="en-US" smtClean="0"/>
              <a:t>‹#›</a:t>
            </a:fld>
            <a:endParaRPr lang="en-US"/>
          </a:p>
        </p:txBody>
      </p:sp>
    </p:spTree>
    <p:extLst>
      <p:ext uri="{BB962C8B-B14F-4D97-AF65-F5344CB8AC3E}">
        <p14:creationId xmlns:p14="http://schemas.microsoft.com/office/powerpoint/2010/main" val="257811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AF87-1CCA-A6E2-32E7-7CDD859AC2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3804A4-8D50-30AE-DBF2-B480EB4A3C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584C4F-64CA-7E39-A3F1-77C30FA35A29}"/>
              </a:ext>
            </a:extLst>
          </p:cNvPr>
          <p:cNvSpPr>
            <a:spLocks noGrp="1"/>
          </p:cNvSpPr>
          <p:nvPr>
            <p:ph type="dt" sz="half" idx="10"/>
          </p:nvPr>
        </p:nvSpPr>
        <p:spPr/>
        <p:txBody>
          <a:bodyPr/>
          <a:lstStyle/>
          <a:p>
            <a:fld id="{C8FAF5F3-5062-402E-89B9-43D77DE675C0}" type="datetimeFigureOut">
              <a:rPr lang="en-US" smtClean="0"/>
              <a:t>11/2/2024</a:t>
            </a:fld>
            <a:endParaRPr lang="en-US"/>
          </a:p>
        </p:txBody>
      </p:sp>
      <p:sp>
        <p:nvSpPr>
          <p:cNvPr id="5" name="Footer Placeholder 4">
            <a:extLst>
              <a:ext uri="{FF2B5EF4-FFF2-40B4-BE49-F238E27FC236}">
                <a16:creationId xmlns:a16="http://schemas.microsoft.com/office/drawing/2014/main" id="{39C78AE8-662F-8A1A-2625-19A557D58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59AC8-EF46-F3D6-6087-39F0B3D477A2}"/>
              </a:ext>
            </a:extLst>
          </p:cNvPr>
          <p:cNvSpPr>
            <a:spLocks noGrp="1"/>
          </p:cNvSpPr>
          <p:nvPr>
            <p:ph type="sldNum" sz="quarter" idx="12"/>
          </p:nvPr>
        </p:nvSpPr>
        <p:spPr/>
        <p:txBody>
          <a:bodyPr/>
          <a:lstStyle/>
          <a:p>
            <a:fld id="{ADCF524F-756E-422F-BA96-FDE48E4DE045}" type="slidenum">
              <a:rPr lang="en-US" smtClean="0"/>
              <a:t>‹#›</a:t>
            </a:fld>
            <a:endParaRPr lang="en-US"/>
          </a:p>
        </p:txBody>
      </p:sp>
    </p:spTree>
    <p:extLst>
      <p:ext uri="{BB962C8B-B14F-4D97-AF65-F5344CB8AC3E}">
        <p14:creationId xmlns:p14="http://schemas.microsoft.com/office/powerpoint/2010/main" val="306358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F456-A15A-671A-9BF5-7E4246AFFC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160DA-36A9-28BD-C8E3-BAA744B423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5C430F-4687-5075-12E0-85C0B918C6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5E5057-2049-926A-E074-2E6890243666}"/>
              </a:ext>
            </a:extLst>
          </p:cNvPr>
          <p:cNvSpPr>
            <a:spLocks noGrp="1"/>
          </p:cNvSpPr>
          <p:nvPr>
            <p:ph type="dt" sz="half" idx="10"/>
          </p:nvPr>
        </p:nvSpPr>
        <p:spPr/>
        <p:txBody>
          <a:bodyPr/>
          <a:lstStyle/>
          <a:p>
            <a:fld id="{C8FAF5F3-5062-402E-89B9-43D77DE675C0}" type="datetimeFigureOut">
              <a:rPr lang="en-US" smtClean="0"/>
              <a:t>11/2/2024</a:t>
            </a:fld>
            <a:endParaRPr lang="en-US"/>
          </a:p>
        </p:txBody>
      </p:sp>
      <p:sp>
        <p:nvSpPr>
          <p:cNvPr id="6" name="Footer Placeholder 5">
            <a:extLst>
              <a:ext uri="{FF2B5EF4-FFF2-40B4-BE49-F238E27FC236}">
                <a16:creationId xmlns:a16="http://schemas.microsoft.com/office/drawing/2014/main" id="{DCF7C1C4-ADED-2184-2E84-0EF1538FE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CB19B-547C-851B-B1DE-586621A76290}"/>
              </a:ext>
            </a:extLst>
          </p:cNvPr>
          <p:cNvSpPr>
            <a:spLocks noGrp="1"/>
          </p:cNvSpPr>
          <p:nvPr>
            <p:ph type="sldNum" sz="quarter" idx="12"/>
          </p:nvPr>
        </p:nvSpPr>
        <p:spPr/>
        <p:txBody>
          <a:bodyPr/>
          <a:lstStyle/>
          <a:p>
            <a:fld id="{ADCF524F-756E-422F-BA96-FDE48E4DE045}" type="slidenum">
              <a:rPr lang="en-US" smtClean="0"/>
              <a:t>‹#›</a:t>
            </a:fld>
            <a:endParaRPr lang="en-US"/>
          </a:p>
        </p:txBody>
      </p:sp>
    </p:spTree>
    <p:extLst>
      <p:ext uri="{BB962C8B-B14F-4D97-AF65-F5344CB8AC3E}">
        <p14:creationId xmlns:p14="http://schemas.microsoft.com/office/powerpoint/2010/main" val="323018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F7F8-7313-6CF5-7CC4-7E1BEC16F0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ADE803-4433-102A-0647-2CB208252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B0682A-CA64-34B9-105E-8BF1B013F5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561425-B8AF-CAC3-6A0E-1EC782E8D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42115C-DC26-BFDF-CCA7-DF2FE7C8C3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93B448-F6A4-7633-376E-FAB547227BCB}"/>
              </a:ext>
            </a:extLst>
          </p:cNvPr>
          <p:cNvSpPr>
            <a:spLocks noGrp="1"/>
          </p:cNvSpPr>
          <p:nvPr>
            <p:ph type="dt" sz="half" idx="10"/>
          </p:nvPr>
        </p:nvSpPr>
        <p:spPr/>
        <p:txBody>
          <a:bodyPr/>
          <a:lstStyle/>
          <a:p>
            <a:fld id="{C8FAF5F3-5062-402E-89B9-43D77DE675C0}" type="datetimeFigureOut">
              <a:rPr lang="en-US" smtClean="0"/>
              <a:t>11/2/2024</a:t>
            </a:fld>
            <a:endParaRPr lang="en-US"/>
          </a:p>
        </p:txBody>
      </p:sp>
      <p:sp>
        <p:nvSpPr>
          <p:cNvPr id="8" name="Footer Placeholder 7">
            <a:extLst>
              <a:ext uri="{FF2B5EF4-FFF2-40B4-BE49-F238E27FC236}">
                <a16:creationId xmlns:a16="http://schemas.microsoft.com/office/drawing/2014/main" id="{BF70B500-4C28-E95D-C101-DC673937E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6BDA1F-B8E3-9D35-2FBB-3E21B0247A36}"/>
              </a:ext>
            </a:extLst>
          </p:cNvPr>
          <p:cNvSpPr>
            <a:spLocks noGrp="1"/>
          </p:cNvSpPr>
          <p:nvPr>
            <p:ph type="sldNum" sz="quarter" idx="12"/>
          </p:nvPr>
        </p:nvSpPr>
        <p:spPr/>
        <p:txBody>
          <a:bodyPr/>
          <a:lstStyle/>
          <a:p>
            <a:fld id="{ADCF524F-756E-422F-BA96-FDE48E4DE045}" type="slidenum">
              <a:rPr lang="en-US" smtClean="0"/>
              <a:t>‹#›</a:t>
            </a:fld>
            <a:endParaRPr lang="en-US"/>
          </a:p>
        </p:txBody>
      </p:sp>
    </p:spTree>
    <p:extLst>
      <p:ext uri="{BB962C8B-B14F-4D97-AF65-F5344CB8AC3E}">
        <p14:creationId xmlns:p14="http://schemas.microsoft.com/office/powerpoint/2010/main" val="227676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0CB7-1175-0BD8-657F-E14E742BDF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0DBC8F-7685-D160-371E-2A68E1C4270B}"/>
              </a:ext>
            </a:extLst>
          </p:cNvPr>
          <p:cNvSpPr>
            <a:spLocks noGrp="1"/>
          </p:cNvSpPr>
          <p:nvPr>
            <p:ph type="dt" sz="half" idx="10"/>
          </p:nvPr>
        </p:nvSpPr>
        <p:spPr/>
        <p:txBody>
          <a:bodyPr/>
          <a:lstStyle/>
          <a:p>
            <a:fld id="{C8FAF5F3-5062-402E-89B9-43D77DE675C0}" type="datetimeFigureOut">
              <a:rPr lang="en-US" smtClean="0"/>
              <a:t>11/2/2024</a:t>
            </a:fld>
            <a:endParaRPr lang="en-US"/>
          </a:p>
        </p:txBody>
      </p:sp>
      <p:sp>
        <p:nvSpPr>
          <p:cNvPr id="4" name="Footer Placeholder 3">
            <a:extLst>
              <a:ext uri="{FF2B5EF4-FFF2-40B4-BE49-F238E27FC236}">
                <a16:creationId xmlns:a16="http://schemas.microsoft.com/office/drawing/2014/main" id="{6647DB90-2128-00F3-82FC-DAE5C36F53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5F0043-365E-6BA7-94FA-C23C32C39A5F}"/>
              </a:ext>
            </a:extLst>
          </p:cNvPr>
          <p:cNvSpPr>
            <a:spLocks noGrp="1"/>
          </p:cNvSpPr>
          <p:nvPr>
            <p:ph type="sldNum" sz="quarter" idx="12"/>
          </p:nvPr>
        </p:nvSpPr>
        <p:spPr/>
        <p:txBody>
          <a:bodyPr/>
          <a:lstStyle/>
          <a:p>
            <a:fld id="{ADCF524F-756E-422F-BA96-FDE48E4DE045}" type="slidenum">
              <a:rPr lang="en-US" smtClean="0"/>
              <a:t>‹#›</a:t>
            </a:fld>
            <a:endParaRPr lang="en-US"/>
          </a:p>
        </p:txBody>
      </p:sp>
    </p:spTree>
    <p:extLst>
      <p:ext uri="{BB962C8B-B14F-4D97-AF65-F5344CB8AC3E}">
        <p14:creationId xmlns:p14="http://schemas.microsoft.com/office/powerpoint/2010/main" val="133557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C9295-6486-9957-1408-10EC05A323AA}"/>
              </a:ext>
            </a:extLst>
          </p:cNvPr>
          <p:cNvSpPr>
            <a:spLocks noGrp="1"/>
          </p:cNvSpPr>
          <p:nvPr>
            <p:ph type="dt" sz="half" idx="10"/>
          </p:nvPr>
        </p:nvSpPr>
        <p:spPr/>
        <p:txBody>
          <a:bodyPr/>
          <a:lstStyle/>
          <a:p>
            <a:fld id="{C8FAF5F3-5062-402E-89B9-43D77DE675C0}" type="datetimeFigureOut">
              <a:rPr lang="en-US" smtClean="0"/>
              <a:t>11/2/2024</a:t>
            </a:fld>
            <a:endParaRPr lang="en-US"/>
          </a:p>
        </p:txBody>
      </p:sp>
      <p:sp>
        <p:nvSpPr>
          <p:cNvPr id="3" name="Footer Placeholder 2">
            <a:extLst>
              <a:ext uri="{FF2B5EF4-FFF2-40B4-BE49-F238E27FC236}">
                <a16:creationId xmlns:a16="http://schemas.microsoft.com/office/drawing/2014/main" id="{406AF55A-85DC-290B-C2CD-687F2CC30F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35E1AD-0C29-AB3B-A317-CFEFA62C865A}"/>
              </a:ext>
            </a:extLst>
          </p:cNvPr>
          <p:cNvSpPr>
            <a:spLocks noGrp="1"/>
          </p:cNvSpPr>
          <p:nvPr>
            <p:ph type="sldNum" sz="quarter" idx="12"/>
          </p:nvPr>
        </p:nvSpPr>
        <p:spPr/>
        <p:txBody>
          <a:bodyPr/>
          <a:lstStyle/>
          <a:p>
            <a:fld id="{ADCF524F-756E-422F-BA96-FDE48E4DE045}" type="slidenum">
              <a:rPr lang="en-US" smtClean="0"/>
              <a:t>‹#›</a:t>
            </a:fld>
            <a:endParaRPr lang="en-US"/>
          </a:p>
        </p:txBody>
      </p:sp>
    </p:spTree>
    <p:extLst>
      <p:ext uri="{BB962C8B-B14F-4D97-AF65-F5344CB8AC3E}">
        <p14:creationId xmlns:p14="http://schemas.microsoft.com/office/powerpoint/2010/main" val="206326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F2DF-425E-E2A5-FC7E-51891B565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548464-F497-00C6-7480-97C1CDDF2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80E8D4-A197-A6FF-16BF-A41D49CD3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C5365-E3F4-55A5-2BF6-41FC6C504AF4}"/>
              </a:ext>
            </a:extLst>
          </p:cNvPr>
          <p:cNvSpPr>
            <a:spLocks noGrp="1"/>
          </p:cNvSpPr>
          <p:nvPr>
            <p:ph type="dt" sz="half" idx="10"/>
          </p:nvPr>
        </p:nvSpPr>
        <p:spPr/>
        <p:txBody>
          <a:bodyPr/>
          <a:lstStyle/>
          <a:p>
            <a:fld id="{C8FAF5F3-5062-402E-89B9-43D77DE675C0}" type="datetimeFigureOut">
              <a:rPr lang="en-US" smtClean="0"/>
              <a:t>11/2/2024</a:t>
            </a:fld>
            <a:endParaRPr lang="en-US"/>
          </a:p>
        </p:txBody>
      </p:sp>
      <p:sp>
        <p:nvSpPr>
          <p:cNvPr id="6" name="Footer Placeholder 5">
            <a:extLst>
              <a:ext uri="{FF2B5EF4-FFF2-40B4-BE49-F238E27FC236}">
                <a16:creationId xmlns:a16="http://schemas.microsoft.com/office/drawing/2014/main" id="{3FAFA5C2-B7D4-0AEB-2966-93C18A305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A9EC3-E0C7-5094-9708-77A76A4A260C}"/>
              </a:ext>
            </a:extLst>
          </p:cNvPr>
          <p:cNvSpPr>
            <a:spLocks noGrp="1"/>
          </p:cNvSpPr>
          <p:nvPr>
            <p:ph type="sldNum" sz="quarter" idx="12"/>
          </p:nvPr>
        </p:nvSpPr>
        <p:spPr/>
        <p:txBody>
          <a:bodyPr/>
          <a:lstStyle/>
          <a:p>
            <a:fld id="{ADCF524F-756E-422F-BA96-FDE48E4DE045}" type="slidenum">
              <a:rPr lang="en-US" smtClean="0"/>
              <a:t>‹#›</a:t>
            </a:fld>
            <a:endParaRPr lang="en-US"/>
          </a:p>
        </p:txBody>
      </p:sp>
    </p:spTree>
    <p:extLst>
      <p:ext uri="{BB962C8B-B14F-4D97-AF65-F5344CB8AC3E}">
        <p14:creationId xmlns:p14="http://schemas.microsoft.com/office/powerpoint/2010/main" val="172723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7A4E-CD06-8DF1-493F-847BCEB20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0E3DDE-9E92-40FF-2D4C-1941A9BE1F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AAB574-4EBD-0942-D8B0-47EB51C84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6BEE8-8AA2-3D16-EEAE-2EF6ECE0D8F1}"/>
              </a:ext>
            </a:extLst>
          </p:cNvPr>
          <p:cNvSpPr>
            <a:spLocks noGrp="1"/>
          </p:cNvSpPr>
          <p:nvPr>
            <p:ph type="dt" sz="half" idx="10"/>
          </p:nvPr>
        </p:nvSpPr>
        <p:spPr/>
        <p:txBody>
          <a:bodyPr/>
          <a:lstStyle/>
          <a:p>
            <a:fld id="{C8FAF5F3-5062-402E-89B9-43D77DE675C0}" type="datetimeFigureOut">
              <a:rPr lang="en-US" smtClean="0"/>
              <a:t>11/2/2024</a:t>
            </a:fld>
            <a:endParaRPr lang="en-US"/>
          </a:p>
        </p:txBody>
      </p:sp>
      <p:sp>
        <p:nvSpPr>
          <p:cNvPr id="6" name="Footer Placeholder 5">
            <a:extLst>
              <a:ext uri="{FF2B5EF4-FFF2-40B4-BE49-F238E27FC236}">
                <a16:creationId xmlns:a16="http://schemas.microsoft.com/office/drawing/2014/main" id="{CDB27308-EE6B-DD06-92CD-BBD5F9F10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1F509-EB20-2617-D0F1-A177C4EC0B70}"/>
              </a:ext>
            </a:extLst>
          </p:cNvPr>
          <p:cNvSpPr>
            <a:spLocks noGrp="1"/>
          </p:cNvSpPr>
          <p:nvPr>
            <p:ph type="sldNum" sz="quarter" idx="12"/>
          </p:nvPr>
        </p:nvSpPr>
        <p:spPr/>
        <p:txBody>
          <a:bodyPr/>
          <a:lstStyle/>
          <a:p>
            <a:fld id="{ADCF524F-756E-422F-BA96-FDE48E4DE045}" type="slidenum">
              <a:rPr lang="en-US" smtClean="0"/>
              <a:t>‹#›</a:t>
            </a:fld>
            <a:endParaRPr lang="en-US"/>
          </a:p>
        </p:txBody>
      </p:sp>
    </p:spTree>
    <p:extLst>
      <p:ext uri="{BB962C8B-B14F-4D97-AF65-F5344CB8AC3E}">
        <p14:creationId xmlns:p14="http://schemas.microsoft.com/office/powerpoint/2010/main" val="15014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6D92EA-56D9-7A55-C7EB-7B4762A8C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5002F9-D801-45A2-32BE-1F49AF4A3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97064-23CA-119A-220E-105B4EDD2B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FAF5F3-5062-402E-89B9-43D77DE675C0}" type="datetimeFigureOut">
              <a:rPr lang="en-US" smtClean="0"/>
              <a:t>11/2/2024</a:t>
            </a:fld>
            <a:endParaRPr lang="en-US"/>
          </a:p>
        </p:txBody>
      </p:sp>
      <p:sp>
        <p:nvSpPr>
          <p:cNvPr id="5" name="Footer Placeholder 4">
            <a:extLst>
              <a:ext uri="{FF2B5EF4-FFF2-40B4-BE49-F238E27FC236}">
                <a16:creationId xmlns:a16="http://schemas.microsoft.com/office/drawing/2014/main" id="{A6E5B058-C071-AD76-0E4D-0D9FFE855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7B6690F-F811-D4CE-4DE5-3BAF8982D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DCF524F-756E-422F-BA96-FDE48E4DE045}" type="slidenum">
              <a:rPr lang="en-US" smtClean="0"/>
              <a:t>‹#›</a:t>
            </a:fld>
            <a:endParaRPr lang="en-US"/>
          </a:p>
        </p:txBody>
      </p:sp>
    </p:spTree>
    <p:extLst>
      <p:ext uri="{BB962C8B-B14F-4D97-AF65-F5344CB8AC3E}">
        <p14:creationId xmlns:p14="http://schemas.microsoft.com/office/powerpoint/2010/main" val="3453236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One glowing star standing among other dim stars on green pastel color background">
            <a:extLst>
              <a:ext uri="{FF2B5EF4-FFF2-40B4-BE49-F238E27FC236}">
                <a16:creationId xmlns:a16="http://schemas.microsoft.com/office/drawing/2014/main" id="{2F062091-F326-7303-8350-51A338359C03}"/>
              </a:ext>
            </a:extLst>
          </p:cNvPr>
          <p:cNvPicPr>
            <a:picLocks noChangeAspect="1"/>
          </p:cNvPicPr>
          <p:nvPr/>
        </p:nvPicPr>
        <p:blipFill>
          <a:blip r:embed="rId2">
            <a:extLst>
              <a:ext uri="{28A0092B-C50C-407E-A947-70E740481C1C}">
                <a14:useLocalDpi xmlns:a14="http://schemas.microsoft.com/office/drawing/2010/main" val="0"/>
              </a:ext>
            </a:extLst>
          </a:blip>
          <a:srcRect t="33333"/>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28"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9" name="Group 28">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4" name="Freeform: Shape 23">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D28F101-DD2B-BC36-6D72-B35F81D1ECCD}"/>
              </a:ext>
            </a:extLst>
          </p:cNvPr>
          <p:cNvSpPr>
            <a:spLocks noGrp="1"/>
          </p:cNvSpPr>
          <p:nvPr>
            <p:ph type="ctrTitle"/>
          </p:nvPr>
        </p:nvSpPr>
        <p:spPr>
          <a:xfrm>
            <a:off x="838199" y="1120676"/>
            <a:ext cx="7021513" cy="2308324"/>
          </a:xfrm>
        </p:spPr>
        <p:txBody>
          <a:bodyPr>
            <a:normAutofit/>
          </a:bodyPr>
          <a:lstStyle/>
          <a:p>
            <a:pPr algn="l"/>
            <a:r>
              <a:rPr lang="en-US" sz="5000">
                <a:solidFill>
                  <a:srgbClr val="FFFFFF"/>
                </a:solidFill>
              </a:rPr>
              <a:t>Movie Recommendation System</a:t>
            </a:r>
          </a:p>
        </p:txBody>
      </p:sp>
      <p:sp>
        <p:nvSpPr>
          <p:cNvPr id="3" name="Subtitle 2">
            <a:extLst>
              <a:ext uri="{FF2B5EF4-FFF2-40B4-BE49-F238E27FC236}">
                <a16:creationId xmlns:a16="http://schemas.microsoft.com/office/drawing/2014/main" id="{55009B7E-7B43-F64E-63E4-6DCEA8B8C2E0}"/>
              </a:ext>
            </a:extLst>
          </p:cNvPr>
          <p:cNvSpPr>
            <a:spLocks noGrp="1"/>
          </p:cNvSpPr>
          <p:nvPr>
            <p:ph type="subTitle" idx="1"/>
          </p:nvPr>
        </p:nvSpPr>
        <p:spPr>
          <a:xfrm>
            <a:off x="835024" y="3809999"/>
            <a:ext cx="7025753" cy="1012778"/>
          </a:xfrm>
        </p:spPr>
        <p:txBody>
          <a:bodyPr>
            <a:normAutofit/>
          </a:bodyPr>
          <a:lstStyle/>
          <a:p>
            <a:pPr algn="l"/>
            <a:r>
              <a:rPr lang="en-US">
                <a:solidFill>
                  <a:srgbClr val="FFFFFF"/>
                </a:solidFill>
              </a:rPr>
              <a:t>Deon Durrant </a:t>
            </a:r>
          </a:p>
        </p:txBody>
      </p:sp>
    </p:spTree>
    <p:extLst>
      <p:ext uri="{BB962C8B-B14F-4D97-AF65-F5344CB8AC3E}">
        <p14:creationId xmlns:p14="http://schemas.microsoft.com/office/powerpoint/2010/main" val="323756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A7545-77FE-AEE7-6040-C102120BC07A}"/>
              </a:ext>
            </a:extLst>
          </p:cNvPr>
          <p:cNvSpPr>
            <a:spLocks noGrp="1"/>
          </p:cNvSpPr>
          <p:nvPr>
            <p:ph type="title"/>
          </p:nvPr>
        </p:nvSpPr>
        <p:spPr>
          <a:xfrm>
            <a:off x="699713" y="248038"/>
            <a:ext cx="10327678" cy="1159200"/>
          </a:xfrm>
        </p:spPr>
        <p:txBody>
          <a:bodyPr vert="horz" lIns="91440" tIns="45720" rIns="91440" bIns="45720" rtlCol="0" anchor="ctr">
            <a:normAutofit/>
          </a:bodyPr>
          <a:lstStyle/>
          <a:p>
            <a:pPr marL="0" marR="0" lvl="0" indent="0" fontAlgn="base">
              <a:spcAft>
                <a:spcPct val="0"/>
              </a:spcAft>
              <a:buClrTx/>
              <a:buSzTx/>
              <a:tabLst/>
            </a:pPr>
            <a:r>
              <a:rPr kumimoji="0" lang="en-US" altLang="en-US" sz="2500" b="1" i="0" u="none" strike="noStrike" kern="1200" cap="none" normalizeH="0" baseline="0" dirty="0">
                <a:ln>
                  <a:noFill/>
                </a:ln>
                <a:solidFill>
                  <a:srgbClr val="FFFFFF"/>
                </a:solidFill>
                <a:effectLst/>
                <a:latin typeface="+mj-lt"/>
                <a:ea typeface="+mj-ea"/>
                <a:cs typeface="+mj-cs"/>
              </a:rPr>
              <a:t>User-Centric Recommendation Comparison   Summary</a:t>
            </a:r>
          </a:p>
          <a:p>
            <a:pPr marL="0" marR="0" lvl="0" indent="0" fontAlgn="base">
              <a:spcAft>
                <a:spcPct val="0"/>
              </a:spcAft>
              <a:buClrTx/>
              <a:buSzTx/>
              <a:tabLst/>
            </a:pPr>
            <a:endParaRPr kumimoji="0" lang="en-US" altLang="en-US" sz="2500" b="0" i="0" u="none" strike="noStrike" kern="1200" cap="none" normalizeH="0" baseline="0" dirty="0">
              <a:ln>
                <a:noFill/>
              </a:ln>
              <a:solidFill>
                <a:srgbClr val="FFFFFF"/>
              </a:solidFill>
              <a:effectLst/>
              <a:latin typeface="+mj-lt"/>
              <a:ea typeface="+mj-ea"/>
              <a:cs typeface="+mj-cs"/>
            </a:endParaRPr>
          </a:p>
        </p:txBody>
      </p:sp>
      <p:graphicFrame>
        <p:nvGraphicFramePr>
          <p:cNvPr id="10" name="Content Placeholder 9">
            <a:extLst>
              <a:ext uri="{FF2B5EF4-FFF2-40B4-BE49-F238E27FC236}">
                <a16:creationId xmlns:a16="http://schemas.microsoft.com/office/drawing/2014/main" id="{BA58FB74-A248-9092-3EB0-8EA6C1C04827}"/>
              </a:ext>
            </a:extLst>
          </p:cNvPr>
          <p:cNvGraphicFramePr>
            <a:graphicFrameLocks noGrp="1"/>
          </p:cNvGraphicFramePr>
          <p:nvPr>
            <p:ph idx="1"/>
            <p:extLst>
              <p:ext uri="{D42A27DB-BD31-4B8C-83A1-F6EECF244321}">
                <p14:modId xmlns:p14="http://schemas.microsoft.com/office/powerpoint/2010/main" val="1038746629"/>
              </p:ext>
            </p:extLst>
          </p:nvPr>
        </p:nvGraphicFramePr>
        <p:xfrm>
          <a:off x="491318" y="2142700"/>
          <a:ext cx="10536072" cy="4380599"/>
        </p:xfrm>
        <a:graphic>
          <a:graphicData uri="http://schemas.openxmlformats.org/drawingml/2006/table">
            <a:tbl>
              <a:tblPr firstRow="1" bandRow="1">
                <a:tableStyleId>{69012ECD-51FC-41F1-AA8D-1B2483CD663E}</a:tableStyleId>
              </a:tblPr>
              <a:tblGrid>
                <a:gridCol w="2631870">
                  <a:extLst>
                    <a:ext uri="{9D8B030D-6E8A-4147-A177-3AD203B41FA5}">
                      <a16:colId xmlns:a16="http://schemas.microsoft.com/office/drawing/2014/main" val="252446262"/>
                    </a:ext>
                  </a:extLst>
                </a:gridCol>
                <a:gridCol w="2631870">
                  <a:extLst>
                    <a:ext uri="{9D8B030D-6E8A-4147-A177-3AD203B41FA5}">
                      <a16:colId xmlns:a16="http://schemas.microsoft.com/office/drawing/2014/main" val="362159735"/>
                    </a:ext>
                  </a:extLst>
                </a:gridCol>
                <a:gridCol w="2631870">
                  <a:extLst>
                    <a:ext uri="{9D8B030D-6E8A-4147-A177-3AD203B41FA5}">
                      <a16:colId xmlns:a16="http://schemas.microsoft.com/office/drawing/2014/main" val="682084451"/>
                    </a:ext>
                  </a:extLst>
                </a:gridCol>
                <a:gridCol w="2640462">
                  <a:extLst>
                    <a:ext uri="{9D8B030D-6E8A-4147-A177-3AD203B41FA5}">
                      <a16:colId xmlns:a16="http://schemas.microsoft.com/office/drawing/2014/main" val="2483484611"/>
                    </a:ext>
                  </a:extLst>
                </a:gridCol>
              </a:tblGrid>
              <a:tr h="766349">
                <a:tc>
                  <a:txBody>
                    <a:bodyPr/>
                    <a:lstStyle/>
                    <a:p>
                      <a:pPr algn="r" fontAlgn="ctr"/>
                      <a:r>
                        <a:rPr lang="en-US" sz="1700" b="1" cap="none" spc="0" dirty="0">
                          <a:solidFill>
                            <a:schemeClr val="tx1"/>
                          </a:solidFill>
                          <a:effectLst/>
                        </a:rPr>
                        <a:t>Metric</a:t>
                      </a:r>
                    </a:p>
                  </a:txBody>
                  <a:tcPr marL="97817" marR="97817" marT="113055" marB="48909" anchor="ctr"/>
                </a:tc>
                <a:tc>
                  <a:txBody>
                    <a:bodyPr/>
                    <a:lstStyle/>
                    <a:p>
                      <a:pPr algn="r" fontAlgn="ctr"/>
                      <a:r>
                        <a:rPr lang="en-US" sz="1700" b="1" cap="none" spc="0" dirty="0">
                          <a:solidFill>
                            <a:schemeClr val="tx1"/>
                          </a:solidFill>
                          <a:effectLst/>
                        </a:rPr>
                        <a:t>Top 5 Recommended Movies per User</a:t>
                      </a:r>
                    </a:p>
                  </a:txBody>
                  <a:tcPr marL="97817" marR="97817" marT="113055" marB="48909" anchor="ctr"/>
                </a:tc>
                <a:tc>
                  <a:txBody>
                    <a:bodyPr/>
                    <a:lstStyle/>
                    <a:p>
                      <a:pPr algn="r" fontAlgn="ctr"/>
                      <a:r>
                        <a:rPr lang="en-US" sz="1700" b="1" cap="none" spc="0" dirty="0">
                          <a:solidFill>
                            <a:schemeClr val="tx1"/>
                          </a:solidFill>
                          <a:effectLst/>
                        </a:rPr>
                        <a:t>Recommending 5 Distinct Movies to 5 Users</a:t>
                      </a:r>
                    </a:p>
                  </a:txBody>
                  <a:tcPr marL="97817" marR="97817" marT="113055" marB="48909" anchor="ctr"/>
                </a:tc>
                <a:tc>
                  <a:txBody>
                    <a:bodyPr/>
                    <a:lstStyle/>
                    <a:p>
                      <a:pPr algn="r" fontAlgn="ctr"/>
                      <a:r>
                        <a:rPr lang="en-US" sz="1700" b="1" cap="none" spc="0" dirty="0">
                          <a:solidFill>
                            <a:schemeClr val="tx1"/>
                          </a:solidFill>
                          <a:effectLst/>
                        </a:rPr>
                        <a:t>Recommending 5 Movies to 20 Distinct Users</a:t>
                      </a:r>
                    </a:p>
                  </a:txBody>
                  <a:tcPr marL="97817" marR="97817" marT="113055" marB="48909" anchor="ctr"/>
                </a:tc>
                <a:extLst>
                  <a:ext uri="{0D108BD9-81ED-4DB2-BD59-A6C34878D82A}">
                    <a16:rowId xmlns:a16="http://schemas.microsoft.com/office/drawing/2014/main" val="4230169370"/>
                  </a:ext>
                </a:extLst>
              </a:tr>
              <a:tr h="1122611">
                <a:tc>
                  <a:txBody>
                    <a:bodyPr/>
                    <a:lstStyle/>
                    <a:p>
                      <a:pPr algn="r" fontAlgn="ctr"/>
                      <a:r>
                        <a:rPr lang="en-US" sz="1500" b="1" cap="none" spc="0" dirty="0">
                          <a:solidFill>
                            <a:schemeClr val="tx1"/>
                          </a:solidFill>
                          <a:effectLst/>
                        </a:rPr>
                        <a:t>Root Mean Square Error (RMSE)</a:t>
                      </a:r>
                      <a:endParaRPr lang="en-US" sz="1500" cap="none" spc="0" dirty="0">
                        <a:solidFill>
                          <a:schemeClr val="tx1"/>
                        </a:solidFill>
                        <a:effectLst/>
                      </a:endParaRPr>
                    </a:p>
                  </a:txBody>
                  <a:tcPr marL="97817" marR="97817" marT="113055" marB="48909" anchor="ctr"/>
                </a:tc>
                <a:tc>
                  <a:txBody>
                    <a:bodyPr/>
                    <a:lstStyle/>
                    <a:p>
                      <a:pPr algn="r" fontAlgn="ctr"/>
                      <a:r>
                        <a:rPr lang="en-US" sz="1500" b="1" cap="none" spc="0" dirty="0">
                          <a:solidFill>
                            <a:schemeClr val="tx1"/>
                          </a:solidFill>
                          <a:effectLst/>
                        </a:rPr>
                        <a:t>0.4464</a:t>
                      </a:r>
                      <a:br>
                        <a:rPr lang="en-US" sz="1500" b="1" cap="none" spc="0" dirty="0">
                          <a:solidFill>
                            <a:schemeClr val="tx1"/>
                          </a:solidFill>
                          <a:effectLst/>
                        </a:rPr>
                      </a:br>
                      <a:endParaRPr lang="en-US" sz="1500" b="1" cap="none" spc="0" dirty="0">
                        <a:solidFill>
                          <a:schemeClr val="tx1"/>
                        </a:solidFill>
                        <a:effectLst/>
                      </a:endParaRPr>
                    </a:p>
                  </a:txBody>
                  <a:tcPr marL="97817" marR="97817" marT="113055" marB="48909" anchor="ctr"/>
                </a:tc>
                <a:tc>
                  <a:txBody>
                    <a:bodyPr/>
                    <a:lstStyle/>
                    <a:p>
                      <a:pPr algn="r" fontAlgn="ctr"/>
                      <a:r>
                        <a:rPr lang="en-US" sz="1500" b="1" cap="none" spc="0" dirty="0">
                          <a:solidFill>
                            <a:schemeClr val="tx1"/>
                          </a:solidFill>
                          <a:effectLst/>
                        </a:rPr>
                        <a:t>0.5131</a:t>
                      </a:r>
                      <a:br>
                        <a:rPr lang="en-US" sz="1500" cap="none" spc="0" dirty="0">
                          <a:solidFill>
                            <a:schemeClr val="tx1"/>
                          </a:solidFill>
                          <a:effectLst/>
                        </a:rPr>
                      </a:br>
                      <a:r>
                        <a:rPr lang="en-US" sz="1500" cap="none" spc="0" dirty="0">
                          <a:solidFill>
                            <a:schemeClr val="tx1"/>
                          </a:solidFill>
                          <a:effectLst/>
                        </a:rPr>
                        <a:t>Moderate accuracy with 0.51units from actual ratings.</a:t>
                      </a:r>
                    </a:p>
                  </a:txBody>
                  <a:tcPr marL="97817" marR="97817" marT="113055" marB="48909" anchor="ctr"/>
                </a:tc>
                <a:tc>
                  <a:txBody>
                    <a:bodyPr/>
                    <a:lstStyle/>
                    <a:p>
                      <a:pPr algn="r" fontAlgn="ctr"/>
                      <a:r>
                        <a:rPr lang="en-US" sz="1500" b="1" cap="none" spc="0" dirty="0">
                          <a:solidFill>
                            <a:schemeClr val="tx1"/>
                          </a:solidFill>
                          <a:effectLst/>
                        </a:rPr>
                        <a:t>0.251</a:t>
                      </a:r>
                      <a:r>
                        <a:rPr lang="en-US" sz="1500" cap="none" spc="0" dirty="0">
                          <a:solidFill>
                            <a:schemeClr val="tx1"/>
                          </a:solidFill>
                          <a:effectLst/>
                        </a:rPr>
                        <a:t>0</a:t>
                      </a:r>
                      <a:br>
                        <a:rPr lang="en-US" sz="1500" cap="none" spc="0" dirty="0">
                          <a:solidFill>
                            <a:schemeClr val="tx1"/>
                          </a:solidFill>
                          <a:effectLst/>
                        </a:rPr>
                      </a:br>
                      <a:r>
                        <a:rPr lang="en-US" sz="1500" cap="none" spc="0" dirty="0">
                          <a:solidFill>
                            <a:schemeClr val="tx1"/>
                          </a:solidFill>
                          <a:effectLst/>
                        </a:rPr>
                        <a:t>High accuracy with predictions close to actual ratings.</a:t>
                      </a:r>
                    </a:p>
                  </a:txBody>
                  <a:tcPr marL="97817" marR="97817" marT="113055" marB="48909" anchor="ctr"/>
                </a:tc>
                <a:extLst>
                  <a:ext uri="{0D108BD9-81ED-4DB2-BD59-A6C34878D82A}">
                    <a16:rowId xmlns:a16="http://schemas.microsoft.com/office/drawing/2014/main" val="1134344814"/>
                  </a:ext>
                </a:extLst>
              </a:tr>
              <a:tr h="1159392">
                <a:tc>
                  <a:txBody>
                    <a:bodyPr/>
                    <a:lstStyle/>
                    <a:p>
                      <a:pPr algn="r" fontAlgn="ctr"/>
                      <a:r>
                        <a:rPr lang="en-US" sz="1500" b="1" cap="none" spc="0" dirty="0" err="1">
                          <a:solidFill>
                            <a:schemeClr val="tx1"/>
                          </a:solidFill>
                          <a:effectLst/>
                        </a:rPr>
                        <a:t>Precision@K</a:t>
                      </a:r>
                      <a:r>
                        <a:rPr lang="en-US" sz="1500" b="1" cap="none" spc="0" dirty="0">
                          <a:solidFill>
                            <a:schemeClr val="tx1"/>
                          </a:solidFill>
                          <a:effectLst/>
                        </a:rPr>
                        <a:t> (4.5 relevance)</a:t>
                      </a:r>
                      <a:endParaRPr lang="en-US" sz="1500" cap="none" spc="0" dirty="0">
                        <a:solidFill>
                          <a:schemeClr val="tx1"/>
                        </a:solidFill>
                        <a:effectLst/>
                      </a:endParaRPr>
                    </a:p>
                  </a:txBody>
                  <a:tcPr marL="97817" marR="97817" marT="113055" marB="48909" anchor="ctr"/>
                </a:tc>
                <a:tc>
                  <a:txBody>
                    <a:bodyPr/>
                    <a:lstStyle/>
                    <a:p>
                      <a:pPr algn="r" fontAlgn="ctr"/>
                      <a:r>
                        <a:rPr lang="en-US" sz="1500" b="1" cap="none" spc="0" dirty="0">
                          <a:solidFill>
                            <a:schemeClr val="tx1"/>
                          </a:solidFill>
                          <a:effectLst/>
                        </a:rPr>
                        <a:t>0.6614</a:t>
                      </a:r>
                      <a:br>
                        <a:rPr lang="en-US" sz="1500" cap="none" spc="0" dirty="0">
                          <a:solidFill>
                            <a:schemeClr val="tx1"/>
                          </a:solidFill>
                          <a:effectLst/>
                        </a:rPr>
                      </a:br>
                      <a:r>
                        <a:rPr lang="en-US" sz="1500" b="1" cap="none" spc="0" dirty="0">
                          <a:solidFill>
                            <a:schemeClr val="tx1"/>
                          </a:solidFill>
                          <a:effectLst/>
                        </a:rPr>
                        <a:t>66% </a:t>
                      </a:r>
                      <a:r>
                        <a:rPr lang="en-US" sz="1500" cap="none" spc="0" dirty="0">
                          <a:solidFill>
                            <a:schemeClr val="tx1"/>
                          </a:solidFill>
                          <a:effectLst/>
                        </a:rPr>
                        <a:t>of movies are relevant to the user.</a:t>
                      </a:r>
                    </a:p>
                  </a:txBody>
                  <a:tcPr marL="97817" marR="97817" marT="113055" marB="48909" anchor="ctr"/>
                </a:tc>
                <a:tc>
                  <a:txBody>
                    <a:bodyPr/>
                    <a:lstStyle/>
                    <a:p>
                      <a:pPr algn="r" fontAlgn="ctr"/>
                      <a:r>
                        <a:rPr lang="en-US" sz="1500" b="1" cap="none" spc="0" dirty="0">
                          <a:solidFill>
                            <a:schemeClr val="tx1"/>
                          </a:solidFill>
                          <a:effectLst/>
                        </a:rPr>
                        <a:t>0.36</a:t>
                      </a:r>
                      <a:br>
                        <a:rPr lang="en-US" sz="1500" cap="none" spc="0" dirty="0">
                          <a:solidFill>
                            <a:schemeClr val="tx1"/>
                          </a:solidFill>
                          <a:effectLst/>
                        </a:rPr>
                      </a:br>
                      <a:r>
                        <a:rPr lang="en-US" sz="1500" b="1" cap="none" spc="0" dirty="0">
                          <a:solidFill>
                            <a:schemeClr val="tx1"/>
                          </a:solidFill>
                          <a:effectLst/>
                        </a:rPr>
                        <a:t>36%</a:t>
                      </a:r>
                      <a:r>
                        <a:rPr lang="en-US" sz="1500" cap="none" spc="0" dirty="0">
                          <a:solidFill>
                            <a:schemeClr val="tx1"/>
                          </a:solidFill>
                          <a:effectLst/>
                        </a:rPr>
                        <a:t> of the recommended movies meet a strict 4.5 threshold.</a:t>
                      </a:r>
                    </a:p>
                  </a:txBody>
                  <a:tcPr marL="97817" marR="97817" marT="113055" marB="48909" anchor="ctr"/>
                </a:tc>
                <a:tc>
                  <a:txBody>
                    <a:bodyPr/>
                    <a:lstStyle/>
                    <a:p>
                      <a:pPr algn="r" fontAlgn="ctr"/>
                      <a:r>
                        <a:rPr lang="en-US" sz="1500" b="1" cap="none" spc="0" dirty="0">
                          <a:solidFill>
                            <a:schemeClr val="tx1"/>
                          </a:solidFill>
                          <a:effectLst/>
                        </a:rPr>
                        <a:t>0.84</a:t>
                      </a:r>
                      <a:br>
                        <a:rPr lang="en-US" sz="1500" cap="none" spc="0" dirty="0">
                          <a:solidFill>
                            <a:schemeClr val="tx1"/>
                          </a:solidFill>
                          <a:effectLst/>
                        </a:rPr>
                      </a:br>
                      <a:r>
                        <a:rPr lang="en-US" sz="1500" b="1" cap="none" spc="0" dirty="0">
                          <a:solidFill>
                            <a:schemeClr val="tx1"/>
                          </a:solidFill>
                          <a:effectLst/>
                        </a:rPr>
                        <a:t>84</a:t>
                      </a:r>
                      <a:r>
                        <a:rPr lang="en-US" sz="1500" cap="none" spc="0" dirty="0">
                          <a:solidFill>
                            <a:schemeClr val="tx1"/>
                          </a:solidFill>
                          <a:effectLst/>
                        </a:rPr>
                        <a:t>% of recommended movies meet a strict 4.5 threshold.</a:t>
                      </a:r>
                    </a:p>
                  </a:txBody>
                  <a:tcPr marL="97817" marR="97817" marT="113055" marB="48909" anchor="ctr"/>
                </a:tc>
                <a:extLst>
                  <a:ext uri="{0D108BD9-81ED-4DB2-BD59-A6C34878D82A}">
                    <a16:rowId xmlns:a16="http://schemas.microsoft.com/office/drawing/2014/main" val="3744607981"/>
                  </a:ext>
                </a:extLst>
              </a:tr>
              <a:tr h="1159392">
                <a:tc>
                  <a:txBody>
                    <a:bodyPr/>
                    <a:lstStyle/>
                    <a:p>
                      <a:pPr algn="r" fontAlgn="ctr"/>
                      <a:r>
                        <a:rPr lang="en-US" sz="1500" b="1" cap="none" spc="0" dirty="0" err="1">
                          <a:solidFill>
                            <a:schemeClr val="tx1"/>
                          </a:solidFill>
                          <a:effectLst/>
                        </a:rPr>
                        <a:t>Precision@K</a:t>
                      </a:r>
                      <a:r>
                        <a:rPr lang="en-US" sz="1500" b="1" cap="none" spc="0" dirty="0">
                          <a:solidFill>
                            <a:schemeClr val="tx1"/>
                          </a:solidFill>
                          <a:effectLst/>
                        </a:rPr>
                        <a:t> (4.0 relevance)</a:t>
                      </a:r>
                      <a:endParaRPr lang="en-US" sz="1500" cap="none" spc="0" dirty="0">
                        <a:solidFill>
                          <a:schemeClr val="tx1"/>
                        </a:solidFill>
                        <a:effectLst/>
                      </a:endParaRPr>
                    </a:p>
                  </a:txBody>
                  <a:tcPr marL="97817" marR="97817" marT="113055" marB="48909" anchor="ctr"/>
                </a:tc>
                <a:tc>
                  <a:txBody>
                    <a:bodyPr/>
                    <a:lstStyle/>
                    <a:p>
                      <a:pPr algn="r" fontAlgn="ctr"/>
                      <a:r>
                        <a:rPr lang="en-US" sz="1500" b="1" cap="none" spc="0" dirty="0">
                          <a:solidFill>
                            <a:schemeClr val="tx1"/>
                          </a:solidFill>
                          <a:effectLst/>
                        </a:rPr>
                        <a:t>0.8763</a:t>
                      </a:r>
                      <a:br>
                        <a:rPr lang="en-US" sz="1500" cap="none" spc="0" dirty="0">
                          <a:solidFill>
                            <a:schemeClr val="tx1"/>
                          </a:solidFill>
                          <a:effectLst/>
                        </a:rPr>
                      </a:br>
                      <a:r>
                        <a:rPr lang="en-US" sz="1500" b="1" cap="none" spc="0" dirty="0">
                          <a:solidFill>
                            <a:schemeClr val="tx1"/>
                          </a:solidFill>
                          <a:effectLst/>
                        </a:rPr>
                        <a:t>87% </a:t>
                      </a:r>
                      <a:r>
                        <a:rPr lang="en-US" sz="1500" cap="none" spc="0" dirty="0">
                          <a:solidFill>
                            <a:schemeClr val="tx1"/>
                          </a:solidFill>
                          <a:effectLst/>
                        </a:rPr>
                        <a:t>of movies are relevant to the user.</a:t>
                      </a:r>
                    </a:p>
                  </a:txBody>
                  <a:tcPr marL="97817" marR="97817" marT="113055" marB="48909" anchor="ctr"/>
                </a:tc>
                <a:tc>
                  <a:txBody>
                    <a:bodyPr/>
                    <a:lstStyle/>
                    <a:p>
                      <a:pPr algn="r" fontAlgn="ctr"/>
                      <a:r>
                        <a:rPr lang="en-US" sz="1500" b="1" cap="none" spc="0" dirty="0">
                          <a:solidFill>
                            <a:schemeClr val="tx1"/>
                          </a:solidFill>
                          <a:effectLst/>
                        </a:rPr>
                        <a:t>1.0</a:t>
                      </a:r>
                      <a:br>
                        <a:rPr lang="en-US" sz="1500" b="1" cap="none" spc="0" dirty="0">
                          <a:solidFill>
                            <a:schemeClr val="tx1"/>
                          </a:solidFill>
                          <a:effectLst/>
                        </a:rPr>
                      </a:br>
                      <a:r>
                        <a:rPr lang="en-US" sz="1500" cap="none" spc="0" dirty="0">
                          <a:solidFill>
                            <a:schemeClr val="tx1"/>
                          </a:solidFill>
                          <a:effectLst/>
                        </a:rPr>
                        <a:t>All (</a:t>
                      </a:r>
                      <a:r>
                        <a:rPr lang="en-US" sz="1500" b="1" cap="none" spc="0" dirty="0">
                          <a:solidFill>
                            <a:schemeClr val="tx1"/>
                          </a:solidFill>
                          <a:effectLst/>
                        </a:rPr>
                        <a:t>100%) </a:t>
                      </a:r>
                      <a:r>
                        <a:rPr lang="en-US" sz="1500" cap="none" spc="0" dirty="0">
                          <a:solidFill>
                            <a:schemeClr val="tx1"/>
                          </a:solidFill>
                          <a:effectLst/>
                        </a:rPr>
                        <a:t>recommended movies meet a lenient 4.0 threshold.</a:t>
                      </a:r>
                    </a:p>
                  </a:txBody>
                  <a:tcPr marL="97817" marR="97817" marT="113055" marB="48909" anchor="ctr"/>
                </a:tc>
                <a:tc>
                  <a:txBody>
                    <a:bodyPr/>
                    <a:lstStyle/>
                    <a:p>
                      <a:pPr algn="r" fontAlgn="ctr"/>
                      <a:r>
                        <a:rPr lang="en-US" sz="1500" b="1" cap="none" spc="0" dirty="0">
                          <a:solidFill>
                            <a:schemeClr val="tx1"/>
                          </a:solidFill>
                          <a:effectLst/>
                        </a:rPr>
                        <a:t>0.96</a:t>
                      </a:r>
                      <a:br>
                        <a:rPr lang="en-US" sz="1500" cap="none" spc="0" dirty="0">
                          <a:solidFill>
                            <a:schemeClr val="tx1"/>
                          </a:solidFill>
                          <a:effectLst/>
                        </a:rPr>
                      </a:br>
                      <a:r>
                        <a:rPr lang="en-US" sz="1500" b="1" cap="none" spc="0" dirty="0">
                          <a:solidFill>
                            <a:schemeClr val="tx1"/>
                          </a:solidFill>
                          <a:effectLst/>
                        </a:rPr>
                        <a:t>96% </a:t>
                      </a:r>
                      <a:r>
                        <a:rPr lang="en-US" sz="1500" cap="none" spc="0" dirty="0">
                          <a:solidFill>
                            <a:schemeClr val="tx1"/>
                          </a:solidFill>
                          <a:effectLst/>
                        </a:rPr>
                        <a:t>of recommended movies meet a lenient 4.0 threshold.</a:t>
                      </a:r>
                    </a:p>
                  </a:txBody>
                  <a:tcPr marL="97817" marR="97817" marT="113055" marB="48909" anchor="ctr"/>
                </a:tc>
                <a:extLst>
                  <a:ext uri="{0D108BD9-81ED-4DB2-BD59-A6C34878D82A}">
                    <a16:rowId xmlns:a16="http://schemas.microsoft.com/office/drawing/2014/main" val="4249076804"/>
                  </a:ext>
                </a:extLst>
              </a:tr>
            </a:tbl>
          </a:graphicData>
        </a:graphic>
      </p:graphicFrame>
    </p:spTree>
    <p:extLst>
      <p:ext uri="{BB962C8B-B14F-4D97-AF65-F5344CB8AC3E}">
        <p14:creationId xmlns:p14="http://schemas.microsoft.com/office/powerpoint/2010/main" val="408431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1492-25CD-B472-43B4-8EA70947F731}"/>
              </a:ext>
            </a:extLst>
          </p:cNvPr>
          <p:cNvSpPr>
            <a:spLocks noGrp="1"/>
          </p:cNvSpPr>
          <p:nvPr>
            <p:ph type="title"/>
          </p:nvPr>
        </p:nvSpPr>
        <p:spPr>
          <a:xfrm>
            <a:off x="838200" y="377157"/>
            <a:ext cx="10515600" cy="1325563"/>
          </a:xfrm>
        </p:spPr>
        <p:txBody>
          <a:bodyPr/>
          <a:lstStyle/>
          <a:p>
            <a:r>
              <a:rPr lang="en-US" b="1" dirty="0"/>
              <a:t>Demonstration of Personalized Recommendations</a:t>
            </a:r>
          </a:p>
        </p:txBody>
      </p:sp>
      <p:graphicFrame>
        <p:nvGraphicFramePr>
          <p:cNvPr id="18" name="Content Placeholder 17">
            <a:extLst>
              <a:ext uri="{FF2B5EF4-FFF2-40B4-BE49-F238E27FC236}">
                <a16:creationId xmlns:a16="http://schemas.microsoft.com/office/drawing/2014/main" id="{E5185FD4-B11A-A1BF-4F10-1EA66877D6F8}"/>
              </a:ext>
            </a:extLst>
          </p:cNvPr>
          <p:cNvGraphicFramePr>
            <a:graphicFrameLocks noGrp="1"/>
          </p:cNvGraphicFramePr>
          <p:nvPr>
            <p:ph idx="1"/>
            <p:extLst>
              <p:ext uri="{D42A27DB-BD31-4B8C-83A1-F6EECF244321}">
                <p14:modId xmlns:p14="http://schemas.microsoft.com/office/powerpoint/2010/main" val="3492008285"/>
              </p:ext>
            </p:extLst>
          </p:nvPr>
        </p:nvGraphicFramePr>
        <p:xfrm>
          <a:off x="838200" y="1943894"/>
          <a:ext cx="10515600" cy="3017520"/>
        </p:xfrm>
        <a:graphic>
          <a:graphicData uri="http://schemas.openxmlformats.org/drawingml/2006/table">
            <a:tbl>
              <a:tblPr>
                <a:tableStyleId>{5940675A-B579-460E-94D1-54222C63F5DA}</a:tableStyleId>
              </a:tblPr>
              <a:tblGrid>
                <a:gridCol w="882316">
                  <a:extLst>
                    <a:ext uri="{9D8B030D-6E8A-4147-A177-3AD203B41FA5}">
                      <a16:colId xmlns:a16="http://schemas.microsoft.com/office/drawing/2014/main" val="633317620"/>
                    </a:ext>
                  </a:extLst>
                </a:gridCol>
                <a:gridCol w="4932947">
                  <a:extLst>
                    <a:ext uri="{9D8B030D-6E8A-4147-A177-3AD203B41FA5}">
                      <a16:colId xmlns:a16="http://schemas.microsoft.com/office/drawing/2014/main" val="3476899174"/>
                    </a:ext>
                  </a:extLst>
                </a:gridCol>
                <a:gridCol w="2454442">
                  <a:extLst>
                    <a:ext uri="{9D8B030D-6E8A-4147-A177-3AD203B41FA5}">
                      <a16:colId xmlns:a16="http://schemas.microsoft.com/office/drawing/2014/main" val="3973785560"/>
                    </a:ext>
                  </a:extLst>
                </a:gridCol>
                <a:gridCol w="2245895">
                  <a:extLst>
                    <a:ext uri="{9D8B030D-6E8A-4147-A177-3AD203B41FA5}">
                      <a16:colId xmlns:a16="http://schemas.microsoft.com/office/drawing/2014/main" val="1261611370"/>
                    </a:ext>
                  </a:extLst>
                </a:gridCol>
              </a:tblGrid>
              <a:tr h="0">
                <a:tc>
                  <a:txBody>
                    <a:bodyPr/>
                    <a:lstStyle/>
                    <a:p>
                      <a:r>
                        <a:rPr lang="en-US" b="1"/>
                        <a:t>userId</a:t>
                      </a:r>
                      <a:endParaRPr lang="en-US"/>
                    </a:p>
                  </a:txBody>
                  <a:tcPr anchor="ctr"/>
                </a:tc>
                <a:tc>
                  <a:txBody>
                    <a:bodyPr/>
                    <a:lstStyle/>
                    <a:p>
                      <a:r>
                        <a:rPr lang="en-US" b="1"/>
                        <a:t>Title</a:t>
                      </a:r>
                      <a:endParaRPr lang="en-US"/>
                    </a:p>
                  </a:txBody>
                  <a:tcPr anchor="ctr"/>
                </a:tc>
                <a:tc>
                  <a:txBody>
                    <a:bodyPr/>
                    <a:lstStyle/>
                    <a:p>
                      <a:r>
                        <a:rPr lang="en-US" b="1"/>
                        <a:t>Genres</a:t>
                      </a:r>
                      <a:endParaRPr lang="en-US"/>
                    </a:p>
                  </a:txBody>
                  <a:tcPr anchor="ctr"/>
                </a:tc>
                <a:tc>
                  <a:txBody>
                    <a:bodyPr/>
                    <a:lstStyle/>
                    <a:p>
                      <a:r>
                        <a:rPr lang="en-US" b="1"/>
                        <a:t>Predicted Rating</a:t>
                      </a:r>
                      <a:endParaRPr lang="en-US"/>
                    </a:p>
                  </a:txBody>
                  <a:tcPr anchor="ctr"/>
                </a:tc>
                <a:extLst>
                  <a:ext uri="{0D108BD9-81ED-4DB2-BD59-A6C34878D82A}">
                    <a16:rowId xmlns:a16="http://schemas.microsoft.com/office/drawing/2014/main" val="633128380"/>
                  </a:ext>
                </a:extLst>
              </a:tr>
              <a:tr h="0">
                <a:tc>
                  <a:txBody>
                    <a:bodyPr/>
                    <a:lstStyle/>
                    <a:p>
                      <a:r>
                        <a:rPr lang="en-US"/>
                        <a:t>54</a:t>
                      </a:r>
                    </a:p>
                  </a:txBody>
                  <a:tcPr anchor="ctr"/>
                </a:tc>
                <a:tc>
                  <a:txBody>
                    <a:bodyPr/>
                    <a:lstStyle/>
                    <a:p>
                      <a:r>
                        <a:rPr lang="en-US"/>
                        <a:t>Dragon Ball Z: The History of Trunks (Doragon bôru Z: Zetsubô e no hankô!! Nokosareta chô senshi - Gohan to Torankusu) (1993)</a:t>
                      </a:r>
                    </a:p>
                  </a:txBody>
                  <a:tcPr anchor="ctr"/>
                </a:tc>
                <a:tc>
                  <a:txBody>
                    <a:bodyPr/>
                    <a:lstStyle/>
                    <a:p>
                      <a:r>
                        <a:rPr lang="en-US"/>
                        <a:t>Action, Adventure, Animation</a:t>
                      </a:r>
                    </a:p>
                  </a:txBody>
                  <a:tcPr anchor="ctr"/>
                </a:tc>
                <a:tc>
                  <a:txBody>
                    <a:bodyPr/>
                    <a:lstStyle/>
                    <a:p>
                      <a:r>
                        <a:rPr lang="en-US"/>
                        <a:t>4.0924816</a:t>
                      </a:r>
                    </a:p>
                  </a:txBody>
                  <a:tcPr anchor="ctr"/>
                </a:tc>
                <a:extLst>
                  <a:ext uri="{0D108BD9-81ED-4DB2-BD59-A6C34878D82A}">
                    <a16:rowId xmlns:a16="http://schemas.microsoft.com/office/drawing/2014/main" val="3474069449"/>
                  </a:ext>
                </a:extLst>
              </a:tr>
              <a:tr h="0">
                <a:tc>
                  <a:txBody>
                    <a:bodyPr/>
                    <a:lstStyle/>
                    <a:p>
                      <a:r>
                        <a:rPr lang="en-US"/>
                        <a:t>54</a:t>
                      </a:r>
                    </a:p>
                  </a:txBody>
                  <a:tcPr anchor="ctr"/>
                </a:tc>
                <a:tc>
                  <a:txBody>
                    <a:bodyPr/>
                    <a:lstStyle/>
                    <a:p>
                      <a:r>
                        <a:rPr lang="en-US"/>
                        <a:t>On the Beach (1959)</a:t>
                      </a:r>
                    </a:p>
                  </a:txBody>
                  <a:tcPr anchor="ctr"/>
                </a:tc>
                <a:tc>
                  <a:txBody>
                    <a:bodyPr/>
                    <a:lstStyle/>
                    <a:p>
                      <a:r>
                        <a:rPr lang="en-US"/>
                        <a:t>Drama</a:t>
                      </a:r>
                    </a:p>
                  </a:txBody>
                  <a:tcPr anchor="ctr"/>
                </a:tc>
                <a:tc>
                  <a:txBody>
                    <a:bodyPr/>
                    <a:lstStyle/>
                    <a:p>
                      <a:r>
                        <a:rPr lang="en-US"/>
                        <a:t>4.0924816</a:t>
                      </a:r>
                    </a:p>
                  </a:txBody>
                  <a:tcPr anchor="ctr"/>
                </a:tc>
                <a:extLst>
                  <a:ext uri="{0D108BD9-81ED-4DB2-BD59-A6C34878D82A}">
                    <a16:rowId xmlns:a16="http://schemas.microsoft.com/office/drawing/2014/main" val="963411541"/>
                  </a:ext>
                </a:extLst>
              </a:tr>
              <a:tr h="0">
                <a:tc>
                  <a:txBody>
                    <a:bodyPr/>
                    <a:lstStyle/>
                    <a:p>
                      <a:r>
                        <a:rPr lang="en-US"/>
                        <a:t>54</a:t>
                      </a:r>
                    </a:p>
                  </a:txBody>
                  <a:tcPr anchor="ctr"/>
                </a:tc>
                <a:tc>
                  <a:txBody>
                    <a:bodyPr/>
                    <a:lstStyle/>
                    <a:p>
                      <a:r>
                        <a:rPr lang="en-US"/>
                        <a:t>Seve (2014)</a:t>
                      </a:r>
                    </a:p>
                  </a:txBody>
                  <a:tcPr anchor="ctr"/>
                </a:tc>
                <a:tc>
                  <a:txBody>
                    <a:bodyPr/>
                    <a:lstStyle/>
                    <a:p>
                      <a:r>
                        <a:rPr lang="en-US"/>
                        <a:t>Documentary, Drama</a:t>
                      </a:r>
                    </a:p>
                  </a:txBody>
                  <a:tcPr anchor="ctr"/>
                </a:tc>
                <a:tc>
                  <a:txBody>
                    <a:bodyPr/>
                    <a:lstStyle/>
                    <a:p>
                      <a:r>
                        <a:rPr lang="en-US"/>
                        <a:t>4.00343</a:t>
                      </a:r>
                    </a:p>
                  </a:txBody>
                  <a:tcPr anchor="ctr"/>
                </a:tc>
                <a:extLst>
                  <a:ext uri="{0D108BD9-81ED-4DB2-BD59-A6C34878D82A}">
                    <a16:rowId xmlns:a16="http://schemas.microsoft.com/office/drawing/2014/main" val="3617699020"/>
                  </a:ext>
                </a:extLst>
              </a:tr>
              <a:tr h="0">
                <a:tc>
                  <a:txBody>
                    <a:bodyPr/>
                    <a:lstStyle/>
                    <a:p>
                      <a:r>
                        <a:rPr lang="en-US"/>
                        <a:t>54</a:t>
                      </a:r>
                    </a:p>
                  </a:txBody>
                  <a:tcPr anchor="ctr"/>
                </a:tc>
                <a:tc>
                  <a:txBody>
                    <a:bodyPr/>
                    <a:lstStyle/>
                    <a:p>
                      <a:r>
                        <a:rPr lang="en-US"/>
                        <a:t>Deathgasm (2015)</a:t>
                      </a:r>
                    </a:p>
                  </a:txBody>
                  <a:tcPr anchor="ctr"/>
                </a:tc>
                <a:tc>
                  <a:txBody>
                    <a:bodyPr/>
                    <a:lstStyle/>
                    <a:p>
                      <a:r>
                        <a:rPr lang="en-US"/>
                        <a:t>Comedy, Horror</a:t>
                      </a:r>
                    </a:p>
                  </a:txBody>
                  <a:tcPr anchor="ctr"/>
                </a:tc>
                <a:tc>
                  <a:txBody>
                    <a:bodyPr/>
                    <a:lstStyle/>
                    <a:p>
                      <a:r>
                        <a:rPr lang="en-US"/>
                        <a:t>3.9777083</a:t>
                      </a:r>
                    </a:p>
                  </a:txBody>
                  <a:tcPr anchor="ctr"/>
                </a:tc>
                <a:extLst>
                  <a:ext uri="{0D108BD9-81ED-4DB2-BD59-A6C34878D82A}">
                    <a16:rowId xmlns:a16="http://schemas.microsoft.com/office/drawing/2014/main" val="1366498480"/>
                  </a:ext>
                </a:extLst>
              </a:tr>
              <a:tr h="0">
                <a:tc>
                  <a:txBody>
                    <a:bodyPr/>
                    <a:lstStyle/>
                    <a:p>
                      <a:r>
                        <a:rPr lang="en-US"/>
                        <a:t>54</a:t>
                      </a:r>
                    </a:p>
                  </a:txBody>
                  <a:tcPr anchor="ctr"/>
                </a:tc>
                <a:tc>
                  <a:txBody>
                    <a:bodyPr/>
                    <a:lstStyle/>
                    <a:p>
                      <a:r>
                        <a:rPr lang="en-US"/>
                        <a:t>Saving Face (2004)</a:t>
                      </a:r>
                    </a:p>
                  </a:txBody>
                  <a:tcPr anchor="ctr"/>
                </a:tc>
                <a:tc>
                  <a:txBody>
                    <a:bodyPr/>
                    <a:lstStyle/>
                    <a:p>
                      <a:r>
                        <a:rPr lang="en-US"/>
                        <a:t>Comedy, Drama, Romance</a:t>
                      </a:r>
                    </a:p>
                  </a:txBody>
                  <a:tcPr anchor="ctr"/>
                </a:tc>
                <a:tc>
                  <a:txBody>
                    <a:bodyPr/>
                    <a:lstStyle/>
                    <a:p>
                      <a:r>
                        <a:rPr lang="en-US" dirty="0"/>
                        <a:t>3.9490638</a:t>
                      </a:r>
                    </a:p>
                  </a:txBody>
                  <a:tcPr anchor="ctr"/>
                </a:tc>
                <a:extLst>
                  <a:ext uri="{0D108BD9-81ED-4DB2-BD59-A6C34878D82A}">
                    <a16:rowId xmlns:a16="http://schemas.microsoft.com/office/drawing/2014/main" val="3132734379"/>
                  </a:ext>
                </a:extLst>
              </a:tr>
            </a:tbl>
          </a:graphicData>
        </a:graphic>
      </p:graphicFrame>
    </p:spTree>
    <p:extLst>
      <p:ext uri="{BB962C8B-B14F-4D97-AF65-F5344CB8AC3E}">
        <p14:creationId xmlns:p14="http://schemas.microsoft.com/office/powerpoint/2010/main" val="4156395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AA48-D7E8-DC5F-8B7B-BAB0FA92DECC}"/>
              </a:ext>
            </a:extLst>
          </p:cNvPr>
          <p:cNvSpPr>
            <a:spLocks noGrp="1"/>
          </p:cNvSpPr>
          <p:nvPr>
            <p:ph type="title"/>
          </p:nvPr>
        </p:nvSpPr>
        <p:spPr/>
        <p:txBody>
          <a:bodyPr/>
          <a:lstStyle/>
          <a:p>
            <a:r>
              <a:rPr lang="en-US" b="1" dirty="0"/>
              <a:t>Demonstration of Personalized Recommendations</a:t>
            </a:r>
            <a:endParaRPr lang="en-US" dirty="0"/>
          </a:p>
        </p:txBody>
      </p:sp>
      <p:graphicFrame>
        <p:nvGraphicFramePr>
          <p:cNvPr id="4" name="Content Placeholder 3">
            <a:extLst>
              <a:ext uri="{FF2B5EF4-FFF2-40B4-BE49-F238E27FC236}">
                <a16:creationId xmlns:a16="http://schemas.microsoft.com/office/drawing/2014/main" id="{E6C7E7A3-875D-9B05-31AA-54B46804DBDC}"/>
              </a:ext>
            </a:extLst>
          </p:cNvPr>
          <p:cNvGraphicFramePr>
            <a:graphicFrameLocks noGrp="1"/>
          </p:cNvGraphicFramePr>
          <p:nvPr>
            <p:ph idx="1"/>
            <p:extLst>
              <p:ext uri="{D42A27DB-BD31-4B8C-83A1-F6EECF244321}">
                <p14:modId xmlns:p14="http://schemas.microsoft.com/office/powerpoint/2010/main" val="2811525093"/>
              </p:ext>
            </p:extLst>
          </p:nvPr>
        </p:nvGraphicFramePr>
        <p:xfrm>
          <a:off x="838200" y="1825624"/>
          <a:ext cx="11063990" cy="4065508"/>
        </p:xfrm>
        <a:graphic>
          <a:graphicData uri="http://schemas.openxmlformats.org/drawingml/2006/table">
            <a:tbl>
              <a:tblPr firstRow="1" firstCol="1" bandRow="1">
                <a:tableStyleId>{6E25E649-3F16-4E02-A733-19D2CDBF48F0}</a:tableStyleId>
              </a:tblPr>
              <a:tblGrid>
                <a:gridCol w="2521287">
                  <a:extLst>
                    <a:ext uri="{9D8B030D-6E8A-4147-A177-3AD203B41FA5}">
                      <a16:colId xmlns:a16="http://schemas.microsoft.com/office/drawing/2014/main" val="2417691159"/>
                    </a:ext>
                  </a:extLst>
                </a:gridCol>
                <a:gridCol w="3001134">
                  <a:extLst>
                    <a:ext uri="{9D8B030D-6E8A-4147-A177-3AD203B41FA5}">
                      <a16:colId xmlns:a16="http://schemas.microsoft.com/office/drawing/2014/main" val="1108647743"/>
                    </a:ext>
                  </a:extLst>
                </a:gridCol>
                <a:gridCol w="5541569">
                  <a:extLst>
                    <a:ext uri="{9D8B030D-6E8A-4147-A177-3AD203B41FA5}">
                      <a16:colId xmlns:a16="http://schemas.microsoft.com/office/drawing/2014/main" val="2837364346"/>
                    </a:ext>
                  </a:extLst>
                </a:gridCol>
              </a:tblGrid>
              <a:tr h="1626284">
                <a:tc>
                  <a:txBody>
                    <a:bodyPr/>
                    <a:lstStyle/>
                    <a:p>
                      <a:pPr marL="0" marR="0">
                        <a:lnSpc>
                          <a:spcPct val="107000"/>
                        </a:lnSpc>
                        <a:spcAft>
                          <a:spcPts val="800"/>
                        </a:spcAft>
                      </a:pPr>
                      <a:r>
                        <a:rPr lang="en-US" sz="2400" kern="100">
                          <a:effectLst/>
                        </a:rPr>
                        <a:t>Relevance Threshold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2400" kern="100" dirty="0" err="1">
                          <a:effectLst/>
                        </a:rPr>
                        <a:t>Precision@K</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2400" kern="100" dirty="0">
                          <a:effectLst/>
                        </a:rPr>
                        <a:t>Interpretation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757225"/>
                  </a:ext>
                </a:extLst>
              </a:tr>
              <a:tr h="1219612">
                <a:tc>
                  <a:txBody>
                    <a:bodyPr/>
                    <a:lstStyle/>
                    <a:p>
                      <a:pPr marL="0" marR="0">
                        <a:lnSpc>
                          <a:spcPct val="107000"/>
                        </a:lnSpc>
                        <a:spcAft>
                          <a:spcPts val="800"/>
                        </a:spcAft>
                      </a:pPr>
                      <a:r>
                        <a:rPr lang="en-US" sz="1800" kern="100" dirty="0">
                          <a:effectLst/>
                        </a:rPr>
                        <a:t>4.0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800" b="1" kern="100" dirty="0">
                          <a:effectLst/>
                        </a:rPr>
                        <a:t>0.4</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800" b="1" kern="100" dirty="0">
                          <a:effectLst/>
                        </a:rPr>
                        <a:t>40% </a:t>
                      </a:r>
                      <a:r>
                        <a:rPr lang="en-US" sz="1800" kern="100" dirty="0">
                          <a:effectLst/>
                        </a:rPr>
                        <a:t>of the top 10 recommended movies are considered relevant by the user.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3067941"/>
                  </a:ext>
                </a:extLst>
              </a:tr>
              <a:tr h="1219612">
                <a:tc>
                  <a:txBody>
                    <a:bodyPr/>
                    <a:lstStyle/>
                    <a:p>
                      <a:pPr marL="0" marR="0">
                        <a:lnSpc>
                          <a:spcPct val="107000"/>
                        </a:lnSpc>
                        <a:spcAft>
                          <a:spcPts val="800"/>
                        </a:spcAft>
                      </a:pPr>
                      <a:r>
                        <a:rPr lang="en-US" sz="1800" kern="100" dirty="0">
                          <a:effectLst/>
                        </a:rPr>
                        <a:t>4.5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800" b="1" kern="100" dirty="0">
                          <a:effectLst/>
                        </a:rPr>
                        <a:t>0.0</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800" kern="100" dirty="0">
                          <a:effectLst/>
                        </a:rPr>
                        <a:t>None of the top K recommended movies were considered relevant </a:t>
                      </a:r>
                      <a:r>
                        <a:rPr lang="en-US" sz="1800" b="1" kern="100" dirty="0">
                          <a:effectLst/>
                        </a:rPr>
                        <a:t>0%.</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7002035"/>
                  </a:ext>
                </a:extLst>
              </a:tr>
            </a:tbl>
          </a:graphicData>
        </a:graphic>
      </p:graphicFrame>
    </p:spTree>
    <p:extLst>
      <p:ext uri="{BB962C8B-B14F-4D97-AF65-F5344CB8AC3E}">
        <p14:creationId xmlns:p14="http://schemas.microsoft.com/office/powerpoint/2010/main" val="105155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d shot of pen on a graph">
            <a:extLst>
              <a:ext uri="{FF2B5EF4-FFF2-40B4-BE49-F238E27FC236}">
                <a16:creationId xmlns:a16="http://schemas.microsoft.com/office/drawing/2014/main" id="{06B5CF79-38E9-2310-5D19-9681909B66A6}"/>
              </a:ext>
            </a:extLst>
          </p:cNvPr>
          <p:cNvPicPr>
            <a:picLocks noChangeAspect="1"/>
          </p:cNvPicPr>
          <p:nvPr/>
        </p:nvPicPr>
        <p:blipFill>
          <a:blip r:embed="rId2"/>
          <a:srcRect l="1634" r="39100" b="-1"/>
          <a:stretch/>
        </p:blipFill>
        <p:spPr>
          <a:xfrm>
            <a:off x="6424303" y="135924"/>
            <a:ext cx="5650135" cy="636373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18F82-A434-6E78-DC97-3AC4C16CBF8F}"/>
              </a:ext>
            </a:extLst>
          </p:cNvPr>
          <p:cNvSpPr>
            <a:spLocks noGrp="1"/>
          </p:cNvSpPr>
          <p:nvPr>
            <p:ph type="title"/>
          </p:nvPr>
        </p:nvSpPr>
        <p:spPr>
          <a:xfrm>
            <a:off x="761801" y="328512"/>
            <a:ext cx="4778387" cy="1628970"/>
          </a:xfrm>
        </p:spPr>
        <p:txBody>
          <a:bodyPr anchor="ctr">
            <a:normAutofit/>
          </a:bodyPr>
          <a:lstStyle/>
          <a:p>
            <a:r>
              <a:rPr lang="en-US" sz="4000" b="1"/>
              <a:t>Conclusion</a:t>
            </a:r>
          </a:p>
        </p:txBody>
      </p:sp>
      <p:sp>
        <p:nvSpPr>
          <p:cNvPr id="3" name="Content Placeholder 2">
            <a:extLst>
              <a:ext uri="{FF2B5EF4-FFF2-40B4-BE49-F238E27FC236}">
                <a16:creationId xmlns:a16="http://schemas.microsoft.com/office/drawing/2014/main" id="{FF7E1F63-D5DF-D2D0-EA5A-ED316F57FD9A}"/>
              </a:ext>
            </a:extLst>
          </p:cNvPr>
          <p:cNvSpPr>
            <a:spLocks noGrp="1"/>
          </p:cNvSpPr>
          <p:nvPr>
            <p:ph idx="1"/>
          </p:nvPr>
        </p:nvSpPr>
        <p:spPr>
          <a:xfrm>
            <a:off x="465238" y="2285994"/>
            <a:ext cx="6565756" cy="3374137"/>
          </a:xfrm>
        </p:spPr>
        <p:txBody>
          <a:bodyPr anchor="ctr">
            <a:noAutofit/>
          </a:bodyPr>
          <a:lstStyle/>
          <a:p>
            <a:pPr marL="0" indent="0">
              <a:buNone/>
            </a:pPr>
            <a:r>
              <a:rPr lang="en-US" sz="1800" dirty="0"/>
              <a:t>The collaborative filtering system successfully addressed the business needs by offering relevant and high-quality recommendations.</a:t>
            </a:r>
          </a:p>
          <a:p>
            <a:pPr marL="0" indent="0">
              <a:buNone/>
            </a:pPr>
            <a:endParaRPr lang="en-US" sz="1800" dirty="0"/>
          </a:p>
          <a:p>
            <a:pPr marL="0" indent="0">
              <a:buNone/>
            </a:pPr>
            <a:r>
              <a:rPr lang="en-US" sz="1800" b="1" dirty="0"/>
              <a:t>Prediction accuracy </a:t>
            </a:r>
            <a:r>
              <a:rPr lang="en-US" sz="1800" dirty="0"/>
              <a:t>RMSE range: </a:t>
            </a:r>
            <a:r>
              <a:rPr lang="en-US" sz="1800" b="1" dirty="0"/>
              <a:t>0.2510- 0.6255 </a:t>
            </a:r>
            <a:r>
              <a:rPr lang="en-US" sz="1800" dirty="0"/>
              <a:t>indicating highly to moderately accurate predictions.</a:t>
            </a:r>
          </a:p>
          <a:p>
            <a:pPr marL="0" indent="0">
              <a:buNone/>
            </a:pPr>
            <a:endParaRPr lang="en-US" sz="1800" dirty="0"/>
          </a:p>
          <a:p>
            <a:pPr marL="0" indent="0">
              <a:buNone/>
            </a:pPr>
            <a:r>
              <a:rPr lang="en-US" sz="1800" b="1" dirty="0" err="1"/>
              <a:t>Precision@K</a:t>
            </a:r>
            <a:r>
              <a:rPr lang="en-US" sz="1800" dirty="0"/>
              <a:t>: </a:t>
            </a:r>
          </a:p>
          <a:p>
            <a:r>
              <a:rPr lang="en-US" sz="1800" dirty="0"/>
              <a:t> Better performance with a lenient threshold of </a:t>
            </a:r>
            <a:r>
              <a:rPr lang="en-US" sz="1800" b="1" dirty="0"/>
              <a:t>4.0, </a:t>
            </a:r>
            <a:r>
              <a:rPr lang="en-US" sz="1800" dirty="0"/>
              <a:t>96% relevance in recommendations.</a:t>
            </a:r>
          </a:p>
          <a:p>
            <a:endParaRPr lang="en-US" sz="1800" dirty="0"/>
          </a:p>
          <a:p>
            <a:r>
              <a:rPr lang="en-US" sz="1800" dirty="0"/>
              <a:t>Struggled with conservative  </a:t>
            </a:r>
            <a:r>
              <a:rPr lang="en-US" sz="1800" b="1" dirty="0"/>
              <a:t>4.5 </a:t>
            </a:r>
            <a:r>
              <a:rPr lang="en-US" sz="1800" dirty="0"/>
              <a:t>threshold</a:t>
            </a:r>
          </a:p>
          <a:p>
            <a:endParaRPr lang="en-US" sz="1800" dirty="0"/>
          </a:p>
          <a:p>
            <a:pPr marL="0" indent="0">
              <a:buNone/>
            </a:pPr>
            <a:r>
              <a:rPr lang="en-US" sz="1800" dirty="0"/>
              <a:t>Effectively balances prediction accuracy and relevance</a:t>
            </a:r>
          </a:p>
        </p:txBody>
      </p:sp>
    </p:spTree>
    <p:extLst>
      <p:ext uri="{BB962C8B-B14F-4D97-AF65-F5344CB8AC3E}">
        <p14:creationId xmlns:p14="http://schemas.microsoft.com/office/powerpoint/2010/main" val="343381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AC5ABE-2934-15F6-B480-755C2E4A1FE9}"/>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Next Steps</a:t>
            </a:r>
            <a:br>
              <a:rPr lang="en-US" sz="4000" b="1">
                <a:solidFill>
                  <a:srgbClr val="FFFFFF"/>
                </a:solidFill>
              </a:rPr>
            </a:b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056D653C-17C6-C38F-AD82-D73968859718}"/>
              </a:ext>
            </a:extLst>
          </p:cNvPr>
          <p:cNvSpPr>
            <a:spLocks noGrp="1"/>
          </p:cNvSpPr>
          <p:nvPr>
            <p:ph idx="1"/>
          </p:nvPr>
        </p:nvSpPr>
        <p:spPr>
          <a:xfrm>
            <a:off x="4810259" y="649480"/>
            <a:ext cx="6555347" cy="5546047"/>
          </a:xfrm>
        </p:spPr>
        <p:txBody>
          <a:bodyPr anchor="ctr">
            <a:normAutofit/>
          </a:bodyPr>
          <a:lstStyle/>
          <a:p>
            <a:r>
              <a:rPr lang="en-US" dirty="0"/>
              <a:t>Refine Model Parameters and Improve Accuracy</a:t>
            </a:r>
          </a:p>
          <a:p>
            <a:r>
              <a:rPr lang="en-US" dirty="0"/>
              <a:t> Incorporate Hybrid Recommendations</a:t>
            </a:r>
          </a:p>
          <a:p>
            <a:r>
              <a:rPr lang="en-US" dirty="0"/>
              <a:t>Expand Evaluation Metrics:</a:t>
            </a:r>
          </a:p>
          <a:p>
            <a:pPr marL="0" indent="0">
              <a:buNone/>
            </a:pPr>
            <a:r>
              <a:rPr lang="en-US" sz="2400" dirty="0"/>
              <a:t>Mix of accuracy metrics and qualitative metrics</a:t>
            </a:r>
          </a:p>
          <a:p>
            <a:r>
              <a:rPr lang="en-US" dirty="0"/>
              <a:t> Recommendations Refinement:</a:t>
            </a:r>
          </a:p>
          <a:p>
            <a:pPr marL="0" indent="0">
              <a:buNone/>
            </a:pPr>
            <a:r>
              <a:rPr lang="en-US" sz="2400" dirty="0"/>
              <a:t>Feature engineer and incorporate implicit feedback  to better capture user preferences and improve recommendation quality for individual users</a:t>
            </a:r>
          </a:p>
        </p:txBody>
      </p:sp>
    </p:spTree>
    <p:extLst>
      <p:ext uri="{BB962C8B-B14F-4D97-AF65-F5344CB8AC3E}">
        <p14:creationId xmlns:p14="http://schemas.microsoft.com/office/powerpoint/2010/main" val="427539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C317B-62D7-6DE1-C822-06EE91EFA0B3}"/>
              </a:ext>
            </a:extLst>
          </p:cNvPr>
          <p:cNvSpPr>
            <a:spLocks noGrp="1"/>
          </p:cNvSpPr>
          <p:nvPr>
            <p:ph idx="1"/>
          </p:nvPr>
        </p:nvSpPr>
        <p:spPr>
          <a:xfrm>
            <a:off x="758951" y="140668"/>
            <a:ext cx="10453691" cy="6275121"/>
          </a:xfrm>
        </p:spPr>
        <p:txBody>
          <a:bodyPr>
            <a:normAutofit fontScale="70000" lnSpcReduction="20000"/>
          </a:bodyPr>
          <a:lstStyle/>
          <a:p>
            <a:pPr marL="0" indent="0" algn="ctr">
              <a:buNone/>
            </a:pPr>
            <a:endParaRPr lang="en-US" sz="4800" dirty="0"/>
          </a:p>
          <a:p>
            <a:pPr marL="0" indent="0" algn="ctr">
              <a:buNone/>
            </a:pPr>
            <a:r>
              <a:rPr lang="en-US" sz="4800" b="1" dirty="0"/>
              <a:t>Questions </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5700" dirty="0"/>
          </a:p>
          <a:p>
            <a:pPr marL="0" indent="0" algn="ctr">
              <a:buNone/>
            </a:pPr>
            <a:endParaRPr lang="en-US" sz="5700" dirty="0"/>
          </a:p>
          <a:p>
            <a:pPr marL="0" indent="0" algn="ctr">
              <a:buNone/>
            </a:pPr>
            <a:endParaRPr lang="en-US" sz="5700" dirty="0"/>
          </a:p>
          <a:p>
            <a:pPr marL="0" indent="0" algn="ctr">
              <a:buNone/>
            </a:pPr>
            <a:r>
              <a:rPr lang="en-US" sz="5700" dirty="0"/>
              <a:t>Thank You!</a:t>
            </a:r>
          </a:p>
          <a:p>
            <a:pPr marL="0" indent="0" algn="ctr">
              <a:buNone/>
            </a:pPr>
            <a:endParaRPr lang="en-US" sz="2200" dirty="0"/>
          </a:p>
          <a:p>
            <a:pPr marL="0" indent="0" algn="ctr">
              <a:buNone/>
            </a:pPr>
            <a:r>
              <a:rPr lang="en-US" sz="3800" dirty="0" err="1"/>
              <a:t>Email:DurrantDeon@gmail.com</a:t>
            </a:r>
            <a:endParaRPr lang="en-US" sz="3800" dirty="0"/>
          </a:p>
          <a:p>
            <a:pPr marL="0" indent="0" algn="ctr">
              <a:buNone/>
            </a:pPr>
            <a:r>
              <a:rPr lang="en-US" sz="3800" dirty="0"/>
              <a:t>LinkedIn: </a:t>
            </a:r>
            <a:r>
              <a:rPr lang="en-US" sz="3800" b="0" i="0" dirty="0">
                <a:effectLst/>
                <a:latin typeface="-apple-system"/>
              </a:rPr>
              <a:t>linkedin.com/in/</a:t>
            </a:r>
            <a:r>
              <a:rPr lang="en-US" sz="3800" b="0" i="0" dirty="0" err="1">
                <a:effectLst/>
                <a:latin typeface="-apple-system"/>
              </a:rPr>
              <a:t>dr</a:t>
            </a:r>
            <a:r>
              <a:rPr lang="en-US" sz="3800" b="0" i="0" dirty="0">
                <a:effectLst/>
                <a:latin typeface="-apple-system"/>
              </a:rPr>
              <a:t>-d-durrant</a:t>
            </a:r>
            <a:endParaRPr lang="en-US" sz="3800" dirty="0"/>
          </a:p>
        </p:txBody>
      </p:sp>
      <p:pic>
        <p:nvPicPr>
          <p:cNvPr id="9" name="Picture 8" descr="Question mark boxes">
            <a:extLst>
              <a:ext uri="{FF2B5EF4-FFF2-40B4-BE49-F238E27FC236}">
                <a16:creationId xmlns:a16="http://schemas.microsoft.com/office/drawing/2014/main" id="{C5157F47-E3B0-2209-D855-60C5FAB3D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692" y="1432839"/>
            <a:ext cx="5074208" cy="2854347"/>
          </a:xfrm>
          <a:prstGeom prst="rect">
            <a:avLst/>
          </a:prstGeom>
        </p:spPr>
      </p:pic>
    </p:spTree>
    <p:extLst>
      <p:ext uri="{BB962C8B-B14F-4D97-AF65-F5344CB8AC3E}">
        <p14:creationId xmlns:p14="http://schemas.microsoft.com/office/powerpoint/2010/main" val="117700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405A-7A9B-F2F8-4F31-443188DBD2E6}"/>
              </a:ext>
            </a:extLst>
          </p:cNvPr>
          <p:cNvSpPr>
            <a:spLocks noGrp="1"/>
          </p:cNvSpPr>
          <p:nvPr>
            <p:ph type="title"/>
          </p:nvPr>
        </p:nvSpPr>
        <p:spPr>
          <a:xfrm>
            <a:off x="838200" y="365125"/>
            <a:ext cx="10515600" cy="1325563"/>
          </a:xfrm>
        </p:spPr>
        <p:txBody>
          <a:bodyPr>
            <a:normAutofit/>
          </a:bodyPr>
          <a:lstStyle/>
          <a:p>
            <a:r>
              <a:rPr lang="en-US" sz="4200" b="1" i="0">
                <a:effectLst/>
                <a:highlight>
                  <a:srgbClr val="FFFFFF"/>
                </a:highlight>
                <a:latin typeface="Lato Extended"/>
              </a:rPr>
              <a:t>Business and Data Understanding</a:t>
            </a:r>
            <a:br>
              <a:rPr lang="en-US" sz="4200" b="1" i="0">
                <a:effectLst/>
                <a:highlight>
                  <a:srgbClr val="FFFFFF"/>
                </a:highlight>
                <a:latin typeface="Lato Extended"/>
              </a:rPr>
            </a:br>
            <a:endParaRPr lang="en-US" sz="4200" b="1" dirty="0"/>
          </a:p>
        </p:txBody>
      </p:sp>
      <p:sp>
        <p:nvSpPr>
          <p:cNvPr id="3" name="Content Placeholder 2">
            <a:extLst>
              <a:ext uri="{FF2B5EF4-FFF2-40B4-BE49-F238E27FC236}">
                <a16:creationId xmlns:a16="http://schemas.microsoft.com/office/drawing/2014/main" id="{BF2DEC23-5B7E-3E99-EF59-A18D5EF43712}"/>
              </a:ext>
            </a:extLst>
          </p:cNvPr>
          <p:cNvSpPr>
            <a:spLocks noGrp="1"/>
          </p:cNvSpPr>
          <p:nvPr>
            <p:ph idx="1"/>
          </p:nvPr>
        </p:nvSpPr>
        <p:spPr>
          <a:xfrm>
            <a:off x="838200" y="1929384"/>
            <a:ext cx="10515600" cy="4251960"/>
          </a:xfrm>
        </p:spPr>
        <p:txBody>
          <a:bodyPr>
            <a:normAutofit/>
          </a:bodyPr>
          <a:lstStyle/>
          <a:p>
            <a:pPr marL="0" indent="0">
              <a:buNone/>
            </a:pPr>
            <a:r>
              <a:rPr lang="en-US" sz="2200" b="1" dirty="0"/>
              <a:t>Problem Statement</a:t>
            </a:r>
          </a:p>
          <a:p>
            <a:pPr marL="0" indent="0">
              <a:buNone/>
            </a:pPr>
            <a:r>
              <a:rPr lang="en-US" sz="2200" dirty="0"/>
              <a:t>The King Isle event coordinator is responsible for organizing and recommending movie screenings for the residents of the island. The event coordinator needs to provide top five personalized movie recommendations to each resident based on their previous movie ratings. By analyzing the historical ratings given by residents to other movies, the system should predict which movies each resident would likely enjoy in the future and prioritize the highest-rated one</a:t>
            </a:r>
          </a:p>
          <a:p>
            <a:pPr marL="0" indent="0">
              <a:buNone/>
            </a:pPr>
            <a:endParaRPr lang="en-US" sz="2200" dirty="0"/>
          </a:p>
        </p:txBody>
      </p:sp>
    </p:spTree>
    <p:extLst>
      <p:ext uri="{BB962C8B-B14F-4D97-AF65-F5344CB8AC3E}">
        <p14:creationId xmlns:p14="http://schemas.microsoft.com/office/powerpoint/2010/main" val="177291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18BE-F900-F8A2-AB46-5412558A1002}"/>
              </a:ext>
            </a:extLst>
          </p:cNvPr>
          <p:cNvSpPr>
            <a:spLocks noGrp="1"/>
          </p:cNvSpPr>
          <p:nvPr>
            <p:ph type="title"/>
          </p:nvPr>
        </p:nvSpPr>
        <p:spPr>
          <a:xfrm>
            <a:off x="7910285" y="741392"/>
            <a:ext cx="3443514" cy="1018136"/>
          </a:xfrm>
        </p:spPr>
        <p:txBody>
          <a:bodyPr vert="horz" lIns="91440" tIns="45720" rIns="91440" bIns="45720" rtlCol="0" anchor="b">
            <a:normAutofit/>
          </a:bodyPr>
          <a:lstStyle/>
          <a:p>
            <a:r>
              <a:rPr lang="en-US" sz="3200" b="1" dirty="0">
                <a:highlight>
                  <a:srgbClr val="FFFFFF"/>
                </a:highlight>
              </a:rPr>
              <a:t>B</a:t>
            </a:r>
            <a:r>
              <a:rPr lang="en-US" sz="3200" b="1" i="0" dirty="0">
                <a:effectLst/>
                <a:highlight>
                  <a:srgbClr val="FFFFFF"/>
                </a:highlight>
              </a:rPr>
              <a:t>usiness and Data Understanding</a:t>
            </a:r>
            <a:endParaRPr lang="en-US" sz="3200" b="1" dirty="0"/>
          </a:p>
        </p:txBody>
      </p:sp>
      <p:pic>
        <p:nvPicPr>
          <p:cNvPr id="4098" name="Picture 2">
            <a:extLst>
              <a:ext uri="{FF2B5EF4-FFF2-40B4-BE49-F238E27FC236}">
                <a16:creationId xmlns:a16="http://schemas.microsoft.com/office/drawing/2014/main" id="{11DFC8DD-47C5-1828-5A4E-7541F2D17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826"/>
          <a:stretch/>
        </p:blipFill>
        <p:spPr bwMode="auto">
          <a:xfrm>
            <a:off x="787114" y="1106581"/>
            <a:ext cx="6872967" cy="48744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4B89241-A4E0-CAB6-CE72-470012D455A9}"/>
              </a:ext>
            </a:extLst>
          </p:cNvPr>
          <p:cNvSpPr>
            <a:spLocks noGrp="1"/>
          </p:cNvSpPr>
          <p:nvPr>
            <p:ph idx="1"/>
          </p:nvPr>
        </p:nvSpPr>
        <p:spPr>
          <a:xfrm>
            <a:off x="8132618" y="2357594"/>
            <a:ext cx="3851564" cy="4195606"/>
          </a:xfrm>
        </p:spPr>
        <p:txBody>
          <a:bodyPr anchor="t">
            <a:normAutofit fontScale="70000" lnSpcReduction="20000"/>
          </a:bodyPr>
          <a:lstStyle/>
          <a:p>
            <a:pPr marL="0" indent="0">
              <a:buNone/>
            </a:pPr>
            <a:r>
              <a:rPr lang="en-US" sz="3200" dirty="0"/>
              <a:t> </a:t>
            </a:r>
            <a:r>
              <a:rPr lang="en-US" sz="3200" b="1" dirty="0"/>
              <a:t>Rating Distribution</a:t>
            </a:r>
          </a:p>
          <a:p>
            <a:pPr marL="0" indent="0">
              <a:buNone/>
            </a:pPr>
            <a:endParaRPr lang="en-US" sz="2600" dirty="0"/>
          </a:p>
          <a:p>
            <a:pPr marL="0" indent="0">
              <a:buNone/>
            </a:pPr>
            <a:r>
              <a:rPr lang="en-US" sz="3300" dirty="0"/>
              <a:t>Rating are either implicit or explicit. </a:t>
            </a:r>
          </a:p>
          <a:p>
            <a:pPr marL="0" indent="0">
              <a:buNone/>
            </a:pPr>
            <a:endParaRPr lang="en-US" sz="3300" dirty="0"/>
          </a:p>
          <a:p>
            <a:r>
              <a:rPr lang="en-US" sz="3300" dirty="0"/>
              <a:t>Explicit rating  scale </a:t>
            </a:r>
            <a:r>
              <a:rPr lang="en-US" sz="3300" b="1" dirty="0"/>
              <a:t>0-5</a:t>
            </a:r>
            <a:r>
              <a:rPr lang="en-US" sz="3300" dirty="0"/>
              <a:t>.</a:t>
            </a:r>
          </a:p>
          <a:p>
            <a:pPr marL="0" indent="0">
              <a:buNone/>
            </a:pPr>
            <a:r>
              <a:rPr lang="en-US" sz="3300" dirty="0"/>
              <a:t>  </a:t>
            </a:r>
          </a:p>
          <a:p>
            <a:r>
              <a:rPr lang="en-US" sz="3300" dirty="0"/>
              <a:t>Positive ratings of movies </a:t>
            </a:r>
          </a:p>
          <a:p>
            <a:pPr marL="0" indent="0">
              <a:buNone/>
            </a:pPr>
            <a:r>
              <a:rPr lang="en-US" sz="3300" dirty="0"/>
              <a:t> more common. </a:t>
            </a:r>
          </a:p>
          <a:p>
            <a:pPr marL="0" indent="0">
              <a:buNone/>
            </a:pPr>
            <a:endParaRPr lang="en-US" sz="3300" dirty="0"/>
          </a:p>
          <a:p>
            <a:r>
              <a:rPr lang="en-US" sz="3300" dirty="0"/>
              <a:t>Possible positive bias in the ratings.. </a:t>
            </a:r>
          </a:p>
        </p:txBody>
      </p:sp>
      <p:grpSp>
        <p:nvGrpSpPr>
          <p:cNvPr id="4110" name="Group 4109">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4111" name="Rectangle 4110">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4111">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559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4A4C-31C0-0D99-B01D-2046BD9F7E0B}"/>
              </a:ext>
            </a:extLst>
          </p:cNvPr>
          <p:cNvSpPr>
            <a:spLocks noGrp="1"/>
          </p:cNvSpPr>
          <p:nvPr>
            <p:ph type="title"/>
          </p:nvPr>
        </p:nvSpPr>
        <p:spPr/>
        <p:txBody>
          <a:bodyPr/>
          <a:lstStyle/>
          <a:p>
            <a:r>
              <a:rPr lang="en-US" sz="4400" b="1" i="0" dirty="0">
                <a:effectLst/>
                <a:highlight>
                  <a:srgbClr val="FFFFFF"/>
                </a:highlight>
              </a:rPr>
              <a:t>Business and Data Understanding</a:t>
            </a:r>
            <a:endParaRPr lang="en-US" b="1" dirty="0"/>
          </a:p>
        </p:txBody>
      </p:sp>
      <p:pic>
        <p:nvPicPr>
          <p:cNvPr id="6146" name="Picture 2">
            <a:extLst>
              <a:ext uri="{FF2B5EF4-FFF2-40B4-BE49-F238E27FC236}">
                <a16:creationId xmlns:a16="http://schemas.microsoft.com/office/drawing/2014/main" id="{EB300BF4-4951-CBCC-5A06-583B35A053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115" y="1932121"/>
            <a:ext cx="6482020" cy="4482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008D8F-A390-7336-3CCE-D72794D05FB4}"/>
              </a:ext>
            </a:extLst>
          </p:cNvPr>
          <p:cNvSpPr txBox="1"/>
          <p:nvPr/>
        </p:nvSpPr>
        <p:spPr>
          <a:xfrm>
            <a:off x="7034135" y="2124378"/>
            <a:ext cx="4463321" cy="3400931"/>
          </a:xfrm>
          <a:prstGeom prst="rect">
            <a:avLst/>
          </a:prstGeom>
          <a:noFill/>
        </p:spPr>
        <p:txBody>
          <a:bodyPr wrap="square">
            <a:spAutoFit/>
          </a:bodyPr>
          <a:lstStyle/>
          <a:p>
            <a:pPr>
              <a:spcAft>
                <a:spcPts val="600"/>
              </a:spcAft>
            </a:pPr>
            <a:r>
              <a:rPr lang="en-US" sz="1800" b="1" i="0" dirty="0">
                <a:effectLst/>
                <a:highlight>
                  <a:srgbClr val="FFFFFF"/>
                </a:highlight>
              </a:rPr>
              <a:t>Ratings Percentage Distribution</a:t>
            </a:r>
          </a:p>
          <a:p>
            <a:pPr>
              <a:spcAft>
                <a:spcPts val="600"/>
              </a:spcAft>
            </a:pPr>
            <a:r>
              <a:rPr lang="en-US" sz="1800" b="0" i="0" dirty="0">
                <a:effectLst/>
                <a:highlight>
                  <a:srgbClr val="FFFFFF"/>
                </a:highlight>
              </a:rPr>
              <a:t>Percentage distribution of ratings skews toward higher ratings</a:t>
            </a:r>
          </a:p>
          <a:p>
            <a:pPr>
              <a:spcAft>
                <a:spcPts val="600"/>
              </a:spcAft>
            </a:pPr>
            <a:endParaRPr lang="en-US" sz="1800" b="0" i="0" dirty="0">
              <a:effectLst/>
              <a:highlight>
                <a:srgbClr val="FFFFFF"/>
              </a:highlight>
            </a:endParaRPr>
          </a:p>
          <a:p>
            <a:pPr marL="571500" indent="-285750">
              <a:spcAft>
                <a:spcPts val="600"/>
              </a:spcAft>
              <a:buFont typeface="Arial" panose="020B0604020202020204" pitchFamily="34" charset="0"/>
              <a:buChar char="•"/>
            </a:pPr>
            <a:r>
              <a:rPr lang="en-US" sz="1800" b="1" i="0" dirty="0">
                <a:effectLst/>
                <a:highlight>
                  <a:srgbClr val="FFFFFF"/>
                </a:highlight>
              </a:rPr>
              <a:t>48.17%. </a:t>
            </a:r>
            <a:r>
              <a:rPr lang="en-US" sz="1800" b="0" i="0" dirty="0">
                <a:effectLst/>
                <a:highlight>
                  <a:srgbClr val="FFFFFF"/>
                </a:highlight>
              </a:rPr>
              <a:t>ratings </a:t>
            </a:r>
            <a:r>
              <a:rPr lang="en-US" sz="1800" b="1" i="0" dirty="0">
                <a:effectLst/>
                <a:highlight>
                  <a:srgbClr val="FFFFFF"/>
                </a:highlight>
              </a:rPr>
              <a:t>4.0 -5.0, </a:t>
            </a:r>
            <a:r>
              <a:rPr lang="en-US" sz="1800" b="0" i="0" dirty="0">
                <a:effectLst/>
                <a:highlight>
                  <a:srgbClr val="FFFFFF"/>
                </a:highlight>
              </a:rPr>
              <a:t>yet </a:t>
            </a:r>
            <a:r>
              <a:rPr lang="en-US" sz="1800" b="1" i="0" dirty="0">
                <a:effectLst/>
                <a:highlight>
                  <a:srgbClr val="FFFFFF"/>
                </a:highlight>
              </a:rPr>
              <a:t>4.0</a:t>
            </a:r>
            <a:r>
              <a:rPr lang="en-US" sz="1800" b="0" i="0" dirty="0">
                <a:effectLst/>
                <a:highlight>
                  <a:srgbClr val="FFFFFF"/>
                </a:highlight>
              </a:rPr>
              <a:t> (</a:t>
            </a:r>
            <a:r>
              <a:rPr lang="en-US" sz="1800" b="1" i="0" dirty="0">
                <a:effectLst/>
                <a:highlight>
                  <a:srgbClr val="FFFFFF"/>
                </a:highlight>
              </a:rPr>
              <a:t>26.60%)</a:t>
            </a:r>
          </a:p>
          <a:p>
            <a:pPr marL="285750">
              <a:spcAft>
                <a:spcPts val="600"/>
              </a:spcAft>
            </a:pPr>
            <a:endParaRPr lang="en-US" sz="1800" b="0" i="0" dirty="0">
              <a:effectLst/>
              <a:highlight>
                <a:srgbClr val="FFFFFF"/>
              </a:highlight>
            </a:endParaRPr>
          </a:p>
          <a:p>
            <a:pPr marL="571500" indent="-285750">
              <a:spcAft>
                <a:spcPts val="600"/>
              </a:spcAft>
              <a:buFont typeface="Arial" panose="020B0604020202020204" pitchFamily="34" charset="0"/>
              <a:buChar char="•"/>
            </a:pPr>
            <a:r>
              <a:rPr lang="en-US" sz="1800" b="1" i="0" dirty="0">
                <a:effectLst/>
                <a:highlight>
                  <a:srgbClr val="FFFFFF"/>
                </a:highlight>
              </a:rPr>
              <a:t>32.91% </a:t>
            </a:r>
            <a:r>
              <a:rPr lang="en-US" sz="1800" dirty="0">
                <a:highlight>
                  <a:srgbClr val="FFFFFF"/>
                </a:highlight>
              </a:rPr>
              <a:t>r</a:t>
            </a:r>
            <a:r>
              <a:rPr lang="en-US" sz="1800" b="0" i="0" dirty="0">
                <a:effectLst/>
                <a:highlight>
                  <a:srgbClr val="FFFFFF"/>
                </a:highlight>
              </a:rPr>
              <a:t>atings  </a:t>
            </a:r>
            <a:r>
              <a:rPr lang="en-US" sz="1800" b="1" i="0" dirty="0">
                <a:effectLst/>
                <a:highlight>
                  <a:srgbClr val="FFFFFF"/>
                </a:highlight>
              </a:rPr>
              <a:t>3.0 to 3.5</a:t>
            </a:r>
          </a:p>
          <a:p>
            <a:pPr marL="285750">
              <a:spcAft>
                <a:spcPts val="600"/>
              </a:spcAft>
            </a:pPr>
            <a:endParaRPr lang="en-US" sz="1800" b="0" i="0" dirty="0">
              <a:effectLst/>
              <a:highlight>
                <a:srgbClr val="FFFFFF"/>
              </a:highlight>
            </a:endParaRPr>
          </a:p>
          <a:p>
            <a:pPr marL="571500" indent="-285750">
              <a:spcAft>
                <a:spcPts val="600"/>
              </a:spcAft>
              <a:buFont typeface="Arial" panose="020B0604020202020204" pitchFamily="34" charset="0"/>
              <a:buChar char="•"/>
            </a:pPr>
            <a:r>
              <a:rPr lang="en-US" sz="1800" b="1" i="0" dirty="0">
                <a:effectLst/>
                <a:highlight>
                  <a:srgbClr val="FFFFFF"/>
                </a:highlight>
              </a:rPr>
              <a:t>18.91% </a:t>
            </a:r>
            <a:r>
              <a:rPr lang="en-US" sz="1800" b="0" i="0" dirty="0">
                <a:effectLst/>
                <a:highlight>
                  <a:srgbClr val="FFFFFF"/>
                </a:highlight>
              </a:rPr>
              <a:t>of ratings below </a:t>
            </a:r>
            <a:r>
              <a:rPr lang="en-US" sz="1800" b="1" i="0" dirty="0">
                <a:effectLst/>
                <a:highlight>
                  <a:srgbClr val="FFFFFF"/>
                </a:highlight>
              </a:rPr>
              <a:t>3.0</a:t>
            </a:r>
          </a:p>
        </p:txBody>
      </p:sp>
    </p:spTree>
    <p:extLst>
      <p:ext uri="{BB962C8B-B14F-4D97-AF65-F5344CB8AC3E}">
        <p14:creationId xmlns:p14="http://schemas.microsoft.com/office/powerpoint/2010/main" val="401155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7697-0A0F-DC23-574F-4F716ECC6B8C}"/>
              </a:ext>
            </a:extLst>
          </p:cNvPr>
          <p:cNvSpPr>
            <a:spLocks noGrp="1"/>
          </p:cNvSpPr>
          <p:nvPr>
            <p:ph type="title"/>
          </p:nvPr>
        </p:nvSpPr>
        <p:spPr/>
        <p:txBody>
          <a:bodyPr/>
          <a:lstStyle/>
          <a:p>
            <a:r>
              <a:rPr lang="en-US" sz="4400" b="1" i="0" dirty="0">
                <a:effectLst/>
                <a:highlight>
                  <a:srgbClr val="FFFFFF"/>
                </a:highlight>
              </a:rPr>
              <a:t>Business and Data Understanding</a:t>
            </a:r>
            <a:endParaRPr lang="en-US" b="1" dirty="0"/>
          </a:p>
        </p:txBody>
      </p:sp>
      <p:sp>
        <p:nvSpPr>
          <p:cNvPr id="3" name="Content Placeholder 2">
            <a:extLst>
              <a:ext uri="{FF2B5EF4-FFF2-40B4-BE49-F238E27FC236}">
                <a16:creationId xmlns:a16="http://schemas.microsoft.com/office/drawing/2014/main" id="{835830AE-6C9E-D8A9-4034-E5BFBA37EE0C}"/>
              </a:ext>
            </a:extLst>
          </p:cNvPr>
          <p:cNvSpPr>
            <a:spLocks noGrp="1"/>
          </p:cNvSpPr>
          <p:nvPr>
            <p:ph idx="1"/>
          </p:nvPr>
        </p:nvSpPr>
        <p:spPr>
          <a:xfrm>
            <a:off x="7171601" y="2033717"/>
            <a:ext cx="4854599" cy="2909574"/>
          </a:xfrm>
        </p:spPr>
        <p:txBody>
          <a:bodyPr>
            <a:normAutofit fontScale="55000" lnSpcReduction="20000"/>
          </a:bodyPr>
          <a:lstStyle/>
          <a:p>
            <a:pPr marL="0" indent="0">
              <a:buNone/>
            </a:pPr>
            <a:r>
              <a:rPr lang="en-US" b="1" dirty="0"/>
              <a:t>Distribution of ratings across users</a:t>
            </a:r>
          </a:p>
          <a:p>
            <a:pPr marL="0" indent="0">
              <a:buNone/>
            </a:pPr>
            <a:endParaRPr lang="en-US" dirty="0"/>
          </a:p>
          <a:p>
            <a:r>
              <a:rPr lang="en-US" dirty="0"/>
              <a:t> Most users fall into the first bin (</a:t>
            </a:r>
            <a:r>
              <a:rPr lang="en-US" b="1" dirty="0"/>
              <a:t>approx. 250 ratings</a:t>
            </a:r>
            <a:r>
              <a:rPr lang="en-US" dirty="0"/>
              <a:t>)</a:t>
            </a:r>
          </a:p>
          <a:p>
            <a:endParaRPr lang="en-US" dirty="0"/>
          </a:p>
          <a:p>
            <a:r>
              <a:rPr lang="en-US" dirty="0"/>
              <a:t>Low  user engagement </a:t>
            </a:r>
          </a:p>
          <a:p>
            <a:endParaRPr lang="en-US" dirty="0"/>
          </a:p>
          <a:p>
            <a:r>
              <a:rPr lang="en-US" dirty="0"/>
              <a:t>Suggest data sparsity</a:t>
            </a:r>
          </a:p>
          <a:p>
            <a:endParaRPr lang="en-US" dirty="0"/>
          </a:p>
          <a:p>
            <a:r>
              <a:rPr lang="en-US" b="1" dirty="0"/>
              <a:t>Fewer </a:t>
            </a:r>
            <a:r>
              <a:rPr lang="en-US" dirty="0"/>
              <a:t>users with </a:t>
            </a:r>
            <a:r>
              <a:rPr lang="en-US" b="1" dirty="0"/>
              <a:t>high rating </a:t>
            </a:r>
            <a:r>
              <a:rPr lang="en-US" dirty="0"/>
              <a:t>engagements</a:t>
            </a:r>
          </a:p>
        </p:txBody>
      </p:sp>
      <p:pic>
        <p:nvPicPr>
          <p:cNvPr id="7174" name="Picture 6">
            <a:extLst>
              <a:ext uri="{FF2B5EF4-FFF2-40B4-BE49-F238E27FC236}">
                <a16:creationId xmlns:a16="http://schemas.microsoft.com/office/drawing/2014/main" id="{CD990CAF-4C78-E8B1-FE5F-D2AA50005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08" y="1902592"/>
            <a:ext cx="656751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89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85E25-8C89-B84C-89AD-71956B6726B7}"/>
              </a:ext>
            </a:extLst>
          </p:cNvPr>
          <p:cNvSpPr>
            <a:spLocks noGrp="1"/>
          </p:cNvSpPr>
          <p:nvPr>
            <p:ph type="title"/>
          </p:nvPr>
        </p:nvSpPr>
        <p:spPr>
          <a:xfrm>
            <a:off x="804672" y="802955"/>
            <a:ext cx="4977976" cy="1454051"/>
          </a:xfrm>
        </p:spPr>
        <p:txBody>
          <a:bodyPr>
            <a:normAutofit/>
          </a:bodyPr>
          <a:lstStyle/>
          <a:p>
            <a:r>
              <a:rPr lang="en-US" sz="3300" b="1">
                <a:solidFill>
                  <a:schemeClr val="tx2"/>
                </a:solidFill>
              </a:rPr>
              <a:t>Recommendation System: Technique  and Model selection </a:t>
            </a:r>
          </a:p>
        </p:txBody>
      </p:sp>
      <p:sp>
        <p:nvSpPr>
          <p:cNvPr id="3" name="Content Placeholder 2">
            <a:extLst>
              <a:ext uri="{FF2B5EF4-FFF2-40B4-BE49-F238E27FC236}">
                <a16:creationId xmlns:a16="http://schemas.microsoft.com/office/drawing/2014/main" id="{3DCAAD50-D37B-D733-93BA-3B74FAD33681}"/>
              </a:ext>
            </a:extLst>
          </p:cNvPr>
          <p:cNvSpPr>
            <a:spLocks noGrp="1"/>
          </p:cNvSpPr>
          <p:nvPr>
            <p:ph idx="1"/>
          </p:nvPr>
        </p:nvSpPr>
        <p:spPr>
          <a:xfrm>
            <a:off x="804672" y="2421682"/>
            <a:ext cx="7200076" cy="3639289"/>
          </a:xfrm>
        </p:spPr>
        <p:txBody>
          <a:bodyPr anchor="ctr">
            <a:normAutofit fontScale="92500" lnSpcReduction="10000"/>
          </a:bodyPr>
          <a:lstStyle/>
          <a:p>
            <a:r>
              <a:rPr lang="en-US" sz="1100" dirty="0">
                <a:solidFill>
                  <a:schemeClr val="tx2"/>
                </a:solidFill>
              </a:rPr>
              <a:t> </a:t>
            </a:r>
            <a:r>
              <a:rPr lang="en-US" sz="1800" dirty="0">
                <a:solidFill>
                  <a:schemeClr val="tx2"/>
                </a:solidFill>
              </a:rPr>
              <a:t>Model-based Collaborative filter- creates a predictive machine learning model of the data</a:t>
            </a:r>
          </a:p>
          <a:p>
            <a:pPr marL="0" indent="0">
              <a:buNone/>
            </a:pPr>
            <a:endParaRPr lang="en-US" sz="1800" dirty="0">
              <a:solidFill>
                <a:schemeClr val="tx2"/>
              </a:solidFill>
            </a:endParaRPr>
          </a:p>
          <a:p>
            <a:r>
              <a:rPr lang="en-US" sz="1800" i="0" dirty="0">
                <a:solidFill>
                  <a:schemeClr val="tx2"/>
                </a:solidFill>
                <a:effectLst/>
              </a:rPr>
              <a:t>Alternating Least Squares(ALS) Method </a:t>
            </a:r>
          </a:p>
          <a:p>
            <a:endParaRPr lang="en-US" sz="1800" b="1" i="0" dirty="0">
              <a:solidFill>
                <a:schemeClr val="tx2"/>
              </a:solidFill>
              <a:effectLst/>
            </a:endParaRPr>
          </a:p>
          <a:p>
            <a:pPr marL="0" indent="0">
              <a:buNone/>
            </a:pPr>
            <a:r>
              <a:rPr lang="en-US" sz="1800" b="1" dirty="0">
                <a:solidFill>
                  <a:schemeClr val="tx2"/>
                </a:solidFill>
              </a:rPr>
              <a:t>Evaluation Metrics</a:t>
            </a:r>
          </a:p>
          <a:p>
            <a:r>
              <a:rPr lang="en-US" sz="1800" dirty="0">
                <a:solidFill>
                  <a:schemeClr val="tx2"/>
                </a:solidFill>
              </a:rPr>
              <a:t> Root mean square error RMSE- </a:t>
            </a:r>
            <a:r>
              <a:rPr lang="en-US" sz="1800" b="0" i="0" dirty="0">
                <a:solidFill>
                  <a:schemeClr val="tx2"/>
                </a:solidFill>
                <a:effectLst/>
              </a:rPr>
              <a:t>accuracy of the model's prediction</a:t>
            </a:r>
          </a:p>
          <a:p>
            <a:pPr marL="0" indent="0">
              <a:buNone/>
            </a:pPr>
            <a:endParaRPr lang="en-US" sz="1800" dirty="0">
              <a:solidFill>
                <a:schemeClr val="tx2"/>
              </a:solidFill>
            </a:endParaRPr>
          </a:p>
          <a:p>
            <a:r>
              <a:rPr lang="en-US" sz="1800" dirty="0">
                <a:solidFill>
                  <a:schemeClr val="tx2"/>
                </a:solidFill>
              </a:rPr>
              <a:t> </a:t>
            </a:r>
            <a:r>
              <a:rPr lang="en-US" sz="1800" dirty="0" err="1">
                <a:solidFill>
                  <a:schemeClr val="tx2"/>
                </a:solidFill>
              </a:rPr>
              <a:t>Precision@K</a:t>
            </a:r>
            <a:r>
              <a:rPr lang="en-US" sz="1800" dirty="0">
                <a:solidFill>
                  <a:schemeClr val="tx2"/>
                </a:solidFill>
              </a:rPr>
              <a:t>-   percentage of relevant items in a list of recommendations </a:t>
            </a:r>
          </a:p>
          <a:p>
            <a:endParaRPr lang="en-US" sz="1100" dirty="0">
              <a:solidFill>
                <a:schemeClr val="tx2"/>
              </a:solidFill>
            </a:endParaRPr>
          </a:p>
          <a:p>
            <a:pPr marL="0" indent="0">
              <a:buNone/>
            </a:pPr>
            <a:r>
              <a:rPr lang="en-US" sz="1100" dirty="0">
                <a:solidFill>
                  <a:schemeClr val="tx2"/>
                </a:solidFill>
              </a:rPr>
              <a:t> </a:t>
            </a:r>
          </a:p>
          <a:p>
            <a:pPr marL="0" indent="0">
              <a:buNone/>
            </a:pPr>
            <a:r>
              <a:rPr lang="en-US" sz="1100" dirty="0">
                <a:solidFill>
                  <a:schemeClr val="tx2"/>
                </a:solidFill>
              </a:rPr>
              <a:t> </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Filter">
            <a:extLst>
              <a:ext uri="{FF2B5EF4-FFF2-40B4-BE49-F238E27FC236}">
                <a16:creationId xmlns:a16="http://schemas.microsoft.com/office/drawing/2014/main" id="{1671EC0A-53B6-13CB-42D9-90D8214AAE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91997" y="1718140"/>
            <a:ext cx="2523186" cy="2523186"/>
          </a:xfrm>
          <a:prstGeom prst="rect">
            <a:avLst/>
          </a:prstGeom>
        </p:spPr>
      </p:pic>
    </p:spTree>
    <p:extLst>
      <p:ext uri="{BB962C8B-B14F-4D97-AF65-F5344CB8AC3E}">
        <p14:creationId xmlns:p14="http://schemas.microsoft.com/office/powerpoint/2010/main" val="356168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7D051-C025-F507-581B-86811F254C7D}"/>
              </a:ext>
            </a:extLst>
          </p:cNvPr>
          <p:cNvSpPr>
            <a:spLocks noGrp="1"/>
          </p:cNvSpPr>
          <p:nvPr>
            <p:ph type="title"/>
          </p:nvPr>
        </p:nvSpPr>
        <p:spPr>
          <a:xfrm>
            <a:off x="804672" y="802955"/>
            <a:ext cx="4977976" cy="1454051"/>
          </a:xfrm>
        </p:spPr>
        <p:txBody>
          <a:bodyPr>
            <a:normAutofit/>
          </a:bodyPr>
          <a:lstStyle/>
          <a:p>
            <a:r>
              <a:rPr lang="en-US" sz="3300" b="1">
                <a:solidFill>
                  <a:schemeClr val="tx2"/>
                </a:solidFill>
              </a:rPr>
              <a:t>Recommendation System Objectives and Implementation</a:t>
            </a:r>
          </a:p>
        </p:txBody>
      </p:sp>
      <p:sp>
        <p:nvSpPr>
          <p:cNvPr id="3" name="Content Placeholder 2">
            <a:extLst>
              <a:ext uri="{FF2B5EF4-FFF2-40B4-BE49-F238E27FC236}">
                <a16:creationId xmlns:a16="http://schemas.microsoft.com/office/drawing/2014/main" id="{163C915E-FF88-1280-37E1-D9122B62C6D1}"/>
              </a:ext>
            </a:extLst>
          </p:cNvPr>
          <p:cNvSpPr>
            <a:spLocks noGrp="1"/>
          </p:cNvSpPr>
          <p:nvPr>
            <p:ph idx="1"/>
          </p:nvPr>
        </p:nvSpPr>
        <p:spPr>
          <a:xfrm>
            <a:off x="804671" y="2421682"/>
            <a:ext cx="7170096" cy="3639289"/>
          </a:xfrm>
        </p:spPr>
        <p:txBody>
          <a:bodyPr anchor="ctr">
            <a:normAutofit/>
          </a:bodyPr>
          <a:lstStyle/>
          <a:p>
            <a:pPr marL="0" indent="0">
              <a:buNone/>
            </a:pPr>
            <a:r>
              <a:rPr lang="en-US" sz="1500" b="1" dirty="0">
                <a:solidFill>
                  <a:schemeClr val="tx2"/>
                </a:solidFill>
              </a:rPr>
              <a:t>To address the problem, the recommendation system was designed to</a:t>
            </a:r>
            <a:r>
              <a:rPr lang="en-US" sz="1500" dirty="0">
                <a:solidFill>
                  <a:schemeClr val="tx2"/>
                </a:solidFill>
              </a:rPr>
              <a:t>:</a:t>
            </a:r>
          </a:p>
          <a:p>
            <a:r>
              <a:rPr lang="en-US" sz="1500" dirty="0">
                <a:solidFill>
                  <a:schemeClr val="tx2"/>
                </a:solidFill>
              </a:rPr>
              <a:t> Generate the top 5 recommended movies for each user</a:t>
            </a:r>
          </a:p>
          <a:p>
            <a:r>
              <a:rPr lang="en-US" sz="1500" dirty="0">
                <a:solidFill>
                  <a:schemeClr val="tx2"/>
                </a:solidFill>
              </a:rPr>
              <a:t>Generate the top 5 recommended users for each movie</a:t>
            </a:r>
          </a:p>
          <a:p>
            <a:pPr marL="0" indent="0">
              <a:buNone/>
            </a:pPr>
            <a:endParaRPr lang="en-US" sz="1500" dirty="0">
              <a:solidFill>
                <a:schemeClr val="tx2"/>
              </a:solidFill>
            </a:endParaRPr>
          </a:p>
          <a:p>
            <a:pPr marL="0" indent="0">
              <a:buNone/>
            </a:pPr>
            <a:r>
              <a:rPr lang="en-US" sz="1500" b="1" dirty="0">
                <a:solidFill>
                  <a:schemeClr val="tx2"/>
                </a:solidFill>
              </a:rPr>
              <a:t>Proof of concept </a:t>
            </a:r>
          </a:p>
          <a:p>
            <a:pPr lvl="1"/>
            <a:r>
              <a:rPr lang="en-US" sz="1500" dirty="0">
                <a:solidFill>
                  <a:schemeClr val="tx2"/>
                </a:solidFill>
              </a:rPr>
              <a:t>Recommend 5 movies to distinct users</a:t>
            </a:r>
          </a:p>
          <a:p>
            <a:pPr lvl="1"/>
            <a:r>
              <a:rPr lang="en-US" sz="1500" dirty="0">
                <a:solidFill>
                  <a:schemeClr val="tx2"/>
                </a:solidFill>
              </a:rPr>
              <a:t>Recommend 5 distinct movies to 5 user</a:t>
            </a:r>
          </a:p>
          <a:p>
            <a:pPr marL="457200" lvl="1" indent="0">
              <a:buNone/>
            </a:pPr>
            <a:endParaRPr lang="en-US" sz="1500" dirty="0">
              <a:solidFill>
                <a:schemeClr val="tx2"/>
              </a:solidFill>
            </a:endParaRPr>
          </a:p>
          <a:p>
            <a:r>
              <a:rPr lang="en-US" sz="1500" b="1" i="0" dirty="0">
                <a:solidFill>
                  <a:schemeClr val="tx2"/>
                </a:solidFill>
                <a:effectLst/>
              </a:rPr>
              <a:t>Personalized Recommendations</a:t>
            </a:r>
          </a:p>
          <a:p>
            <a:pPr marL="0" indent="0">
              <a:buNone/>
            </a:pPr>
            <a:endParaRPr lang="en-US" sz="15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Theatre">
            <a:extLst>
              <a:ext uri="{FF2B5EF4-FFF2-40B4-BE49-F238E27FC236}">
                <a16:creationId xmlns:a16="http://schemas.microsoft.com/office/drawing/2014/main" id="{11DA4C2D-7315-B690-267F-C73AABCEAB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74568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B070-4E41-4675-7597-B3B58B6F280C}"/>
              </a:ext>
            </a:extLst>
          </p:cNvPr>
          <p:cNvSpPr>
            <a:spLocks noGrp="1"/>
          </p:cNvSpPr>
          <p:nvPr>
            <p:ph type="title"/>
          </p:nvPr>
        </p:nvSpPr>
        <p:spPr/>
        <p:txBody>
          <a:bodyPr/>
          <a:lstStyle/>
          <a:p>
            <a:r>
              <a:rPr lang="en-US" b="1" dirty="0"/>
              <a:t>Top 5 Users Recommendation for Each Movie</a:t>
            </a:r>
            <a:endParaRPr lang="en-US" dirty="0"/>
          </a:p>
        </p:txBody>
      </p:sp>
      <p:graphicFrame>
        <p:nvGraphicFramePr>
          <p:cNvPr id="4" name="Content Placeholder 3">
            <a:extLst>
              <a:ext uri="{FF2B5EF4-FFF2-40B4-BE49-F238E27FC236}">
                <a16:creationId xmlns:a16="http://schemas.microsoft.com/office/drawing/2014/main" id="{ABD428EB-7C88-B1A4-7734-6570A604C37E}"/>
              </a:ext>
            </a:extLst>
          </p:cNvPr>
          <p:cNvGraphicFramePr>
            <a:graphicFrameLocks noGrp="1"/>
          </p:cNvGraphicFramePr>
          <p:nvPr>
            <p:ph idx="1"/>
            <p:extLst>
              <p:ext uri="{D42A27DB-BD31-4B8C-83A1-F6EECF244321}">
                <p14:modId xmlns:p14="http://schemas.microsoft.com/office/powerpoint/2010/main" val="2076110024"/>
              </p:ext>
            </p:extLst>
          </p:nvPr>
        </p:nvGraphicFramePr>
        <p:xfrm>
          <a:off x="838200" y="2218214"/>
          <a:ext cx="9635836" cy="2194560"/>
        </p:xfrm>
        <a:graphic>
          <a:graphicData uri="http://schemas.openxmlformats.org/drawingml/2006/table">
            <a:tbl>
              <a:tblPr>
                <a:tableStyleId>{BC89EF96-8CEA-46FF-86C4-4CE0E7609802}</a:tableStyleId>
              </a:tblPr>
              <a:tblGrid>
                <a:gridCol w="1569223">
                  <a:extLst>
                    <a:ext uri="{9D8B030D-6E8A-4147-A177-3AD203B41FA5}">
                      <a16:colId xmlns:a16="http://schemas.microsoft.com/office/drawing/2014/main" val="3537890800"/>
                    </a:ext>
                  </a:extLst>
                </a:gridCol>
                <a:gridCol w="4553318">
                  <a:extLst>
                    <a:ext uri="{9D8B030D-6E8A-4147-A177-3AD203B41FA5}">
                      <a16:colId xmlns:a16="http://schemas.microsoft.com/office/drawing/2014/main" val="3418941142"/>
                    </a:ext>
                  </a:extLst>
                </a:gridCol>
                <a:gridCol w="3513295">
                  <a:extLst>
                    <a:ext uri="{9D8B030D-6E8A-4147-A177-3AD203B41FA5}">
                      <a16:colId xmlns:a16="http://schemas.microsoft.com/office/drawing/2014/main" val="2883450934"/>
                    </a:ext>
                  </a:extLst>
                </a:gridCol>
              </a:tblGrid>
              <a:tr h="0">
                <a:tc>
                  <a:txBody>
                    <a:bodyPr/>
                    <a:lstStyle/>
                    <a:p>
                      <a:r>
                        <a:rPr lang="en-US" b="1"/>
                        <a:t>userId</a:t>
                      </a:r>
                      <a:endParaRPr lang="en-US"/>
                    </a:p>
                  </a:txBody>
                  <a:tcPr anchor="ctr"/>
                </a:tc>
                <a:tc>
                  <a:txBody>
                    <a:bodyPr/>
                    <a:lstStyle/>
                    <a:p>
                      <a:r>
                        <a:rPr lang="en-US" b="1"/>
                        <a:t>Title</a:t>
                      </a:r>
                      <a:endParaRPr lang="en-US"/>
                    </a:p>
                  </a:txBody>
                  <a:tcPr anchor="ctr"/>
                </a:tc>
                <a:tc>
                  <a:txBody>
                    <a:bodyPr/>
                    <a:lstStyle/>
                    <a:p>
                      <a:r>
                        <a:rPr lang="en-US" b="1"/>
                        <a:t>Predicted Rating</a:t>
                      </a:r>
                      <a:endParaRPr lang="en-US"/>
                    </a:p>
                  </a:txBody>
                  <a:tcPr anchor="ctr"/>
                </a:tc>
                <a:extLst>
                  <a:ext uri="{0D108BD9-81ED-4DB2-BD59-A6C34878D82A}">
                    <a16:rowId xmlns:a16="http://schemas.microsoft.com/office/drawing/2014/main" val="173962190"/>
                  </a:ext>
                </a:extLst>
              </a:tr>
              <a:tr h="0">
                <a:tc>
                  <a:txBody>
                    <a:bodyPr/>
                    <a:lstStyle/>
                    <a:p>
                      <a:r>
                        <a:rPr lang="en-US"/>
                        <a:t>53</a:t>
                      </a:r>
                    </a:p>
                  </a:txBody>
                  <a:tcPr anchor="ctr"/>
                </a:tc>
                <a:tc>
                  <a:txBody>
                    <a:bodyPr/>
                    <a:lstStyle/>
                    <a:p>
                      <a:r>
                        <a:rPr lang="en-US"/>
                        <a:t>Dracula: Dead and Loving It (1995)</a:t>
                      </a:r>
                    </a:p>
                  </a:txBody>
                  <a:tcPr anchor="ctr"/>
                </a:tc>
                <a:tc>
                  <a:txBody>
                    <a:bodyPr/>
                    <a:lstStyle/>
                    <a:p>
                      <a:r>
                        <a:rPr lang="en-US"/>
                        <a:t>3.548811</a:t>
                      </a:r>
                    </a:p>
                  </a:txBody>
                  <a:tcPr anchor="ctr"/>
                </a:tc>
                <a:extLst>
                  <a:ext uri="{0D108BD9-81ED-4DB2-BD59-A6C34878D82A}">
                    <a16:rowId xmlns:a16="http://schemas.microsoft.com/office/drawing/2014/main" val="399971451"/>
                  </a:ext>
                </a:extLst>
              </a:tr>
              <a:tr h="0">
                <a:tc>
                  <a:txBody>
                    <a:bodyPr/>
                    <a:lstStyle/>
                    <a:p>
                      <a:r>
                        <a:rPr lang="en-US"/>
                        <a:t>558</a:t>
                      </a:r>
                    </a:p>
                  </a:txBody>
                  <a:tcPr anchor="ctr"/>
                </a:tc>
                <a:tc>
                  <a:txBody>
                    <a:bodyPr/>
                    <a:lstStyle/>
                    <a:p>
                      <a:r>
                        <a:rPr lang="en-US"/>
                        <a:t>Dracula: Dead and Loving It (1995)</a:t>
                      </a:r>
                    </a:p>
                  </a:txBody>
                  <a:tcPr anchor="ctr"/>
                </a:tc>
                <a:tc>
                  <a:txBody>
                    <a:bodyPr/>
                    <a:lstStyle/>
                    <a:p>
                      <a:r>
                        <a:rPr lang="en-US"/>
                        <a:t>3.3245075</a:t>
                      </a:r>
                    </a:p>
                  </a:txBody>
                  <a:tcPr anchor="ctr"/>
                </a:tc>
                <a:extLst>
                  <a:ext uri="{0D108BD9-81ED-4DB2-BD59-A6C34878D82A}">
                    <a16:rowId xmlns:a16="http://schemas.microsoft.com/office/drawing/2014/main" val="3319001167"/>
                  </a:ext>
                </a:extLst>
              </a:tr>
              <a:tr h="0">
                <a:tc>
                  <a:txBody>
                    <a:bodyPr/>
                    <a:lstStyle/>
                    <a:p>
                      <a:r>
                        <a:rPr lang="en-US"/>
                        <a:t>327</a:t>
                      </a:r>
                    </a:p>
                  </a:txBody>
                  <a:tcPr anchor="ctr"/>
                </a:tc>
                <a:tc>
                  <a:txBody>
                    <a:bodyPr/>
                    <a:lstStyle/>
                    <a:p>
                      <a:r>
                        <a:rPr lang="en-US"/>
                        <a:t>Dracula: Dead and Loving It (1995)</a:t>
                      </a:r>
                    </a:p>
                  </a:txBody>
                  <a:tcPr anchor="ctr"/>
                </a:tc>
                <a:tc>
                  <a:txBody>
                    <a:bodyPr/>
                    <a:lstStyle/>
                    <a:p>
                      <a:r>
                        <a:rPr lang="en-US" dirty="0"/>
                        <a:t>3.2381494</a:t>
                      </a:r>
                    </a:p>
                  </a:txBody>
                  <a:tcPr anchor="ctr"/>
                </a:tc>
                <a:extLst>
                  <a:ext uri="{0D108BD9-81ED-4DB2-BD59-A6C34878D82A}">
                    <a16:rowId xmlns:a16="http://schemas.microsoft.com/office/drawing/2014/main" val="907507976"/>
                  </a:ext>
                </a:extLst>
              </a:tr>
              <a:tr h="0">
                <a:tc>
                  <a:txBody>
                    <a:bodyPr/>
                    <a:lstStyle/>
                    <a:p>
                      <a:r>
                        <a:rPr lang="en-US"/>
                        <a:t>371</a:t>
                      </a:r>
                    </a:p>
                  </a:txBody>
                  <a:tcPr anchor="ctr"/>
                </a:tc>
                <a:tc>
                  <a:txBody>
                    <a:bodyPr/>
                    <a:lstStyle/>
                    <a:p>
                      <a:r>
                        <a:rPr lang="en-US"/>
                        <a:t>Dracula: Dead and Loving It (1995)</a:t>
                      </a:r>
                    </a:p>
                  </a:txBody>
                  <a:tcPr anchor="ctr"/>
                </a:tc>
                <a:tc>
                  <a:txBody>
                    <a:bodyPr/>
                    <a:lstStyle/>
                    <a:p>
                      <a:r>
                        <a:rPr lang="en-US" dirty="0"/>
                        <a:t>3.0953596</a:t>
                      </a:r>
                    </a:p>
                  </a:txBody>
                  <a:tcPr anchor="ctr"/>
                </a:tc>
                <a:extLst>
                  <a:ext uri="{0D108BD9-81ED-4DB2-BD59-A6C34878D82A}">
                    <a16:rowId xmlns:a16="http://schemas.microsoft.com/office/drawing/2014/main" val="3984081911"/>
                  </a:ext>
                </a:extLst>
              </a:tr>
              <a:tr h="0">
                <a:tc>
                  <a:txBody>
                    <a:bodyPr/>
                    <a:lstStyle/>
                    <a:p>
                      <a:r>
                        <a:rPr lang="en-US"/>
                        <a:t>276</a:t>
                      </a:r>
                    </a:p>
                  </a:txBody>
                  <a:tcPr anchor="ctr"/>
                </a:tc>
                <a:tc>
                  <a:txBody>
                    <a:bodyPr/>
                    <a:lstStyle/>
                    <a:p>
                      <a:r>
                        <a:rPr lang="en-US"/>
                        <a:t>Dracula: Dead and Loving It (1995)</a:t>
                      </a:r>
                    </a:p>
                  </a:txBody>
                  <a:tcPr anchor="ctr"/>
                </a:tc>
                <a:tc>
                  <a:txBody>
                    <a:bodyPr/>
                    <a:lstStyle/>
                    <a:p>
                      <a:r>
                        <a:rPr lang="en-US" dirty="0"/>
                        <a:t>3.0835876</a:t>
                      </a:r>
                    </a:p>
                  </a:txBody>
                  <a:tcPr anchor="ctr"/>
                </a:tc>
                <a:extLst>
                  <a:ext uri="{0D108BD9-81ED-4DB2-BD59-A6C34878D82A}">
                    <a16:rowId xmlns:a16="http://schemas.microsoft.com/office/drawing/2014/main" val="1701455221"/>
                  </a:ext>
                </a:extLst>
              </a:tr>
            </a:tbl>
          </a:graphicData>
        </a:graphic>
      </p:graphicFrame>
    </p:spTree>
    <p:extLst>
      <p:ext uri="{BB962C8B-B14F-4D97-AF65-F5344CB8AC3E}">
        <p14:creationId xmlns:p14="http://schemas.microsoft.com/office/powerpoint/2010/main" val="116057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626A-931A-2525-9CAB-522A95789B9B}"/>
              </a:ext>
            </a:extLst>
          </p:cNvPr>
          <p:cNvSpPr>
            <a:spLocks noGrp="1"/>
          </p:cNvSpPr>
          <p:nvPr>
            <p:ph type="title"/>
          </p:nvPr>
        </p:nvSpPr>
        <p:spPr>
          <a:xfrm>
            <a:off x="974678" y="-9482"/>
            <a:ext cx="10515600" cy="1325563"/>
          </a:xfrm>
        </p:spPr>
        <p:txBody>
          <a:bodyPr/>
          <a:lstStyle/>
          <a:p>
            <a:r>
              <a:rPr lang="en-US" dirty="0"/>
              <a:t>Performance Metrics for Movie Recommendation System</a:t>
            </a:r>
          </a:p>
        </p:txBody>
      </p:sp>
      <p:sp>
        <p:nvSpPr>
          <p:cNvPr id="3" name="Content Placeholder 2">
            <a:extLst>
              <a:ext uri="{FF2B5EF4-FFF2-40B4-BE49-F238E27FC236}">
                <a16:creationId xmlns:a16="http://schemas.microsoft.com/office/drawing/2014/main" id="{594ED805-93BC-3174-2547-6BA7CCDA16E3}"/>
              </a:ext>
            </a:extLst>
          </p:cNvPr>
          <p:cNvSpPr>
            <a:spLocks noGrp="1"/>
          </p:cNvSpPr>
          <p:nvPr>
            <p:ph idx="1"/>
          </p:nvPr>
        </p:nvSpPr>
        <p:spPr/>
        <p:txBody>
          <a:bodyPr/>
          <a:lstStyle/>
          <a:p>
            <a:pPr marL="0" indent="0">
              <a:buNone/>
            </a:pPr>
            <a:endParaRPr lang="en-US" dirty="0"/>
          </a:p>
        </p:txBody>
      </p:sp>
      <p:graphicFrame>
        <p:nvGraphicFramePr>
          <p:cNvPr id="6" name="Content Placeholder 9">
            <a:extLst>
              <a:ext uri="{FF2B5EF4-FFF2-40B4-BE49-F238E27FC236}">
                <a16:creationId xmlns:a16="http://schemas.microsoft.com/office/drawing/2014/main" id="{683DA4A5-1393-8953-8EE3-CB522D3E4465}"/>
              </a:ext>
            </a:extLst>
          </p:cNvPr>
          <p:cNvGraphicFramePr>
            <a:graphicFrameLocks/>
          </p:cNvGraphicFramePr>
          <p:nvPr>
            <p:extLst>
              <p:ext uri="{D42A27DB-BD31-4B8C-83A1-F6EECF244321}">
                <p14:modId xmlns:p14="http://schemas.microsoft.com/office/powerpoint/2010/main" val="292586236"/>
              </p:ext>
            </p:extLst>
          </p:nvPr>
        </p:nvGraphicFramePr>
        <p:xfrm>
          <a:off x="702731" y="1483282"/>
          <a:ext cx="10651069" cy="5036024"/>
        </p:xfrm>
        <a:graphic>
          <a:graphicData uri="http://schemas.openxmlformats.org/drawingml/2006/table">
            <a:tbl>
              <a:tblPr firstRow="1" bandRow="1">
                <a:tableStyleId>{5C22544A-7EE6-4342-B048-85BDC9FD1C3A}</a:tableStyleId>
              </a:tblPr>
              <a:tblGrid>
                <a:gridCol w="1770305">
                  <a:extLst>
                    <a:ext uri="{9D8B030D-6E8A-4147-A177-3AD203B41FA5}">
                      <a16:colId xmlns:a16="http://schemas.microsoft.com/office/drawing/2014/main" val="252446262"/>
                    </a:ext>
                  </a:extLst>
                </a:gridCol>
                <a:gridCol w="3810000">
                  <a:extLst>
                    <a:ext uri="{9D8B030D-6E8A-4147-A177-3AD203B41FA5}">
                      <a16:colId xmlns:a16="http://schemas.microsoft.com/office/drawing/2014/main" val="362159735"/>
                    </a:ext>
                  </a:extLst>
                </a:gridCol>
                <a:gridCol w="5070764">
                  <a:extLst>
                    <a:ext uri="{9D8B030D-6E8A-4147-A177-3AD203B41FA5}">
                      <a16:colId xmlns:a16="http://schemas.microsoft.com/office/drawing/2014/main" val="682084451"/>
                    </a:ext>
                  </a:extLst>
                </a:gridCol>
              </a:tblGrid>
              <a:tr h="1273500">
                <a:tc>
                  <a:txBody>
                    <a:bodyPr/>
                    <a:lstStyle/>
                    <a:p>
                      <a:pPr algn="r" fontAlgn="ctr"/>
                      <a:r>
                        <a:rPr lang="en-US" sz="1700" b="1" cap="none" spc="0" dirty="0">
                          <a:solidFill>
                            <a:schemeClr val="tx1"/>
                          </a:solidFill>
                          <a:effectLst/>
                        </a:rPr>
                        <a:t>Metric</a:t>
                      </a:r>
                    </a:p>
                  </a:txBody>
                  <a:tcPr marL="97817" marR="97817" marT="113055" marB="48909" anchor="ctr"/>
                </a:tc>
                <a:tc>
                  <a:txBody>
                    <a:bodyPr/>
                    <a:lstStyle/>
                    <a:p>
                      <a:pPr algn="r" fontAlgn="ctr"/>
                      <a:r>
                        <a:rPr lang="en-US" sz="1700" b="1" cap="none" spc="0" dirty="0">
                          <a:solidFill>
                            <a:schemeClr val="tx1"/>
                          </a:solidFill>
                          <a:effectLst/>
                        </a:rPr>
                        <a:t>Top 5 Recommended Movies per User</a:t>
                      </a:r>
                    </a:p>
                  </a:txBody>
                  <a:tcPr marL="97817" marR="97817" marT="113055" marB="48909" anchor="ctr"/>
                </a:tc>
                <a:tc>
                  <a:txBody>
                    <a:bodyPr/>
                    <a:lstStyle/>
                    <a:p>
                      <a:pPr algn="r" fontAlgn="ctr"/>
                      <a:r>
                        <a:rPr lang="en-US" sz="1600" b="1" dirty="0">
                          <a:solidFill>
                            <a:schemeClr val="tx1"/>
                          </a:solidFill>
                        </a:rPr>
                        <a:t>Top 5 Users Recommendation for Each Movie</a:t>
                      </a:r>
                      <a:endParaRPr lang="en-US" sz="1700" b="0" cap="none" spc="0" dirty="0">
                        <a:solidFill>
                          <a:schemeClr val="tx1"/>
                        </a:solidFill>
                        <a:effectLst/>
                      </a:endParaRPr>
                    </a:p>
                  </a:txBody>
                  <a:tcPr marL="97817" marR="97817" marT="113055" marB="48909" anchor="ctr"/>
                </a:tc>
                <a:extLst>
                  <a:ext uri="{0D108BD9-81ED-4DB2-BD59-A6C34878D82A}">
                    <a16:rowId xmlns:a16="http://schemas.microsoft.com/office/drawing/2014/main" val="4230169370"/>
                  </a:ext>
                </a:extLst>
              </a:tr>
              <a:tr h="1017559">
                <a:tc>
                  <a:txBody>
                    <a:bodyPr/>
                    <a:lstStyle/>
                    <a:p>
                      <a:pPr algn="r" fontAlgn="ctr"/>
                      <a:r>
                        <a:rPr lang="en-US" sz="1500" b="1" cap="none" spc="0" dirty="0">
                          <a:solidFill>
                            <a:schemeClr val="tx1"/>
                          </a:solidFill>
                          <a:effectLst/>
                        </a:rPr>
                        <a:t>Root Mean Square Error (RMSE)</a:t>
                      </a:r>
                      <a:endParaRPr lang="en-US" sz="1500" cap="none" spc="0" dirty="0">
                        <a:solidFill>
                          <a:schemeClr val="tx1"/>
                        </a:solidFill>
                        <a:effectLst/>
                      </a:endParaRPr>
                    </a:p>
                  </a:txBody>
                  <a:tcPr marL="97817" marR="97817" marT="113055" marB="48909" anchor="ctr"/>
                </a:tc>
                <a:tc>
                  <a:txBody>
                    <a:bodyPr/>
                    <a:lstStyle/>
                    <a:p>
                      <a:pPr algn="r" fontAlgn="ctr"/>
                      <a:r>
                        <a:rPr lang="en-US" sz="1500" b="1" cap="none" spc="0" dirty="0">
                          <a:solidFill>
                            <a:schemeClr val="tx1"/>
                          </a:solidFill>
                          <a:effectLst/>
                        </a:rPr>
                        <a:t>0.4464</a:t>
                      </a:r>
                    </a:p>
                    <a:p>
                      <a:pPr algn="r" fontAlgn="ctr"/>
                      <a:r>
                        <a:rPr lang="en-US" sz="1500" cap="none" spc="0" dirty="0">
                          <a:solidFill>
                            <a:schemeClr val="tx1"/>
                          </a:solidFill>
                          <a:effectLst/>
                        </a:rPr>
                        <a:t>Strong prediction accuracy with deviations of 0.44 units.</a:t>
                      </a:r>
                    </a:p>
                  </a:txBody>
                  <a:tcPr marL="97817" marR="97817" marT="113055" marB="48909"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500" b="1" dirty="0"/>
                        <a:t>0.6255</a:t>
                      </a:r>
                    </a:p>
                    <a:p>
                      <a:pPr marL="0" marR="0" lvl="0" indent="0" algn="r" defTabSz="914400" rtl="0" eaLnBrk="1" fontAlgn="ctr" latinLnBrk="0" hangingPunct="1">
                        <a:lnSpc>
                          <a:spcPct val="100000"/>
                        </a:lnSpc>
                        <a:spcBef>
                          <a:spcPts val="0"/>
                        </a:spcBef>
                        <a:spcAft>
                          <a:spcPts val="0"/>
                        </a:spcAft>
                        <a:buClrTx/>
                        <a:buSzTx/>
                        <a:buFontTx/>
                        <a:buNone/>
                        <a:tabLst/>
                        <a:defRPr/>
                      </a:pPr>
                      <a:r>
                        <a:rPr lang="en-US" sz="1500" cap="none" spc="0" dirty="0">
                          <a:solidFill>
                            <a:schemeClr val="tx1"/>
                          </a:solidFill>
                          <a:effectLst/>
                        </a:rPr>
                        <a:t>Moderate accuracy with  0.63 units deviation from actual ratings.</a:t>
                      </a:r>
                    </a:p>
                  </a:txBody>
                  <a:tcPr marL="97817" marR="97817" marT="113055" marB="48909" anchor="ctr"/>
                </a:tc>
                <a:extLst>
                  <a:ext uri="{0D108BD9-81ED-4DB2-BD59-A6C34878D82A}">
                    <a16:rowId xmlns:a16="http://schemas.microsoft.com/office/drawing/2014/main" val="1134344814"/>
                  </a:ext>
                </a:extLst>
              </a:tr>
              <a:tr h="1261156">
                <a:tc>
                  <a:txBody>
                    <a:bodyPr/>
                    <a:lstStyle/>
                    <a:p>
                      <a:pPr algn="r" fontAlgn="ctr"/>
                      <a:r>
                        <a:rPr lang="en-US" sz="1500" b="1" cap="none" spc="0">
                          <a:solidFill>
                            <a:schemeClr val="tx1"/>
                          </a:solidFill>
                          <a:effectLst/>
                        </a:rPr>
                        <a:t>Precision@K (4.5 relevance)</a:t>
                      </a:r>
                      <a:endParaRPr lang="en-US" sz="1500" cap="none" spc="0" dirty="0">
                        <a:solidFill>
                          <a:schemeClr val="tx1"/>
                        </a:solidFill>
                        <a:effectLst/>
                      </a:endParaRPr>
                    </a:p>
                  </a:txBody>
                  <a:tcPr marL="97817" marR="97817" marT="113055" marB="48909" anchor="ctr"/>
                </a:tc>
                <a:tc>
                  <a:txBody>
                    <a:bodyPr/>
                    <a:lstStyle/>
                    <a:p>
                      <a:pPr algn="r" fontAlgn="ctr"/>
                      <a:r>
                        <a:rPr lang="en-US" sz="1500" b="1" cap="none" spc="0" dirty="0">
                          <a:solidFill>
                            <a:schemeClr val="tx1"/>
                          </a:solidFill>
                          <a:effectLst/>
                        </a:rPr>
                        <a:t>0.6614</a:t>
                      </a:r>
                    </a:p>
                    <a:p>
                      <a:pPr algn="r" fontAlgn="ctr"/>
                      <a:r>
                        <a:rPr lang="en-US" sz="1500" b="1" cap="none" spc="0" dirty="0">
                          <a:solidFill>
                            <a:schemeClr val="tx1"/>
                          </a:solidFill>
                          <a:effectLst/>
                        </a:rPr>
                        <a:t>66% </a:t>
                      </a:r>
                      <a:r>
                        <a:rPr lang="en-US" sz="1500" cap="none" spc="0" dirty="0">
                          <a:solidFill>
                            <a:schemeClr val="tx1"/>
                          </a:solidFill>
                          <a:effectLst/>
                        </a:rPr>
                        <a:t>of recommended movies meet threshold.</a:t>
                      </a:r>
                    </a:p>
                  </a:txBody>
                  <a:tcPr marL="97817" marR="97817" marT="113055" marB="48909"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600" b="1" dirty="0"/>
                        <a:t>0.2830</a:t>
                      </a:r>
                    </a:p>
                    <a:p>
                      <a:pPr marL="0" marR="0" lvl="0" indent="0" algn="r" defTabSz="914400" rtl="0" eaLnBrk="1" fontAlgn="ctr" latinLnBrk="0" hangingPunct="1">
                        <a:lnSpc>
                          <a:spcPct val="100000"/>
                        </a:lnSpc>
                        <a:spcBef>
                          <a:spcPts val="0"/>
                        </a:spcBef>
                        <a:spcAft>
                          <a:spcPts val="0"/>
                        </a:spcAft>
                        <a:buClrTx/>
                        <a:buSzTx/>
                        <a:buFontTx/>
                        <a:buNone/>
                        <a:tabLst/>
                        <a:defRPr/>
                      </a:pPr>
                      <a:r>
                        <a:rPr lang="en-US" sz="1600" b="1" dirty="0"/>
                        <a:t>28.3% </a:t>
                      </a:r>
                      <a:r>
                        <a:rPr lang="en-US" sz="1600" dirty="0"/>
                        <a:t>of the top 5  recommended users for each movie met the threshold</a:t>
                      </a:r>
                      <a:r>
                        <a:rPr lang="en-US" sz="1500" cap="none" spc="0" dirty="0">
                          <a:solidFill>
                            <a:schemeClr val="tx1"/>
                          </a:solidFill>
                          <a:effectLst/>
                        </a:rPr>
                        <a:t>.</a:t>
                      </a:r>
                    </a:p>
                  </a:txBody>
                  <a:tcPr marL="97817" marR="97817" marT="113055" marB="48909" anchor="ctr"/>
                </a:tc>
                <a:extLst>
                  <a:ext uri="{0D108BD9-81ED-4DB2-BD59-A6C34878D82A}">
                    <a16:rowId xmlns:a16="http://schemas.microsoft.com/office/drawing/2014/main" val="3744607981"/>
                  </a:ext>
                </a:extLst>
              </a:tr>
              <a:tr h="1483809">
                <a:tc>
                  <a:txBody>
                    <a:bodyPr/>
                    <a:lstStyle/>
                    <a:p>
                      <a:pPr algn="r" fontAlgn="ctr"/>
                      <a:r>
                        <a:rPr lang="en-US" sz="1500" b="1" cap="none" spc="0" dirty="0" err="1">
                          <a:solidFill>
                            <a:schemeClr val="tx1"/>
                          </a:solidFill>
                          <a:effectLst/>
                        </a:rPr>
                        <a:t>Precision@K</a:t>
                      </a:r>
                      <a:r>
                        <a:rPr lang="en-US" sz="1500" b="1" cap="none" spc="0" dirty="0">
                          <a:solidFill>
                            <a:schemeClr val="tx1"/>
                          </a:solidFill>
                          <a:effectLst/>
                        </a:rPr>
                        <a:t> (4.0 relevance)</a:t>
                      </a:r>
                      <a:endParaRPr lang="en-US" sz="1500" cap="none" spc="0" dirty="0">
                        <a:solidFill>
                          <a:schemeClr val="tx1"/>
                        </a:solidFill>
                        <a:effectLst/>
                      </a:endParaRPr>
                    </a:p>
                  </a:txBody>
                  <a:tcPr marL="97817" marR="97817" marT="113055" marB="48909" anchor="ctr"/>
                </a:tc>
                <a:tc>
                  <a:txBody>
                    <a:bodyPr/>
                    <a:lstStyle/>
                    <a:p>
                      <a:pPr algn="r" fontAlgn="ctr"/>
                      <a:r>
                        <a:rPr lang="en-US" sz="1500" b="1" cap="none" spc="0" dirty="0">
                          <a:solidFill>
                            <a:schemeClr val="tx1"/>
                          </a:solidFill>
                          <a:effectLst/>
                        </a:rPr>
                        <a:t>0.8763</a:t>
                      </a:r>
                    </a:p>
                    <a:p>
                      <a:pPr algn="r" fontAlgn="ctr"/>
                      <a:r>
                        <a:rPr lang="en-US" sz="1500" b="1" cap="none" spc="0" dirty="0">
                          <a:solidFill>
                            <a:schemeClr val="tx1"/>
                          </a:solidFill>
                          <a:effectLst/>
                        </a:rPr>
                        <a:t>87% </a:t>
                      </a:r>
                      <a:r>
                        <a:rPr lang="en-US" sz="1500" cap="none" spc="0" dirty="0">
                          <a:solidFill>
                            <a:schemeClr val="tx1"/>
                          </a:solidFill>
                          <a:effectLst/>
                        </a:rPr>
                        <a:t>of recommended movies meet a lenient 4.0 threshold.</a:t>
                      </a:r>
                    </a:p>
                  </a:txBody>
                  <a:tcPr marL="97817" marR="97817" marT="113055" marB="48909"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600" b="1" dirty="0"/>
                        <a:t>0.594</a:t>
                      </a:r>
                      <a:r>
                        <a:rPr lang="en-US" sz="1600" dirty="0"/>
                        <a:t>4</a:t>
                      </a:r>
                      <a:endParaRPr lang="en-US" sz="1500" cap="none" spc="0" dirty="0">
                        <a:solidFill>
                          <a:schemeClr val="tx1"/>
                        </a:solidFill>
                        <a:effectLst/>
                      </a:endParaRPr>
                    </a:p>
                    <a:p>
                      <a:pPr marL="0" marR="0" lvl="0" indent="0" algn="r" defTabSz="914400" rtl="0" eaLnBrk="1" fontAlgn="ctr" latinLnBrk="0" hangingPunct="1">
                        <a:lnSpc>
                          <a:spcPct val="100000"/>
                        </a:lnSpc>
                        <a:spcBef>
                          <a:spcPts val="0"/>
                        </a:spcBef>
                        <a:spcAft>
                          <a:spcPts val="0"/>
                        </a:spcAft>
                        <a:buClrTx/>
                        <a:buSzTx/>
                        <a:buFontTx/>
                        <a:buNone/>
                        <a:tabLst/>
                        <a:defRPr/>
                      </a:pPr>
                      <a:r>
                        <a:rPr lang="en-US" sz="1600" b="1" dirty="0"/>
                        <a:t>59.4</a:t>
                      </a:r>
                      <a:r>
                        <a:rPr lang="en-US" sz="1600" dirty="0"/>
                        <a:t>% of the top 5 recommended users for each movie are considered relevant </a:t>
                      </a:r>
                      <a:r>
                        <a:rPr lang="en-US" sz="1500" cap="none" spc="0" dirty="0">
                          <a:solidFill>
                            <a:schemeClr val="tx1"/>
                          </a:solidFill>
                          <a:effectLst/>
                        </a:rPr>
                        <a:t>.</a:t>
                      </a:r>
                    </a:p>
                  </a:txBody>
                  <a:tcPr marL="97817" marR="97817" marT="113055" marB="48909" anchor="ctr"/>
                </a:tc>
                <a:extLst>
                  <a:ext uri="{0D108BD9-81ED-4DB2-BD59-A6C34878D82A}">
                    <a16:rowId xmlns:a16="http://schemas.microsoft.com/office/drawing/2014/main" val="4249076804"/>
                  </a:ext>
                </a:extLst>
              </a:tr>
            </a:tbl>
          </a:graphicData>
        </a:graphic>
      </p:graphicFrame>
    </p:spTree>
    <p:extLst>
      <p:ext uri="{BB962C8B-B14F-4D97-AF65-F5344CB8AC3E}">
        <p14:creationId xmlns:p14="http://schemas.microsoft.com/office/powerpoint/2010/main" val="218986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7451</TotalTime>
  <Words>886</Words>
  <Application>Microsoft Office PowerPoint</Application>
  <PresentationFormat>Widescreen</PresentationFormat>
  <Paragraphs>182</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Aptos</vt:lpstr>
      <vt:lpstr>Aptos Display</vt:lpstr>
      <vt:lpstr>Arial</vt:lpstr>
      <vt:lpstr>Calibri</vt:lpstr>
      <vt:lpstr>Lato Extended</vt:lpstr>
      <vt:lpstr>Office Theme</vt:lpstr>
      <vt:lpstr>Movie Recommendation System</vt:lpstr>
      <vt:lpstr>Business and Data Understanding </vt:lpstr>
      <vt:lpstr>Business and Data Understanding</vt:lpstr>
      <vt:lpstr>Business and Data Understanding</vt:lpstr>
      <vt:lpstr>Business and Data Understanding</vt:lpstr>
      <vt:lpstr>Recommendation System: Technique  and Model selection </vt:lpstr>
      <vt:lpstr>Recommendation System Objectives and Implementation</vt:lpstr>
      <vt:lpstr>Top 5 Users Recommendation for Each Movie</vt:lpstr>
      <vt:lpstr>Performance Metrics for Movie Recommendation System</vt:lpstr>
      <vt:lpstr>User-Centric Recommendation Comparison   Summary </vt:lpstr>
      <vt:lpstr>Demonstration of Personalized Recommendations</vt:lpstr>
      <vt:lpstr>Demonstration of Personalized Recommendations</vt:lpstr>
      <vt:lpstr>Conclusion</vt:lpstr>
      <vt:lpstr>Next Steps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deon durrant</dc:creator>
  <cp:lastModifiedBy>deon durrant</cp:lastModifiedBy>
  <cp:revision>13</cp:revision>
  <dcterms:created xsi:type="dcterms:W3CDTF">2024-10-26T17:38:40Z</dcterms:created>
  <dcterms:modified xsi:type="dcterms:W3CDTF">2024-11-02T15:32:13Z</dcterms:modified>
</cp:coreProperties>
</file>