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6" r:id="rId5"/>
    <p:sldId id="265" r:id="rId6"/>
    <p:sldId id="267" r:id="rId7"/>
    <p:sldId id="259" r:id="rId8"/>
    <p:sldId id="268" r:id="rId9"/>
    <p:sldId id="280" r:id="rId10"/>
    <p:sldId id="269" r:id="rId11"/>
    <p:sldId id="270" r:id="rId12"/>
    <p:sldId id="271" r:id="rId13"/>
    <p:sldId id="272" r:id="rId14"/>
    <p:sldId id="26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>
        <p:scale>
          <a:sx n="66" d="100"/>
          <a:sy n="66" d="100"/>
        </p:scale>
        <p:origin x="900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FB2EF-B0F0-4D9D-9024-327E54DBF1AA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F8A21-4C44-4937-90B8-C86511B6C873}">
      <dgm:prSet/>
      <dgm:spPr/>
      <dgm:t>
        <a:bodyPr/>
        <a:lstStyle/>
        <a:p>
          <a:endParaRPr lang="en-US" dirty="0"/>
        </a:p>
      </dgm:t>
    </dgm:pt>
    <dgm:pt modelId="{20DAA781-FE34-4837-9A94-2FF3BA4D2180}" type="parTrans" cxnId="{D845FF23-CB4F-4877-A97C-54134898A446}">
      <dgm:prSet/>
      <dgm:spPr/>
      <dgm:t>
        <a:bodyPr/>
        <a:lstStyle/>
        <a:p>
          <a:endParaRPr lang="en-US"/>
        </a:p>
      </dgm:t>
    </dgm:pt>
    <dgm:pt modelId="{2AFDFAAB-3094-4B79-B98D-93B5338469EC}" type="sibTrans" cxnId="{D845FF23-CB4F-4877-A97C-54134898A446}">
      <dgm:prSet/>
      <dgm:spPr/>
      <dgm:t>
        <a:bodyPr/>
        <a:lstStyle/>
        <a:p>
          <a:endParaRPr lang="en-US"/>
        </a:p>
      </dgm:t>
    </dgm:pt>
    <dgm:pt modelId="{2B346151-3131-4443-9E14-DD78BFBDEF9C}">
      <dgm:prSet/>
      <dgm:spPr/>
      <dgm:t>
        <a:bodyPr/>
        <a:lstStyle/>
        <a:p>
          <a:r>
            <a:rPr lang="en-US" b="1" i="1" dirty="0"/>
            <a:t>Precision</a:t>
          </a:r>
          <a:r>
            <a:rPr lang="en-US" b="0" i="0" dirty="0"/>
            <a:t>: Random Forest (0.88), lowest rate of false  churn(positives).</a:t>
          </a:r>
          <a:endParaRPr lang="en-US" dirty="0"/>
        </a:p>
      </dgm:t>
    </dgm:pt>
    <dgm:pt modelId="{5FD8C6AC-3BE9-4CE4-80CE-A12461DBB1B7}" type="parTrans" cxnId="{CF63B387-640E-4AEE-8867-A25572C8058B}">
      <dgm:prSet/>
      <dgm:spPr/>
      <dgm:t>
        <a:bodyPr/>
        <a:lstStyle/>
        <a:p>
          <a:endParaRPr lang="en-US"/>
        </a:p>
      </dgm:t>
    </dgm:pt>
    <dgm:pt modelId="{1DCCADA1-4076-41F5-88C6-7B88E96F9A00}" type="sibTrans" cxnId="{CF63B387-640E-4AEE-8867-A25572C8058B}">
      <dgm:prSet/>
      <dgm:spPr/>
      <dgm:t>
        <a:bodyPr/>
        <a:lstStyle/>
        <a:p>
          <a:endParaRPr lang="en-US"/>
        </a:p>
      </dgm:t>
    </dgm:pt>
    <dgm:pt modelId="{E516876C-4FB4-4703-B395-1233513A2569}">
      <dgm:prSet/>
      <dgm:spPr/>
      <dgm:t>
        <a:bodyPr/>
        <a:lstStyle/>
        <a:p>
          <a:r>
            <a:rPr lang="en-US" b="1" i="1" dirty="0"/>
            <a:t>Recall</a:t>
          </a:r>
          <a:r>
            <a:rPr lang="en-US" b="0" i="0" dirty="0"/>
            <a:t>: KNN (0.41) highest rate of true positives/churn</a:t>
          </a:r>
          <a:endParaRPr lang="en-US" dirty="0"/>
        </a:p>
      </dgm:t>
    </dgm:pt>
    <dgm:pt modelId="{26F00148-9FD6-4597-B7DC-A04243485F25}" type="parTrans" cxnId="{DD4AA792-3CDB-48D9-BF97-EE70E3B7D381}">
      <dgm:prSet/>
      <dgm:spPr/>
      <dgm:t>
        <a:bodyPr/>
        <a:lstStyle/>
        <a:p>
          <a:endParaRPr lang="en-US"/>
        </a:p>
      </dgm:t>
    </dgm:pt>
    <dgm:pt modelId="{EB7E428F-3736-4A4F-AA41-C63FB8F932A9}" type="sibTrans" cxnId="{DD4AA792-3CDB-48D9-BF97-EE70E3B7D381}">
      <dgm:prSet/>
      <dgm:spPr/>
      <dgm:t>
        <a:bodyPr/>
        <a:lstStyle/>
        <a:p>
          <a:endParaRPr lang="en-US"/>
        </a:p>
      </dgm:t>
    </dgm:pt>
    <dgm:pt modelId="{87C5A01A-7BE4-40B3-B42D-1BC062BA3E99}">
      <dgm:prSet/>
      <dgm:spPr/>
      <dgm:t>
        <a:bodyPr/>
        <a:lstStyle/>
        <a:p>
          <a:r>
            <a:rPr lang="en-US" b="1" i="1" dirty="0"/>
            <a:t>F1 Score</a:t>
          </a:r>
          <a:r>
            <a:rPr lang="en-US" b="0" i="0" dirty="0"/>
            <a:t>: KNN and Decision Tree (0.51 overall performance.</a:t>
          </a:r>
          <a:endParaRPr lang="en-US" dirty="0"/>
        </a:p>
      </dgm:t>
    </dgm:pt>
    <dgm:pt modelId="{56077817-FCB2-4B6E-8C97-05646C31F237}" type="parTrans" cxnId="{B90FB555-C65C-4866-BEEB-92EBA59747ED}">
      <dgm:prSet/>
      <dgm:spPr/>
      <dgm:t>
        <a:bodyPr/>
        <a:lstStyle/>
        <a:p>
          <a:endParaRPr lang="en-US"/>
        </a:p>
      </dgm:t>
    </dgm:pt>
    <dgm:pt modelId="{F6FF6ED5-704F-40EB-8A7C-2B22A317E18A}" type="sibTrans" cxnId="{B90FB555-C65C-4866-BEEB-92EBA59747ED}">
      <dgm:prSet/>
      <dgm:spPr/>
      <dgm:t>
        <a:bodyPr/>
        <a:lstStyle/>
        <a:p>
          <a:endParaRPr lang="en-US"/>
        </a:p>
      </dgm:t>
    </dgm:pt>
    <dgm:pt modelId="{9E0C882D-CCA3-4C06-A0E6-AE465FD0F04E}">
      <dgm:prSet/>
      <dgm:spPr/>
      <dgm:t>
        <a:bodyPr/>
        <a:lstStyle/>
        <a:p>
          <a:r>
            <a:rPr lang="en-US" b="1" i="1"/>
            <a:t>Accuracy</a:t>
          </a:r>
          <a:r>
            <a:rPr lang="en-US" b="0" i="0"/>
            <a:t>: Random Forest (0.90),  overall correctness of the predictions.</a:t>
          </a:r>
          <a:endParaRPr lang="en-US"/>
        </a:p>
      </dgm:t>
    </dgm:pt>
    <dgm:pt modelId="{49D7DFF9-4469-49B8-865A-8C599F061742}" type="parTrans" cxnId="{5BD6C6B3-AEA6-44CC-A17B-722374E066DA}">
      <dgm:prSet/>
      <dgm:spPr/>
      <dgm:t>
        <a:bodyPr/>
        <a:lstStyle/>
        <a:p>
          <a:endParaRPr lang="en-US"/>
        </a:p>
      </dgm:t>
    </dgm:pt>
    <dgm:pt modelId="{8CBDF29B-55F1-45E4-B27F-D1001D5DF455}" type="sibTrans" cxnId="{5BD6C6B3-AEA6-44CC-A17B-722374E066DA}">
      <dgm:prSet/>
      <dgm:spPr/>
      <dgm:t>
        <a:bodyPr/>
        <a:lstStyle/>
        <a:p>
          <a:endParaRPr lang="en-US"/>
        </a:p>
      </dgm:t>
    </dgm:pt>
    <dgm:pt modelId="{848DF3EC-5BA2-4ECD-9E45-EDF11F886F57}">
      <dgm:prSet/>
      <dgm:spPr/>
      <dgm:t>
        <a:bodyPr/>
        <a:lstStyle/>
        <a:p>
          <a:r>
            <a:rPr lang="en-US" b="1" i="1"/>
            <a:t>AUC Score</a:t>
          </a:r>
          <a:r>
            <a:rPr lang="en-US" b="0" i="0"/>
            <a:t>: Logistic Regression </a:t>
          </a:r>
          <a:r>
            <a:rPr lang="en-US"/>
            <a:t>(0.7453), </a:t>
          </a:r>
          <a:r>
            <a:rPr lang="en-US" b="0" i="0"/>
            <a:t>ability to distinguish between churn and not-churn</a:t>
          </a:r>
          <a:endParaRPr lang="en-US"/>
        </a:p>
      </dgm:t>
    </dgm:pt>
    <dgm:pt modelId="{9A02001D-179D-4358-9ACE-DEC1D3AEF8BB}" type="parTrans" cxnId="{82BD7748-59BC-40EA-8591-0D4FA9C79DED}">
      <dgm:prSet/>
      <dgm:spPr/>
      <dgm:t>
        <a:bodyPr/>
        <a:lstStyle/>
        <a:p>
          <a:endParaRPr lang="en-US"/>
        </a:p>
      </dgm:t>
    </dgm:pt>
    <dgm:pt modelId="{84BBF7D5-3230-4BAB-BE47-CC1DD15CECA0}" type="sibTrans" cxnId="{82BD7748-59BC-40EA-8591-0D4FA9C79DED}">
      <dgm:prSet/>
      <dgm:spPr/>
      <dgm:t>
        <a:bodyPr/>
        <a:lstStyle/>
        <a:p>
          <a:endParaRPr lang="en-US"/>
        </a:p>
      </dgm:t>
    </dgm:pt>
    <dgm:pt modelId="{65B72741-BE0C-494F-9D5F-403F3091C4A9}" type="pres">
      <dgm:prSet presAssocID="{93EFB2EF-B0F0-4D9D-9024-327E54DBF1AA}" presName="vert0" presStyleCnt="0">
        <dgm:presLayoutVars>
          <dgm:dir/>
          <dgm:animOne val="branch"/>
          <dgm:animLvl val="lvl"/>
        </dgm:presLayoutVars>
      </dgm:prSet>
      <dgm:spPr/>
    </dgm:pt>
    <dgm:pt modelId="{968ECFCF-E9C7-4A3B-8073-3863754F345A}" type="pres">
      <dgm:prSet presAssocID="{9ABF8A21-4C44-4937-90B8-C86511B6C873}" presName="thickLine" presStyleLbl="alignNode1" presStyleIdx="0" presStyleCnt="6" custLinFactY="39637" custLinFactNeighborX="-1339" custLinFactNeighborY="100000"/>
      <dgm:spPr/>
    </dgm:pt>
    <dgm:pt modelId="{4A928738-FC22-48DB-BEAB-A9143CF1F09A}" type="pres">
      <dgm:prSet presAssocID="{9ABF8A21-4C44-4937-90B8-C86511B6C873}" presName="horz1" presStyleCnt="0"/>
      <dgm:spPr/>
    </dgm:pt>
    <dgm:pt modelId="{37603EE6-13A4-4614-A352-0C83F5957AF8}" type="pres">
      <dgm:prSet presAssocID="{9ABF8A21-4C44-4937-90B8-C86511B6C873}" presName="tx1" presStyleLbl="revTx" presStyleIdx="0" presStyleCnt="6"/>
      <dgm:spPr/>
    </dgm:pt>
    <dgm:pt modelId="{212FE998-8D73-41E9-9FF2-70233D7E3917}" type="pres">
      <dgm:prSet presAssocID="{9ABF8A21-4C44-4937-90B8-C86511B6C873}" presName="vert1" presStyleCnt="0"/>
      <dgm:spPr/>
    </dgm:pt>
    <dgm:pt modelId="{31F86984-37B9-49E1-86B5-114A8DE9E6F7}" type="pres">
      <dgm:prSet presAssocID="{2B346151-3131-4443-9E14-DD78BFBDEF9C}" presName="thickLine" presStyleLbl="alignNode1" presStyleIdx="1" presStyleCnt="6"/>
      <dgm:spPr/>
    </dgm:pt>
    <dgm:pt modelId="{26EAEEBD-DEEE-4D77-8F0F-DC30E5CF80AD}" type="pres">
      <dgm:prSet presAssocID="{2B346151-3131-4443-9E14-DD78BFBDEF9C}" presName="horz1" presStyleCnt="0"/>
      <dgm:spPr/>
    </dgm:pt>
    <dgm:pt modelId="{B7CD0ACE-ADD1-413E-B369-9CDBCB3EDFD7}" type="pres">
      <dgm:prSet presAssocID="{2B346151-3131-4443-9E14-DD78BFBDEF9C}" presName="tx1" presStyleLbl="revTx" presStyleIdx="1" presStyleCnt="6" custLinFactNeighborX="2225" custLinFactNeighborY="2991"/>
      <dgm:spPr/>
    </dgm:pt>
    <dgm:pt modelId="{A579398E-B1F1-4BA9-98C2-D474B0C548A9}" type="pres">
      <dgm:prSet presAssocID="{2B346151-3131-4443-9E14-DD78BFBDEF9C}" presName="vert1" presStyleCnt="0"/>
      <dgm:spPr/>
    </dgm:pt>
    <dgm:pt modelId="{A5F29616-C88C-4024-8E74-F404D3D7760F}" type="pres">
      <dgm:prSet presAssocID="{E516876C-4FB4-4703-B395-1233513A2569}" presName="thickLine" presStyleLbl="alignNode1" presStyleIdx="2" presStyleCnt="6"/>
      <dgm:spPr/>
    </dgm:pt>
    <dgm:pt modelId="{C43C099A-7EF3-4310-9F69-9792C3D003E6}" type="pres">
      <dgm:prSet presAssocID="{E516876C-4FB4-4703-B395-1233513A2569}" presName="horz1" presStyleCnt="0"/>
      <dgm:spPr/>
    </dgm:pt>
    <dgm:pt modelId="{F9084331-891F-4443-B6DB-753C1012A28D}" type="pres">
      <dgm:prSet presAssocID="{E516876C-4FB4-4703-B395-1233513A2569}" presName="tx1" presStyleLbl="revTx" presStyleIdx="2" presStyleCnt="6"/>
      <dgm:spPr/>
    </dgm:pt>
    <dgm:pt modelId="{240EAE93-D6A9-4517-8728-91AB9A24BF55}" type="pres">
      <dgm:prSet presAssocID="{E516876C-4FB4-4703-B395-1233513A2569}" presName="vert1" presStyleCnt="0"/>
      <dgm:spPr/>
    </dgm:pt>
    <dgm:pt modelId="{421A216E-3FFE-40BB-A597-36ABFE24CF57}" type="pres">
      <dgm:prSet presAssocID="{87C5A01A-7BE4-40B3-B42D-1BC062BA3E99}" presName="thickLine" presStyleLbl="alignNode1" presStyleIdx="3" presStyleCnt="6"/>
      <dgm:spPr/>
    </dgm:pt>
    <dgm:pt modelId="{C3674DB9-8AD1-4FA5-BB6D-93A61ED906A6}" type="pres">
      <dgm:prSet presAssocID="{87C5A01A-7BE4-40B3-B42D-1BC062BA3E99}" presName="horz1" presStyleCnt="0"/>
      <dgm:spPr/>
    </dgm:pt>
    <dgm:pt modelId="{DB5E71E4-34AF-49F8-9C6E-B2D14448FD2F}" type="pres">
      <dgm:prSet presAssocID="{87C5A01A-7BE4-40B3-B42D-1BC062BA3E99}" presName="tx1" presStyleLbl="revTx" presStyleIdx="3" presStyleCnt="6"/>
      <dgm:spPr/>
    </dgm:pt>
    <dgm:pt modelId="{8A3A5FF5-6BF7-43D9-B0CC-9B3486A73C2A}" type="pres">
      <dgm:prSet presAssocID="{87C5A01A-7BE4-40B3-B42D-1BC062BA3E99}" presName="vert1" presStyleCnt="0"/>
      <dgm:spPr/>
    </dgm:pt>
    <dgm:pt modelId="{B1C13034-2006-4834-BB77-52B24162D16E}" type="pres">
      <dgm:prSet presAssocID="{9E0C882D-CCA3-4C06-A0E6-AE465FD0F04E}" presName="thickLine" presStyleLbl="alignNode1" presStyleIdx="4" presStyleCnt="6"/>
      <dgm:spPr/>
    </dgm:pt>
    <dgm:pt modelId="{49D45BC6-A674-4F94-88E9-C2F0FDF7091C}" type="pres">
      <dgm:prSet presAssocID="{9E0C882D-CCA3-4C06-A0E6-AE465FD0F04E}" presName="horz1" presStyleCnt="0"/>
      <dgm:spPr/>
    </dgm:pt>
    <dgm:pt modelId="{58119887-94F0-4C89-8C9F-0A2D78EE1089}" type="pres">
      <dgm:prSet presAssocID="{9E0C882D-CCA3-4C06-A0E6-AE465FD0F04E}" presName="tx1" presStyleLbl="revTx" presStyleIdx="4" presStyleCnt="6"/>
      <dgm:spPr/>
    </dgm:pt>
    <dgm:pt modelId="{BBA30246-9B34-4F99-8900-ADCD16F7AAEC}" type="pres">
      <dgm:prSet presAssocID="{9E0C882D-CCA3-4C06-A0E6-AE465FD0F04E}" presName="vert1" presStyleCnt="0"/>
      <dgm:spPr/>
    </dgm:pt>
    <dgm:pt modelId="{9A74F0A8-9980-4EF1-9978-B0078E643399}" type="pres">
      <dgm:prSet presAssocID="{848DF3EC-5BA2-4ECD-9E45-EDF11F886F57}" presName="thickLine" presStyleLbl="alignNode1" presStyleIdx="5" presStyleCnt="6"/>
      <dgm:spPr/>
    </dgm:pt>
    <dgm:pt modelId="{20A0432A-08E1-40E5-91F3-300E62A0AA5A}" type="pres">
      <dgm:prSet presAssocID="{848DF3EC-5BA2-4ECD-9E45-EDF11F886F57}" presName="horz1" presStyleCnt="0"/>
      <dgm:spPr/>
    </dgm:pt>
    <dgm:pt modelId="{7BCD6A78-21D2-4E0E-B5C4-628662FF866B}" type="pres">
      <dgm:prSet presAssocID="{848DF3EC-5BA2-4ECD-9E45-EDF11F886F57}" presName="tx1" presStyleLbl="revTx" presStyleIdx="5" presStyleCnt="6"/>
      <dgm:spPr/>
    </dgm:pt>
    <dgm:pt modelId="{8E4C4A8A-BA29-4A93-BF61-8CCB8E7C1697}" type="pres">
      <dgm:prSet presAssocID="{848DF3EC-5BA2-4ECD-9E45-EDF11F886F57}" presName="vert1" presStyleCnt="0"/>
      <dgm:spPr/>
    </dgm:pt>
  </dgm:ptLst>
  <dgm:cxnLst>
    <dgm:cxn modelId="{B3E13C06-1E04-4448-9261-FC4CB8E1C9DA}" type="presOf" srcId="{87C5A01A-7BE4-40B3-B42D-1BC062BA3E99}" destId="{DB5E71E4-34AF-49F8-9C6E-B2D14448FD2F}" srcOrd="0" destOrd="0" presId="urn:microsoft.com/office/officeart/2008/layout/LinedList"/>
    <dgm:cxn modelId="{D845FF23-CB4F-4877-A97C-54134898A446}" srcId="{93EFB2EF-B0F0-4D9D-9024-327E54DBF1AA}" destId="{9ABF8A21-4C44-4937-90B8-C86511B6C873}" srcOrd="0" destOrd="0" parTransId="{20DAA781-FE34-4837-9A94-2FF3BA4D2180}" sibTransId="{2AFDFAAB-3094-4B79-B98D-93B5338469EC}"/>
    <dgm:cxn modelId="{2106D53C-6638-4AA5-B0D1-F0974ED46585}" type="presOf" srcId="{E516876C-4FB4-4703-B395-1233513A2569}" destId="{F9084331-891F-4443-B6DB-753C1012A28D}" srcOrd="0" destOrd="0" presId="urn:microsoft.com/office/officeart/2008/layout/LinedList"/>
    <dgm:cxn modelId="{E122975E-A5F7-452C-A4A4-0F67B535300C}" type="presOf" srcId="{848DF3EC-5BA2-4ECD-9E45-EDF11F886F57}" destId="{7BCD6A78-21D2-4E0E-B5C4-628662FF866B}" srcOrd="0" destOrd="0" presId="urn:microsoft.com/office/officeart/2008/layout/LinedList"/>
    <dgm:cxn modelId="{82BD7748-59BC-40EA-8591-0D4FA9C79DED}" srcId="{93EFB2EF-B0F0-4D9D-9024-327E54DBF1AA}" destId="{848DF3EC-5BA2-4ECD-9E45-EDF11F886F57}" srcOrd="5" destOrd="0" parTransId="{9A02001D-179D-4358-9ACE-DEC1D3AEF8BB}" sibTransId="{84BBF7D5-3230-4BAB-BE47-CC1DD15CECA0}"/>
    <dgm:cxn modelId="{B90FB555-C65C-4866-BEEB-92EBA59747ED}" srcId="{93EFB2EF-B0F0-4D9D-9024-327E54DBF1AA}" destId="{87C5A01A-7BE4-40B3-B42D-1BC062BA3E99}" srcOrd="3" destOrd="0" parTransId="{56077817-FCB2-4B6E-8C97-05646C31F237}" sibTransId="{F6FF6ED5-704F-40EB-8A7C-2B22A317E18A}"/>
    <dgm:cxn modelId="{CF63B387-640E-4AEE-8867-A25572C8058B}" srcId="{93EFB2EF-B0F0-4D9D-9024-327E54DBF1AA}" destId="{2B346151-3131-4443-9E14-DD78BFBDEF9C}" srcOrd="1" destOrd="0" parTransId="{5FD8C6AC-3BE9-4CE4-80CE-A12461DBB1B7}" sibTransId="{1DCCADA1-4076-41F5-88C6-7B88E96F9A00}"/>
    <dgm:cxn modelId="{DD4AA792-3CDB-48D9-BF97-EE70E3B7D381}" srcId="{93EFB2EF-B0F0-4D9D-9024-327E54DBF1AA}" destId="{E516876C-4FB4-4703-B395-1233513A2569}" srcOrd="2" destOrd="0" parTransId="{26F00148-9FD6-4597-B7DC-A04243485F25}" sibTransId="{EB7E428F-3736-4A4F-AA41-C63FB8F932A9}"/>
    <dgm:cxn modelId="{9AB8BFB0-1A1C-4EB9-A878-7FFA696B4BB0}" type="presOf" srcId="{9ABF8A21-4C44-4937-90B8-C86511B6C873}" destId="{37603EE6-13A4-4614-A352-0C83F5957AF8}" srcOrd="0" destOrd="0" presId="urn:microsoft.com/office/officeart/2008/layout/LinedList"/>
    <dgm:cxn modelId="{5BD6C6B3-AEA6-44CC-A17B-722374E066DA}" srcId="{93EFB2EF-B0F0-4D9D-9024-327E54DBF1AA}" destId="{9E0C882D-CCA3-4C06-A0E6-AE465FD0F04E}" srcOrd="4" destOrd="0" parTransId="{49D7DFF9-4469-49B8-865A-8C599F061742}" sibTransId="{8CBDF29B-55F1-45E4-B27F-D1001D5DF455}"/>
    <dgm:cxn modelId="{073E21BD-EAFE-4443-AB4B-9C712EA5BDF7}" type="presOf" srcId="{93EFB2EF-B0F0-4D9D-9024-327E54DBF1AA}" destId="{65B72741-BE0C-494F-9D5F-403F3091C4A9}" srcOrd="0" destOrd="0" presId="urn:microsoft.com/office/officeart/2008/layout/LinedList"/>
    <dgm:cxn modelId="{D9AD7AC5-2EB9-4B9E-8F0B-94A6CA05CD04}" type="presOf" srcId="{9E0C882D-CCA3-4C06-A0E6-AE465FD0F04E}" destId="{58119887-94F0-4C89-8C9F-0A2D78EE1089}" srcOrd="0" destOrd="0" presId="urn:microsoft.com/office/officeart/2008/layout/LinedList"/>
    <dgm:cxn modelId="{F93D39E2-2C2A-4B2E-9F94-842B19B7C955}" type="presOf" srcId="{2B346151-3131-4443-9E14-DD78BFBDEF9C}" destId="{B7CD0ACE-ADD1-413E-B369-9CDBCB3EDFD7}" srcOrd="0" destOrd="0" presId="urn:microsoft.com/office/officeart/2008/layout/LinedList"/>
    <dgm:cxn modelId="{8EC68A6F-7840-4D45-8212-98914C31D84A}" type="presParOf" srcId="{65B72741-BE0C-494F-9D5F-403F3091C4A9}" destId="{968ECFCF-E9C7-4A3B-8073-3863754F345A}" srcOrd="0" destOrd="0" presId="urn:microsoft.com/office/officeart/2008/layout/LinedList"/>
    <dgm:cxn modelId="{4B5A8FE4-4DE0-442F-B400-D50BA529E24E}" type="presParOf" srcId="{65B72741-BE0C-494F-9D5F-403F3091C4A9}" destId="{4A928738-FC22-48DB-BEAB-A9143CF1F09A}" srcOrd="1" destOrd="0" presId="urn:microsoft.com/office/officeart/2008/layout/LinedList"/>
    <dgm:cxn modelId="{550D1364-1131-4CAB-B7CA-67D85D0CB7F9}" type="presParOf" srcId="{4A928738-FC22-48DB-BEAB-A9143CF1F09A}" destId="{37603EE6-13A4-4614-A352-0C83F5957AF8}" srcOrd="0" destOrd="0" presId="urn:microsoft.com/office/officeart/2008/layout/LinedList"/>
    <dgm:cxn modelId="{2D75DCF9-2B1F-49E4-AB5A-5112FE79F045}" type="presParOf" srcId="{4A928738-FC22-48DB-BEAB-A9143CF1F09A}" destId="{212FE998-8D73-41E9-9FF2-70233D7E3917}" srcOrd="1" destOrd="0" presId="urn:microsoft.com/office/officeart/2008/layout/LinedList"/>
    <dgm:cxn modelId="{582AC518-4AE5-4B99-943F-84626B256FD5}" type="presParOf" srcId="{65B72741-BE0C-494F-9D5F-403F3091C4A9}" destId="{31F86984-37B9-49E1-86B5-114A8DE9E6F7}" srcOrd="2" destOrd="0" presId="urn:microsoft.com/office/officeart/2008/layout/LinedList"/>
    <dgm:cxn modelId="{901F80D1-5B26-45E3-A109-FF8D597413AC}" type="presParOf" srcId="{65B72741-BE0C-494F-9D5F-403F3091C4A9}" destId="{26EAEEBD-DEEE-4D77-8F0F-DC30E5CF80AD}" srcOrd="3" destOrd="0" presId="urn:microsoft.com/office/officeart/2008/layout/LinedList"/>
    <dgm:cxn modelId="{00152682-F1F7-4DBC-9940-25262BC589AC}" type="presParOf" srcId="{26EAEEBD-DEEE-4D77-8F0F-DC30E5CF80AD}" destId="{B7CD0ACE-ADD1-413E-B369-9CDBCB3EDFD7}" srcOrd="0" destOrd="0" presId="urn:microsoft.com/office/officeart/2008/layout/LinedList"/>
    <dgm:cxn modelId="{385B4938-485E-42C7-B9B5-C34D30A26EDE}" type="presParOf" srcId="{26EAEEBD-DEEE-4D77-8F0F-DC30E5CF80AD}" destId="{A579398E-B1F1-4BA9-98C2-D474B0C548A9}" srcOrd="1" destOrd="0" presId="urn:microsoft.com/office/officeart/2008/layout/LinedList"/>
    <dgm:cxn modelId="{E5132621-C9E2-44D3-B2BC-8E096A0D45FD}" type="presParOf" srcId="{65B72741-BE0C-494F-9D5F-403F3091C4A9}" destId="{A5F29616-C88C-4024-8E74-F404D3D7760F}" srcOrd="4" destOrd="0" presId="urn:microsoft.com/office/officeart/2008/layout/LinedList"/>
    <dgm:cxn modelId="{9632B364-0D2C-49A1-8881-5270881D2EFD}" type="presParOf" srcId="{65B72741-BE0C-494F-9D5F-403F3091C4A9}" destId="{C43C099A-7EF3-4310-9F69-9792C3D003E6}" srcOrd="5" destOrd="0" presId="urn:microsoft.com/office/officeart/2008/layout/LinedList"/>
    <dgm:cxn modelId="{DA039FAA-5E25-439A-A24B-6A58BA9543A2}" type="presParOf" srcId="{C43C099A-7EF3-4310-9F69-9792C3D003E6}" destId="{F9084331-891F-4443-B6DB-753C1012A28D}" srcOrd="0" destOrd="0" presId="urn:microsoft.com/office/officeart/2008/layout/LinedList"/>
    <dgm:cxn modelId="{C24761CD-3BE6-4F58-9FFB-55308097436A}" type="presParOf" srcId="{C43C099A-7EF3-4310-9F69-9792C3D003E6}" destId="{240EAE93-D6A9-4517-8728-91AB9A24BF55}" srcOrd="1" destOrd="0" presId="urn:microsoft.com/office/officeart/2008/layout/LinedList"/>
    <dgm:cxn modelId="{7EAAC1A2-8F5B-45A3-9D71-ED6B6643E546}" type="presParOf" srcId="{65B72741-BE0C-494F-9D5F-403F3091C4A9}" destId="{421A216E-3FFE-40BB-A597-36ABFE24CF57}" srcOrd="6" destOrd="0" presId="urn:microsoft.com/office/officeart/2008/layout/LinedList"/>
    <dgm:cxn modelId="{969B9B42-D815-48BE-ABCA-1CB8EABCE420}" type="presParOf" srcId="{65B72741-BE0C-494F-9D5F-403F3091C4A9}" destId="{C3674DB9-8AD1-4FA5-BB6D-93A61ED906A6}" srcOrd="7" destOrd="0" presId="urn:microsoft.com/office/officeart/2008/layout/LinedList"/>
    <dgm:cxn modelId="{E838AFCD-D0DB-4264-A1B6-40B178C42E17}" type="presParOf" srcId="{C3674DB9-8AD1-4FA5-BB6D-93A61ED906A6}" destId="{DB5E71E4-34AF-49F8-9C6E-B2D14448FD2F}" srcOrd="0" destOrd="0" presId="urn:microsoft.com/office/officeart/2008/layout/LinedList"/>
    <dgm:cxn modelId="{7753AD82-3ACE-470D-8B95-5F377C44701F}" type="presParOf" srcId="{C3674DB9-8AD1-4FA5-BB6D-93A61ED906A6}" destId="{8A3A5FF5-6BF7-43D9-B0CC-9B3486A73C2A}" srcOrd="1" destOrd="0" presId="urn:microsoft.com/office/officeart/2008/layout/LinedList"/>
    <dgm:cxn modelId="{70FC4F06-83B3-48AC-885D-6F59CCB8C02D}" type="presParOf" srcId="{65B72741-BE0C-494F-9D5F-403F3091C4A9}" destId="{B1C13034-2006-4834-BB77-52B24162D16E}" srcOrd="8" destOrd="0" presId="urn:microsoft.com/office/officeart/2008/layout/LinedList"/>
    <dgm:cxn modelId="{F2DE0633-1052-4D13-B996-C62BA7307529}" type="presParOf" srcId="{65B72741-BE0C-494F-9D5F-403F3091C4A9}" destId="{49D45BC6-A674-4F94-88E9-C2F0FDF7091C}" srcOrd="9" destOrd="0" presId="urn:microsoft.com/office/officeart/2008/layout/LinedList"/>
    <dgm:cxn modelId="{FA0925FB-68C5-45DE-A207-64442E05EEAF}" type="presParOf" srcId="{49D45BC6-A674-4F94-88E9-C2F0FDF7091C}" destId="{58119887-94F0-4C89-8C9F-0A2D78EE1089}" srcOrd="0" destOrd="0" presId="urn:microsoft.com/office/officeart/2008/layout/LinedList"/>
    <dgm:cxn modelId="{0AEBAE97-A626-4E8B-BA90-7342C3D9CD8E}" type="presParOf" srcId="{49D45BC6-A674-4F94-88E9-C2F0FDF7091C}" destId="{BBA30246-9B34-4F99-8900-ADCD16F7AAEC}" srcOrd="1" destOrd="0" presId="urn:microsoft.com/office/officeart/2008/layout/LinedList"/>
    <dgm:cxn modelId="{EF190FBF-4B89-4DD7-BC5A-E7EC1E5B55C0}" type="presParOf" srcId="{65B72741-BE0C-494F-9D5F-403F3091C4A9}" destId="{9A74F0A8-9980-4EF1-9978-B0078E643399}" srcOrd="10" destOrd="0" presId="urn:microsoft.com/office/officeart/2008/layout/LinedList"/>
    <dgm:cxn modelId="{73F3E417-48DA-4285-8A81-5F97BCA80F98}" type="presParOf" srcId="{65B72741-BE0C-494F-9D5F-403F3091C4A9}" destId="{20A0432A-08E1-40E5-91F3-300E62A0AA5A}" srcOrd="11" destOrd="0" presId="urn:microsoft.com/office/officeart/2008/layout/LinedList"/>
    <dgm:cxn modelId="{CE9789B9-D453-4202-B38A-E6660F04EB50}" type="presParOf" srcId="{20A0432A-08E1-40E5-91F3-300E62A0AA5A}" destId="{7BCD6A78-21D2-4E0E-B5C4-628662FF866B}" srcOrd="0" destOrd="0" presId="urn:microsoft.com/office/officeart/2008/layout/LinedList"/>
    <dgm:cxn modelId="{96ADA945-01B6-4080-9AF6-E77F921F383C}" type="presParOf" srcId="{20A0432A-08E1-40E5-91F3-300E62A0AA5A}" destId="{8E4C4A8A-BA29-4A93-BF61-8CCB8E7C16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1B32D3-D29E-4230-94EA-CECBDD201C49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415BF0-CD38-413E-ADB0-6A292A4F4256}">
      <dgm:prSet/>
      <dgm:spPr/>
      <dgm:t>
        <a:bodyPr/>
        <a:lstStyle/>
        <a:p>
          <a:pPr>
            <a:defRPr b="1"/>
          </a:pPr>
          <a:r>
            <a:rPr lang="en-US" b="0" i="0"/>
            <a:t>Concentrated Usage Analysis</a:t>
          </a:r>
          <a:endParaRPr lang="en-US"/>
        </a:p>
      </dgm:t>
    </dgm:pt>
    <dgm:pt modelId="{DD4655D2-598C-4C9F-841F-E69B8245E6D0}" type="parTrans" cxnId="{46A5A6AB-C387-4BDF-9919-9EFB39E94500}">
      <dgm:prSet/>
      <dgm:spPr/>
      <dgm:t>
        <a:bodyPr/>
        <a:lstStyle/>
        <a:p>
          <a:endParaRPr lang="en-US"/>
        </a:p>
      </dgm:t>
    </dgm:pt>
    <dgm:pt modelId="{0B16EA17-1985-4894-B8D1-19315C0979AB}" type="sibTrans" cxnId="{46A5A6AB-C387-4BDF-9919-9EFB39E94500}">
      <dgm:prSet/>
      <dgm:spPr/>
      <dgm:t>
        <a:bodyPr/>
        <a:lstStyle/>
        <a:p>
          <a:endParaRPr lang="en-US"/>
        </a:p>
      </dgm:t>
    </dgm:pt>
    <dgm:pt modelId="{18DAD1F6-A047-4EA7-BD91-DF9E38BD3F3D}">
      <dgm:prSet/>
      <dgm:spPr/>
      <dgm:t>
        <a:bodyPr/>
        <a:lstStyle/>
        <a:p>
          <a:r>
            <a:rPr lang="en-US" b="0" i="0"/>
            <a:t>Accurate and meticulous data collection for usage analysis</a:t>
          </a:r>
          <a:endParaRPr lang="en-US"/>
        </a:p>
      </dgm:t>
    </dgm:pt>
    <dgm:pt modelId="{F39A32F4-F4C0-4804-B53E-03BF9C7783AF}" type="parTrans" cxnId="{09AABB1B-F4C7-44D3-BEBB-0EBF47297B47}">
      <dgm:prSet/>
      <dgm:spPr/>
      <dgm:t>
        <a:bodyPr/>
        <a:lstStyle/>
        <a:p>
          <a:endParaRPr lang="en-US"/>
        </a:p>
      </dgm:t>
    </dgm:pt>
    <dgm:pt modelId="{92D69338-1F88-4313-9160-E33DD30DF921}" type="sibTrans" cxnId="{09AABB1B-F4C7-44D3-BEBB-0EBF47297B47}">
      <dgm:prSet/>
      <dgm:spPr/>
      <dgm:t>
        <a:bodyPr/>
        <a:lstStyle/>
        <a:p>
          <a:endParaRPr lang="en-US"/>
        </a:p>
      </dgm:t>
    </dgm:pt>
    <dgm:pt modelId="{FD35952E-E8AA-42FA-81C9-8EEF164E7362}">
      <dgm:prSet/>
      <dgm:spPr/>
      <dgm:t>
        <a:bodyPr/>
        <a:lstStyle/>
        <a:p>
          <a:r>
            <a:rPr lang="en-US" b="0" i="0"/>
            <a:t>Employ detailed analysis of usage patterns, including rate structure for different times of day. </a:t>
          </a:r>
          <a:endParaRPr lang="en-US"/>
        </a:p>
      </dgm:t>
    </dgm:pt>
    <dgm:pt modelId="{99093A7E-2634-433A-80AC-E19F43B29327}" type="parTrans" cxnId="{46F6A81B-F164-4B2D-A6DF-33DB4552D397}">
      <dgm:prSet/>
      <dgm:spPr/>
      <dgm:t>
        <a:bodyPr/>
        <a:lstStyle/>
        <a:p>
          <a:endParaRPr lang="en-US"/>
        </a:p>
      </dgm:t>
    </dgm:pt>
    <dgm:pt modelId="{59020332-0E7F-4A79-A5BA-23CF9BC5E877}" type="sibTrans" cxnId="{46F6A81B-F164-4B2D-A6DF-33DB4552D397}">
      <dgm:prSet/>
      <dgm:spPr/>
      <dgm:t>
        <a:bodyPr/>
        <a:lstStyle/>
        <a:p>
          <a:endParaRPr lang="en-US"/>
        </a:p>
      </dgm:t>
    </dgm:pt>
    <dgm:pt modelId="{8A53F681-CF19-439D-89D6-BFF5AD830B95}">
      <dgm:prSet/>
      <dgm:spPr/>
      <dgm:t>
        <a:bodyPr/>
        <a:lstStyle/>
        <a:p>
          <a:r>
            <a:rPr lang="en-US" b="0" i="0"/>
            <a:t>Allocate resources to track and </a:t>
          </a:r>
          <a:r>
            <a:rPr lang="en-US"/>
            <a:t>analyze high-risk customers and employ mitigation strategies to stem churn</a:t>
          </a:r>
        </a:p>
      </dgm:t>
    </dgm:pt>
    <dgm:pt modelId="{C0DFA1B5-4DA1-45BA-B7B0-34FDC84A88EE}" type="parTrans" cxnId="{585A4B4F-F0C8-4D81-AAA6-5E51E59C7F1D}">
      <dgm:prSet/>
      <dgm:spPr/>
      <dgm:t>
        <a:bodyPr/>
        <a:lstStyle/>
        <a:p>
          <a:endParaRPr lang="en-US"/>
        </a:p>
      </dgm:t>
    </dgm:pt>
    <dgm:pt modelId="{7C6FE65C-B87E-4B6D-B51D-EFF633B90571}" type="sibTrans" cxnId="{585A4B4F-F0C8-4D81-AAA6-5E51E59C7F1D}">
      <dgm:prSet/>
      <dgm:spPr/>
      <dgm:t>
        <a:bodyPr/>
        <a:lstStyle/>
        <a:p>
          <a:endParaRPr lang="en-US"/>
        </a:p>
      </dgm:t>
    </dgm:pt>
    <dgm:pt modelId="{C06812F1-9D7A-45DD-A7F2-45E21870A467}">
      <dgm:prSet/>
      <dgm:spPr/>
      <dgm:t>
        <a:bodyPr/>
        <a:lstStyle/>
        <a:p>
          <a:pPr>
            <a:defRPr b="1"/>
          </a:pPr>
          <a:r>
            <a:rPr lang="en-US" b="0" i="0"/>
            <a:t>Customer Segmentation</a:t>
          </a:r>
          <a:endParaRPr lang="en-US"/>
        </a:p>
      </dgm:t>
    </dgm:pt>
    <dgm:pt modelId="{26528EAA-389E-4A67-982B-C8CC02B695DC}" type="parTrans" cxnId="{54FA1EAA-B101-4A70-B40C-3F056D140D3A}">
      <dgm:prSet/>
      <dgm:spPr/>
      <dgm:t>
        <a:bodyPr/>
        <a:lstStyle/>
        <a:p>
          <a:endParaRPr lang="en-US"/>
        </a:p>
      </dgm:t>
    </dgm:pt>
    <dgm:pt modelId="{CF4F71E1-C5DF-4995-94BD-8183342C2BC7}" type="sibTrans" cxnId="{54FA1EAA-B101-4A70-B40C-3F056D140D3A}">
      <dgm:prSet/>
      <dgm:spPr/>
      <dgm:t>
        <a:bodyPr/>
        <a:lstStyle/>
        <a:p>
          <a:endParaRPr lang="en-US"/>
        </a:p>
      </dgm:t>
    </dgm:pt>
    <dgm:pt modelId="{BD0A7291-C933-4F45-B958-623E6555461A}">
      <dgm:prSet/>
      <dgm:spPr/>
      <dgm:t>
        <a:bodyPr/>
        <a:lstStyle/>
        <a:p>
          <a:r>
            <a:rPr lang="en-US" b="0" i="0"/>
            <a:t>Utilize insights on plan types and usage patterns to segment customers </a:t>
          </a:r>
          <a:endParaRPr lang="en-US"/>
        </a:p>
      </dgm:t>
    </dgm:pt>
    <dgm:pt modelId="{A1E0D61C-A11F-4EC1-9D45-444493C9FC19}" type="parTrans" cxnId="{977FF7C1-B73F-4565-998E-8A8A1C370A68}">
      <dgm:prSet/>
      <dgm:spPr/>
      <dgm:t>
        <a:bodyPr/>
        <a:lstStyle/>
        <a:p>
          <a:endParaRPr lang="en-US"/>
        </a:p>
      </dgm:t>
    </dgm:pt>
    <dgm:pt modelId="{49A68EE2-02D4-4180-9593-06B759D242A2}" type="sibTrans" cxnId="{977FF7C1-B73F-4565-998E-8A8A1C370A68}">
      <dgm:prSet/>
      <dgm:spPr/>
      <dgm:t>
        <a:bodyPr/>
        <a:lstStyle/>
        <a:p>
          <a:endParaRPr lang="en-US"/>
        </a:p>
      </dgm:t>
    </dgm:pt>
    <dgm:pt modelId="{25D42830-E79F-495F-8D0B-CFEE18E488EC}">
      <dgm:prSet/>
      <dgm:spPr/>
      <dgm:t>
        <a:bodyPr/>
        <a:lstStyle/>
        <a:p>
          <a:r>
            <a:rPr lang="en-US" b="0" i="0" dirty="0"/>
            <a:t>Allotment rate structure for international subscribers to curb churn</a:t>
          </a:r>
          <a:endParaRPr lang="en-US" dirty="0"/>
        </a:p>
      </dgm:t>
    </dgm:pt>
    <dgm:pt modelId="{B127163D-9FAF-4A98-94BE-4085F31694CA}" type="parTrans" cxnId="{771FE2E8-4103-45FC-A748-FE5123BC6168}">
      <dgm:prSet/>
      <dgm:spPr/>
      <dgm:t>
        <a:bodyPr/>
        <a:lstStyle/>
        <a:p>
          <a:endParaRPr lang="en-US"/>
        </a:p>
      </dgm:t>
    </dgm:pt>
    <dgm:pt modelId="{CA5875F8-516C-40DE-80D9-2784A2CB3035}" type="sibTrans" cxnId="{771FE2E8-4103-45FC-A748-FE5123BC6168}">
      <dgm:prSet/>
      <dgm:spPr/>
      <dgm:t>
        <a:bodyPr/>
        <a:lstStyle/>
        <a:p>
          <a:endParaRPr lang="en-US"/>
        </a:p>
      </dgm:t>
    </dgm:pt>
    <dgm:pt modelId="{08CD96F0-AF9E-4885-BC42-6DE8C5B860CB}">
      <dgm:prSet/>
      <dgm:spPr/>
      <dgm:t>
        <a:bodyPr/>
        <a:lstStyle/>
        <a:p>
          <a:pPr>
            <a:defRPr b="1"/>
          </a:pPr>
          <a:r>
            <a:rPr lang="en-US" b="0" i="0"/>
            <a:t>Invest in Subscription Analytics</a:t>
          </a:r>
          <a:endParaRPr lang="en-US"/>
        </a:p>
      </dgm:t>
    </dgm:pt>
    <dgm:pt modelId="{B0ECA93E-8C87-4724-8392-8D2E00FAD492}" type="parTrans" cxnId="{FF8228EA-5049-479B-9307-7F6D0F8DB047}">
      <dgm:prSet/>
      <dgm:spPr/>
      <dgm:t>
        <a:bodyPr/>
        <a:lstStyle/>
        <a:p>
          <a:endParaRPr lang="en-US"/>
        </a:p>
      </dgm:t>
    </dgm:pt>
    <dgm:pt modelId="{7E8480F6-6FA0-42D7-9D5D-E6AC9DC91AE1}" type="sibTrans" cxnId="{FF8228EA-5049-479B-9307-7F6D0F8DB047}">
      <dgm:prSet/>
      <dgm:spPr/>
      <dgm:t>
        <a:bodyPr/>
        <a:lstStyle/>
        <a:p>
          <a:endParaRPr lang="en-US"/>
        </a:p>
      </dgm:t>
    </dgm:pt>
    <dgm:pt modelId="{0B8F27B7-06AF-4AE7-8584-2EA368803B7D}">
      <dgm:prSet/>
      <dgm:spPr/>
      <dgm:t>
        <a:bodyPr/>
        <a:lstStyle/>
        <a:p>
          <a:r>
            <a:rPr lang="en-US" b="0" i="0"/>
            <a:t>Acquire dashboards to monitor high-importance features in real-time, allowing for proactive measures to prevent churn</a:t>
          </a:r>
          <a:endParaRPr lang="en-US"/>
        </a:p>
      </dgm:t>
    </dgm:pt>
    <dgm:pt modelId="{A254CC10-9279-47E9-8FC4-ACB76D4396CD}" type="parTrans" cxnId="{4B26E894-7FAA-4077-BDFC-2F4E11BEC9CC}">
      <dgm:prSet/>
      <dgm:spPr/>
      <dgm:t>
        <a:bodyPr/>
        <a:lstStyle/>
        <a:p>
          <a:endParaRPr lang="en-US"/>
        </a:p>
      </dgm:t>
    </dgm:pt>
    <dgm:pt modelId="{45D67563-7940-4622-893B-0AB1A3941863}" type="sibTrans" cxnId="{4B26E894-7FAA-4077-BDFC-2F4E11BEC9CC}">
      <dgm:prSet/>
      <dgm:spPr/>
      <dgm:t>
        <a:bodyPr/>
        <a:lstStyle/>
        <a:p>
          <a:endParaRPr lang="en-US"/>
        </a:p>
      </dgm:t>
    </dgm:pt>
    <dgm:pt modelId="{16DBB187-F7F5-412D-A8E0-00F1828E8970}">
      <dgm:prSet/>
      <dgm:spPr/>
      <dgm:t>
        <a:bodyPr/>
        <a:lstStyle/>
        <a:p>
          <a:pPr>
            <a:defRPr b="1"/>
          </a:pPr>
          <a:r>
            <a:rPr lang="en-US" b="0" i="0"/>
            <a:t>Survey customers at the point of cancel</a:t>
          </a:r>
          <a:endParaRPr lang="en-US"/>
        </a:p>
      </dgm:t>
    </dgm:pt>
    <dgm:pt modelId="{9522228A-9D78-4888-99A7-135B48B643A2}" type="parTrans" cxnId="{A604CF84-61CB-422A-8F43-B864760FC698}">
      <dgm:prSet/>
      <dgm:spPr/>
      <dgm:t>
        <a:bodyPr/>
        <a:lstStyle/>
        <a:p>
          <a:endParaRPr lang="en-US"/>
        </a:p>
      </dgm:t>
    </dgm:pt>
    <dgm:pt modelId="{B07CF302-6780-4BF3-877B-DBA6186B522F}" type="sibTrans" cxnId="{A604CF84-61CB-422A-8F43-B864760FC698}">
      <dgm:prSet/>
      <dgm:spPr/>
      <dgm:t>
        <a:bodyPr/>
        <a:lstStyle/>
        <a:p>
          <a:endParaRPr lang="en-US"/>
        </a:p>
      </dgm:t>
    </dgm:pt>
    <dgm:pt modelId="{549B41F2-3356-4EF4-9498-10C7FDD14989}">
      <dgm:prSet/>
      <dgm:spPr/>
      <dgm:t>
        <a:bodyPr/>
        <a:lstStyle/>
        <a:p>
          <a:r>
            <a:rPr lang="en-US" b="0" i="0" dirty="0"/>
            <a:t>Utilize churn survey to gather data to understand why customers cancel their accounts.</a:t>
          </a:r>
          <a:endParaRPr lang="en-US" dirty="0"/>
        </a:p>
      </dgm:t>
    </dgm:pt>
    <dgm:pt modelId="{A46DFAE3-BE47-417E-995B-D90A5FA67889}" type="parTrans" cxnId="{6A783100-3436-468E-8E2B-D7515A2D09E4}">
      <dgm:prSet/>
      <dgm:spPr/>
      <dgm:t>
        <a:bodyPr/>
        <a:lstStyle/>
        <a:p>
          <a:endParaRPr lang="en-US"/>
        </a:p>
      </dgm:t>
    </dgm:pt>
    <dgm:pt modelId="{B2ABDC8A-5AF0-4493-90DA-CAC8995D24AB}" type="sibTrans" cxnId="{6A783100-3436-468E-8E2B-D7515A2D09E4}">
      <dgm:prSet/>
      <dgm:spPr/>
      <dgm:t>
        <a:bodyPr/>
        <a:lstStyle/>
        <a:p>
          <a:endParaRPr lang="en-US"/>
        </a:p>
      </dgm:t>
    </dgm:pt>
    <dgm:pt modelId="{8EA24888-FA00-416A-9DBA-CDB060511947}" type="pres">
      <dgm:prSet presAssocID="{461B32D3-D29E-4230-94EA-CECBDD201C49}" presName="Name0" presStyleCnt="0">
        <dgm:presLayoutVars>
          <dgm:dir/>
          <dgm:animLvl val="lvl"/>
          <dgm:resizeHandles val="exact"/>
        </dgm:presLayoutVars>
      </dgm:prSet>
      <dgm:spPr/>
    </dgm:pt>
    <dgm:pt modelId="{246CAF46-950B-46D4-953B-1D25538299A1}" type="pres">
      <dgm:prSet presAssocID="{87415BF0-CD38-413E-ADB0-6A292A4F4256}" presName="composite" presStyleCnt="0"/>
      <dgm:spPr/>
    </dgm:pt>
    <dgm:pt modelId="{9BD7135C-E452-48FE-9AD2-4C7B5975B81D}" type="pres">
      <dgm:prSet presAssocID="{87415BF0-CD38-413E-ADB0-6A292A4F425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40DB9A0-F3EE-4F93-AC36-CDFA05062337}" type="pres">
      <dgm:prSet presAssocID="{87415BF0-CD38-413E-ADB0-6A292A4F4256}" presName="desTx" presStyleLbl="alignAccFollowNode1" presStyleIdx="0" presStyleCnt="4">
        <dgm:presLayoutVars>
          <dgm:bulletEnabled val="1"/>
        </dgm:presLayoutVars>
      </dgm:prSet>
      <dgm:spPr/>
    </dgm:pt>
    <dgm:pt modelId="{C138D5A7-8AC0-4748-AD02-07F46CCC04DC}" type="pres">
      <dgm:prSet presAssocID="{0B16EA17-1985-4894-B8D1-19315C0979AB}" presName="space" presStyleCnt="0"/>
      <dgm:spPr/>
    </dgm:pt>
    <dgm:pt modelId="{B453D0BD-7C2F-4C61-BB72-6A9F0E9EE5DB}" type="pres">
      <dgm:prSet presAssocID="{C06812F1-9D7A-45DD-A7F2-45E21870A467}" presName="composite" presStyleCnt="0"/>
      <dgm:spPr/>
    </dgm:pt>
    <dgm:pt modelId="{B2D21798-A40C-4CE7-87AA-0582D38ACCE6}" type="pres">
      <dgm:prSet presAssocID="{C06812F1-9D7A-45DD-A7F2-45E21870A4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FC225B6-B34C-416B-88DD-1EE67A4182C0}" type="pres">
      <dgm:prSet presAssocID="{C06812F1-9D7A-45DD-A7F2-45E21870A467}" presName="desTx" presStyleLbl="alignAccFollowNode1" presStyleIdx="1" presStyleCnt="4">
        <dgm:presLayoutVars>
          <dgm:bulletEnabled val="1"/>
        </dgm:presLayoutVars>
      </dgm:prSet>
      <dgm:spPr/>
    </dgm:pt>
    <dgm:pt modelId="{6D293967-B84D-4E59-A80C-CD5F8D616E42}" type="pres">
      <dgm:prSet presAssocID="{CF4F71E1-C5DF-4995-94BD-8183342C2BC7}" presName="space" presStyleCnt="0"/>
      <dgm:spPr/>
    </dgm:pt>
    <dgm:pt modelId="{24A1A2CE-160B-4F9C-B289-5002C478B679}" type="pres">
      <dgm:prSet presAssocID="{08CD96F0-AF9E-4885-BC42-6DE8C5B860CB}" presName="composite" presStyleCnt="0"/>
      <dgm:spPr/>
    </dgm:pt>
    <dgm:pt modelId="{4EE6FC5B-E4E8-40A2-86AA-FEE063C0260D}" type="pres">
      <dgm:prSet presAssocID="{08CD96F0-AF9E-4885-BC42-6DE8C5B860C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B18E2F7-986C-4D05-975C-772C20FD4EB6}" type="pres">
      <dgm:prSet presAssocID="{08CD96F0-AF9E-4885-BC42-6DE8C5B860CB}" presName="desTx" presStyleLbl="alignAccFollowNode1" presStyleIdx="2" presStyleCnt="4">
        <dgm:presLayoutVars>
          <dgm:bulletEnabled val="1"/>
        </dgm:presLayoutVars>
      </dgm:prSet>
      <dgm:spPr/>
    </dgm:pt>
    <dgm:pt modelId="{D6091002-EBBF-45E1-8490-E2BEA898DAFD}" type="pres">
      <dgm:prSet presAssocID="{7E8480F6-6FA0-42D7-9D5D-E6AC9DC91AE1}" presName="space" presStyleCnt="0"/>
      <dgm:spPr/>
    </dgm:pt>
    <dgm:pt modelId="{5F3C32DB-D61C-413E-A611-18A56FE71069}" type="pres">
      <dgm:prSet presAssocID="{16DBB187-F7F5-412D-A8E0-00F1828E8970}" presName="composite" presStyleCnt="0"/>
      <dgm:spPr/>
    </dgm:pt>
    <dgm:pt modelId="{8044916F-08FB-4524-A4D7-EBC144710959}" type="pres">
      <dgm:prSet presAssocID="{16DBB187-F7F5-412D-A8E0-00F1828E897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39A910A-F897-4056-922D-F1E22F27FCC1}" type="pres">
      <dgm:prSet presAssocID="{16DBB187-F7F5-412D-A8E0-00F1828E897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A783100-3436-468E-8E2B-D7515A2D09E4}" srcId="{16DBB187-F7F5-412D-A8E0-00F1828E8970}" destId="{549B41F2-3356-4EF4-9498-10C7FDD14989}" srcOrd="0" destOrd="0" parTransId="{A46DFAE3-BE47-417E-995B-D90A5FA67889}" sibTransId="{B2ABDC8A-5AF0-4493-90DA-CAC8995D24AB}"/>
    <dgm:cxn modelId="{E7094E03-43E7-4437-90A4-60443EA3EC45}" type="presOf" srcId="{8A53F681-CF19-439D-89D6-BFF5AD830B95}" destId="{E40DB9A0-F3EE-4F93-AC36-CDFA05062337}" srcOrd="0" destOrd="2" presId="urn:microsoft.com/office/officeart/2005/8/layout/hList1"/>
    <dgm:cxn modelId="{46F6A81B-F164-4B2D-A6DF-33DB4552D397}" srcId="{87415BF0-CD38-413E-ADB0-6A292A4F4256}" destId="{FD35952E-E8AA-42FA-81C9-8EEF164E7362}" srcOrd="1" destOrd="0" parTransId="{99093A7E-2634-433A-80AC-E19F43B29327}" sibTransId="{59020332-0E7F-4A79-A5BA-23CF9BC5E877}"/>
    <dgm:cxn modelId="{09AABB1B-F4C7-44D3-BEBB-0EBF47297B47}" srcId="{87415BF0-CD38-413E-ADB0-6A292A4F4256}" destId="{18DAD1F6-A047-4EA7-BD91-DF9E38BD3F3D}" srcOrd="0" destOrd="0" parTransId="{F39A32F4-F4C0-4804-B53E-03BF9C7783AF}" sibTransId="{92D69338-1F88-4313-9160-E33DD30DF921}"/>
    <dgm:cxn modelId="{197FD82A-7108-43D8-B134-8AE838FACB48}" type="presOf" srcId="{08CD96F0-AF9E-4885-BC42-6DE8C5B860CB}" destId="{4EE6FC5B-E4E8-40A2-86AA-FEE063C0260D}" srcOrd="0" destOrd="0" presId="urn:microsoft.com/office/officeart/2005/8/layout/hList1"/>
    <dgm:cxn modelId="{2463B83A-0386-4E42-9C02-E02C2381B3D6}" type="presOf" srcId="{549B41F2-3356-4EF4-9498-10C7FDD14989}" destId="{D39A910A-F897-4056-922D-F1E22F27FCC1}" srcOrd="0" destOrd="0" presId="urn:microsoft.com/office/officeart/2005/8/layout/hList1"/>
    <dgm:cxn modelId="{62E58465-9073-4D9E-A480-BBC85547F05B}" type="presOf" srcId="{25D42830-E79F-495F-8D0B-CFEE18E488EC}" destId="{7FC225B6-B34C-416B-88DD-1EE67A4182C0}" srcOrd="0" destOrd="1" presId="urn:microsoft.com/office/officeart/2005/8/layout/hList1"/>
    <dgm:cxn modelId="{40C4D84A-D628-4D35-9E62-2BAA6B1DA287}" type="presOf" srcId="{C06812F1-9D7A-45DD-A7F2-45E21870A467}" destId="{B2D21798-A40C-4CE7-87AA-0582D38ACCE6}" srcOrd="0" destOrd="0" presId="urn:microsoft.com/office/officeart/2005/8/layout/hList1"/>
    <dgm:cxn modelId="{585A4B4F-F0C8-4D81-AAA6-5E51E59C7F1D}" srcId="{87415BF0-CD38-413E-ADB0-6A292A4F4256}" destId="{8A53F681-CF19-439D-89D6-BFF5AD830B95}" srcOrd="2" destOrd="0" parTransId="{C0DFA1B5-4DA1-45BA-B7B0-34FDC84A88EE}" sibTransId="{7C6FE65C-B87E-4B6D-B51D-EFF633B90571}"/>
    <dgm:cxn modelId="{D9C4DA6F-22CC-4E26-A60F-8186F35E55FA}" type="presOf" srcId="{18DAD1F6-A047-4EA7-BD91-DF9E38BD3F3D}" destId="{E40DB9A0-F3EE-4F93-AC36-CDFA05062337}" srcOrd="0" destOrd="0" presId="urn:microsoft.com/office/officeart/2005/8/layout/hList1"/>
    <dgm:cxn modelId="{2410B876-BD38-4F79-A544-A33FF8048274}" type="presOf" srcId="{87415BF0-CD38-413E-ADB0-6A292A4F4256}" destId="{9BD7135C-E452-48FE-9AD2-4C7B5975B81D}" srcOrd="0" destOrd="0" presId="urn:microsoft.com/office/officeart/2005/8/layout/hList1"/>
    <dgm:cxn modelId="{9A8D4059-12B8-4BFE-BBD5-CFC3AB34B2BB}" type="presOf" srcId="{16DBB187-F7F5-412D-A8E0-00F1828E8970}" destId="{8044916F-08FB-4524-A4D7-EBC144710959}" srcOrd="0" destOrd="0" presId="urn:microsoft.com/office/officeart/2005/8/layout/hList1"/>
    <dgm:cxn modelId="{A604CF84-61CB-422A-8F43-B864760FC698}" srcId="{461B32D3-D29E-4230-94EA-CECBDD201C49}" destId="{16DBB187-F7F5-412D-A8E0-00F1828E8970}" srcOrd="3" destOrd="0" parTransId="{9522228A-9D78-4888-99A7-135B48B643A2}" sibTransId="{B07CF302-6780-4BF3-877B-DBA6186B522F}"/>
    <dgm:cxn modelId="{4B26E894-7FAA-4077-BDFC-2F4E11BEC9CC}" srcId="{08CD96F0-AF9E-4885-BC42-6DE8C5B860CB}" destId="{0B8F27B7-06AF-4AE7-8584-2EA368803B7D}" srcOrd="0" destOrd="0" parTransId="{A254CC10-9279-47E9-8FC4-ACB76D4396CD}" sibTransId="{45D67563-7940-4622-893B-0AB1A3941863}"/>
    <dgm:cxn modelId="{54FA1EAA-B101-4A70-B40C-3F056D140D3A}" srcId="{461B32D3-D29E-4230-94EA-CECBDD201C49}" destId="{C06812F1-9D7A-45DD-A7F2-45E21870A467}" srcOrd="1" destOrd="0" parTransId="{26528EAA-389E-4A67-982B-C8CC02B695DC}" sibTransId="{CF4F71E1-C5DF-4995-94BD-8183342C2BC7}"/>
    <dgm:cxn modelId="{46A5A6AB-C387-4BDF-9919-9EFB39E94500}" srcId="{461B32D3-D29E-4230-94EA-CECBDD201C49}" destId="{87415BF0-CD38-413E-ADB0-6A292A4F4256}" srcOrd="0" destOrd="0" parTransId="{DD4655D2-598C-4C9F-841F-E69B8245E6D0}" sibTransId="{0B16EA17-1985-4894-B8D1-19315C0979AB}"/>
    <dgm:cxn modelId="{977FF7C1-B73F-4565-998E-8A8A1C370A68}" srcId="{C06812F1-9D7A-45DD-A7F2-45E21870A467}" destId="{BD0A7291-C933-4F45-B958-623E6555461A}" srcOrd="0" destOrd="0" parTransId="{A1E0D61C-A11F-4EC1-9D45-444493C9FC19}" sibTransId="{49A68EE2-02D4-4180-9593-06B759D242A2}"/>
    <dgm:cxn modelId="{023E81C8-6923-4417-9585-7FC219B6A968}" type="presOf" srcId="{BD0A7291-C933-4F45-B958-623E6555461A}" destId="{7FC225B6-B34C-416B-88DD-1EE67A4182C0}" srcOrd="0" destOrd="0" presId="urn:microsoft.com/office/officeart/2005/8/layout/hList1"/>
    <dgm:cxn modelId="{6F7520DB-7980-48B9-9DE0-E35E6969DE18}" type="presOf" srcId="{0B8F27B7-06AF-4AE7-8584-2EA368803B7D}" destId="{8B18E2F7-986C-4D05-975C-772C20FD4EB6}" srcOrd="0" destOrd="0" presId="urn:microsoft.com/office/officeart/2005/8/layout/hList1"/>
    <dgm:cxn modelId="{6A4036DD-4741-47D1-A87E-D16831D18776}" type="presOf" srcId="{461B32D3-D29E-4230-94EA-CECBDD201C49}" destId="{8EA24888-FA00-416A-9DBA-CDB060511947}" srcOrd="0" destOrd="0" presId="urn:microsoft.com/office/officeart/2005/8/layout/hList1"/>
    <dgm:cxn modelId="{771FE2E8-4103-45FC-A748-FE5123BC6168}" srcId="{C06812F1-9D7A-45DD-A7F2-45E21870A467}" destId="{25D42830-E79F-495F-8D0B-CFEE18E488EC}" srcOrd="1" destOrd="0" parTransId="{B127163D-9FAF-4A98-94BE-4085F31694CA}" sibTransId="{CA5875F8-516C-40DE-80D9-2784A2CB3035}"/>
    <dgm:cxn modelId="{FF8228EA-5049-479B-9307-7F6D0F8DB047}" srcId="{461B32D3-D29E-4230-94EA-CECBDD201C49}" destId="{08CD96F0-AF9E-4885-BC42-6DE8C5B860CB}" srcOrd="2" destOrd="0" parTransId="{B0ECA93E-8C87-4724-8392-8D2E00FAD492}" sibTransId="{7E8480F6-6FA0-42D7-9D5D-E6AC9DC91AE1}"/>
    <dgm:cxn modelId="{26DF3FF7-64E1-4EB9-BD58-C1DCCB075D69}" type="presOf" srcId="{FD35952E-E8AA-42FA-81C9-8EEF164E7362}" destId="{E40DB9A0-F3EE-4F93-AC36-CDFA05062337}" srcOrd="0" destOrd="1" presId="urn:microsoft.com/office/officeart/2005/8/layout/hList1"/>
    <dgm:cxn modelId="{44064D17-715F-4530-BDF7-019B4F2D15DA}" type="presParOf" srcId="{8EA24888-FA00-416A-9DBA-CDB060511947}" destId="{246CAF46-950B-46D4-953B-1D25538299A1}" srcOrd="0" destOrd="0" presId="urn:microsoft.com/office/officeart/2005/8/layout/hList1"/>
    <dgm:cxn modelId="{4B332F8F-BEFD-40B2-ABDC-95284910E310}" type="presParOf" srcId="{246CAF46-950B-46D4-953B-1D25538299A1}" destId="{9BD7135C-E452-48FE-9AD2-4C7B5975B81D}" srcOrd="0" destOrd="0" presId="urn:microsoft.com/office/officeart/2005/8/layout/hList1"/>
    <dgm:cxn modelId="{585BCE88-ABE2-4BC3-821F-2960DF62C303}" type="presParOf" srcId="{246CAF46-950B-46D4-953B-1D25538299A1}" destId="{E40DB9A0-F3EE-4F93-AC36-CDFA05062337}" srcOrd="1" destOrd="0" presId="urn:microsoft.com/office/officeart/2005/8/layout/hList1"/>
    <dgm:cxn modelId="{1DCB86D1-6664-4FBC-ABC3-1F8438BBEAE5}" type="presParOf" srcId="{8EA24888-FA00-416A-9DBA-CDB060511947}" destId="{C138D5A7-8AC0-4748-AD02-07F46CCC04DC}" srcOrd="1" destOrd="0" presId="urn:microsoft.com/office/officeart/2005/8/layout/hList1"/>
    <dgm:cxn modelId="{7BF5F3CA-D302-4F01-8797-DE7CF9FC8A04}" type="presParOf" srcId="{8EA24888-FA00-416A-9DBA-CDB060511947}" destId="{B453D0BD-7C2F-4C61-BB72-6A9F0E9EE5DB}" srcOrd="2" destOrd="0" presId="urn:microsoft.com/office/officeart/2005/8/layout/hList1"/>
    <dgm:cxn modelId="{737119E1-4399-410B-8935-FEE3ECFCBEEF}" type="presParOf" srcId="{B453D0BD-7C2F-4C61-BB72-6A9F0E9EE5DB}" destId="{B2D21798-A40C-4CE7-87AA-0582D38ACCE6}" srcOrd="0" destOrd="0" presId="urn:microsoft.com/office/officeart/2005/8/layout/hList1"/>
    <dgm:cxn modelId="{E4B6FE4A-138F-4ADC-AD7C-668DEAF9C7C9}" type="presParOf" srcId="{B453D0BD-7C2F-4C61-BB72-6A9F0E9EE5DB}" destId="{7FC225B6-B34C-416B-88DD-1EE67A4182C0}" srcOrd="1" destOrd="0" presId="urn:microsoft.com/office/officeart/2005/8/layout/hList1"/>
    <dgm:cxn modelId="{D2690B7B-4770-4E4B-918D-C6F44E73C73E}" type="presParOf" srcId="{8EA24888-FA00-416A-9DBA-CDB060511947}" destId="{6D293967-B84D-4E59-A80C-CD5F8D616E42}" srcOrd="3" destOrd="0" presId="urn:microsoft.com/office/officeart/2005/8/layout/hList1"/>
    <dgm:cxn modelId="{1FDFEF38-C348-441C-9497-CE309905A3EE}" type="presParOf" srcId="{8EA24888-FA00-416A-9DBA-CDB060511947}" destId="{24A1A2CE-160B-4F9C-B289-5002C478B679}" srcOrd="4" destOrd="0" presId="urn:microsoft.com/office/officeart/2005/8/layout/hList1"/>
    <dgm:cxn modelId="{63D2BBB6-E019-4884-A84B-3ACD40725E12}" type="presParOf" srcId="{24A1A2CE-160B-4F9C-B289-5002C478B679}" destId="{4EE6FC5B-E4E8-40A2-86AA-FEE063C0260D}" srcOrd="0" destOrd="0" presId="urn:microsoft.com/office/officeart/2005/8/layout/hList1"/>
    <dgm:cxn modelId="{C08A0A00-BE4F-4A15-8C72-69BF60F00733}" type="presParOf" srcId="{24A1A2CE-160B-4F9C-B289-5002C478B679}" destId="{8B18E2F7-986C-4D05-975C-772C20FD4EB6}" srcOrd="1" destOrd="0" presId="urn:microsoft.com/office/officeart/2005/8/layout/hList1"/>
    <dgm:cxn modelId="{92C8CED8-D184-4296-99B8-7929E15555A8}" type="presParOf" srcId="{8EA24888-FA00-416A-9DBA-CDB060511947}" destId="{D6091002-EBBF-45E1-8490-E2BEA898DAFD}" srcOrd="5" destOrd="0" presId="urn:microsoft.com/office/officeart/2005/8/layout/hList1"/>
    <dgm:cxn modelId="{E446A473-7669-4534-BFF1-7AB8362B5707}" type="presParOf" srcId="{8EA24888-FA00-416A-9DBA-CDB060511947}" destId="{5F3C32DB-D61C-413E-A611-18A56FE71069}" srcOrd="6" destOrd="0" presId="urn:microsoft.com/office/officeart/2005/8/layout/hList1"/>
    <dgm:cxn modelId="{FE58AED7-7D8B-4F8D-B976-5BB01DADE32C}" type="presParOf" srcId="{5F3C32DB-D61C-413E-A611-18A56FE71069}" destId="{8044916F-08FB-4524-A4D7-EBC144710959}" srcOrd="0" destOrd="0" presId="urn:microsoft.com/office/officeart/2005/8/layout/hList1"/>
    <dgm:cxn modelId="{23167EDA-47D5-44DB-883B-DFE0834314B7}" type="presParOf" srcId="{5F3C32DB-D61C-413E-A611-18A56FE71069}" destId="{D39A910A-F897-4056-922D-F1E22F27FC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ECFCF-E9C7-4A3B-8073-3863754F345A}">
      <dsp:nvSpPr>
        <dsp:cNvPr id="0" name=""/>
        <dsp:cNvSpPr/>
      </dsp:nvSpPr>
      <dsp:spPr>
        <a:xfrm>
          <a:off x="0" y="821136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603EE6-13A4-4614-A352-0C83F5957AF8}">
      <dsp:nvSpPr>
        <dsp:cNvPr id="0" name=""/>
        <dsp:cNvSpPr/>
      </dsp:nvSpPr>
      <dsp:spPr>
        <a:xfrm>
          <a:off x="0" y="2359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2359"/>
        <a:ext cx="4137665" cy="804508"/>
      </dsp:txXfrm>
    </dsp:sp>
    <dsp:sp modelId="{31F86984-37B9-49E1-86B5-114A8DE9E6F7}">
      <dsp:nvSpPr>
        <dsp:cNvPr id="0" name=""/>
        <dsp:cNvSpPr/>
      </dsp:nvSpPr>
      <dsp:spPr>
        <a:xfrm>
          <a:off x="0" y="806867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CD0ACE-ADD1-413E-B369-9CDBCB3EDFD7}">
      <dsp:nvSpPr>
        <dsp:cNvPr id="0" name=""/>
        <dsp:cNvSpPr/>
      </dsp:nvSpPr>
      <dsp:spPr>
        <a:xfrm>
          <a:off x="0" y="830930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Precision</a:t>
          </a:r>
          <a:r>
            <a:rPr lang="en-US" sz="1600" b="0" i="0" kern="1200" dirty="0"/>
            <a:t>: Random Forest (0.88), lowest rate of false  churn(positives).</a:t>
          </a:r>
          <a:endParaRPr lang="en-US" sz="1600" kern="1200" dirty="0"/>
        </a:p>
      </dsp:txBody>
      <dsp:txXfrm>
        <a:off x="0" y="830930"/>
        <a:ext cx="4137665" cy="804508"/>
      </dsp:txXfrm>
    </dsp:sp>
    <dsp:sp modelId="{A5F29616-C88C-4024-8E74-F404D3D7760F}">
      <dsp:nvSpPr>
        <dsp:cNvPr id="0" name=""/>
        <dsp:cNvSpPr/>
      </dsp:nvSpPr>
      <dsp:spPr>
        <a:xfrm>
          <a:off x="0" y="1611375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084331-891F-4443-B6DB-753C1012A28D}">
      <dsp:nvSpPr>
        <dsp:cNvPr id="0" name=""/>
        <dsp:cNvSpPr/>
      </dsp:nvSpPr>
      <dsp:spPr>
        <a:xfrm>
          <a:off x="0" y="1611375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Recall</a:t>
          </a:r>
          <a:r>
            <a:rPr lang="en-US" sz="1600" b="0" i="0" kern="1200" dirty="0"/>
            <a:t>: KNN (0.41) highest rate of true positives/churn</a:t>
          </a:r>
          <a:endParaRPr lang="en-US" sz="1600" kern="1200" dirty="0"/>
        </a:p>
      </dsp:txBody>
      <dsp:txXfrm>
        <a:off x="0" y="1611375"/>
        <a:ext cx="4137665" cy="804508"/>
      </dsp:txXfrm>
    </dsp:sp>
    <dsp:sp modelId="{421A216E-3FFE-40BB-A597-36ABFE24CF57}">
      <dsp:nvSpPr>
        <dsp:cNvPr id="0" name=""/>
        <dsp:cNvSpPr/>
      </dsp:nvSpPr>
      <dsp:spPr>
        <a:xfrm>
          <a:off x="0" y="2415883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5E71E4-34AF-49F8-9C6E-B2D14448FD2F}">
      <dsp:nvSpPr>
        <dsp:cNvPr id="0" name=""/>
        <dsp:cNvSpPr/>
      </dsp:nvSpPr>
      <dsp:spPr>
        <a:xfrm>
          <a:off x="0" y="2415883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F1 Score</a:t>
          </a:r>
          <a:r>
            <a:rPr lang="en-US" sz="1600" b="0" i="0" kern="1200" dirty="0"/>
            <a:t>: KNN and Decision Tree (0.51 overall performance.</a:t>
          </a:r>
          <a:endParaRPr lang="en-US" sz="1600" kern="1200" dirty="0"/>
        </a:p>
      </dsp:txBody>
      <dsp:txXfrm>
        <a:off x="0" y="2415883"/>
        <a:ext cx="4137665" cy="804508"/>
      </dsp:txXfrm>
    </dsp:sp>
    <dsp:sp modelId="{B1C13034-2006-4834-BB77-52B24162D16E}">
      <dsp:nvSpPr>
        <dsp:cNvPr id="0" name=""/>
        <dsp:cNvSpPr/>
      </dsp:nvSpPr>
      <dsp:spPr>
        <a:xfrm>
          <a:off x="0" y="3220391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119887-94F0-4C89-8C9F-0A2D78EE1089}">
      <dsp:nvSpPr>
        <dsp:cNvPr id="0" name=""/>
        <dsp:cNvSpPr/>
      </dsp:nvSpPr>
      <dsp:spPr>
        <a:xfrm>
          <a:off x="0" y="3220391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Accuracy</a:t>
          </a:r>
          <a:r>
            <a:rPr lang="en-US" sz="1600" b="0" i="0" kern="1200"/>
            <a:t>: Random Forest (0.90),  overall correctness of the predictions.</a:t>
          </a:r>
          <a:endParaRPr lang="en-US" sz="1600" kern="1200"/>
        </a:p>
      </dsp:txBody>
      <dsp:txXfrm>
        <a:off x="0" y="3220391"/>
        <a:ext cx="4137665" cy="804508"/>
      </dsp:txXfrm>
    </dsp:sp>
    <dsp:sp modelId="{9A74F0A8-9980-4EF1-9978-B0078E643399}">
      <dsp:nvSpPr>
        <dsp:cNvPr id="0" name=""/>
        <dsp:cNvSpPr/>
      </dsp:nvSpPr>
      <dsp:spPr>
        <a:xfrm>
          <a:off x="0" y="4024899"/>
          <a:ext cx="413766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CD6A78-21D2-4E0E-B5C4-628662FF866B}">
      <dsp:nvSpPr>
        <dsp:cNvPr id="0" name=""/>
        <dsp:cNvSpPr/>
      </dsp:nvSpPr>
      <dsp:spPr>
        <a:xfrm>
          <a:off x="0" y="4024899"/>
          <a:ext cx="4137665" cy="80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AUC Score</a:t>
          </a:r>
          <a:r>
            <a:rPr lang="en-US" sz="1600" b="0" i="0" kern="1200"/>
            <a:t>: Logistic Regression </a:t>
          </a:r>
          <a:r>
            <a:rPr lang="en-US" sz="1600" kern="1200"/>
            <a:t>(0.7453), </a:t>
          </a:r>
          <a:r>
            <a:rPr lang="en-US" sz="1600" b="0" i="0" kern="1200"/>
            <a:t>ability to distinguish between churn and not-churn</a:t>
          </a:r>
          <a:endParaRPr lang="en-US" sz="1600" kern="1200"/>
        </a:p>
      </dsp:txBody>
      <dsp:txXfrm>
        <a:off x="0" y="4024899"/>
        <a:ext cx="4137665" cy="804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7135C-E452-48FE-9AD2-4C7B5975B81D}">
      <dsp:nvSpPr>
        <dsp:cNvPr id="0" name=""/>
        <dsp:cNvSpPr/>
      </dsp:nvSpPr>
      <dsp:spPr>
        <a:xfrm>
          <a:off x="3953" y="39363"/>
          <a:ext cx="2377306" cy="583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Concentrated Usage Analysis</a:t>
          </a:r>
          <a:endParaRPr lang="en-US" sz="1600" kern="1200"/>
        </a:p>
      </dsp:txBody>
      <dsp:txXfrm>
        <a:off x="3953" y="39363"/>
        <a:ext cx="2377306" cy="583330"/>
      </dsp:txXfrm>
    </dsp:sp>
    <dsp:sp modelId="{E40DB9A0-F3EE-4F93-AC36-CDFA05062337}">
      <dsp:nvSpPr>
        <dsp:cNvPr id="0" name=""/>
        <dsp:cNvSpPr/>
      </dsp:nvSpPr>
      <dsp:spPr>
        <a:xfrm>
          <a:off x="3953" y="622694"/>
          <a:ext cx="2377306" cy="36892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Accurate and meticulous data collection for usage analysis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Employ detailed analysis of usage patterns, including rate structure for different times of day.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Allocate resources to track and </a:t>
          </a:r>
          <a:r>
            <a:rPr lang="en-US" sz="1600" kern="1200"/>
            <a:t>analyze high-risk customers and employ mitigation strategies to stem churn</a:t>
          </a:r>
        </a:p>
      </dsp:txBody>
      <dsp:txXfrm>
        <a:off x="3953" y="622694"/>
        <a:ext cx="2377306" cy="3689280"/>
      </dsp:txXfrm>
    </dsp:sp>
    <dsp:sp modelId="{B2D21798-A40C-4CE7-87AA-0582D38ACCE6}">
      <dsp:nvSpPr>
        <dsp:cNvPr id="0" name=""/>
        <dsp:cNvSpPr/>
      </dsp:nvSpPr>
      <dsp:spPr>
        <a:xfrm>
          <a:off x="2714082" y="39363"/>
          <a:ext cx="2377306" cy="583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Customer Segmentation</a:t>
          </a:r>
          <a:endParaRPr lang="en-US" sz="1600" kern="1200"/>
        </a:p>
      </dsp:txBody>
      <dsp:txXfrm>
        <a:off x="2714082" y="39363"/>
        <a:ext cx="2377306" cy="583330"/>
      </dsp:txXfrm>
    </dsp:sp>
    <dsp:sp modelId="{7FC225B6-B34C-416B-88DD-1EE67A4182C0}">
      <dsp:nvSpPr>
        <dsp:cNvPr id="0" name=""/>
        <dsp:cNvSpPr/>
      </dsp:nvSpPr>
      <dsp:spPr>
        <a:xfrm>
          <a:off x="2714082" y="622694"/>
          <a:ext cx="2377306" cy="36892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Utilize insights on plan types and usage patterns to segment customers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Allotment rate structure for international subscribers to curb churn</a:t>
          </a:r>
          <a:endParaRPr lang="en-US" sz="1600" kern="1200" dirty="0"/>
        </a:p>
      </dsp:txBody>
      <dsp:txXfrm>
        <a:off x="2714082" y="622694"/>
        <a:ext cx="2377306" cy="3689280"/>
      </dsp:txXfrm>
    </dsp:sp>
    <dsp:sp modelId="{4EE6FC5B-E4E8-40A2-86AA-FEE063C0260D}">
      <dsp:nvSpPr>
        <dsp:cNvPr id="0" name=""/>
        <dsp:cNvSpPr/>
      </dsp:nvSpPr>
      <dsp:spPr>
        <a:xfrm>
          <a:off x="5424211" y="39363"/>
          <a:ext cx="2377306" cy="583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Invest in Subscription Analytics</a:t>
          </a:r>
          <a:endParaRPr lang="en-US" sz="1600" kern="1200"/>
        </a:p>
      </dsp:txBody>
      <dsp:txXfrm>
        <a:off x="5424211" y="39363"/>
        <a:ext cx="2377306" cy="583330"/>
      </dsp:txXfrm>
    </dsp:sp>
    <dsp:sp modelId="{8B18E2F7-986C-4D05-975C-772C20FD4EB6}">
      <dsp:nvSpPr>
        <dsp:cNvPr id="0" name=""/>
        <dsp:cNvSpPr/>
      </dsp:nvSpPr>
      <dsp:spPr>
        <a:xfrm>
          <a:off x="5424211" y="622694"/>
          <a:ext cx="2377306" cy="36892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Acquire dashboards to monitor high-importance features in real-time, allowing for proactive measures to prevent churn</a:t>
          </a:r>
          <a:endParaRPr lang="en-US" sz="1600" kern="1200"/>
        </a:p>
      </dsp:txBody>
      <dsp:txXfrm>
        <a:off x="5424211" y="622694"/>
        <a:ext cx="2377306" cy="3689280"/>
      </dsp:txXfrm>
    </dsp:sp>
    <dsp:sp modelId="{8044916F-08FB-4524-A4D7-EBC144710959}">
      <dsp:nvSpPr>
        <dsp:cNvPr id="0" name=""/>
        <dsp:cNvSpPr/>
      </dsp:nvSpPr>
      <dsp:spPr>
        <a:xfrm>
          <a:off x="8134340" y="39363"/>
          <a:ext cx="2377306" cy="5833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Survey customers at the point of cancel</a:t>
          </a:r>
          <a:endParaRPr lang="en-US" sz="1600" kern="1200"/>
        </a:p>
      </dsp:txBody>
      <dsp:txXfrm>
        <a:off x="8134340" y="39363"/>
        <a:ext cx="2377306" cy="583330"/>
      </dsp:txXfrm>
    </dsp:sp>
    <dsp:sp modelId="{D39A910A-F897-4056-922D-F1E22F27FCC1}">
      <dsp:nvSpPr>
        <dsp:cNvPr id="0" name=""/>
        <dsp:cNvSpPr/>
      </dsp:nvSpPr>
      <dsp:spPr>
        <a:xfrm>
          <a:off x="8134340" y="622694"/>
          <a:ext cx="2377306" cy="36892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Utilize churn survey to gather data to understand why customers cancel their accounts.</a:t>
          </a:r>
          <a:endParaRPr lang="en-US" sz="1600" kern="1200" dirty="0"/>
        </a:p>
      </dsp:txBody>
      <dsp:txXfrm>
        <a:off x="8134340" y="622694"/>
        <a:ext cx="2377306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08A3-0A5F-42DE-92C3-D85B10244AF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0E80-C190-46E4-9968-E796B9D5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410B0-9B49-464B-B84D-D68B70094D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4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30E80-C190-46E4-9968-E796B9D5E1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410B0-9B49-464B-B84D-D68B70094D0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410B0-9B49-464B-B84D-D68B70094D0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0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30E80-C190-46E4-9968-E796B9D5E1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053-EF33-2F16-15EA-AD0A06D7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27A2D-4460-5A34-8C5F-2931EB890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187A-F5AB-A20A-68F6-6E70E689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CC81-BF05-0F90-9B56-B6A2F855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C728-EFF2-115F-15AB-0960A66B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F9E-B6B1-90F9-2B1F-98769A7F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9764-DA18-80A3-0ADB-61981A80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F4A6-9716-60FD-6AA3-48DB184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ADC1-E66E-1A4E-EC7A-6FE81211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E81C-D8D9-83DE-E9D3-27EB18A1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21F-EE57-0D82-BA24-2EDB4D81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99ED-359D-599E-E59B-77518290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17C4-4CA9-1CE2-2FAC-E78F663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D9E2-0804-90C2-89CF-AABA0DF6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A141-E9FC-3BF6-A558-D5BC0EC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19E-A9A8-2F49-59B3-3A089A5B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1852-9A5A-D415-3A75-7F78FCBE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476C-182B-26DA-4C8E-0D99CCE9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FF4D-60DB-6FF6-6160-B690A98F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B23C-3CE4-FD79-DFE6-E8163A5D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A45B-6A97-2B86-EE71-E5D9BB82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E275-E88C-10ED-E9FB-8A931B8F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5214-4A22-87B2-56E9-292A4D90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0364-1072-97FE-E552-9DC9356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4CD5-2C7C-9AE3-C709-CEEB373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5EF-37B6-1DDA-B292-E232CBE8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147B-133F-EF8D-11EF-D1F726A3A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F11E-A2EB-1C9C-3C14-DB9E3198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4CFB-3C53-BD72-05D1-BED04F37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C845-105D-2B02-0EB4-34979927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D8BA-916B-6F77-802F-0DC665A6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54B-43D5-F763-353E-644601E8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C370-05F5-9145-6ABE-8576A70A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CD3F-F225-799B-FBD3-D221CA5D4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2C1F-BF9C-3BAB-9BCA-0EDD429E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FCAB9-E83C-7644-B325-564590F52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44D50-8C62-DD02-8137-A53AF19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4896B-A273-77E5-6DF8-C9CD501A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AC2F2-9D97-41BA-3091-7E0BFF34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DC05-1B4A-3319-B1B3-993FBCC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D979F-EAE2-3D85-B6F9-E7DACD64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7AFE9-EDAD-21BF-89D5-DE2EE4DA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899F-818E-7561-773D-1C2440E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4597B-D641-DC67-31E9-8E14D91A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BD9AA-81D0-A85E-DB20-C1FA1EDA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C4EC-0983-4F44-7E37-3107B78F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92E-8B50-0A9F-8658-E9EA77D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2B59-82BA-B593-BCB6-8FAF08A1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74C62-A3E5-9CEB-BC34-F306E085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206C-EE97-F7CF-889B-9C14F08A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F194-10C6-52B7-CD2C-4F99E082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67BE-843A-4E9F-9836-02809D5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C7A1-A8A1-2377-66C2-0182046D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65F0C-4CFB-FBBE-BD29-7B5B3102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B0E5F-BD8E-8738-1814-3BDB4696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B22D-D402-DA9F-175E-8599ED89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8B9B-14D1-9767-4F10-E35827E0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CBA8-EE05-EA32-B0CF-DC1516E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DB3EF-DE77-5DEB-0DED-C2916920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73BE-E0EB-D8ED-294E-761986A2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E1D7-88AD-CE6D-ABAA-3F99091F3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D5CF9-CEE7-4E4F-9E02-480CF012B3B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7EA0-B86B-1466-E5FE-D019F2A6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A8BA-647A-B59E-C4DB-EC48AA8D8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8D49-B0B8-4E87-A076-568B1849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8F101-DD2B-BC36-6D72-B35F81D1E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Subscriber Retention: Halting the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09B7E-7B43-F64E-63E4-6DCEA8B8C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Deon Durrant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Honey dripping on trio of spoons">
            <a:extLst>
              <a:ext uri="{FF2B5EF4-FFF2-40B4-BE49-F238E27FC236}">
                <a16:creationId xmlns:a16="http://schemas.microsoft.com/office/drawing/2014/main" id="{A4413B61-C86A-B085-D5B4-7335148B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" r="3" b="3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6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AAE01-0F03-8E01-5A0B-F9B08BD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30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Modeling </a:t>
            </a:r>
            <a:br>
              <a:rPr lang="en-US" sz="3000" b="1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3000" b="1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300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Evaluation: </a:t>
            </a:r>
            <a:r>
              <a:rPr lang="en-US" sz="30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 Improvement Analysis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701FD-7B19-665E-AE26-3BE0595814CA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Precision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highlight>
                  <a:srgbClr val="FFFFFF"/>
                </a:highlight>
              </a:rPr>
              <a:t>model_rf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 shows a decrease in precision by </a:t>
            </a:r>
            <a:r>
              <a:rPr lang="en-US" sz="1000" b="1" i="0" dirty="0">
                <a:effectLst/>
                <a:highlight>
                  <a:srgbClr val="FFFFFF"/>
                </a:highlight>
              </a:rPr>
              <a:t>9.09%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FF"/>
                </a:highlight>
              </a:rPr>
              <a:t> 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higher tendency to classify not-churn(negatives) cases as churn(positives)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Recall</a:t>
            </a:r>
            <a:endParaRPr lang="en-US" sz="10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 err="1">
                <a:effectLst/>
                <a:highlight>
                  <a:srgbClr val="FFFFFF"/>
                </a:highlight>
              </a:rPr>
              <a:t>model_rf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 is </a:t>
            </a:r>
            <a:r>
              <a:rPr lang="en-US" sz="1000" b="1" i="0" dirty="0">
                <a:effectLst/>
                <a:highlight>
                  <a:srgbClr val="FFFFFF"/>
                </a:highlight>
              </a:rPr>
              <a:t>58.06% 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higher than rf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highlight>
                  <a:srgbClr val="FFFFFF"/>
                </a:highlight>
              </a:rPr>
              <a:t>better at identifying actual positive cases overall.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F1-Score</a:t>
            </a:r>
            <a:endParaRPr lang="en-US" sz="10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1000" b="1" i="0" dirty="0">
                <a:effectLst/>
                <a:highlight>
                  <a:srgbClr val="FFFFFF"/>
                </a:highlight>
              </a:rPr>
              <a:t>32.61% 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improvement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highlight>
                  <a:srgbClr val="FFFFFF"/>
                </a:highlight>
              </a:rPr>
              <a:t>more robust in balancing between missing churns and maintaining accuracy in those predictions.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Accuracy</a:t>
            </a:r>
            <a:endParaRPr lang="en-US" sz="10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highlight>
                  <a:srgbClr val="FFFFFF"/>
                </a:highlight>
              </a:rPr>
              <a:t>1.11% </a:t>
            </a:r>
            <a:r>
              <a:rPr lang="en-US" sz="1000" dirty="0">
                <a:highlight>
                  <a:srgbClr val="FFFFFF"/>
                </a:highlight>
              </a:rPr>
              <a:t>improvement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FFFFFF"/>
                </a:highlight>
              </a:rPr>
              <a:t>makes correct predictions on a slightly higher percentage of the total dataset</a:t>
            </a:r>
            <a:endParaRPr lang="en-US" sz="1000" b="0" i="0" dirty="0">
              <a:effectLst/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AUC Score</a:t>
            </a:r>
            <a:endParaRPr lang="en-US" sz="10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 dirty="0">
                <a:effectLst/>
                <a:highlight>
                  <a:srgbClr val="FFFFFF"/>
                </a:highlight>
              </a:rPr>
              <a:t>12.31%, </a:t>
            </a:r>
            <a:r>
              <a:rPr lang="en-US" sz="1000" b="0" i="0" dirty="0">
                <a:effectLst/>
                <a:highlight>
                  <a:srgbClr val="FFFFFF"/>
                </a:highlight>
              </a:rPr>
              <a:t>improvement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highlight>
                  <a:srgbClr val="FFFFFF"/>
                </a:highlight>
              </a:rPr>
              <a:t>enhanced predictive performance.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323F0-4D8F-CAD1-63CC-BD38D3C1F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76947"/>
              </p:ext>
            </p:extLst>
          </p:nvPr>
        </p:nvGraphicFramePr>
        <p:xfrm>
          <a:off x="630936" y="1188988"/>
          <a:ext cx="5458969" cy="44800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7383">
                  <a:extLst>
                    <a:ext uri="{9D8B030D-6E8A-4147-A177-3AD203B41FA5}">
                      <a16:colId xmlns:a16="http://schemas.microsoft.com/office/drawing/2014/main" val="64905222"/>
                    </a:ext>
                  </a:extLst>
                </a:gridCol>
                <a:gridCol w="873663">
                  <a:extLst>
                    <a:ext uri="{9D8B030D-6E8A-4147-A177-3AD203B41FA5}">
                      <a16:colId xmlns:a16="http://schemas.microsoft.com/office/drawing/2014/main" val="1179538413"/>
                    </a:ext>
                  </a:extLst>
                </a:gridCol>
                <a:gridCol w="1505878">
                  <a:extLst>
                    <a:ext uri="{9D8B030D-6E8A-4147-A177-3AD203B41FA5}">
                      <a16:colId xmlns:a16="http://schemas.microsoft.com/office/drawing/2014/main" val="2275132161"/>
                    </a:ext>
                  </a:extLst>
                </a:gridCol>
                <a:gridCol w="1602045">
                  <a:extLst>
                    <a:ext uri="{9D8B030D-6E8A-4147-A177-3AD203B41FA5}">
                      <a16:colId xmlns:a16="http://schemas.microsoft.com/office/drawing/2014/main" val="3057924784"/>
                    </a:ext>
                  </a:extLst>
                </a:gridCol>
              </a:tblGrid>
              <a:tr h="958408"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0" marR="148487" marT="38919" marB="194597" anchor="b"/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</a:p>
                  </a:txBody>
                  <a:tcPr marL="0" marR="148487" marT="38919" marB="194597" anchor="b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model_rf</a:t>
                      </a:r>
                    </a:p>
                  </a:txBody>
                  <a:tcPr marL="0" marR="148487" marT="38919" marB="194597" anchor="b"/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Difference %</a:t>
                      </a:r>
                    </a:p>
                  </a:txBody>
                  <a:tcPr marL="0" marR="148487" marT="38919" marB="194597" anchor="b"/>
                </a:tc>
                <a:extLst>
                  <a:ext uri="{0D108BD9-81ED-4DB2-BD59-A6C34878D82A}">
                    <a16:rowId xmlns:a16="http://schemas.microsoft.com/office/drawing/2014/main" val="1043161151"/>
                  </a:ext>
                </a:extLst>
              </a:tr>
              <a:tr h="635938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-9.09%</a:t>
                      </a:r>
                    </a:p>
                  </a:txBody>
                  <a:tcPr marL="0" marR="148487" marT="58379" marB="194597" anchor="ctr"/>
                </a:tc>
                <a:extLst>
                  <a:ext uri="{0D108BD9-81ED-4DB2-BD59-A6C34878D82A}">
                    <a16:rowId xmlns:a16="http://schemas.microsoft.com/office/drawing/2014/main" val="3372316597"/>
                  </a:ext>
                </a:extLst>
              </a:tr>
              <a:tr h="635938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0.31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0.49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+58.06%</a:t>
                      </a:r>
                    </a:p>
                  </a:txBody>
                  <a:tcPr marL="0" marR="148487" marT="58379" marB="194597" anchor="ctr"/>
                </a:tc>
                <a:extLst>
                  <a:ext uri="{0D108BD9-81ED-4DB2-BD59-A6C34878D82A}">
                    <a16:rowId xmlns:a16="http://schemas.microsoft.com/office/drawing/2014/main" val="1169523708"/>
                  </a:ext>
                </a:extLst>
              </a:tr>
              <a:tr h="635938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0.46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+32.61%</a:t>
                      </a:r>
                    </a:p>
                  </a:txBody>
                  <a:tcPr marL="0" marR="148487" marT="58379" marB="194597" anchor="ctr"/>
                </a:tc>
                <a:extLst>
                  <a:ext uri="{0D108BD9-81ED-4DB2-BD59-A6C34878D82A}">
                    <a16:rowId xmlns:a16="http://schemas.microsoft.com/office/drawing/2014/main" val="1110269792"/>
                  </a:ext>
                </a:extLst>
              </a:tr>
              <a:tr h="635938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91%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+1.11%</a:t>
                      </a:r>
                    </a:p>
                  </a:txBody>
                  <a:tcPr marL="0" marR="148487" marT="58379" marB="194597" anchor="ctr"/>
                </a:tc>
                <a:extLst>
                  <a:ext uri="{0D108BD9-81ED-4DB2-BD59-A6C34878D82A}">
                    <a16:rowId xmlns:a16="http://schemas.microsoft.com/office/drawing/2014/main" val="1497089614"/>
                  </a:ext>
                </a:extLst>
              </a:tr>
              <a:tr h="977868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AUC Score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</a:p>
                  </a:txBody>
                  <a:tcPr marL="0" marR="148487" marT="58379" marB="194597" anchor="ctr"/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+12.31%</a:t>
                      </a:r>
                    </a:p>
                  </a:txBody>
                  <a:tcPr marL="0" marR="148487" marT="58379" marB="194597" anchor="ctr"/>
                </a:tc>
                <a:extLst>
                  <a:ext uri="{0D108BD9-81ED-4DB2-BD59-A6C34878D82A}">
                    <a16:rowId xmlns:a16="http://schemas.microsoft.com/office/drawing/2014/main" val="99967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1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E5855-032C-47B2-C5C4-9F12E554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9" y="638089"/>
            <a:ext cx="10748547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Modeling </a:t>
            </a:r>
            <a:br>
              <a:rPr lang="en-US" sz="30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30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Evaluation: </a:t>
            </a:r>
            <a:r>
              <a:rPr lang="en-US" sz="30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 Improvement Analysis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1A7A1-C66F-7B5F-942E-87F2F9387BDB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</a:rPr>
              <a:t>TN are slightly lower at 839, drop in correctly identifying not-churn.</a:t>
            </a:r>
            <a:endParaRPr lang="en-US" sz="1500" dirty="0"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</a:rPr>
              <a:t>FP increase to 18, model is more aggressive in predicting churn but with associated errors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</a:rPr>
              <a:t>FN are reduced to 73, indicating better performance in catching positive cases compared to rf.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highlight>
                  <a:srgbClr val="FFFFFF"/>
                </a:highlight>
              </a:rPr>
              <a:t>Significantly higher TP at 70, suggesting better effectiveness at identifying churn.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ECC1C4-3324-B7AB-2A84-FA3CAC3BA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72671"/>
              </p:ext>
            </p:extLst>
          </p:nvPr>
        </p:nvGraphicFramePr>
        <p:xfrm>
          <a:off x="630936" y="2663158"/>
          <a:ext cx="5458970" cy="153168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{BC89EF96-8CEA-46FF-86C4-4CE0E7609802}</a:tableStyleId>
              </a:tblPr>
              <a:tblGrid>
                <a:gridCol w="874410">
                  <a:extLst>
                    <a:ext uri="{9D8B030D-6E8A-4147-A177-3AD203B41FA5}">
                      <a16:colId xmlns:a16="http://schemas.microsoft.com/office/drawing/2014/main" val="25044798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900646822"/>
                    </a:ext>
                  </a:extLst>
                </a:gridCol>
                <a:gridCol w="1115625">
                  <a:extLst>
                    <a:ext uri="{9D8B030D-6E8A-4147-A177-3AD203B41FA5}">
                      <a16:colId xmlns:a16="http://schemas.microsoft.com/office/drawing/2014/main" val="3983069417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1480995641"/>
                    </a:ext>
                  </a:extLst>
                </a:gridCol>
                <a:gridCol w="1115625">
                  <a:extLst>
                    <a:ext uri="{9D8B030D-6E8A-4147-A177-3AD203B41FA5}">
                      <a16:colId xmlns:a16="http://schemas.microsoft.com/office/drawing/2014/main" val="2784273474"/>
                    </a:ext>
                  </a:extLst>
                </a:gridCol>
              </a:tblGrid>
              <a:tr h="845356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L="58589" marR="125307" marT="16740" marB="1255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True Negatives (TN)</a:t>
                      </a:r>
                    </a:p>
                  </a:txBody>
                  <a:tcPr marL="58589" marR="125307" marT="16740" marB="1255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False Positives (FP)</a:t>
                      </a:r>
                    </a:p>
                  </a:txBody>
                  <a:tcPr marL="58589" marR="125307" marT="16740" marB="1255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False Negatives (FN)</a:t>
                      </a:r>
                    </a:p>
                  </a:txBody>
                  <a:tcPr marL="58589" marR="125307" marT="16740" marB="1255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True Positives (TP)</a:t>
                      </a:r>
                    </a:p>
                  </a:txBody>
                  <a:tcPr marL="58589" marR="125307" marT="16740" marB="12554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33113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589" marR="125307" marT="16740" marB="12554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851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37683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model_rf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589" marR="125307" marT="16740" marB="12554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839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marL="58589" marR="125307" marT="16740" marB="1255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5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2" name="Rectangle 924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870C-F1E0-588A-83E1-ADCFBD5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>
                <a:effectLst/>
                <a:highlight>
                  <a:srgbClr val="FFFFFF"/>
                </a:highlight>
              </a:rPr>
              <a:t>Analysis of the feature importances</a:t>
            </a:r>
            <a:br>
              <a:rPr lang="en-US" sz="3600" b="1" i="0">
                <a:effectLst/>
                <a:highlight>
                  <a:srgbClr val="FFFFFF"/>
                </a:highlight>
              </a:rPr>
            </a:br>
            <a:endParaRPr lang="en-US" sz="3600"/>
          </a:p>
        </p:txBody>
      </p:sp>
      <p:sp>
        <p:nvSpPr>
          <p:cNvPr id="9243" name="Rectangle 924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CBA6ACA-8B1A-7E76-6520-52B632880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" b="1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44" name="Rectangle 924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F362B-A4F9-3053-7794-5D3E5E8D1ABE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i="0" dirty="0">
                <a:effectLst/>
                <a:highlight>
                  <a:srgbClr val="FFFFFF"/>
                </a:highlight>
              </a:rPr>
              <a:t>Daytime usage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Total Day Minutes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( 0.167243), 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Total Day Charge(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0.164814)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FF"/>
                </a:highlight>
              </a:rPr>
              <a:t>D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aytime usage is highest predictor of churn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Day rate = 0.17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i="0" dirty="0">
                <a:effectLst/>
                <a:highlight>
                  <a:srgbClr val="FFFFFF"/>
                </a:highlight>
              </a:rPr>
              <a:t>Evening time usage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Total Evening Charge(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0.100384), 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 Total Evening Minutes (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0.097512 ) 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Eve rate= 0.085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i="0" dirty="0">
                <a:effectLst/>
                <a:highlight>
                  <a:srgbClr val="FFFFFF"/>
                </a:highlight>
              </a:rPr>
              <a:t>International usage and plan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Total International Minutes (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0.074507), 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Total International Charge 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(0.067571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FF"/>
                </a:highlight>
              </a:rPr>
              <a:t>International Plan: Yes 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(0.065110),  </a:t>
            </a:r>
            <a:r>
              <a:rPr lang="en-US" sz="1100" b="0" i="0" dirty="0">
                <a:effectLst/>
                <a:highlight>
                  <a:srgbClr val="FFFFFF"/>
                </a:highlight>
              </a:rPr>
              <a:t>No (</a:t>
            </a:r>
            <a:r>
              <a:rPr lang="en-US" sz="1100" b="1" i="0" dirty="0">
                <a:effectLst/>
                <a:highlight>
                  <a:srgbClr val="FFFFFF"/>
                </a:highlight>
              </a:rPr>
              <a:t>0.063774)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FFFFFF"/>
                </a:highlight>
              </a:rPr>
              <a:t>International rate= 0.27</a:t>
            </a: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466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fan&#10;&#10;Description automatically generated">
            <a:extLst>
              <a:ext uri="{FF2B5EF4-FFF2-40B4-BE49-F238E27FC236}">
                <a16:creationId xmlns:a16="http://schemas.microsoft.com/office/drawing/2014/main" id="{6CECB89C-95F2-4CC7-9BE1-331D2CB12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85C1B-EF99-CE83-03AE-12A54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FF"/>
                </a:highlight>
                <a:latin typeface="Helvetica Neue"/>
              </a:rPr>
              <a:t>Predictive Recommendations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43567CD-E966-510C-F081-6E91FEF38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03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338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F77F7-C6EB-2A93-F5D6-1745596C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Next Steps</a:t>
            </a:r>
          </a:p>
        </p:txBody>
      </p:sp>
      <p:pic>
        <p:nvPicPr>
          <p:cNvPr id="8" name="Picture 7" descr="Person running up arrow">
            <a:extLst>
              <a:ext uri="{FF2B5EF4-FFF2-40B4-BE49-F238E27FC236}">
                <a16:creationId xmlns:a16="http://schemas.microsoft.com/office/drawing/2014/main" id="{C7A70684-A39B-3C6F-6384-2E15CC661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6" r="25860"/>
          <a:stretch/>
        </p:blipFill>
        <p:spPr>
          <a:xfrm>
            <a:off x="204874" y="-306555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D0D9-A07B-B14D-A611-6CC898B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Improve model predictive performance  and  accuracy</a:t>
            </a:r>
          </a:p>
          <a:p>
            <a:r>
              <a:rPr lang="en-US" sz="2200" dirty="0"/>
              <a:t>Utilize other ensemble techniques such as </a:t>
            </a:r>
            <a:r>
              <a:rPr lang="en-US" sz="2200" dirty="0" err="1"/>
              <a:t>Adaboost</a:t>
            </a:r>
            <a:r>
              <a:rPr lang="en-US" sz="2200" dirty="0"/>
              <a:t> </a:t>
            </a:r>
          </a:p>
          <a:p>
            <a:r>
              <a:rPr lang="en-US" sz="2200" dirty="0"/>
              <a:t>Conduct feature engineering: reveal hidden data or patterns in the dataset that are not immediately apparent</a:t>
            </a:r>
          </a:p>
          <a:p>
            <a:pPr lvl="1"/>
            <a:r>
              <a:rPr lang="en-US" sz="2200" dirty="0"/>
              <a:t>Create feature interactions</a:t>
            </a:r>
          </a:p>
          <a:p>
            <a:pPr lvl="1"/>
            <a:r>
              <a:rPr lang="en-US" sz="2200" dirty="0"/>
              <a:t>Binning of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91528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317B-62D7-6DE1-C822-06EE91EF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40669"/>
            <a:ext cx="9480200" cy="452840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Questions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5700" dirty="0"/>
          </a:p>
          <a:p>
            <a:pPr marL="0" indent="0" algn="ctr">
              <a:buNone/>
            </a:pPr>
            <a:r>
              <a:rPr lang="en-US" sz="5700" dirty="0"/>
              <a:t>Thank You!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Email:DurrantDeon@gmail.com</a:t>
            </a:r>
          </a:p>
          <a:p>
            <a:pPr marL="0" indent="0" algn="ctr">
              <a:buNone/>
            </a:pPr>
            <a:r>
              <a:rPr lang="en-US" sz="2200" dirty="0"/>
              <a:t>LinkedIn: </a:t>
            </a:r>
            <a:r>
              <a:rPr lang="en-US" sz="2100" b="0" i="0" dirty="0">
                <a:effectLst/>
                <a:latin typeface="-apple-system"/>
              </a:rPr>
              <a:t>linkedin.com/in/dr-d-durrant</a:t>
            </a:r>
            <a:endParaRPr lang="en-US" sz="2100" dirty="0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C74D3C60-32DE-D174-02BE-1FABC00D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r="1599" b="3"/>
          <a:stretch/>
        </p:blipFill>
        <p:spPr>
          <a:xfrm>
            <a:off x="4105462" y="687152"/>
            <a:ext cx="3312064" cy="211997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700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405A-7A9B-F2F8-4F31-443188DB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0" i="0">
                <a:effectLst/>
                <a:highlight>
                  <a:srgbClr val="FFFFFF"/>
                </a:highlight>
                <a:latin typeface="Lato Extended"/>
              </a:rPr>
              <a:t>Business and Data Understanding</a:t>
            </a:r>
            <a:br>
              <a:rPr lang="en-US" sz="4200" b="0" i="0">
                <a:effectLst/>
                <a:highlight>
                  <a:srgbClr val="FFFFFF"/>
                </a:highlight>
                <a:latin typeface="Lato Extended"/>
              </a:rPr>
            </a:br>
            <a:endParaRPr lang="en-US" sz="42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EC23-5B7E-3E99-EF59-A18D5EF4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Problem Statement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>
                <a:latin typeface="Helvetica Neue"/>
              </a:rPr>
              <a:t>SyriaTel, a major telecommunications provider, is interested in minimizing resources expended on customers who are likely to terminate their services, a phenomenon known as churn.  Customers' churn  intentions maybe predictive by identifying and isolating patterns hidden in the data.</a:t>
            </a:r>
          </a:p>
        </p:txBody>
      </p:sp>
    </p:spTree>
    <p:extLst>
      <p:ext uri="{BB962C8B-B14F-4D97-AF65-F5344CB8AC3E}">
        <p14:creationId xmlns:p14="http://schemas.microsoft.com/office/powerpoint/2010/main" val="17729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18BE-F900-F8A2-AB46-5412558A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>
                <a:effectLst/>
                <a:highlight>
                  <a:srgbClr val="FFFFFF"/>
                </a:highlight>
              </a:rPr>
              <a:t>Business and Data Understanding</a:t>
            </a:r>
            <a:endParaRPr lang="en-US" sz="4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445228-4635-C3B6-3E1A-7DF125A36F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2" b="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F8B9E-1CE4-AC11-CA76-E6210C257565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  <a:highlight>
                  <a:srgbClr val="FFFFFF"/>
                </a:highlight>
              </a:rPr>
              <a:t>Churn Distribution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2850 instances “not-churned “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483 instances “churned”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highlight>
                  <a:srgbClr val="FFFFFF"/>
                </a:highlight>
              </a:rPr>
              <a:t>SyriaTel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has a churn rate of </a:t>
            </a:r>
            <a:r>
              <a:rPr lang="en-US" b="1" i="0" dirty="0">
                <a:effectLst/>
                <a:highlight>
                  <a:srgbClr val="FFFFFF"/>
                </a:highlight>
              </a:rPr>
              <a:t>14.49</a:t>
            </a:r>
            <a:r>
              <a:rPr lang="en-US" b="0" i="0" dirty="0">
                <a:effectLst/>
                <a:highlight>
                  <a:srgbClr val="FFFFFF"/>
                </a:highligh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6559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48147-3780-24A8-A60D-C2C3CB0A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Business and Data Understanding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D16AF-63F5-4C53-8301-E080B8653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257" y="640080"/>
            <a:ext cx="528232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FE93-DAD7-910F-7244-93ECA99287B6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0" dirty="0">
                <a:effectLst/>
                <a:highlight>
                  <a:srgbClr val="FFFFFF"/>
                </a:highlight>
              </a:rPr>
              <a:t>Area Code Distribution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</a:rPr>
              <a:t>49.7% of the customers are from 415 area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</a:rPr>
              <a:t>25.2 %  in area code 510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highlight>
                  <a:srgbClr val="FFFFFF"/>
                </a:highlight>
              </a:rPr>
              <a:t>25.1% in area code 408</a:t>
            </a:r>
          </a:p>
        </p:txBody>
      </p:sp>
    </p:spTree>
    <p:extLst>
      <p:ext uri="{BB962C8B-B14F-4D97-AF65-F5344CB8AC3E}">
        <p14:creationId xmlns:p14="http://schemas.microsoft.com/office/powerpoint/2010/main" val="29557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81B0E-19C3-8155-D45A-A4F2508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>
                <a:effectLst/>
                <a:highlight>
                  <a:srgbClr val="FFFFFF"/>
                </a:highlight>
              </a:rPr>
              <a:t>Business and Data Understanding</a:t>
            </a:r>
            <a:endParaRPr lang="en-US" sz="400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4C3032-EA4D-7580-5FB4-B557DEA79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1" b="-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34189-1F23-CCB1-C58F-02703C5439A9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  <a:highlight>
                  <a:srgbClr val="FFFFFF"/>
                </a:highlight>
              </a:rPr>
              <a:t>International Subscribers Churn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FF"/>
                </a:highlight>
              </a:rPr>
              <a:t>10.38%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subscribers have an international plan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39.56%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of international plans subscribers terminated the service</a:t>
            </a:r>
          </a:p>
        </p:txBody>
      </p:sp>
    </p:spTree>
    <p:extLst>
      <p:ext uri="{BB962C8B-B14F-4D97-AF65-F5344CB8AC3E}">
        <p14:creationId xmlns:p14="http://schemas.microsoft.com/office/powerpoint/2010/main" val="15120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2B14-3BE4-A174-37FA-AA8D043B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Business and Data Understanding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DE2CD3-9186-1372-3BFD-D9354CE86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1891471"/>
            <a:ext cx="6702552" cy="41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51" name="Rectangle 515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714B-6A73-368C-5AF2-1228AB1261F6}"/>
              </a:ext>
            </a:extLst>
          </p:cNvPr>
          <p:cNvSpPr txBox="1"/>
          <p:nvPr/>
        </p:nvSpPr>
        <p:spPr>
          <a:xfrm>
            <a:off x="7345180" y="2020824"/>
            <a:ext cx="4048669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highlight>
                  <a:srgbClr val="FFFFFF"/>
                </a:highlight>
              </a:rPr>
              <a:t>Churn Rates and Telephone Charges by Time of Day</a:t>
            </a:r>
            <a:endParaRPr lang="en-US" sz="1400" b="1" dirty="0">
              <a:highlight>
                <a:srgbClr val="FFFFFF"/>
              </a:highlight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highlight>
                  <a:srgbClr val="FFFFFF"/>
                </a:highlight>
              </a:rPr>
              <a:t>Day Usage Churn</a:t>
            </a:r>
            <a:endParaRPr lang="en-US" sz="1400" b="0" i="0" dirty="0">
              <a:effectLst/>
              <a:highlight>
                <a:srgbClr val="FFFFFF"/>
              </a:highlight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Churned customers have two distinctive peaks indicating different customer behavior within the subset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highlight>
                  <a:srgbClr val="FFFFFF"/>
                </a:highlight>
              </a:rPr>
              <a:t>Evening Usage Churn</a:t>
            </a:r>
            <a:endParaRPr lang="en-US" sz="1400" b="0" i="0" dirty="0">
              <a:effectLst/>
              <a:highlight>
                <a:srgbClr val="FFFFFF"/>
              </a:highlight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Non-churned extends tail  to the right, higher total evening charge for some non-churned customers.</a:t>
            </a:r>
            <a:endParaRPr lang="en-US" sz="1400" b="1" i="0" dirty="0">
              <a:effectLst/>
              <a:highlight>
                <a:srgbClr val="FFFFFF"/>
              </a:highlight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  <a:highlight>
                  <a:srgbClr val="FFFFFF"/>
                </a:highlight>
              </a:rPr>
              <a:t>Night Usage Churn</a:t>
            </a:r>
            <a:endParaRPr lang="en-US" sz="1400" b="0" i="0" dirty="0">
              <a:effectLst/>
              <a:highlight>
                <a:srgbClr val="FFFFFF"/>
              </a:highlight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High degree of overlapping, feature is not distinguishing churn and not-churn</a:t>
            </a:r>
          </a:p>
        </p:txBody>
      </p:sp>
    </p:spTree>
    <p:extLst>
      <p:ext uri="{BB962C8B-B14F-4D97-AF65-F5344CB8AC3E}">
        <p14:creationId xmlns:p14="http://schemas.microsoft.com/office/powerpoint/2010/main" val="74372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AC8A-9908-DEA3-797C-B42B1FD8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64" y="536150"/>
            <a:ext cx="9515213" cy="95393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b="0" i="0" kern="120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Modeling</a:t>
            </a:r>
            <a:br>
              <a:rPr lang="en-US" sz="4000" b="0" i="0" kern="120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4000" i="0" dirty="0">
                <a:effectLst/>
                <a:highlight>
                  <a:srgbClr val="FFFFFF"/>
                </a:highlight>
                <a:latin typeface="Lato Extended"/>
              </a:rPr>
              <a:t>Evaluation</a:t>
            </a:r>
            <a:r>
              <a:rPr lang="en-US" sz="4000" dirty="0">
                <a:highlight>
                  <a:srgbClr val="FFFFFF"/>
                </a:highlight>
                <a:latin typeface="Lato Extended"/>
              </a:rPr>
              <a:t>:  </a:t>
            </a:r>
            <a:r>
              <a:rPr lang="en-US" sz="4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Analysis of models’ performances </a:t>
            </a:r>
            <a:br>
              <a:rPr lang="en-US" sz="4000" b="1" i="0" dirty="0">
                <a:effectLst/>
                <a:highlight>
                  <a:srgbClr val="FFFFFF"/>
                </a:highlight>
                <a:latin typeface="Lato Extended"/>
              </a:rPr>
            </a:br>
            <a:br>
              <a:rPr lang="en-US" sz="16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FF7228-C57B-14EE-3A41-D59EA4E30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75669"/>
              </p:ext>
            </p:extLst>
          </p:nvPr>
        </p:nvGraphicFramePr>
        <p:xfrm>
          <a:off x="-38266" y="2178341"/>
          <a:ext cx="7945153" cy="41435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6336">
                  <a:extLst>
                    <a:ext uri="{9D8B030D-6E8A-4147-A177-3AD203B41FA5}">
                      <a16:colId xmlns:a16="http://schemas.microsoft.com/office/drawing/2014/main" val="2281974759"/>
                    </a:ext>
                  </a:extLst>
                </a:gridCol>
                <a:gridCol w="1349883">
                  <a:extLst>
                    <a:ext uri="{9D8B030D-6E8A-4147-A177-3AD203B41FA5}">
                      <a16:colId xmlns:a16="http://schemas.microsoft.com/office/drawing/2014/main" val="2077191010"/>
                    </a:ext>
                  </a:extLst>
                </a:gridCol>
                <a:gridCol w="1047308">
                  <a:extLst>
                    <a:ext uri="{9D8B030D-6E8A-4147-A177-3AD203B41FA5}">
                      <a16:colId xmlns:a16="http://schemas.microsoft.com/office/drawing/2014/main" val="1949645940"/>
                    </a:ext>
                  </a:extLst>
                </a:gridCol>
                <a:gridCol w="1007345">
                  <a:extLst>
                    <a:ext uri="{9D8B030D-6E8A-4147-A177-3AD203B41FA5}">
                      <a16:colId xmlns:a16="http://schemas.microsoft.com/office/drawing/2014/main" val="4114749057"/>
                    </a:ext>
                  </a:extLst>
                </a:gridCol>
                <a:gridCol w="1349883">
                  <a:extLst>
                    <a:ext uri="{9D8B030D-6E8A-4147-A177-3AD203B41FA5}">
                      <a16:colId xmlns:a16="http://schemas.microsoft.com/office/drawing/2014/main" val="1863948438"/>
                    </a:ext>
                  </a:extLst>
                </a:gridCol>
                <a:gridCol w="1104398">
                  <a:extLst>
                    <a:ext uri="{9D8B030D-6E8A-4147-A177-3AD203B41FA5}">
                      <a16:colId xmlns:a16="http://schemas.microsoft.com/office/drawing/2014/main" val="1391201350"/>
                    </a:ext>
                  </a:extLst>
                </a:gridCol>
              </a:tblGrid>
              <a:tr h="108456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Model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Precision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Recall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F1 Score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Accuracy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AUC Score</a:t>
                      </a:r>
                    </a:p>
                  </a:txBody>
                  <a:tcPr marL="129149" marR="129149" marT="59607" marB="59607" anchor="ctr"/>
                </a:tc>
                <a:extLst>
                  <a:ext uri="{0D108BD9-81ED-4DB2-BD59-A6C34878D82A}">
                    <a16:rowId xmlns:a16="http://schemas.microsoft.com/office/drawing/2014/main" val="2657686546"/>
                  </a:ext>
                </a:extLst>
              </a:tr>
              <a:tr h="76473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Logistic Regression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0.56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0.17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0.26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0.86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0.7453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extLst>
                  <a:ext uri="{0D108BD9-81ED-4DB2-BD59-A6C34878D82A}">
                    <a16:rowId xmlns:a16="http://schemas.microsoft.com/office/drawing/2014/main" val="751896366"/>
                  </a:ext>
                </a:extLst>
              </a:tr>
              <a:tr h="76473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KNN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0.70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0.41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0.51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0.89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0.6882</a:t>
                      </a:r>
                    </a:p>
                  </a:txBody>
                  <a:tcPr marL="129149" marR="129149" marT="59607" marB="59607" anchor="ctr"/>
                </a:tc>
                <a:extLst>
                  <a:ext uri="{0D108BD9-81ED-4DB2-BD59-A6C34878D82A}">
                    <a16:rowId xmlns:a16="http://schemas.microsoft.com/office/drawing/2014/main" val="1059441207"/>
                  </a:ext>
                </a:extLst>
              </a:tr>
              <a:tr h="76473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Decision Tree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0.75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0.39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0.51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0.858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0.6847</a:t>
                      </a:r>
                    </a:p>
                  </a:txBody>
                  <a:tcPr marL="129149" marR="129149" marT="59607" marB="59607" anchor="ctr"/>
                </a:tc>
                <a:extLst>
                  <a:ext uri="{0D108BD9-81ED-4DB2-BD59-A6C34878D82A}">
                    <a16:rowId xmlns:a16="http://schemas.microsoft.com/office/drawing/2014/main" val="398171154"/>
                  </a:ext>
                </a:extLst>
              </a:tr>
              <a:tr h="76473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Random Forest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0.88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0.31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0.46</a:t>
                      </a: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0.90</a:t>
                      </a:r>
                      <a:endParaRPr lang="en-US" sz="2000" dirty="0">
                        <a:effectLst/>
                      </a:endParaRPr>
                    </a:p>
                  </a:txBody>
                  <a:tcPr marL="129149" marR="129149" marT="59607" marB="59607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0.6538</a:t>
                      </a:r>
                    </a:p>
                  </a:txBody>
                  <a:tcPr marL="129149" marR="129149" marT="59607" marB="59607" anchor="ctr"/>
                </a:tc>
                <a:extLst>
                  <a:ext uri="{0D108BD9-81ED-4DB2-BD59-A6C34878D82A}">
                    <a16:rowId xmlns:a16="http://schemas.microsoft.com/office/drawing/2014/main" val="3226561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38FF10-2985-BD70-4017-87570579BF40}"/>
              </a:ext>
            </a:extLst>
          </p:cNvPr>
          <p:cNvSpPr txBox="1"/>
          <p:nvPr/>
        </p:nvSpPr>
        <p:spPr>
          <a:xfrm>
            <a:off x="515891" y="1809009"/>
            <a:ext cx="7243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Model Comparison</a:t>
            </a:r>
            <a:endParaRPr lang="en-US" dirty="0"/>
          </a:p>
        </p:txBody>
      </p:sp>
      <p:graphicFrame>
        <p:nvGraphicFramePr>
          <p:cNvPr id="27" name="TextBox 22">
            <a:extLst>
              <a:ext uri="{FF2B5EF4-FFF2-40B4-BE49-F238E27FC236}">
                <a16:creationId xmlns:a16="http://schemas.microsoft.com/office/drawing/2014/main" id="{74085840-54F3-B4E7-5D32-9DD5281D1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819630"/>
              </p:ext>
            </p:extLst>
          </p:nvPr>
        </p:nvGraphicFramePr>
        <p:xfrm>
          <a:off x="7972254" y="1333673"/>
          <a:ext cx="4137665" cy="483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15BB-B5AF-7A60-A7B9-4D294E38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62" y="249738"/>
            <a:ext cx="10044023" cy="877729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0" i="0" kern="120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Modeling</a:t>
            </a:r>
            <a:br>
              <a:rPr lang="en-US" sz="4000" b="0" i="0" kern="120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4000" i="0" dirty="0">
                <a:effectLst/>
                <a:highlight>
                  <a:srgbClr val="FFFFFF"/>
                </a:highlight>
                <a:latin typeface="Lato Extended"/>
              </a:rPr>
              <a:t>Evaluation</a:t>
            </a:r>
            <a:r>
              <a:rPr lang="en-US" sz="4000" dirty="0">
                <a:highlight>
                  <a:srgbClr val="FFFFFF"/>
                </a:highlight>
                <a:latin typeface="Lato Extended"/>
              </a:rPr>
              <a:t>: </a:t>
            </a:r>
            <a:r>
              <a:rPr lang="en-US" sz="4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Analysis of models’ performances </a:t>
            </a:r>
            <a:br>
              <a:rPr lang="en-US" sz="4000" b="1" i="0" dirty="0">
                <a:effectLst/>
                <a:highlight>
                  <a:srgbClr val="FFFFFF"/>
                </a:highlight>
                <a:latin typeface="Lato Extended"/>
              </a:rPr>
            </a:br>
            <a:br>
              <a:rPr lang="en-US" sz="16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4000" dirty="0">
                <a:solidFill>
                  <a:srgbClr val="FFFFFF"/>
                </a:solidFill>
              </a:rPr>
              <a:t>ode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E0151CA-02CB-1BFC-6874-198713705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346858"/>
              </p:ext>
            </p:extLst>
          </p:nvPr>
        </p:nvGraphicFramePr>
        <p:xfrm>
          <a:off x="0" y="1870592"/>
          <a:ext cx="8373980" cy="47376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6348">
                  <a:extLst>
                    <a:ext uri="{9D8B030D-6E8A-4147-A177-3AD203B41FA5}">
                      <a16:colId xmlns:a16="http://schemas.microsoft.com/office/drawing/2014/main" val="3220465318"/>
                    </a:ext>
                  </a:extLst>
                </a:gridCol>
                <a:gridCol w="1736990">
                  <a:extLst>
                    <a:ext uri="{9D8B030D-6E8A-4147-A177-3AD203B41FA5}">
                      <a16:colId xmlns:a16="http://schemas.microsoft.com/office/drawing/2014/main" val="2090618752"/>
                    </a:ext>
                  </a:extLst>
                </a:gridCol>
                <a:gridCol w="1769384">
                  <a:extLst>
                    <a:ext uri="{9D8B030D-6E8A-4147-A177-3AD203B41FA5}">
                      <a16:colId xmlns:a16="http://schemas.microsoft.com/office/drawing/2014/main" val="515857145"/>
                    </a:ext>
                  </a:extLst>
                </a:gridCol>
                <a:gridCol w="1569599">
                  <a:extLst>
                    <a:ext uri="{9D8B030D-6E8A-4147-A177-3AD203B41FA5}">
                      <a16:colId xmlns:a16="http://schemas.microsoft.com/office/drawing/2014/main" val="4109910878"/>
                    </a:ext>
                  </a:extLst>
                </a:gridCol>
                <a:gridCol w="1881659">
                  <a:extLst>
                    <a:ext uri="{9D8B030D-6E8A-4147-A177-3AD203B41FA5}">
                      <a16:colId xmlns:a16="http://schemas.microsoft.com/office/drawing/2014/main" val="32724044"/>
                    </a:ext>
                  </a:extLst>
                </a:gridCol>
              </a:tblGrid>
              <a:tr h="146102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Model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True Negatives (TN)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False Positives (FP)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False Negatives (FN)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True Positives (TP)</a:t>
                      </a:r>
                    </a:p>
                  </a:txBody>
                  <a:tcPr marL="148438" marR="148438" marT="68510" marB="68510" anchor="ctr"/>
                </a:tc>
                <a:extLst>
                  <a:ext uri="{0D108BD9-81ED-4DB2-BD59-A6C34878D82A}">
                    <a16:rowId xmlns:a16="http://schemas.microsoft.com/office/drawing/2014/main" val="2933778781"/>
                  </a:ext>
                </a:extLst>
              </a:tr>
              <a:tr h="1140288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Logistic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b="1" dirty="0">
                          <a:effectLst/>
                        </a:rPr>
                        <a:t>Regression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838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19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119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24</a:t>
                      </a:r>
                    </a:p>
                  </a:txBody>
                  <a:tcPr marL="148438" marR="148438" marT="68510" marB="68510" anchor="ctr"/>
                </a:tc>
                <a:extLst>
                  <a:ext uri="{0D108BD9-81ED-4DB2-BD59-A6C34878D82A}">
                    <a16:rowId xmlns:a16="http://schemas.microsoft.com/office/drawing/2014/main" val="3583258476"/>
                  </a:ext>
                </a:extLst>
              </a:tr>
              <a:tr h="497948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KNN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832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25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85</a:t>
                      </a:r>
                      <a:endParaRPr lang="en-US" sz="2000" dirty="0">
                        <a:effectLst/>
                      </a:endParaRP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58</a:t>
                      </a:r>
                      <a:endParaRPr lang="en-US" sz="2000" dirty="0">
                        <a:effectLst/>
                      </a:endParaRPr>
                    </a:p>
                  </a:txBody>
                  <a:tcPr marL="148438" marR="148438" marT="68510" marB="68510" anchor="ctr"/>
                </a:tc>
                <a:extLst>
                  <a:ext uri="{0D108BD9-81ED-4DB2-BD59-A6C34878D82A}">
                    <a16:rowId xmlns:a16="http://schemas.microsoft.com/office/drawing/2014/main" val="297616302"/>
                  </a:ext>
                </a:extLst>
              </a:tr>
              <a:tr h="819203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Decision Tree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838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19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87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56</a:t>
                      </a:r>
                    </a:p>
                  </a:txBody>
                  <a:tcPr marL="148438" marR="148438" marT="68510" marB="68510" anchor="ctr"/>
                </a:tc>
                <a:extLst>
                  <a:ext uri="{0D108BD9-81ED-4DB2-BD59-A6C34878D82A}">
                    <a16:rowId xmlns:a16="http://schemas.microsoft.com/office/drawing/2014/main" val="3061367183"/>
                  </a:ext>
                </a:extLst>
              </a:tr>
              <a:tr h="819203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Random Forest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851</a:t>
                      </a:r>
                      <a:endParaRPr lang="en-US" sz="2000" dirty="0">
                        <a:effectLst/>
                      </a:endParaRP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</a:endParaRP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98</a:t>
                      </a:r>
                    </a:p>
                  </a:txBody>
                  <a:tcPr marL="148438" marR="148438" marT="68510" marB="6851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45</a:t>
                      </a:r>
                    </a:p>
                  </a:txBody>
                  <a:tcPr marL="148438" marR="148438" marT="68510" marB="68510" anchor="ctr"/>
                </a:tc>
                <a:extLst>
                  <a:ext uri="{0D108BD9-81ED-4DB2-BD59-A6C34878D82A}">
                    <a16:rowId xmlns:a16="http://schemas.microsoft.com/office/drawing/2014/main" val="32269397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768C19-E72F-EA0C-4597-E553434D84EF}"/>
              </a:ext>
            </a:extLst>
          </p:cNvPr>
          <p:cNvSpPr txBox="1"/>
          <p:nvPr/>
        </p:nvSpPr>
        <p:spPr>
          <a:xfrm>
            <a:off x="8505600" y="1870592"/>
            <a:ext cx="3686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KNN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highest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accurately predict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hurn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lowest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where the model incorrectly predicts 'No Churn', but customer  churns.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Random Forest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highest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predicts 'No Churn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lowest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, predicts 'Churn' but customer does not churn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8C173-BE9E-9566-A77D-4827B7CAB109}"/>
              </a:ext>
            </a:extLst>
          </p:cNvPr>
          <p:cNvSpPr txBox="1"/>
          <p:nvPr/>
        </p:nvSpPr>
        <p:spPr>
          <a:xfrm>
            <a:off x="-4548" y="1439232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Confusion Matrices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163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0EAE-16CA-5361-2A2E-E424C47B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br>
              <a:rPr lang="en-US" sz="2200" dirty="0"/>
            </a:br>
            <a:r>
              <a:rPr lang="en-US" sz="2200" dirty="0"/>
              <a:t>Modeling </a:t>
            </a:r>
            <a:br>
              <a:rPr lang="en-US" sz="2200" dirty="0"/>
            </a:br>
            <a:r>
              <a:rPr lang="en-US" sz="2200" b="1" i="0" dirty="0">
                <a:effectLst/>
                <a:highlight>
                  <a:srgbClr val="FFFFFF"/>
                </a:highlight>
                <a:latin typeface="-apple-system"/>
              </a:rPr>
              <a:t>Model Selection and Tuning</a:t>
            </a:r>
            <a:br>
              <a:rPr lang="en-US" sz="2200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US" sz="22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BCDB-15BC-C82E-D2EB-27EAFDBB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highlight>
                  <a:srgbClr val="FFFFFF"/>
                </a:highlight>
              </a:rPr>
              <a:t>Random Forest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 selected because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It achieved a high recall, the highest precision, F1 score, and accuracy scores among the models evaluated.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The ability to handle highly-correlated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Easy to evaluate variable importance or contribution to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Reduce risk of overfitting compared to other models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Hyperparameter Tuning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GridSearchCV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to obtain the best parameters for the model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FC7D5897-064B-C2AC-6B00-AE79C1CCC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6" r="21658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976</Words>
  <Application>Microsoft Office PowerPoint</Application>
  <PresentationFormat>Widescreen</PresentationFormat>
  <Paragraphs>229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Meiryo</vt:lpstr>
      <vt:lpstr>-apple-system</vt:lpstr>
      <vt:lpstr>Aptos</vt:lpstr>
      <vt:lpstr>Aptos Display</vt:lpstr>
      <vt:lpstr>Arial</vt:lpstr>
      <vt:lpstr>Calibri</vt:lpstr>
      <vt:lpstr>Courier New</vt:lpstr>
      <vt:lpstr>Helvetica Neue</vt:lpstr>
      <vt:lpstr>Lato Extended</vt:lpstr>
      <vt:lpstr>Office Theme</vt:lpstr>
      <vt:lpstr>Subscriber Retention: Halting the Churn</vt:lpstr>
      <vt:lpstr>Business and Data Understanding </vt:lpstr>
      <vt:lpstr>Business and Data Understanding</vt:lpstr>
      <vt:lpstr>Business and Data Understanding</vt:lpstr>
      <vt:lpstr>Business and Data Understanding</vt:lpstr>
      <vt:lpstr>Business and Data Understanding</vt:lpstr>
      <vt:lpstr>Modeling Evaluation:  Analysis of models’ performances   </vt:lpstr>
      <vt:lpstr> Modeling Evaluation: Analysis of models’ performances   ode</vt:lpstr>
      <vt:lpstr> Modeling  Model Selection and Tuning </vt:lpstr>
      <vt:lpstr> Modeling   Evaluation: Model Improvement Analysis</vt:lpstr>
      <vt:lpstr>Modeling  Evaluation: Model Improvement Analysis</vt:lpstr>
      <vt:lpstr>Analysis of the feature importances </vt:lpstr>
      <vt:lpstr>Predictive Recommendations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deon durrant</dc:creator>
  <cp:lastModifiedBy>deon durrant</cp:lastModifiedBy>
  <cp:revision>5</cp:revision>
  <dcterms:created xsi:type="dcterms:W3CDTF">2024-06-09T20:32:56Z</dcterms:created>
  <dcterms:modified xsi:type="dcterms:W3CDTF">2024-06-12T00:24:36Z</dcterms:modified>
</cp:coreProperties>
</file>