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5"/>
  </p:notesMasterIdLst>
  <p:sldIdLst>
    <p:sldId id="256" r:id="rId6"/>
    <p:sldId id="257" r:id="rId7"/>
    <p:sldId id="258" r:id="rId8"/>
    <p:sldId id="259" r:id="rId9"/>
    <p:sldId id="260" r:id="rId10"/>
    <p:sldId id="261" r:id="rId11"/>
    <p:sldId id="262" r:id="rId12"/>
    <p:sldId id="263" r:id="rId13"/>
    <p:sldId id="296" r:id="rId14"/>
    <p:sldId id="264" r:id="rId15"/>
    <p:sldId id="266" r:id="rId16"/>
    <p:sldId id="267" r:id="rId17"/>
    <p:sldId id="268" r:id="rId18"/>
    <p:sldId id="269" r:id="rId19"/>
    <p:sldId id="270" r:id="rId20"/>
    <p:sldId id="271" r:id="rId21"/>
    <p:sldId id="272" r:id="rId22"/>
    <p:sldId id="279" r:id="rId23"/>
    <p:sldId id="273" r:id="rId24"/>
    <p:sldId id="274" r:id="rId25"/>
    <p:sldId id="275" r:id="rId26"/>
    <p:sldId id="276" r:id="rId27"/>
    <p:sldId id="280" r:id="rId28"/>
    <p:sldId id="281" r:id="rId29"/>
    <p:sldId id="282" r:id="rId30"/>
    <p:sldId id="283" r:id="rId31"/>
    <p:sldId id="284" r:id="rId32"/>
    <p:sldId id="285" r:id="rId33"/>
    <p:sldId id="286" r:id="rId34"/>
    <p:sldId id="287" r:id="rId35"/>
    <p:sldId id="288" r:id="rId36"/>
    <p:sldId id="299" r:id="rId37"/>
    <p:sldId id="289" r:id="rId38"/>
    <p:sldId id="290" r:id="rId39"/>
    <p:sldId id="291" r:id="rId40"/>
    <p:sldId id="292" r:id="rId41"/>
    <p:sldId id="297" r:id="rId42"/>
    <p:sldId id="294" r:id="rId43"/>
    <p:sldId id="295"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est" initials="" lastIdx="1" clrIdx="0"/>
  <p:cmAuthor id="1" name="Scarlett Catterall" initials="SC" lastIdx="1" clrIdx="1">
    <p:extLst>
      <p:ext uri="{19B8F6BF-5375-455C-9EA6-DF929625EA0E}">
        <p15:presenceInfo xmlns:p15="http://schemas.microsoft.com/office/powerpoint/2012/main" userId="S::wew514@qmul.ac.uk::b054a393-3467-4c90-b36f-1199b431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139288"/>
    <a:srgbClr val="A8CABD"/>
    <a:srgbClr val="18BCB2"/>
    <a:srgbClr val="15A5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1CC26-3704-423F-A42C-113F3F6B9871}" v="145" dt="2022-06-16T11:28:28.943"/>
  </p1510:revLst>
</p1510:revInfo>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5" autoAdjust="0"/>
    <p:restoredTop sz="93792" autoAdjust="0"/>
  </p:normalViewPr>
  <p:slideViewPr>
    <p:cSldViewPr snapToGrid="0" snapToObjects="1">
      <p:cViewPr varScale="1">
        <p:scale>
          <a:sx n="88" d="100"/>
          <a:sy n="88" d="100"/>
        </p:scale>
        <p:origin x="660" y="6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arlett Catterall" userId="b054a393-3467-4c90-b36f-1199b431c919" providerId="ADAL" clId="{56F1CC26-3704-423F-A42C-113F3F6B9871}"/>
    <pc:docChg chg="undo redo custSel addSld delSld modSld sldOrd">
      <pc:chgData name="Scarlett Catterall" userId="b054a393-3467-4c90-b36f-1199b431c919" providerId="ADAL" clId="{56F1CC26-3704-423F-A42C-113F3F6B9871}" dt="2022-06-16T11:30:44.883" v="1163" actId="1076"/>
      <pc:docMkLst>
        <pc:docMk/>
      </pc:docMkLst>
      <pc:sldChg chg="addSp delSp modSp mod">
        <pc:chgData name="Scarlett Catterall" userId="b054a393-3467-4c90-b36f-1199b431c919" providerId="ADAL" clId="{56F1CC26-3704-423F-A42C-113F3F6B9871}" dt="2022-06-16T11:30:44.883" v="1163" actId="1076"/>
        <pc:sldMkLst>
          <pc:docMk/>
          <pc:sldMk cId="262469169" sldId="256"/>
        </pc:sldMkLst>
        <pc:spChg chg="mod">
          <ac:chgData name="Scarlett Catterall" userId="b054a393-3467-4c90-b36f-1199b431c919" providerId="ADAL" clId="{56F1CC26-3704-423F-A42C-113F3F6B9871}" dt="2022-05-18T12:44:32.882" v="14" actId="113"/>
          <ac:spMkLst>
            <pc:docMk/>
            <pc:sldMk cId="262469169" sldId="256"/>
            <ac:spMk id="5" creationId="{00000000-0000-0000-0000-000000000000}"/>
          </ac:spMkLst>
        </pc:spChg>
        <pc:picChg chg="mod">
          <ac:chgData name="Scarlett Catterall" userId="b054a393-3467-4c90-b36f-1199b431c919" providerId="ADAL" clId="{56F1CC26-3704-423F-A42C-113F3F6B9871}" dt="2022-06-16T11:30:44.883" v="1163" actId="1076"/>
          <ac:picMkLst>
            <pc:docMk/>
            <pc:sldMk cId="262469169" sldId="256"/>
            <ac:picMk id="4" creationId="{00000000-0000-0000-0000-000000000000}"/>
          </ac:picMkLst>
        </pc:picChg>
        <pc:picChg chg="add del">
          <ac:chgData name="Scarlett Catterall" userId="b054a393-3467-4c90-b36f-1199b431c919" providerId="ADAL" clId="{56F1CC26-3704-423F-A42C-113F3F6B9871}" dt="2022-05-18T12:44:20.190" v="8" actId="22"/>
          <ac:picMkLst>
            <pc:docMk/>
            <pc:sldMk cId="262469169" sldId="256"/>
            <ac:picMk id="7" creationId="{148CFFCC-1599-4747-AC72-960A73B8EAB7}"/>
          </ac:picMkLst>
        </pc:picChg>
      </pc:sldChg>
      <pc:sldChg chg="modNotesTx">
        <pc:chgData name="Scarlett Catterall" userId="b054a393-3467-4c90-b36f-1199b431c919" providerId="ADAL" clId="{56F1CC26-3704-423F-A42C-113F3F6B9871}" dt="2022-06-16T11:21:20.845" v="1086" actId="5793"/>
        <pc:sldMkLst>
          <pc:docMk/>
          <pc:sldMk cId="1145982037" sldId="257"/>
        </pc:sldMkLst>
      </pc:sldChg>
      <pc:sldChg chg="modSp mod">
        <pc:chgData name="Scarlett Catterall" userId="b054a393-3467-4c90-b36f-1199b431c919" providerId="ADAL" clId="{56F1CC26-3704-423F-A42C-113F3F6B9871}" dt="2022-05-18T12:45:10.731" v="18" actId="20577"/>
        <pc:sldMkLst>
          <pc:docMk/>
          <pc:sldMk cId="3043287269" sldId="259"/>
        </pc:sldMkLst>
        <pc:spChg chg="mod">
          <ac:chgData name="Scarlett Catterall" userId="b054a393-3467-4c90-b36f-1199b431c919" providerId="ADAL" clId="{56F1CC26-3704-423F-A42C-113F3F6B9871}" dt="2022-05-18T12:45:10.731" v="18" actId="20577"/>
          <ac:spMkLst>
            <pc:docMk/>
            <pc:sldMk cId="3043287269" sldId="259"/>
            <ac:spMk id="8" creationId="{00000000-0000-0000-0000-000000000000}"/>
          </ac:spMkLst>
        </pc:spChg>
      </pc:sldChg>
      <pc:sldChg chg="modSp mod modNotesTx">
        <pc:chgData name="Scarlett Catterall" userId="b054a393-3467-4c90-b36f-1199b431c919" providerId="ADAL" clId="{56F1CC26-3704-423F-A42C-113F3F6B9871}" dt="2022-05-18T12:45:44.963" v="26" actId="20577"/>
        <pc:sldMkLst>
          <pc:docMk/>
          <pc:sldMk cId="104189720" sldId="260"/>
        </pc:sldMkLst>
        <pc:graphicFrameChg chg="modGraphic">
          <ac:chgData name="Scarlett Catterall" userId="b054a393-3467-4c90-b36f-1199b431c919" providerId="ADAL" clId="{56F1CC26-3704-423F-A42C-113F3F6B9871}" dt="2022-05-18T12:45:35.846" v="24" actId="20577"/>
          <ac:graphicFrameMkLst>
            <pc:docMk/>
            <pc:sldMk cId="104189720" sldId="260"/>
            <ac:graphicFrameMk id="9" creationId="{00000000-0000-0000-0000-000000000000}"/>
          </ac:graphicFrameMkLst>
        </pc:graphicFrameChg>
      </pc:sldChg>
      <pc:sldChg chg="modSp modNotesTx">
        <pc:chgData name="Scarlett Catterall" userId="b054a393-3467-4c90-b36f-1199b431c919" providerId="ADAL" clId="{56F1CC26-3704-423F-A42C-113F3F6B9871}" dt="2022-05-18T12:49:09.767" v="45" actId="20577"/>
        <pc:sldMkLst>
          <pc:docMk/>
          <pc:sldMk cId="870524896" sldId="262"/>
        </pc:sldMkLst>
        <pc:graphicFrameChg chg="mod">
          <ac:chgData name="Scarlett Catterall" userId="b054a393-3467-4c90-b36f-1199b431c919" providerId="ADAL" clId="{56F1CC26-3704-423F-A42C-113F3F6B9871}" dt="2022-05-18T12:48:35.778" v="34" actId="20577"/>
          <ac:graphicFrameMkLst>
            <pc:docMk/>
            <pc:sldMk cId="870524896" sldId="262"/>
            <ac:graphicFrameMk id="9" creationId="{00000000-0000-0000-0000-000000000000}"/>
          </ac:graphicFrameMkLst>
        </pc:graphicFrameChg>
      </pc:sldChg>
      <pc:sldChg chg="modSp mod modNotesTx">
        <pc:chgData name="Scarlett Catterall" userId="b054a393-3467-4c90-b36f-1199b431c919" providerId="ADAL" clId="{56F1CC26-3704-423F-A42C-113F3F6B9871}" dt="2022-05-18T13:01:56.355" v="444" actId="20577"/>
        <pc:sldMkLst>
          <pc:docMk/>
          <pc:sldMk cId="3584124376" sldId="263"/>
        </pc:sldMkLst>
        <pc:spChg chg="mod">
          <ac:chgData name="Scarlett Catterall" userId="b054a393-3467-4c90-b36f-1199b431c919" providerId="ADAL" clId="{56F1CC26-3704-423F-A42C-113F3F6B9871}" dt="2022-05-18T12:56:21.716" v="70" actId="1076"/>
          <ac:spMkLst>
            <pc:docMk/>
            <pc:sldMk cId="3584124376" sldId="263"/>
            <ac:spMk id="5" creationId="{00000000-0000-0000-0000-000000000000}"/>
          </ac:spMkLst>
        </pc:spChg>
        <pc:spChg chg="mod">
          <ac:chgData name="Scarlett Catterall" userId="b054a393-3467-4c90-b36f-1199b431c919" providerId="ADAL" clId="{56F1CC26-3704-423F-A42C-113F3F6B9871}" dt="2022-05-18T12:57:43.018" v="131" actId="20577"/>
          <ac:spMkLst>
            <pc:docMk/>
            <pc:sldMk cId="3584124376" sldId="263"/>
            <ac:spMk id="6" creationId="{00000000-0000-0000-0000-000000000000}"/>
          </ac:spMkLst>
        </pc:spChg>
      </pc:sldChg>
      <pc:sldChg chg="modSp mod">
        <pc:chgData name="Scarlett Catterall" userId="b054a393-3467-4c90-b36f-1199b431c919" providerId="ADAL" clId="{56F1CC26-3704-423F-A42C-113F3F6B9871}" dt="2022-05-18T13:02:53.516" v="464" actId="20577"/>
        <pc:sldMkLst>
          <pc:docMk/>
          <pc:sldMk cId="3175254703" sldId="264"/>
        </pc:sldMkLst>
        <pc:spChg chg="mod">
          <ac:chgData name="Scarlett Catterall" userId="b054a393-3467-4c90-b36f-1199b431c919" providerId="ADAL" clId="{56F1CC26-3704-423F-A42C-113F3F6B9871}" dt="2022-05-18T13:02:53.516" v="464" actId="20577"/>
          <ac:spMkLst>
            <pc:docMk/>
            <pc:sldMk cId="3175254703" sldId="264"/>
            <ac:spMk id="6" creationId="{00000000-0000-0000-0000-000000000000}"/>
          </ac:spMkLst>
        </pc:spChg>
      </pc:sldChg>
      <pc:sldChg chg="modNotesTx">
        <pc:chgData name="Scarlett Catterall" userId="b054a393-3467-4c90-b36f-1199b431c919" providerId="ADAL" clId="{56F1CC26-3704-423F-A42C-113F3F6B9871}" dt="2022-05-18T13:04:41.254" v="587" actId="20577"/>
        <pc:sldMkLst>
          <pc:docMk/>
          <pc:sldMk cId="3254211245" sldId="269"/>
        </pc:sldMkLst>
      </pc:sldChg>
      <pc:sldChg chg="modSp mod">
        <pc:chgData name="Scarlett Catterall" userId="b054a393-3467-4c90-b36f-1199b431c919" providerId="ADAL" clId="{56F1CC26-3704-423F-A42C-113F3F6B9871}" dt="2022-05-18T13:06:10.875" v="588" actId="20577"/>
        <pc:sldMkLst>
          <pc:docMk/>
          <pc:sldMk cId="3080106976" sldId="280"/>
        </pc:sldMkLst>
        <pc:spChg chg="mod">
          <ac:chgData name="Scarlett Catterall" userId="b054a393-3467-4c90-b36f-1199b431c919" providerId="ADAL" clId="{56F1CC26-3704-423F-A42C-113F3F6B9871}" dt="2022-05-18T13:06:10.875" v="588" actId="20577"/>
          <ac:spMkLst>
            <pc:docMk/>
            <pc:sldMk cId="3080106976" sldId="280"/>
            <ac:spMk id="8" creationId="{00000000-0000-0000-0000-000000000000}"/>
          </ac:spMkLst>
        </pc:spChg>
      </pc:sldChg>
      <pc:sldChg chg="modSp mod">
        <pc:chgData name="Scarlett Catterall" userId="b054a393-3467-4c90-b36f-1199b431c919" providerId="ADAL" clId="{56F1CC26-3704-423F-A42C-113F3F6B9871}" dt="2022-05-18T13:21:34.578" v="745" actId="20577"/>
        <pc:sldMkLst>
          <pc:docMk/>
          <pc:sldMk cId="3313226986" sldId="281"/>
        </pc:sldMkLst>
        <pc:spChg chg="mod">
          <ac:chgData name="Scarlett Catterall" userId="b054a393-3467-4c90-b36f-1199b431c919" providerId="ADAL" clId="{56F1CC26-3704-423F-A42C-113F3F6B9871}" dt="2022-05-18T13:08:39.837" v="596" actId="20577"/>
          <ac:spMkLst>
            <pc:docMk/>
            <pc:sldMk cId="3313226986" sldId="281"/>
            <ac:spMk id="6" creationId="{00000000-0000-0000-0000-000000000000}"/>
          </ac:spMkLst>
        </pc:spChg>
        <pc:spChg chg="mod">
          <ac:chgData name="Scarlett Catterall" userId="b054a393-3467-4c90-b36f-1199b431c919" providerId="ADAL" clId="{56F1CC26-3704-423F-A42C-113F3F6B9871}" dt="2022-05-18T13:21:34.578" v="745" actId="20577"/>
          <ac:spMkLst>
            <pc:docMk/>
            <pc:sldMk cId="3313226986" sldId="281"/>
            <ac:spMk id="12" creationId="{00000000-0000-0000-0000-000000000000}"/>
          </ac:spMkLst>
        </pc:spChg>
      </pc:sldChg>
      <pc:sldChg chg="modSp mod">
        <pc:chgData name="Scarlett Catterall" userId="b054a393-3467-4c90-b36f-1199b431c919" providerId="ADAL" clId="{56F1CC26-3704-423F-A42C-113F3F6B9871}" dt="2022-05-18T13:22:36.695" v="753" actId="20577"/>
        <pc:sldMkLst>
          <pc:docMk/>
          <pc:sldMk cId="2239942505" sldId="285"/>
        </pc:sldMkLst>
        <pc:spChg chg="mod">
          <ac:chgData name="Scarlett Catterall" userId="b054a393-3467-4c90-b36f-1199b431c919" providerId="ADAL" clId="{56F1CC26-3704-423F-A42C-113F3F6B9871}" dt="2022-05-18T13:22:36.695" v="753" actId="20577"/>
          <ac:spMkLst>
            <pc:docMk/>
            <pc:sldMk cId="2239942505" sldId="285"/>
            <ac:spMk id="7" creationId="{00000000-0000-0000-0000-000000000000}"/>
          </ac:spMkLst>
        </pc:spChg>
      </pc:sldChg>
      <pc:sldChg chg="modSp mod">
        <pc:chgData name="Scarlett Catterall" userId="b054a393-3467-4c90-b36f-1199b431c919" providerId="ADAL" clId="{56F1CC26-3704-423F-A42C-113F3F6B9871}" dt="2022-06-16T11:29:08.141" v="1162" actId="20577"/>
        <pc:sldMkLst>
          <pc:docMk/>
          <pc:sldMk cId="3582404505" sldId="286"/>
        </pc:sldMkLst>
        <pc:spChg chg="mod">
          <ac:chgData name="Scarlett Catterall" userId="b054a393-3467-4c90-b36f-1199b431c919" providerId="ADAL" clId="{56F1CC26-3704-423F-A42C-113F3F6B9871}" dt="2022-06-16T11:29:08.141" v="1162" actId="20577"/>
          <ac:spMkLst>
            <pc:docMk/>
            <pc:sldMk cId="3582404505" sldId="286"/>
            <ac:spMk id="5" creationId="{00000000-0000-0000-0000-000000000000}"/>
          </ac:spMkLst>
        </pc:spChg>
        <pc:graphicFrameChg chg="modGraphic">
          <ac:chgData name="Scarlett Catterall" userId="b054a393-3467-4c90-b36f-1199b431c919" providerId="ADAL" clId="{56F1CC26-3704-423F-A42C-113F3F6B9871}" dt="2022-05-18T13:26:39.374" v="785" actId="20577"/>
          <ac:graphicFrameMkLst>
            <pc:docMk/>
            <pc:sldMk cId="3582404505" sldId="286"/>
            <ac:graphicFrameMk id="7" creationId="{3E292EAC-A236-44B3-AC98-ED168221E80B}"/>
          </ac:graphicFrameMkLst>
        </pc:graphicFrameChg>
      </pc:sldChg>
      <pc:sldChg chg="modSp mod">
        <pc:chgData name="Scarlett Catterall" userId="b054a393-3467-4c90-b36f-1199b431c919" providerId="ADAL" clId="{56F1CC26-3704-423F-A42C-113F3F6B9871}" dt="2022-05-18T13:27:31.416" v="797" actId="20577"/>
        <pc:sldMkLst>
          <pc:docMk/>
          <pc:sldMk cId="4210470198" sldId="287"/>
        </pc:sldMkLst>
        <pc:spChg chg="mod">
          <ac:chgData name="Scarlett Catterall" userId="b054a393-3467-4c90-b36f-1199b431c919" providerId="ADAL" clId="{56F1CC26-3704-423F-A42C-113F3F6B9871}" dt="2022-05-18T13:27:31.416" v="797" actId="20577"/>
          <ac:spMkLst>
            <pc:docMk/>
            <pc:sldMk cId="4210470198" sldId="287"/>
            <ac:spMk id="8" creationId="{00000000-0000-0000-0000-000000000000}"/>
          </ac:spMkLst>
        </pc:spChg>
      </pc:sldChg>
      <pc:sldChg chg="addSp delSp modSp mod modNotesTx">
        <pc:chgData name="Scarlett Catterall" userId="b054a393-3467-4c90-b36f-1199b431c919" providerId="ADAL" clId="{56F1CC26-3704-423F-A42C-113F3F6B9871}" dt="2022-05-18T14:00:41.257" v="1047" actId="1076"/>
        <pc:sldMkLst>
          <pc:docMk/>
          <pc:sldMk cId="3587923630" sldId="289"/>
        </pc:sldMkLst>
        <pc:spChg chg="mod">
          <ac:chgData name="Scarlett Catterall" userId="b054a393-3467-4c90-b36f-1199b431c919" providerId="ADAL" clId="{56F1CC26-3704-423F-A42C-113F3F6B9871}" dt="2022-05-18T13:34:35.791" v="823" actId="20577"/>
          <ac:spMkLst>
            <pc:docMk/>
            <pc:sldMk cId="3587923630" sldId="289"/>
            <ac:spMk id="5" creationId="{00000000-0000-0000-0000-000000000000}"/>
          </ac:spMkLst>
        </pc:spChg>
        <pc:spChg chg="mod">
          <ac:chgData name="Scarlett Catterall" userId="b054a393-3467-4c90-b36f-1199b431c919" providerId="ADAL" clId="{56F1CC26-3704-423F-A42C-113F3F6B9871}" dt="2022-05-18T13:47:01.523" v="885" actId="20577"/>
          <ac:spMkLst>
            <pc:docMk/>
            <pc:sldMk cId="3587923630" sldId="289"/>
            <ac:spMk id="9" creationId="{00000000-0000-0000-0000-000000000000}"/>
          </ac:spMkLst>
        </pc:spChg>
        <pc:spChg chg="mod">
          <ac:chgData name="Scarlett Catterall" userId="b054a393-3467-4c90-b36f-1199b431c919" providerId="ADAL" clId="{56F1CC26-3704-423F-A42C-113F3F6B9871}" dt="2022-05-18T14:00:41.257" v="1047" actId="1076"/>
          <ac:spMkLst>
            <pc:docMk/>
            <pc:sldMk cId="3587923630" sldId="289"/>
            <ac:spMk id="11" creationId="{00000000-0000-0000-0000-000000000000}"/>
          </ac:spMkLst>
        </pc:spChg>
        <pc:spChg chg="add del">
          <ac:chgData name="Scarlett Catterall" userId="b054a393-3467-4c90-b36f-1199b431c919" providerId="ADAL" clId="{56F1CC26-3704-423F-A42C-113F3F6B9871}" dt="2022-05-18T13:46:34.307" v="883" actId="478"/>
          <ac:spMkLst>
            <pc:docMk/>
            <pc:sldMk cId="3587923630" sldId="289"/>
            <ac:spMk id="17" creationId="{E60ADA26-495B-4504-A8AC-363B3068788A}"/>
          </ac:spMkLst>
        </pc:spChg>
        <pc:spChg chg="add del mod">
          <ac:chgData name="Scarlett Catterall" userId="b054a393-3467-4c90-b36f-1199b431c919" providerId="ADAL" clId="{56F1CC26-3704-423F-A42C-113F3F6B9871}" dt="2022-05-18T13:47:50.226" v="890" actId="478"/>
          <ac:spMkLst>
            <pc:docMk/>
            <pc:sldMk cId="3587923630" sldId="289"/>
            <ac:spMk id="19" creationId="{3EE1EE8E-F890-4919-99CA-58C06778A002}"/>
          </ac:spMkLst>
        </pc:spChg>
        <pc:spChg chg="add del mod">
          <ac:chgData name="Scarlett Catterall" userId="b054a393-3467-4c90-b36f-1199b431c919" providerId="ADAL" clId="{56F1CC26-3704-423F-A42C-113F3F6B9871}" dt="2022-05-18T14:00:25.063" v="1044" actId="478"/>
          <ac:spMkLst>
            <pc:docMk/>
            <pc:sldMk cId="3587923630" sldId="289"/>
            <ac:spMk id="20" creationId="{531C8A0E-8CBE-46E2-9D63-A8F1BED13110}"/>
          </ac:spMkLst>
        </pc:spChg>
        <pc:spChg chg="add del mod">
          <ac:chgData name="Scarlett Catterall" userId="b054a393-3467-4c90-b36f-1199b431c919" providerId="ADAL" clId="{56F1CC26-3704-423F-A42C-113F3F6B9871}" dt="2022-05-18T14:00:34.236" v="1046" actId="478"/>
          <ac:spMkLst>
            <pc:docMk/>
            <pc:sldMk cId="3587923630" sldId="289"/>
            <ac:spMk id="21" creationId="{6C415A75-2827-43A4-A367-6DEBA9DB00C3}"/>
          </ac:spMkLst>
        </pc:spChg>
        <pc:picChg chg="mod">
          <ac:chgData name="Scarlett Catterall" userId="b054a393-3467-4c90-b36f-1199b431c919" providerId="ADAL" clId="{56F1CC26-3704-423F-A42C-113F3F6B9871}" dt="2022-05-18T13:47:37.676" v="887" actId="1076"/>
          <ac:picMkLst>
            <pc:docMk/>
            <pc:sldMk cId="3587923630" sldId="289"/>
            <ac:picMk id="4" creationId="{00000000-0000-0000-0000-000000000000}"/>
          </ac:picMkLst>
        </pc:picChg>
      </pc:sldChg>
      <pc:sldChg chg="modSp mod">
        <pc:chgData name="Scarlett Catterall" userId="b054a393-3467-4c90-b36f-1199b431c919" providerId="ADAL" clId="{56F1CC26-3704-423F-A42C-113F3F6B9871}" dt="2022-06-16T11:28:28.942" v="1159" actId="20577"/>
        <pc:sldMkLst>
          <pc:docMk/>
          <pc:sldMk cId="2751046334" sldId="291"/>
        </pc:sldMkLst>
        <pc:spChg chg="mod">
          <ac:chgData name="Scarlett Catterall" userId="b054a393-3467-4c90-b36f-1199b431c919" providerId="ADAL" clId="{56F1CC26-3704-423F-A42C-113F3F6B9871}" dt="2022-06-01T08:47:11.474" v="1080" actId="20577"/>
          <ac:spMkLst>
            <pc:docMk/>
            <pc:sldMk cId="2751046334" sldId="291"/>
            <ac:spMk id="5" creationId="{00000000-0000-0000-0000-000000000000}"/>
          </ac:spMkLst>
        </pc:spChg>
        <pc:graphicFrameChg chg="mod modGraphic">
          <ac:chgData name="Scarlett Catterall" userId="b054a393-3467-4c90-b36f-1199b431c919" providerId="ADAL" clId="{56F1CC26-3704-423F-A42C-113F3F6B9871}" dt="2022-06-16T11:28:28.942" v="1159" actId="20577"/>
          <ac:graphicFrameMkLst>
            <pc:docMk/>
            <pc:sldMk cId="2751046334" sldId="291"/>
            <ac:graphicFrameMk id="6" creationId="{00000000-0000-0000-0000-000000000000}"/>
          </ac:graphicFrameMkLst>
        </pc:graphicFrameChg>
      </pc:sldChg>
      <pc:sldChg chg="modSp mod">
        <pc:chgData name="Scarlett Catterall" userId="b054a393-3467-4c90-b36f-1199b431c919" providerId="ADAL" clId="{56F1CC26-3704-423F-A42C-113F3F6B9871}" dt="2022-06-14T11:49:03.782" v="1081" actId="20577"/>
        <pc:sldMkLst>
          <pc:docMk/>
          <pc:sldMk cId="3857143062" sldId="294"/>
        </pc:sldMkLst>
        <pc:spChg chg="mod">
          <ac:chgData name="Scarlett Catterall" userId="b054a393-3467-4c90-b36f-1199b431c919" providerId="ADAL" clId="{56F1CC26-3704-423F-A42C-113F3F6B9871}" dt="2022-06-14T11:49:03.782" v="1081" actId="20577"/>
          <ac:spMkLst>
            <pc:docMk/>
            <pc:sldMk cId="3857143062" sldId="294"/>
            <ac:spMk id="6" creationId="{00000000-0000-0000-0000-000000000000}"/>
          </ac:spMkLst>
        </pc:spChg>
        <pc:picChg chg="mod">
          <ac:chgData name="Scarlett Catterall" userId="b054a393-3467-4c90-b36f-1199b431c919" providerId="ADAL" clId="{56F1CC26-3704-423F-A42C-113F3F6B9871}" dt="2022-05-26T12:01:32.031" v="1073" actId="1076"/>
          <ac:picMkLst>
            <pc:docMk/>
            <pc:sldMk cId="3857143062" sldId="294"/>
            <ac:picMk id="4" creationId="{00000000-0000-0000-0000-000000000000}"/>
          </ac:picMkLst>
        </pc:picChg>
      </pc:sldChg>
      <pc:sldChg chg="modSp mod">
        <pc:chgData name="Scarlett Catterall" userId="b054a393-3467-4c90-b36f-1199b431c919" providerId="ADAL" clId="{56F1CC26-3704-423F-A42C-113F3F6B9871}" dt="2022-05-18T13:02:31.689" v="460" actId="20577"/>
        <pc:sldMkLst>
          <pc:docMk/>
          <pc:sldMk cId="1441595377" sldId="296"/>
        </pc:sldMkLst>
        <pc:spChg chg="mod">
          <ac:chgData name="Scarlett Catterall" userId="b054a393-3467-4c90-b36f-1199b431c919" providerId="ADAL" clId="{56F1CC26-3704-423F-A42C-113F3F6B9871}" dt="2022-05-18T13:02:31.689" v="460" actId="20577"/>
          <ac:spMkLst>
            <pc:docMk/>
            <pc:sldMk cId="1441595377" sldId="296"/>
            <ac:spMk id="6" creationId="{F30DEED2-009F-446E-B96C-5BB449CDB3C5}"/>
          </ac:spMkLst>
        </pc:spChg>
      </pc:sldChg>
      <pc:sldChg chg="modSp mod">
        <pc:chgData name="Scarlett Catterall" userId="b054a393-3467-4c90-b36f-1199b431c919" providerId="ADAL" clId="{56F1CC26-3704-423F-A42C-113F3F6B9871}" dt="2022-05-18T13:31:14.957" v="808" actId="20577"/>
        <pc:sldMkLst>
          <pc:docMk/>
          <pc:sldMk cId="3441605958" sldId="297"/>
        </pc:sldMkLst>
        <pc:spChg chg="mod">
          <ac:chgData name="Scarlett Catterall" userId="b054a393-3467-4c90-b36f-1199b431c919" providerId="ADAL" clId="{56F1CC26-3704-423F-A42C-113F3F6B9871}" dt="2022-05-18T13:31:14.957" v="808" actId="20577"/>
          <ac:spMkLst>
            <pc:docMk/>
            <pc:sldMk cId="3441605958" sldId="297"/>
            <ac:spMk id="6" creationId="{00000000-0000-0000-0000-000000000000}"/>
          </ac:spMkLst>
        </pc:spChg>
      </pc:sldChg>
      <pc:sldChg chg="new del">
        <pc:chgData name="Scarlett Catterall" userId="b054a393-3467-4c90-b36f-1199b431c919" providerId="ADAL" clId="{56F1CC26-3704-423F-A42C-113F3F6B9871}" dt="2022-05-18T13:50:04.337" v="897" actId="47"/>
        <pc:sldMkLst>
          <pc:docMk/>
          <pc:sldMk cId="3571683119" sldId="298"/>
        </pc:sldMkLst>
      </pc:sldChg>
      <pc:sldChg chg="addSp delSp modSp add mod ord modNotesTx">
        <pc:chgData name="Scarlett Catterall" userId="b054a393-3467-4c90-b36f-1199b431c919" providerId="ADAL" clId="{56F1CC26-3704-423F-A42C-113F3F6B9871}" dt="2022-05-18T14:03:02.238" v="1072" actId="404"/>
        <pc:sldMkLst>
          <pc:docMk/>
          <pc:sldMk cId="3546212217" sldId="299"/>
        </pc:sldMkLst>
        <pc:spChg chg="del">
          <ac:chgData name="Scarlett Catterall" userId="b054a393-3467-4c90-b36f-1199b431c919" providerId="ADAL" clId="{56F1CC26-3704-423F-A42C-113F3F6B9871}" dt="2022-05-18T13:52:25.289" v="941"/>
          <ac:spMkLst>
            <pc:docMk/>
            <pc:sldMk cId="3546212217" sldId="299"/>
            <ac:spMk id="3" creationId="{00000000-0000-0000-0000-000000000000}"/>
          </ac:spMkLst>
        </pc:spChg>
        <pc:spChg chg="del mod">
          <ac:chgData name="Scarlett Catterall" userId="b054a393-3467-4c90-b36f-1199b431c919" providerId="ADAL" clId="{56F1CC26-3704-423F-A42C-113F3F6B9871}" dt="2022-05-18T13:50:27.032" v="909"/>
          <ac:spMkLst>
            <pc:docMk/>
            <pc:sldMk cId="3546212217" sldId="299"/>
            <ac:spMk id="5" creationId="{00000000-0000-0000-0000-000000000000}"/>
          </ac:spMkLst>
        </pc:spChg>
        <pc:spChg chg="del mod">
          <ac:chgData name="Scarlett Catterall" userId="b054a393-3467-4c90-b36f-1199b431c919" providerId="ADAL" clId="{56F1CC26-3704-423F-A42C-113F3F6B9871}" dt="2022-05-18T13:50:27.033" v="911"/>
          <ac:spMkLst>
            <pc:docMk/>
            <pc:sldMk cId="3546212217" sldId="299"/>
            <ac:spMk id="6" creationId="{00000000-0000-0000-0000-000000000000}"/>
          </ac:spMkLst>
        </pc:spChg>
        <pc:spChg chg="add mod">
          <ac:chgData name="Scarlett Catterall" userId="b054a393-3467-4c90-b36f-1199b431c919" providerId="ADAL" clId="{56F1CC26-3704-423F-A42C-113F3F6B9871}" dt="2022-05-18T14:03:02.238" v="1072" actId="404"/>
          <ac:spMkLst>
            <pc:docMk/>
            <pc:sldMk cId="3546212217" sldId="299"/>
            <ac:spMk id="9" creationId="{17E05FEC-769C-4569-9360-2D41109A8FF4}"/>
          </ac:spMkLst>
        </pc:spChg>
        <pc:spChg chg="add del">
          <ac:chgData name="Scarlett Catterall" userId="b054a393-3467-4c90-b36f-1199b431c919" providerId="ADAL" clId="{56F1CC26-3704-423F-A42C-113F3F6B9871}" dt="2022-05-18T13:51:05.704" v="927" actId="22"/>
          <ac:spMkLst>
            <pc:docMk/>
            <pc:sldMk cId="3546212217" sldId="299"/>
            <ac:spMk id="11" creationId="{20040CE4-6DEA-4918-82C4-854526A870F0}"/>
          </ac:spMkLst>
        </pc:spChg>
        <pc:spChg chg="add del">
          <ac:chgData name="Scarlett Catterall" userId="b054a393-3467-4c90-b36f-1199b431c919" providerId="ADAL" clId="{56F1CC26-3704-423F-A42C-113F3F6B9871}" dt="2022-05-18T13:51:17.723" v="930" actId="478"/>
          <ac:spMkLst>
            <pc:docMk/>
            <pc:sldMk cId="3546212217" sldId="299"/>
            <ac:spMk id="13" creationId="{67E5CABB-D8D5-4960-93AF-71A3971F7D51}"/>
          </ac:spMkLst>
        </pc:spChg>
        <pc:spChg chg="add mod">
          <ac:chgData name="Scarlett Catterall" userId="b054a393-3467-4c90-b36f-1199b431c919" providerId="ADAL" clId="{56F1CC26-3704-423F-A42C-113F3F6B9871}" dt="2022-05-18T14:02:28.128" v="1069" actId="20577"/>
          <ac:spMkLst>
            <pc:docMk/>
            <pc:sldMk cId="3546212217" sldId="299"/>
            <ac:spMk id="15" creationId="{8049CF45-53A0-4F45-9376-412A5E4ACEAF}"/>
          </ac:spMkLst>
        </pc:spChg>
        <pc:spChg chg="add del mod">
          <ac:chgData name="Scarlett Catterall" userId="b054a393-3467-4c90-b36f-1199b431c919" providerId="ADAL" clId="{56F1CC26-3704-423F-A42C-113F3F6B9871}" dt="2022-05-18T13:55:33.715" v="985" actId="478"/>
          <ac:spMkLst>
            <pc:docMk/>
            <pc:sldMk cId="3546212217" sldId="299"/>
            <ac:spMk id="20" creationId="{A6A1A435-70EB-41C2-BD00-7B83143482CC}"/>
          </ac:spMkLst>
        </pc:spChg>
        <pc:spChg chg="add del mod">
          <ac:chgData name="Scarlett Catterall" userId="b054a393-3467-4c90-b36f-1199b431c919" providerId="ADAL" clId="{56F1CC26-3704-423F-A42C-113F3F6B9871}" dt="2022-05-18T13:55:49.243" v="991" actId="478"/>
          <ac:spMkLst>
            <pc:docMk/>
            <pc:sldMk cId="3546212217" sldId="299"/>
            <ac:spMk id="21" creationId="{EF7FF42D-9C05-4C8E-80E8-B93CAF771AEB}"/>
          </ac:spMkLst>
        </pc:spChg>
        <pc:spChg chg="add del mod">
          <ac:chgData name="Scarlett Catterall" userId="b054a393-3467-4c90-b36f-1199b431c919" providerId="ADAL" clId="{56F1CC26-3704-423F-A42C-113F3F6B9871}" dt="2022-05-18T14:00:04.722" v="1042" actId="478"/>
          <ac:spMkLst>
            <pc:docMk/>
            <pc:sldMk cId="3546212217" sldId="299"/>
            <ac:spMk id="22" creationId="{3F677439-7232-419A-9CCC-6C3A0D11B8B3}"/>
          </ac:spMkLst>
        </pc:spChg>
        <pc:picChg chg="mod">
          <ac:chgData name="Scarlett Catterall" userId="b054a393-3467-4c90-b36f-1199b431c919" providerId="ADAL" clId="{56F1CC26-3704-423F-A42C-113F3F6B9871}" dt="2022-05-18T13:54:33.225" v="948" actId="1076"/>
          <ac:picMkLst>
            <pc:docMk/>
            <pc:sldMk cId="3546212217" sldId="299"/>
            <ac:picMk id="4" creationId="{00000000-0000-0000-0000-000000000000}"/>
          </ac:picMkLst>
        </pc:picChg>
        <pc:picChg chg="del">
          <ac:chgData name="Scarlett Catterall" userId="b054a393-3467-4c90-b36f-1199b431c919" providerId="ADAL" clId="{56F1CC26-3704-423F-A42C-113F3F6B9871}" dt="2022-05-18T13:50:07.217" v="898" actId="478"/>
          <ac:picMkLst>
            <pc:docMk/>
            <pc:sldMk cId="3546212217" sldId="299"/>
            <ac:picMk id="8" creationId="{CB4858FE-E5A0-486B-B6E3-7FA39ABD8109}"/>
          </ac:picMkLst>
        </pc:picChg>
        <pc:picChg chg="add mod">
          <ac:chgData name="Scarlett Catterall" userId="b054a393-3467-4c90-b36f-1199b431c919" providerId="ADAL" clId="{56F1CC26-3704-423F-A42C-113F3F6B9871}" dt="2022-05-18T13:52:27.494" v="943" actId="962"/>
          <ac:picMkLst>
            <pc:docMk/>
            <pc:sldMk cId="3546212217" sldId="299"/>
            <ac:picMk id="17" creationId="{387A993A-ADF6-4B47-B08B-157D3A0F3C57}"/>
          </ac:picMkLst>
        </pc:picChg>
        <pc:picChg chg="add mod">
          <ac:chgData name="Scarlett Catterall" userId="b054a393-3467-4c90-b36f-1199b431c919" providerId="ADAL" clId="{56F1CC26-3704-423F-A42C-113F3F6B9871}" dt="2022-05-18T14:01:51.730" v="1060" actId="14100"/>
          <ac:picMkLst>
            <pc:docMk/>
            <pc:sldMk cId="3546212217" sldId="299"/>
            <ac:picMk id="19" creationId="{12EA714F-B5F3-4E21-A32C-DC3FFD107781}"/>
          </ac:picMkLst>
        </pc:picChg>
      </pc:sldChg>
      <pc:sldChg chg="add del">
        <pc:chgData name="Scarlett Catterall" userId="b054a393-3467-4c90-b36f-1199b431c919" providerId="ADAL" clId="{56F1CC26-3704-423F-A42C-113F3F6B9871}" dt="2022-05-18T13:50:34.005" v="913" actId="47"/>
        <pc:sldMkLst>
          <pc:docMk/>
          <pc:sldMk cId="701526967" sldId="30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26T09:36:36.992" idx="1">
    <p:pos x="5761" y="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90249-7FB6-4BA2-A6A2-C453FE492C7E}" type="doc">
      <dgm:prSet loTypeId="urn:microsoft.com/office/officeart/2005/8/layout/process1" loCatId="process" qsTypeId="urn:microsoft.com/office/officeart/2005/8/quickstyle/simple5" qsCatId="simple" csTypeId="urn:microsoft.com/office/officeart/2005/8/colors/colorful1" csCatId="colorful" phldr="1"/>
      <dgm:spPr/>
    </dgm:pt>
    <dgm:pt modelId="{0D45EB9F-D514-408A-B7A4-0ABB987BB2A1}">
      <dgm:prSet phldrT="[Text]" custT="1"/>
      <dgm:spPr>
        <a:solidFill>
          <a:srgbClr val="18BCB2"/>
        </a:solidFill>
      </dgm:spPr>
      <dgm:t>
        <a:bodyPr/>
        <a:lstStyle/>
        <a:p>
          <a:r>
            <a:rPr lang="en-GB" sz="1200" b="1" dirty="0">
              <a:latin typeface="DIN Alternate Bold"/>
              <a:cs typeface="DIN Alternate Bold"/>
            </a:rPr>
            <a:t>Application</a:t>
          </a:r>
        </a:p>
      </dgm:t>
    </dgm:pt>
    <dgm:pt modelId="{01D55D19-06B9-4C7A-AAD5-FFF9D9F94FCC}" type="parTrans" cxnId="{C00FC5B3-7689-439A-AD7B-CD249CDCE205}">
      <dgm:prSet/>
      <dgm:spPr/>
      <dgm:t>
        <a:bodyPr/>
        <a:lstStyle/>
        <a:p>
          <a:endParaRPr lang="en-GB"/>
        </a:p>
      </dgm:t>
    </dgm:pt>
    <dgm:pt modelId="{CB050669-557C-430C-8544-503F9D0511EC}" type="sibTrans" cxnId="{C00FC5B3-7689-439A-AD7B-CD249CDCE205}">
      <dgm:prSet/>
      <dgm:spPr/>
      <dgm:t>
        <a:bodyPr/>
        <a:lstStyle/>
        <a:p>
          <a:endParaRPr lang="en-GB" dirty="0"/>
        </a:p>
      </dgm:t>
    </dgm:pt>
    <dgm:pt modelId="{452AD947-113E-4157-A0E0-9F7F3867AFD6}">
      <dgm:prSet phldrT="[Text]" custT="1"/>
      <dgm:spPr>
        <a:solidFill>
          <a:srgbClr val="18BCB2"/>
        </a:solidFill>
      </dgm:spPr>
      <dgm:t>
        <a:bodyPr/>
        <a:lstStyle/>
        <a:p>
          <a:r>
            <a:rPr lang="en-GB" sz="1200" b="1" dirty="0">
              <a:latin typeface="DIN Alternate Bold"/>
              <a:cs typeface="DIN Alternate Bold"/>
            </a:rPr>
            <a:t>Training</a:t>
          </a:r>
        </a:p>
      </dgm:t>
    </dgm:pt>
    <dgm:pt modelId="{99194D22-284A-4B62-A799-BBF26BD06D2D}" type="parTrans" cxnId="{3A075470-5EB2-4D17-BF25-66D0F6A13DEF}">
      <dgm:prSet/>
      <dgm:spPr/>
      <dgm:t>
        <a:bodyPr/>
        <a:lstStyle/>
        <a:p>
          <a:endParaRPr lang="en-GB"/>
        </a:p>
      </dgm:t>
    </dgm:pt>
    <dgm:pt modelId="{11DE5022-58D1-4B95-90C0-DA67F8E6001F}" type="sibTrans" cxnId="{3A075470-5EB2-4D17-BF25-66D0F6A13DEF}">
      <dgm:prSet/>
      <dgm:spPr/>
      <dgm:t>
        <a:bodyPr/>
        <a:lstStyle/>
        <a:p>
          <a:endParaRPr lang="en-GB" dirty="0"/>
        </a:p>
      </dgm:t>
    </dgm:pt>
    <dgm:pt modelId="{4C1043EE-8EE4-4184-8FBA-CDE20368AF89}">
      <dgm:prSet phldrT="[Text]" custT="1"/>
      <dgm:spPr>
        <a:solidFill>
          <a:srgbClr val="18BCB2"/>
        </a:solidFill>
      </dgm:spPr>
      <dgm:t>
        <a:bodyPr/>
        <a:lstStyle/>
        <a:p>
          <a:r>
            <a:rPr lang="en-GB" sz="1200" b="1" dirty="0">
              <a:latin typeface="DIN Alternate Bold"/>
              <a:cs typeface="DIN Alternate Bold"/>
            </a:rPr>
            <a:t>Connect with other Mentors</a:t>
          </a:r>
        </a:p>
      </dgm:t>
    </dgm:pt>
    <dgm:pt modelId="{8EDA20AB-7784-4724-9B4C-A9E38D186EFC}" type="parTrans" cxnId="{0072010A-1388-4618-AB66-5E00BD31D13B}">
      <dgm:prSet/>
      <dgm:spPr/>
      <dgm:t>
        <a:bodyPr/>
        <a:lstStyle/>
        <a:p>
          <a:endParaRPr lang="en-GB"/>
        </a:p>
      </dgm:t>
    </dgm:pt>
    <dgm:pt modelId="{F4F86E47-2126-41C8-B4E2-C69AE908CCB9}" type="sibTrans" cxnId="{0072010A-1388-4618-AB66-5E00BD31D13B}">
      <dgm:prSet/>
      <dgm:spPr/>
      <dgm:t>
        <a:bodyPr/>
        <a:lstStyle/>
        <a:p>
          <a:endParaRPr lang="en-GB" dirty="0"/>
        </a:p>
      </dgm:t>
    </dgm:pt>
    <dgm:pt modelId="{5C35CB68-DF34-47DB-8C8D-53070A4384FA}">
      <dgm:prSet phldrT="[Text]" custT="1"/>
      <dgm:spPr>
        <a:solidFill>
          <a:srgbClr val="18BCB2"/>
        </a:solidFill>
      </dgm:spPr>
      <dgm:t>
        <a:bodyPr/>
        <a:lstStyle/>
        <a:p>
          <a:r>
            <a:rPr lang="en-GB" sz="1200" b="1" dirty="0">
              <a:latin typeface="DIN Alternate Bold"/>
              <a:cs typeface="DIN Alternate Bold"/>
            </a:rPr>
            <a:t>September transition from 19</a:t>
          </a:r>
          <a:r>
            <a:rPr lang="en-GB" sz="1200" b="1" baseline="30000" dirty="0">
              <a:latin typeface="DIN Alternate Bold"/>
              <a:cs typeface="DIN Alternate Bold"/>
            </a:rPr>
            <a:t>th</a:t>
          </a:r>
          <a:r>
            <a:rPr lang="en-GB" sz="1200" b="1" dirty="0">
              <a:latin typeface="DIN Alternate Bold"/>
              <a:cs typeface="DIN Alternate Bold"/>
            </a:rPr>
            <a:t> September</a:t>
          </a:r>
        </a:p>
      </dgm:t>
    </dgm:pt>
    <dgm:pt modelId="{C20FE3E2-B44F-49C1-8D75-A1541F13A203}" type="parTrans" cxnId="{00E15B6D-744E-4351-9978-8960159066E0}">
      <dgm:prSet/>
      <dgm:spPr/>
      <dgm:t>
        <a:bodyPr/>
        <a:lstStyle/>
        <a:p>
          <a:endParaRPr lang="en-GB"/>
        </a:p>
      </dgm:t>
    </dgm:pt>
    <dgm:pt modelId="{FA77F55A-FC40-442D-A638-DC2D559E218A}" type="sibTrans" cxnId="{00E15B6D-744E-4351-9978-8960159066E0}">
      <dgm:prSet/>
      <dgm:spPr/>
      <dgm:t>
        <a:bodyPr/>
        <a:lstStyle/>
        <a:p>
          <a:endParaRPr lang="en-GB" dirty="0"/>
        </a:p>
      </dgm:t>
    </dgm:pt>
    <dgm:pt modelId="{5AB508EF-3DAA-4B55-BBCC-9367D330BF97}">
      <dgm:prSet phldrT="[Text]" custT="1"/>
      <dgm:spPr>
        <a:solidFill>
          <a:srgbClr val="18BCB2"/>
        </a:solidFill>
      </dgm:spPr>
      <dgm:t>
        <a:bodyPr/>
        <a:lstStyle/>
        <a:p>
          <a:r>
            <a:rPr lang="en-GB" sz="1200" b="1" dirty="0">
              <a:latin typeface="DIN Alternate Bold"/>
              <a:cs typeface="DIN Alternate Bold"/>
            </a:rPr>
            <a:t>Till March 2023</a:t>
          </a:r>
        </a:p>
      </dgm:t>
    </dgm:pt>
    <dgm:pt modelId="{76F368E4-CE2B-4FD3-97AC-4667C9805D1A}" type="parTrans" cxnId="{6F8B4B13-2CA9-4B38-9BED-26963E0B26B8}">
      <dgm:prSet/>
      <dgm:spPr/>
      <dgm:t>
        <a:bodyPr/>
        <a:lstStyle/>
        <a:p>
          <a:endParaRPr lang="en-GB"/>
        </a:p>
      </dgm:t>
    </dgm:pt>
    <dgm:pt modelId="{976C4EEC-C81F-487D-93CE-E488513861D7}" type="sibTrans" cxnId="{6F8B4B13-2CA9-4B38-9BED-26963E0B26B8}">
      <dgm:prSet/>
      <dgm:spPr/>
      <dgm:t>
        <a:bodyPr/>
        <a:lstStyle/>
        <a:p>
          <a:endParaRPr lang="en-GB" dirty="0"/>
        </a:p>
      </dgm:t>
    </dgm:pt>
    <dgm:pt modelId="{0FA94C83-5CDD-44F0-AE84-35886FA881B3}">
      <dgm:prSet phldrT="[Text]" custT="1"/>
      <dgm:spPr>
        <a:solidFill>
          <a:srgbClr val="18BCB2"/>
        </a:solidFill>
      </dgm:spPr>
      <dgm:t>
        <a:bodyPr/>
        <a:lstStyle/>
        <a:p>
          <a:r>
            <a:rPr lang="en-GB" sz="1200" b="1" dirty="0">
              <a:latin typeface="DIN Alternate Bold"/>
              <a:cs typeface="DIN Alternate Bold"/>
            </a:rPr>
            <a:t>14</a:t>
          </a:r>
          <a:r>
            <a:rPr lang="en-GB" sz="1200" b="1" baseline="30000" dirty="0">
              <a:latin typeface="DIN Alternate Bold"/>
              <a:cs typeface="DIN Alternate Bold"/>
            </a:rPr>
            <a:t>th</a:t>
          </a:r>
          <a:r>
            <a:rPr lang="en-GB" sz="1200" b="1" dirty="0">
              <a:latin typeface="DIN Alternate Bold"/>
              <a:cs typeface="DIN Alternate Bold"/>
            </a:rPr>
            <a:t> March 2023</a:t>
          </a:r>
        </a:p>
      </dgm:t>
    </dgm:pt>
    <dgm:pt modelId="{B2B03C9E-780B-44D0-856A-0E50520A0F93}" type="parTrans" cxnId="{3F035C8D-0CFA-42C7-AD9B-89814C2615E0}">
      <dgm:prSet/>
      <dgm:spPr/>
      <dgm:t>
        <a:bodyPr/>
        <a:lstStyle/>
        <a:p>
          <a:endParaRPr lang="en-GB"/>
        </a:p>
      </dgm:t>
    </dgm:pt>
    <dgm:pt modelId="{93176386-1CA0-4BAC-AD7A-02872CB9003A}" type="sibTrans" cxnId="{3F035C8D-0CFA-42C7-AD9B-89814C2615E0}">
      <dgm:prSet/>
      <dgm:spPr/>
      <dgm:t>
        <a:bodyPr/>
        <a:lstStyle/>
        <a:p>
          <a:endParaRPr lang="en-GB"/>
        </a:p>
      </dgm:t>
    </dgm:pt>
    <dgm:pt modelId="{971337CC-89E1-4B65-A9E5-B0D980C36D2A}">
      <dgm:prSet custT="1"/>
      <dgm:spPr>
        <a:solidFill>
          <a:srgbClr val="18BCB2"/>
        </a:solidFill>
      </dgm:spPr>
      <dgm:t>
        <a:bodyPr/>
        <a:lstStyle/>
        <a:p>
          <a:r>
            <a:rPr lang="en-US" sz="1200" b="1" dirty="0">
              <a:latin typeface="DIN Alternate Bold"/>
              <a:cs typeface="DIN Alternate Bold"/>
            </a:rPr>
            <a:t>Early September</a:t>
          </a:r>
        </a:p>
      </dgm:t>
    </dgm:pt>
    <dgm:pt modelId="{50945449-BEED-4718-928D-F351DBEBB921}" type="parTrans" cxnId="{3F1C810A-5C3C-4E2E-AC13-C709E6EE68D6}">
      <dgm:prSet/>
      <dgm:spPr/>
      <dgm:t>
        <a:bodyPr/>
        <a:lstStyle/>
        <a:p>
          <a:endParaRPr lang="en-US"/>
        </a:p>
      </dgm:t>
    </dgm:pt>
    <dgm:pt modelId="{626021BA-2B6F-4259-8E47-1247CA9B6EDC}" type="sibTrans" cxnId="{3F1C810A-5C3C-4E2E-AC13-C709E6EE68D6}">
      <dgm:prSet/>
      <dgm:spPr/>
      <dgm:t>
        <a:bodyPr/>
        <a:lstStyle/>
        <a:p>
          <a:endParaRPr lang="en-US"/>
        </a:p>
      </dgm:t>
    </dgm:pt>
    <dgm:pt modelId="{F96D35C8-F66E-4559-A8E5-6D8D98E99C9B}" type="pres">
      <dgm:prSet presAssocID="{58290249-7FB6-4BA2-A6A2-C453FE492C7E}" presName="Name0" presStyleCnt="0">
        <dgm:presLayoutVars>
          <dgm:dir/>
          <dgm:resizeHandles val="exact"/>
        </dgm:presLayoutVars>
      </dgm:prSet>
      <dgm:spPr/>
    </dgm:pt>
    <dgm:pt modelId="{2C3954D3-5BE2-48F1-BC87-BE382B90A166}" type="pres">
      <dgm:prSet presAssocID="{0D45EB9F-D514-408A-B7A4-0ABB987BB2A1}" presName="node" presStyleLbl="node1" presStyleIdx="0" presStyleCnt="7" custScaleX="116691" custScaleY="126132" custLinFactNeighborX="-2807">
        <dgm:presLayoutVars>
          <dgm:bulletEnabled val="1"/>
        </dgm:presLayoutVars>
      </dgm:prSet>
      <dgm:spPr/>
    </dgm:pt>
    <dgm:pt modelId="{FB37946D-667B-42F5-9B06-393C0FADB35B}" type="pres">
      <dgm:prSet presAssocID="{CB050669-557C-430C-8544-503F9D0511EC}" presName="sibTrans" presStyleLbl="sibTrans2D1" presStyleIdx="0" presStyleCnt="6"/>
      <dgm:spPr/>
    </dgm:pt>
    <dgm:pt modelId="{7BCB2F45-60B0-4AAA-99AE-3EB19F3FE56F}" type="pres">
      <dgm:prSet presAssocID="{CB050669-557C-430C-8544-503F9D0511EC}" presName="connectorText" presStyleLbl="sibTrans2D1" presStyleIdx="0" presStyleCnt="6"/>
      <dgm:spPr/>
    </dgm:pt>
    <dgm:pt modelId="{187E999E-8543-4951-AE98-3A029B636711}" type="pres">
      <dgm:prSet presAssocID="{452AD947-113E-4157-A0E0-9F7F3867AFD6}" presName="node" presStyleLbl="node1" presStyleIdx="1" presStyleCnt="7" custScaleX="101699" custScaleY="106557">
        <dgm:presLayoutVars>
          <dgm:bulletEnabled val="1"/>
        </dgm:presLayoutVars>
      </dgm:prSet>
      <dgm:spPr/>
    </dgm:pt>
    <dgm:pt modelId="{EC9E3938-3872-4055-8260-EA032C8025AF}" type="pres">
      <dgm:prSet presAssocID="{11DE5022-58D1-4B95-90C0-DA67F8E6001F}" presName="sibTrans" presStyleLbl="sibTrans2D1" presStyleIdx="1" presStyleCnt="6"/>
      <dgm:spPr/>
    </dgm:pt>
    <dgm:pt modelId="{CFE841D8-ACD9-45E0-9B94-21C8C6683A9B}" type="pres">
      <dgm:prSet presAssocID="{11DE5022-58D1-4B95-90C0-DA67F8E6001F}" presName="connectorText" presStyleLbl="sibTrans2D1" presStyleIdx="1" presStyleCnt="6"/>
      <dgm:spPr/>
    </dgm:pt>
    <dgm:pt modelId="{ACF298C2-AAD7-4B82-AA0B-6E7412582E13}" type="pres">
      <dgm:prSet presAssocID="{4C1043EE-8EE4-4184-8FBA-CDE20368AF89}" presName="node" presStyleLbl="node1" presStyleIdx="2" presStyleCnt="7" custScaleX="104489" custScaleY="106806">
        <dgm:presLayoutVars>
          <dgm:bulletEnabled val="1"/>
        </dgm:presLayoutVars>
      </dgm:prSet>
      <dgm:spPr/>
    </dgm:pt>
    <dgm:pt modelId="{DBA78713-DB55-4763-BC47-F778B19953F2}" type="pres">
      <dgm:prSet presAssocID="{F4F86E47-2126-41C8-B4E2-C69AE908CCB9}" presName="sibTrans" presStyleLbl="sibTrans2D1" presStyleIdx="2" presStyleCnt="6"/>
      <dgm:spPr/>
    </dgm:pt>
    <dgm:pt modelId="{C1AA6D12-E414-4297-9104-7B71E6173F09}" type="pres">
      <dgm:prSet presAssocID="{F4F86E47-2126-41C8-B4E2-C69AE908CCB9}" presName="connectorText" presStyleLbl="sibTrans2D1" presStyleIdx="2" presStyleCnt="6"/>
      <dgm:spPr/>
    </dgm:pt>
    <dgm:pt modelId="{27D5DF3D-74FB-490A-9895-D12DC0506001}" type="pres">
      <dgm:prSet presAssocID="{971337CC-89E1-4B65-A9E5-B0D980C36D2A}" presName="node" presStyleLbl="node1" presStyleIdx="3" presStyleCnt="7" custScaleX="113396" custScaleY="107549">
        <dgm:presLayoutVars>
          <dgm:bulletEnabled val="1"/>
        </dgm:presLayoutVars>
      </dgm:prSet>
      <dgm:spPr/>
    </dgm:pt>
    <dgm:pt modelId="{CDFD4CFC-4050-49BA-9684-4E290FE733BC}" type="pres">
      <dgm:prSet presAssocID="{626021BA-2B6F-4259-8E47-1247CA9B6EDC}" presName="sibTrans" presStyleLbl="sibTrans2D1" presStyleIdx="3" presStyleCnt="6"/>
      <dgm:spPr/>
    </dgm:pt>
    <dgm:pt modelId="{696DD335-2CF7-4249-B1C7-DAC454DDF029}" type="pres">
      <dgm:prSet presAssocID="{626021BA-2B6F-4259-8E47-1247CA9B6EDC}" presName="connectorText" presStyleLbl="sibTrans2D1" presStyleIdx="3" presStyleCnt="6"/>
      <dgm:spPr/>
    </dgm:pt>
    <dgm:pt modelId="{37B33897-83B3-42B9-A638-C3B42372B22E}" type="pres">
      <dgm:prSet presAssocID="{5C35CB68-DF34-47DB-8C8D-53070A4384FA}" presName="node" presStyleLbl="node1" presStyleIdx="4" presStyleCnt="7" custScaleX="138472" custScaleY="134250">
        <dgm:presLayoutVars>
          <dgm:bulletEnabled val="1"/>
        </dgm:presLayoutVars>
      </dgm:prSet>
      <dgm:spPr/>
    </dgm:pt>
    <dgm:pt modelId="{0FD4E4B4-2E54-4B68-98B5-A4A33C745ECF}" type="pres">
      <dgm:prSet presAssocID="{FA77F55A-FC40-442D-A638-DC2D559E218A}" presName="sibTrans" presStyleLbl="sibTrans2D1" presStyleIdx="4" presStyleCnt="6"/>
      <dgm:spPr/>
    </dgm:pt>
    <dgm:pt modelId="{E778078F-1D07-4756-8017-C2CE61722C77}" type="pres">
      <dgm:prSet presAssocID="{FA77F55A-FC40-442D-A638-DC2D559E218A}" presName="connectorText" presStyleLbl="sibTrans2D1" presStyleIdx="4" presStyleCnt="6"/>
      <dgm:spPr/>
    </dgm:pt>
    <dgm:pt modelId="{FC1CED12-D2D8-430E-BDBB-FCFE6C2485DD}" type="pres">
      <dgm:prSet presAssocID="{5AB508EF-3DAA-4B55-BBCC-9367D330BF97}" presName="node" presStyleLbl="node1" presStyleIdx="5" presStyleCnt="7" custScaleY="113169">
        <dgm:presLayoutVars>
          <dgm:bulletEnabled val="1"/>
        </dgm:presLayoutVars>
      </dgm:prSet>
      <dgm:spPr/>
    </dgm:pt>
    <dgm:pt modelId="{3A34D69C-F323-426A-AD67-5F2B5D367A90}" type="pres">
      <dgm:prSet presAssocID="{976C4EEC-C81F-487D-93CE-E488513861D7}" presName="sibTrans" presStyleLbl="sibTrans2D1" presStyleIdx="5" presStyleCnt="6"/>
      <dgm:spPr/>
    </dgm:pt>
    <dgm:pt modelId="{F3B784BE-6E3D-45C7-B13B-17704F89A1BB}" type="pres">
      <dgm:prSet presAssocID="{976C4EEC-C81F-487D-93CE-E488513861D7}" presName="connectorText" presStyleLbl="sibTrans2D1" presStyleIdx="5" presStyleCnt="6"/>
      <dgm:spPr/>
    </dgm:pt>
    <dgm:pt modelId="{00198151-F914-4099-9D58-CAEB783569C4}" type="pres">
      <dgm:prSet presAssocID="{0FA94C83-5CDD-44F0-AE84-35886FA881B3}" presName="node" presStyleLbl="node1" presStyleIdx="6" presStyleCnt="7" custScaleY="113169" custLinFactNeighborX="-14110" custLinFactNeighborY="140">
        <dgm:presLayoutVars>
          <dgm:bulletEnabled val="1"/>
        </dgm:presLayoutVars>
      </dgm:prSet>
      <dgm:spPr/>
    </dgm:pt>
  </dgm:ptLst>
  <dgm:cxnLst>
    <dgm:cxn modelId="{030C3103-B910-0D44-ADB2-D19119872C18}" type="presOf" srcId="{FA77F55A-FC40-442D-A638-DC2D559E218A}" destId="{E778078F-1D07-4756-8017-C2CE61722C77}" srcOrd="1" destOrd="0" presId="urn:microsoft.com/office/officeart/2005/8/layout/process1"/>
    <dgm:cxn modelId="{CCA18A04-308B-4342-AA39-B9ABCE982239}" type="presOf" srcId="{FA77F55A-FC40-442D-A638-DC2D559E218A}" destId="{0FD4E4B4-2E54-4B68-98B5-A4A33C745ECF}" srcOrd="0" destOrd="0" presId="urn:microsoft.com/office/officeart/2005/8/layout/process1"/>
    <dgm:cxn modelId="{75934705-73F0-1F4E-BCED-91B2A97344DA}" type="presOf" srcId="{F4F86E47-2126-41C8-B4E2-C69AE908CCB9}" destId="{DBA78713-DB55-4763-BC47-F778B19953F2}" srcOrd="0" destOrd="0" presId="urn:microsoft.com/office/officeart/2005/8/layout/process1"/>
    <dgm:cxn modelId="{71FB6809-1395-E846-BB11-B3278D9D3431}" type="presOf" srcId="{5AB508EF-3DAA-4B55-BBCC-9367D330BF97}" destId="{FC1CED12-D2D8-430E-BDBB-FCFE6C2485DD}" srcOrd="0" destOrd="0" presId="urn:microsoft.com/office/officeart/2005/8/layout/process1"/>
    <dgm:cxn modelId="{0072010A-1388-4618-AB66-5E00BD31D13B}" srcId="{58290249-7FB6-4BA2-A6A2-C453FE492C7E}" destId="{4C1043EE-8EE4-4184-8FBA-CDE20368AF89}" srcOrd="2" destOrd="0" parTransId="{8EDA20AB-7784-4724-9B4C-A9E38D186EFC}" sibTransId="{F4F86E47-2126-41C8-B4E2-C69AE908CCB9}"/>
    <dgm:cxn modelId="{3F1C810A-5C3C-4E2E-AC13-C709E6EE68D6}" srcId="{58290249-7FB6-4BA2-A6A2-C453FE492C7E}" destId="{971337CC-89E1-4B65-A9E5-B0D980C36D2A}" srcOrd="3" destOrd="0" parTransId="{50945449-BEED-4718-928D-F351DBEBB921}" sibTransId="{626021BA-2B6F-4259-8E47-1247CA9B6EDC}"/>
    <dgm:cxn modelId="{47056013-C270-D240-976E-85F9578D8A3C}" type="presOf" srcId="{CB050669-557C-430C-8544-503F9D0511EC}" destId="{7BCB2F45-60B0-4AAA-99AE-3EB19F3FE56F}" srcOrd="1" destOrd="0" presId="urn:microsoft.com/office/officeart/2005/8/layout/process1"/>
    <dgm:cxn modelId="{6F8B4B13-2CA9-4B38-9BED-26963E0B26B8}" srcId="{58290249-7FB6-4BA2-A6A2-C453FE492C7E}" destId="{5AB508EF-3DAA-4B55-BBCC-9367D330BF97}" srcOrd="5" destOrd="0" parTransId="{76F368E4-CE2B-4FD3-97AC-4667C9805D1A}" sibTransId="{976C4EEC-C81F-487D-93CE-E488513861D7}"/>
    <dgm:cxn modelId="{0D86B82D-46B6-3347-830D-FD5FFEC1CF2A}" type="presOf" srcId="{971337CC-89E1-4B65-A9E5-B0D980C36D2A}" destId="{27D5DF3D-74FB-490A-9895-D12DC0506001}" srcOrd="0" destOrd="0" presId="urn:microsoft.com/office/officeart/2005/8/layout/process1"/>
    <dgm:cxn modelId="{3E034641-BBE1-C540-8536-77C3CCD6709A}" type="presOf" srcId="{626021BA-2B6F-4259-8E47-1247CA9B6EDC}" destId="{696DD335-2CF7-4249-B1C7-DAC454DDF029}" srcOrd="1" destOrd="0" presId="urn:microsoft.com/office/officeart/2005/8/layout/process1"/>
    <dgm:cxn modelId="{FFA07443-7F6A-7547-82E5-E82AFEE54540}" type="presOf" srcId="{5C35CB68-DF34-47DB-8C8D-53070A4384FA}" destId="{37B33897-83B3-42B9-A638-C3B42372B22E}" srcOrd="0" destOrd="0" presId="urn:microsoft.com/office/officeart/2005/8/layout/process1"/>
    <dgm:cxn modelId="{3466B067-9A7E-CD48-8CE9-4FCADD7BEBEE}" type="presOf" srcId="{452AD947-113E-4157-A0E0-9F7F3867AFD6}" destId="{187E999E-8543-4951-AE98-3A029B636711}" srcOrd="0" destOrd="0" presId="urn:microsoft.com/office/officeart/2005/8/layout/process1"/>
    <dgm:cxn modelId="{00E15B6D-744E-4351-9978-8960159066E0}" srcId="{58290249-7FB6-4BA2-A6A2-C453FE492C7E}" destId="{5C35CB68-DF34-47DB-8C8D-53070A4384FA}" srcOrd="4" destOrd="0" parTransId="{C20FE3E2-B44F-49C1-8D75-A1541F13A203}" sibTransId="{FA77F55A-FC40-442D-A638-DC2D559E218A}"/>
    <dgm:cxn modelId="{3A075470-5EB2-4D17-BF25-66D0F6A13DEF}" srcId="{58290249-7FB6-4BA2-A6A2-C453FE492C7E}" destId="{452AD947-113E-4157-A0E0-9F7F3867AFD6}" srcOrd="1" destOrd="0" parTransId="{99194D22-284A-4B62-A799-BBF26BD06D2D}" sibTransId="{11DE5022-58D1-4B95-90C0-DA67F8E6001F}"/>
    <dgm:cxn modelId="{7B604554-8A8A-874B-9145-D031B4DA67B5}" type="presOf" srcId="{11DE5022-58D1-4B95-90C0-DA67F8E6001F}" destId="{CFE841D8-ACD9-45E0-9B94-21C8C6683A9B}" srcOrd="1" destOrd="0" presId="urn:microsoft.com/office/officeart/2005/8/layout/process1"/>
    <dgm:cxn modelId="{55581256-7A0F-7949-8EEF-3AC4BD120ECA}" type="presOf" srcId="{0FA94C83-5CDD-44F0-AE84-35886FA881B3}" destId="{00198151-F914-4099-9D58-CAEB783569C4}" srcOrd="0" destOrd="0" presId="urn:microsoft.com/office/officeart/2005/8/layout/process1"/>
    <dgm:cxn modelId="{47090259-532A-C942-AF7F-4A272C3801E8}" type="presOf" srcId="{CB050669-557C-430C-8544-503F9D0511EC}" destId="{FB37946D-667B-42F5-9B06-393C0FADB35B}" srcOrd="0" destOrd="0" presId="urn:microsoft.com/office/officeart/2005/8/layout/process1"/>
    <dgm:cxn modelId="{AD80B888-2D1C-4147-A2A7-90F621DC9AFA}" type="presOf" srcId="{626021BA-2B6F-4259-8E47-1247CA9B6EDC}" destId="{CDFD4CFC-4050-49BA-9684-4E290FE733BC}" srcOrd="0" destOrd="0" presId="urn:microsoft.com/office/officeart/2005/8/layout/process1"/>
    <dgm:cxn modelId="{3F035C8D-0CFA-42C7-AD9B-89814C2615E0}" srcId="{58290249-7FB6-4BA2-A6A2-C453FE492C7E}" destId="{0FA94C83-5CDD-44F0-AE84-35886FA881B3}" srcOrd="6" destOrd="0" parTransId="{B2B03C9E-780B-44D0-856A-0E50520A0F93}" sibTransId="{93176386-1CA0-4BAC-AD7A-02872CB9003A}"/>
    <dgm:cxn modelId="{F1DC0BA4-8BC0-5E4F-8EE6-D90952163D2F}" type="presOf" srcId="{4C1043EE-8EE4-4184-8FBA-CDE20368AF89}" destId="{ACF298C2-AAD7-4B82-AA0B-6E7412582E13}" srcOrd="0" destOrd="0" presId="urn:microsoft.com/office/officeart/2005/8/layout/process1"/>
    <dgm:cxn modelId="{D4C1BDB0-0AEC-2346-938F-23C7B5B1CF51}" type="presOf" srcId="{976C4EEC-C81F-487D-93CE-E488513861D7}" destId="{F3B784BE-6E3D-45C7-B13B-17704F89A1BB}" srcOrd="1" destOrd="0" presId="urn:microsoft.com/office/officeart/2005/8/layout/process1"/>
    <dgm:cxn modelId="{C00FC5B3-7689-439A-AD7B-CD249CDCE205}" srcId="{58290249-7FB6-4BA2-A6A2-C453FE492C7E}" destId="{0D45EB9F-D514-408A-B7A4-0ABB987BB2A1}" srcOrd="0" destOrd="0" parTransId="{01D55D19-06B9-4C7A-AAD5-FFF9D9F94FCC}" sibTransId="{CB050669-557C-430C-8544-503F9D0511EC}"/>
    <dgm:cxn modelId="{514A43C3-52F7-AA42-970E-77DC5FA4635C}" type="presOf" srcId="{976C4EEC-C81F-487D-93CE-E488513861D7}" destId="{3A34D69C-F323-426A-AD67-5F2B5D367A90}" srcOrd="0" destOrd="0" presId="urn:microsoft.com/office/officeart/2005/8/layout/process1"/>
    <dgm:cxn modelId="{9F96C1C5-D5EF-B040-9E91-B5512AB4FD03}" type="presOf" srcId="{11DE5022-58D1-4B95-90C0-DA67F8E6001F}" destId="{EC9E3938-3872-4055-8260-EA032C8025AF}" srcOrd="0" destOrd="0" presId="urn:microsoft.com/office/officeart/2005/8/layout/process1"/>
    <dgm:cxn modelId="{6DB8AED4-7195-E144-96AF-4A14DFA0A168}" type="presOf" srcId="{F4F86E47-2126-41C8-B4E2-C69AE908CCB9}" destId="{C1AA6D12-E414-4297-9104-7B71E6173F09}" srcOrd="1" destOrd="0" presId="urn:microsoft.com/office/officeart/2005/8/layout/process1"/>
    <dgm:cxn modelId="{A4D6F0D8-A00F-3A46-82DD-8AEE7B822FA3}" type="presOf" srcId="{0D45EB9F-D514-408A-B7A4-0ABB987BB2A1}" destId="{2C3954D3-5BE2-48F1-BC87-BE382B90A166}" srcOrd="0" destOrd="0" presId="urn:microsoft.com/office/officeart/2005/8/layout/process1"/>
    <dgm:cxn modelId="{F1764EEE-4AB1-5841-A1FB-18C1E83F2FD1}" type="presOf" srcId="{58290249-7FB6-4BA2-A6A2-C453FE492C7E}" destId="{F96D35C8-F66E-4559-A8E5-6D8D98E99C9B}" srcOrd="0" destOrd="0" presId="urn:microsoft.com/office/officeart/2005/8/layout/process1"/>
    <dgm:cxn modelId="{6E53B016-B486-DB49-9AA0-911AFBC15E7A}" type="presParOf" srcId="{F96D35C8-F66E-4559-A8E5-6D8D98E99C9B}" destId="{2C3954D3-5BE2-48F1-BC87-BE382B90A166}" srcOrd="0" destOrd="0" presId="urn:microsoft.com/office/officeart/2005/8/layout/process1"/>
    <dgm:cxn modelId="{1B755AB8-687E-6B48-B88A-737A5E290252}" type="presParOf" srcId="{F96D35C8-F66E-4559-A8E5-6D8D98E99C9B}" destId="{FB37946D-667B-42F5-9B06-393C0FADB35B}" srcOrd="1" destOrd="0" presId="urn:microsoft.com/office/officeart/2005/8/layout/process1"/>
    <dgm:cxn modelId="{D33B0ED0-896C-EB4F-9BE4-D7A757A5449C}" type="presParOf" srcId="{FB37946D-667B-42F5-9B06-393C0FADB35B}" destId="{7BCB2F45-60B0-4AAA-99AE-3EB19F3FE56F}" srcOrd="0" destOrd="0" presId="urn:microsoft.com/office/officeart/2005/8/layout/process1"/>
    <dgm:cxn modelId="{BEC5BD56-5A3E-4440-A483-DD7E86D0FB1F}" type="presParOf" srcId="{F96D35C8-F66E-4559-A8E5-6D8D98E99C9B}" destId="{187E999E-8543-4951-AE98-3A029B636711}" srcOrd="2" destOrd="0" presId="urn:microsoft.com/office/officeart/2005/8/layout/process1"/>
    <dgm:cxn modelId="{3473CDE0-E52C-8E46-AB1C-C3D8140DCAF3}" type="presParOf" srcId="{F96D35C8-F66E-4559-A8E5-6D8D98E99C9B}" destId="{EC9E3938-3872-4055-8260-EA032C8025AF}" srcOrd="3" destOrd="0" presId="urn:microsoft.com/office/officeart/2005/8/layout/process1"/>
    <dgm:cxn modelId="{62648555-136D-1D42-9857-683E7150E71F}" type="presParOf" srcId="{EC9E3938-3872-4055-8260-EA032C8025AF}" destId="{CFE841D8-ACD9-45E0-9B94-21C8C6683A9B}" srcOrd="0" destOrd="0" presId="urn:microsoft.com/office/officeart/2005/8/layout/process1"/>
    <dgm:cxn modelId="{44FD161A-FA94-9841-92A0-F3E542A5CD14}" type="presParOf" srcId="{F96D35C8-F66E-4559-A8E5-6D8D98E99C9B}" destId="{ACF298C2-AAD7-4B82-AA0B-6E7412582E13}" srcOrd="4" destOrd="0" presId="urn:microsoft.com/office/officeart/2005/8/layout/process1"/>
    <dgm:cxn modelId="{3E0FDF7F-A329-C84F-B37D-F9723FD3E53D}" type="presParOf" srcId="{F96D35C8-F66E-4559-A8E5-6D8D98E99C9B}" destId="{DBA78713-DB55-4763-BC47-F778B19953F2}" srcOrd="5" destOrd="0" presId="urn:microsoft.com/office/officeart/2005/8/layout/process1"/>
    <dgm:cxn modelId="{03B432DD-4B4E-C046-A1BC-6B7D89F529EE}" type="presParOf" srcId="{DBA78713-DB55-4763-BC47-F778B19953F2}" destId="{C1AA6D12-E414-4297-9104-7B71E6173F09}" srcOrd="0" destOrd="0" presId="urn:microsoft.com/office/officeart/2005/8/layout/process1"/>
    <dgm:cxn modelId="{B42366DA-CE6C-F148-9284-69240E9F82ED}" type="presParOf" srcId="{F96D35C8-F66E-4559-A8E5-6D8D98E99C9B}" destId="{27D5DF3D-74FB-490A-9895-D12DC0506001}" srcOrd="6" destOrd="0" presId="urn:microsoft.com/office/officeart/2005/8/layout/process1"/>
    <dgm:cxn modelId="{2B214C8B-7C50-3545-8C49-4A3E8139C4FA}" type="presParOf" srcId="{F96D35C8-F66E-4559-A8E5-6D8D98E99C9B}" destId="{CDFD4CFC-4050-49BA-9684-4E290FE733BC}" srcOrd="7" destOrd="0" presId="urn:microsoft.com/office/officeart/2005/8/layout/process1"/>
    <dgm:cxn modelId="{D087C0B1-46E1-5D4A-A256-2CECE9B42E25}" type="presParOf" srcId="{CDFD4CFC-4050-49BA-9684-4E290FE733BC}" destId="{696DD335-2CF7-4249-B1C7-DAC454DDF029}" srcOrd="0" destOrd="0" presId="urn:microsoft.com/office/officeart/2005/8/layout/process1"/>
    <dgm:cxn modelId="{BB695DBD-8EFA-8243-B75D-290438043980}" type="presParOf" srcId="{F96D35C8-F66E-4559-A8E5-6D8D98E99C9B}" destId="{37B33897-83B3-42B9-A638-C3B42372B22E}" srcOrd="8" destOrd="0" presId="urn:microsoft.com/office/officeart/2005/8/layout/process1"/>
    <dgm:cxn modelId="{2FAA5004-9910-4D4D-A4D4-DFAF9179D71F}" type="presParOf" srcId="{F96D35C8-F66E-4559-A8E5-6D8D98E99C9B}" destId="{0FD4E4B4-2E54-4B68-98B5-A4A33C745ECF}" srcOrd="9" destOrd="0" presId="urn:microsoft.com/office/officeart/2005/8/layout/process1"/>
    <dgm:cxn modelId="{BC91BF6D-EB62-E147-960F-B2DA20ABD3F4}" type="presParOf" srcId="{0FD4E4B4-2E54-4B68-98B5-A4A33C745ECF}" destId="{E778078F-1D07-4756-8017-C2CE61722C77}" srcOrd="0" destOrd="0" presId="urn:microsoft.com/office/officeart/2005/8/layout/process1"/>
    <dgm:cxn modelId="{E98840AC-8BFD-F04C-A71B-18A67561B4BC}" type="presParOf" srcId="{F96D35C8-F66E-4559-A8E5-6D8D98E99C9B}" destId="{FC1CED12-D2D8-430E-BDBB-FCFE6C2485DD}" srcOrd="10" destOrd="0" presId="urn:microsoft.com/office/officeart/2005/8/layout/process1"/>
    <dgm:cxn modelId="{C9053147-2B76-3B44-B1D9-6320B5ABC710}" type="presParOf" srcId="{F96D35C8-F66E-4559-A8E5-6D8D98E99C9B}" destId="{3A34D69C-F323-426A-AD67-5F2B5D367A90}" srcOrd="11" destOrd="0" presId="urn:microsoft.com/office/officeart/2005/8/layout/process1"/>
    <dgm:cxn modelId="{51E87275-FD4E-1D4A-B8BC-98CD514F5894}" type="presParOf" srcId="{3A34D69C-F323-426A-AD67-5F2B5D367A90}" destId="{F3B784BE-6E3D-45C7-B13B-17704F89A1BB}" srcOrd="0" destOrd="0" presId="urn:microsoft.com/office/officeart/2005/8/layout/process1"/>
    <dgm:cxn modelId="{08991318-3081-074A-BF12-E7359FEDBD83}" type="presParOf" srcId="{F96D35C8-F66E-4559-A8E5-6D8D98E99C9B}" destId="{00198151-F914-4099-9D58-CAEB783569C4}"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290249-7FB6-4BA2-A6A2-C453FE492C7E}" type="doc">
      <dgm:prSet loTypeId="urn:microsoft.com/office/officeart/2005/8/layout/process1" loCatId="process" qsTypeId="urn:microsoft.com/office/officeart/2005/8/quickstyle/simple5" qsCatId="simple" csTypeId="urn:microsoft.com/office/officeart/2005/8/colors/colorful4" csCatId="colorful" phldr="1"/>
      <dgm:spPr/>
    </dgm:pt>
    <dgm:pt modelId="{0D45EB9F-D514-408A-B7A4-0ABB987BB2A1}">
      <dgm:prSet phldrT="[Text]" custT="1"/>
      <dgm:spPr>
        <a:solidFill>
          <a:srgbClr val="15A59A"/>
        </a:solidFill>
      </dgm:spPr>
      <dgm:t>
        <a:bodyPr/>
        <a:lstStyle/>
        <a:p>
          <a:r>
            <a:rPr lang="en-GB" sz="1300" b="1" dirty="0">
              <a:latin typeface="DIN Alternate Bold"/>
              <a:cs typeface="DIN Alternate Bold"/>
            </a:rPr>
            <a:t>Submitted by deadline</a:t>
          </a:r>
        </a:p>
        <a:p>
          <a:r>
            <a:rPr lang="en-GB" sz="1300" b="1" dirty="0">
              <a:latin typeface="DIN Alternate Bold"/>
              <a:cs typeface="DIN Alternate Bold"/>
            </a:rPr>
            <a:t>Convincing </a:t>
          </a:r>
        </a:p>
        <a:p>
          <a:r>
            <a:rPr lang="en-GB" sz="1300" b="1" dirty="0">
              <a:latin typeface="DIN Alternate Bold"/>
              <a:cs typeface="DIN Alternate Bold"/>
            </a:rPr>
            <a:t>Motivation</a:t>
          </a:r>
        </a:p>
      </dgm:t>
    </dgm:pt>
    <dgm:pt modelId="{01D55D19-06B9-4C7A-AAD5-FFF9D9F94FCC}" type="parTrans" cxnId="{C00FC5B3-7689-439A-AD7B-CD249CDCE205}">
      <dgm:prSet/>
      <dgm:spPr/>
      <dgm:t>
        <a:bodyPr/>
        <a:lstStyle/>
        <a:p>
          <a:endParaRPr lang="en-GB"/>
        </a:p>
      </dgm:t>
    </dgm:pt>
    <dgm:pt modelId="{CB050669-557C-430C-8544-503F9D0511EC}" type="sibTrans" cxnId="{C00FC5B3-7689-439A-AD7B-CD249CDCE205}">
      <dgm:prSet/>
      <dgm:spPr/>
      <dgm:t>
        <a:bodyPr/>
        <a:lstStyle/>
        <a:p>
          <a:endParaRPr lang="en-GB" dirty="0"/>
        </a:p>
      </dgm:t>
    </dgm:pt>
    <dgm:pt modelId="{452AD947-113E-4157-A0E0-9F7F3867AFD6}">
      <dgm:prSet phldrT="[Text]" custT="1"/>
      <dgm:spPr>
        <a:solidFill>
          <a:srgbClr val="15A59A"/>
        </a:solidFill>
      </dgm:spPr>
      <dgm:t>
        <a:bodyPr/>
        <a:lstStyle/>
        <a:p>
          <a:r>
            <a:rPr lang="en-GB" sz="1300" b="1" dirty="0">
              <a:latin typeface="DIN Alternate Bold"/>
              <a:cs typeface="DIN Alternate Bold"/>
            </a:rPr>
            <a:t>Essential skills</a:t>
          </a:r>
        </a:p>
        <a:p>
          <a:r>
            <a:rPr lang="en-GB" sz="1300" b="1" dirty="0">
              <a:latin typeface="DIN Alternate Bold"/>
              <a:cs typeface="DIN Alternate Bold"/>
            </a:rPr>
            <a:t>Information about the scheme</a:t>
          </a:r>
        </a:p>
        <a:p>
          <a:r>
            <a:rPr lang="en-GB" sz="1300" b="1" dirty="0">
              <a:latin typeface="DIN Alternate Bold"/>
              <a:cs typeface="DIN Alternate Bold"/>
            </a:rPr>
            <a:t>Tips and suggestions</a:t>
          </a:r>
        </a:p>
        <a:p>
          <a:endParaRPr lang="en-GB" sz="1300" b="1" dirty="0">
            <a:latin typeface="DIN Alternate Bold"/>
            <a:cs typeface="DIN Alternate Bold"/>
          </a:endParaRPr>
        </a:p>
      </dgm:t>
    </dgm:pt>
    <dgm:pt modelId="{99194D22-284A-4B62-A799-BBF26BD06D2D}" type="parTrans" cxnId="{3A075470-5EB2-4D17-BF25-66D0F6A13DEF}">
      <dgm:prSet/>
      <dgm:spPr/>
      <dgm:t>
        <a:bodyPr/>
        <a:lstStyle/>
        <a:p>
          <a:endParaRPr lang="en-GB"/>
        </a:p>
      </dgm:t>
    </dgm:pt>
    <dgm:pt modelId="{11DE5022-58D1-4B95-90C0-DA67F8E6001F}" type="sibTrans" cxnId="{3A075470-5EB2-4D17-BF25-66D0F6A13DEF}">
      <dgm:prSet/>
      <dgm:spPr/>
      <dgm:t>
        <a:bodyPr/>
        <a:lstStyle/>
        <a:p>
          <a:endParaRPr lang="en-GB" dirty="0"/>
        </a:p>
      </dgm:t>
    </dgm:pt>
    <dgm:pt modelId="{4C1043EE-8EE4-4184-8FBA-CDE20368AF89}">
      <dgm:prSet phldrT="[Text]" custT="1"/>
      <dgm:spPr>
        <a:solidFill>
          <a:srgbClr val="15A59A"/>
        </a:solidFill>
      </dgm:spPr>
      <dgm:t>
        <a:bodyPr/>
        <a:lstStyle/>
        <a:p>
          <a:r>
            <a:rPr lang="en-GB" sz="1300" b="1" dirty="0">
              <a:latin typeface="DIN Alternate Bold"/>
              <a:cs typeface="DIN Alternate Bold"/>
            </a:rPr>
            <a:t>Meet other Mentors in your school</a:t>
          </a:r>
        </a:p>
      </dgm:t>
    </dgm:pt>
    <dgm:pt modelId="{8EDA20AB-7784-4724-9B4C-A9E38D186EFC}" type="parTrans" cxnId="{0072010A-1388-4618-AB66-5E00BD31D13B}">
      <dgm:prSet/>
      <dgm:spPr/>
      <dgm:t>
        <a:bodyPr/>
        <a:lstStyle/>
        <a:p>
          <a:endParaRPr lang="en-GB"/>
        </a:p>
      </dgm:t>
    </dgm:pt>
    <dgm:pt modelId="{F4F86E47-2126-41C8-B4E2-C69AE908CCB9}" type="sibTrans" cxnId="{0072010A-1388-4618-AB66-5E00BD31D13B}">
      <dgm:prSet/>
      <dgm:spPr/>
      <dgm:t>
        <a:bodyPr/>
        <a:lstStyle/>
        <a:p>
          <a:endParaRPr lang="en-GB" dirty="0"/>
        </a:p>
      </dgm:t>
    </dgm:pt>
    <dgm:pt modelId="{5C35CB68-DF34-47DB-8C8D-53070A4384FA}">
      <dgm:prSet phldrT="[Text]" custT="1"/>
      <dgm:spPr>
        <a:solidFill>
          <a:srgbClr val="15A59A"/>
        </a:solidFill>
      </dgm:spPr>
      <dgm:t>
        <a:bodyPr/>
        <a:lstStyle/>
        <a:p>
          <a:r>
            <a:rPr lang="en-GB" sz="1300" b="1" dirty="0">
              <a:latin typeface="DIN Alternate Bold"/>
              <a:cs typeface="DIN Alternate Bold"/>
            </a:rPr>
            <a:t>Meet new students in your School, be given a group of students to stay in contact with</a:t>
          </a:r>
        </a:p>
      </dgm:t>
    </dgm:pt>
    <dgm:pt modelId="{C20FE3E2-B44F-49C1-8D75-A1541F13A203}" type="parTrans" cxnId="{00E15B6D-744E-4351-9978-8960159066E0}">
      <dgm:prSet/>
      <dgm:spPr/>
      <dgm:t>
        <a:bodyPr/>
        <a:lstStyle/>
        <a:p>
          <a:endParaRPr lang="en-GB"/>
        </a:p>
      </dgm:t>
    </dgm:pt>
    <dgm:pt modelId="{FA77F55A-FC40-442D-A638-DC2D559E218A}" type="sibTrans" cxnId="{00E15B6D-744E-4351-9978-8960159066E0}">
      <dgm:prSet/>
      <dgm:spPr/>
      <dgm:t>
        <a:bodyPr/>
        <a:lstStyle/>
        <a:p>
          <a:endParaRPr lang="en-GB" dirty="0"/>
        </a:p>
      </dgm:t>
    </dgm:pt>
    <dgm:pt modelId="{5AB508EF-3DAA-4B55-BBCC-9367D330BF97}">
      <dgm:prSet phldrT="[Text]" custT="1"/>
      <dgm:spPr>
        <a:solidFill>
          <a:srgbClr val="15A59A"/>
        </a:solidFill>
      </dgm:spPr>
      <dgm:t>
        <a:bodyPr/>
        <a:lstStyle/>
        <a:p>
          <a:r>
            <a:rPr lang="en-GB" sz="1300" b="1" dirty="0">
              <a:latin typeface="DIN Alternate Bold"/>
              <a:cs typeface="DIN Alternate Bold"/>
            </a:rPr>
            <a:t>Online contact weekly with your group</a:t>
          </a:r>
        </a:p>
        <a:p>
          <a:r>
            <a:rPr lang="en-GB" sz="1300" b="1" dirty="0">
              <a:latin typeface="DIN Alternate Bold"/>
              <a:cs typeface="DIN Alternate Bold"/>
            </a:rPr>
            <a:t>Organise online/if possible f2f catch ups/events</a:t>
          </a:r>
        </a:p>
      </dgm:t>
    </dgm:pt>
    <dgm:pt modelId="{76F368E4-CE2B-4FD3-97AC-4667C9805D1A}" type="parTrans" cxnId="{6F8B4B13-2CA9-4B38-9BED-26963E0B26B8}">
      <dgm:prSet/>
      <dgm:spPr/>
      <dgm:t>
        <a:bodyPr/>
        <a:lstStyle/>
        <a:p>
          <a:endParaRPr lang="en-GB"/>
        </a:p>
      </dgm:t>
    </dgm:pt>
    <dgm:pt modelId="{976C4EEC-C81F-487D-93CE-E488513861D7}" type="sibTrans" cxnId="{6F8B4B13-2CA9-4B38-9BED-26963E0B26B8}">
      <dgm:prSet/>
      <dgm:spPr/>
      <dgm:t>
        <a:bodyPr/>
        <a:lstStyle/>
        <a:p>
          <a:endParaRPr lang="en-GB" dirty="0"/>
        </a:p>
      </dgm:t>
    </dgm:pt>
    <dgm:pt modelId="{0FA94C83-5CDD-44F0-AE84-35886FA881B3}">
      <dgm:prSet phldrT="[Text]" custT="1"/>
      <dgm:spPr>
        <a:solidFill>
          <a:srgbClr val="15A59A"/>
        </a:solidFill>
      </dgm:spPr>
      <dgm:t>
        <a:bodyPr/>
        <a:lstStyle/>
        <a:p>
          <a:r>
            <a:rPr lang="en-GB" sz="1300" b="1" dirty="0">
              <a:latin typeface="DIN Alternate Bold"/>
              <a:cs typeface="DIN Alternate Bold"/>
            </a:rPr>
            <a:t>Complete reflection online</a:t>
          </a:r>
        </a:p>
      </dgm:t>
    </dgm:pt>
    <dgm:pt modelId="{B2B03C9E-780B-44D0-856A-0E50520A0F93}" type="parTrans" cxnId="{3F035C8D-0CFA-42C7-AD9B-89814C2615E0}">
      <dgm:prSet/>
      <dgm:spPr/>
      <dgm:t>
        <a:bodyPr/>
        <a:lstStyle/>
        <a:p>
          <a:endParaRPr lang="en-GB"/>
        </a:p>
      </dgm:t>
    </dgm:pt>
    <dgm:pt modelId="{93176386-1CA0-4BAC-AD7A-02872CB9003A}" type="sibTrans" cxnId="{3F035C8D-0CFA-42C7-AD9B-89814C2615E0}">
      <dgm:prSet/>
      <dgm:spPr/>
      <dgm:t>
        <a:bodyPr/>
        <a:lstStyle/>
        <a:p>
          <a:endParaRPr lang="en-GB"/>
        </a:p>
      </dgm:t>
    </dgm:pt>
    <dgm:pt modelId="{431E0DFC-E715-4A34-8ABC-6264F2073E2F}">
      <dgm:prSet custT="1"/>
      <dgm:spPr>
        <a:solidFill>
          <a:srgbClr val="15A59A"/>
        </a:solidFill>
      </dgm:spPr>
      <dgm:t>
        <a:bodyPr/>
        <a:lstStyle/>
        <a:p>
          <a:r>
            <a:rPr lang="en-US" sz="1300" b="1" dirty="0" err="1">
              <a:latin typeface="DIN Alternate Bold"/>
              <a:cs typeface="DIN Alternate Bold"/>
            </a:rPr>
            <a:t>QMplus</a:t>
          </a:r>
          <a:r>
            <a:rPr lang="en-US" sz="1300" b="1" dirty="0">
              <a:latin typeface="DIN Alternate Bold"/>
              <a:cs typeface="DIN Alternate Bold"/>
            </a:rPr>
            <a:t> recap quiz</a:t>
          </a:r>
        </a:p>
      </dgm:t>
    </dgm:pt>
    <dgm:pt modelId="{9E3A1039-6F96-4F2A-A785-FF32981FDCB8}" type="parTrans" cxnId="{D801FF37-A1B8-45F1-92EC-A743B20E597D}">
      <dgm:prSet/>
      <dgm:spPr/>
      <dgm:t>
        <a:bodyPr/>
        <a:lstStyle/>
        <a:p>
          <a:endParaRPr lang="en-US"/>
        </a:p>
      </dgm:t>
    </dgm:pt>
    <dgm:pt modelId="{04D3248E-9848-431A-930D-AB52B543AC39}" type="sibTrans" cxnId="{D801FF37-A1B8-45F1-92EC-A743B20E597D}">
      <dgm:prSet/>
      <dgm:spPr/>
      <dgm:t>
        <a:bodyPr/>
        <a:lstStyle/>
        <a:p>
          <a:endParaRPr lang="en-US"/>
        </a:p>
      </dgm:t>
    </dgm:pt>
    <dgm:pt modelId="{F96D35C8-F66E-4559-A8E5-6D8D98E99C9B}" type="pres">
      <dgm:prSet presAssocID="{58290249-7FB6-4BA2-A6A2-C453FE492C7E}" presName="Name0" presStyleCnt="0">
        <dgm:presLayoutVars>
          <dgm:dir/>
          <dgm:resizeHandles val="exact"/>
        </dgm:presLayoutVars>
      </dgm:prSet>
      <dgm:spPr/>
    </dgm:pt>
    <dgm:pt modelId="{2C3954D3-5BE2-48F1-BC87-BE382B90A166}" type="pres">
      <dgm:prSet presAssocID="{0D45EB9F-D514-408A-B7A4-0ABB987BB2A1}" presName="node" presStyleLbl="node1" presStyleIdx="0" presStyleCnt="7" custScaleX="185381" custScaleY="121000">
        <dgm:presLayoutVars>
          <dgm:bulletEnabled val="1"/>
        </dgm:presLayoutVars>
      </dgm:prSet>
      <dgm:spPr/>
    </dgm:pt>
    <dgm:pt modelId="{FB37946D-667B-42F5-9B06-393C0FADB35B}" type="pres">
      <dgm:prSet presAssocID="{CB050669-557C-430C-8544-503F9D0511EC}" presName="sibTrans" presStyleLbl="sibTrans2D1" presStyleIdx="0" presStyleCnt="6"/>
      <dgm:spPr/>
    </dgm:pt>
    <dgm:pt modelId="{7BCB2F45-60B0-4AAA-99AE-3EB19F3FE56F}" type="pres">
      <dgm:prSet presAssocID="{CB050669-557C-430C-8544-503F9D0511EC}" presName="connectorText" presStyleLbl="sibTrans2D1" presStyleIdx="0" presStyleCnt="6"/>
      <dgm:spPr/>
    </dgm:pt>
    <dgm:pt modelId="{187E999E-8543-4951-AE98-3A029B636711}" type="pres">
      <dgm:prSet presAssocID="{452AD947-113E-4157-A0E0-9F7F3867AFD6}" presName="node" presStyleLbl="node1" presStyleIdx="1" presStyleCnt="7" custScaleX="185819" custScaleY="121000" custLinFactNeighborX="-4334" custLinFactNeighborY="543">
        <dgm:presLayoutVars>
          <dgm:bulletEnabled val="1"/>
        </dgm:presLayoutVars>
      </dgm:prSet>
      <dgm:spPr/>
    </dgm:pt>
    <dgm:pt modelId="{EC9E3938-3872-4055-8260-EA032C8025AF}" type="pres">
      <dgm:prSet presAssocID="{11DE5022-58D1-4B95-90C0-DA67F8E6001F}" presName="sibTrans" presStyleLbl="sibTrans2D1" presStyleIdx="1" presStyleCnt="6"/>
      <dgm:spPr/>
    </dgm:pt>
    <dgm:pt modelId="{CFE841D8-ACD9-45E0-9B94-21C8C6683A9B}" type="pres">
      <dgm:prSet presAssocID="{11DE5022-58D1-4B95-90C0-DA67F8E6001F}" presName="connectorText" presStyleLbl="sibTrans2D1" presStyleIdx="1" presStyleCnt="6"/>
      <dgm:spPr/>
    </dgm:pt>
    <dgm:pt modelId="{ACF298C2-AAD7-4B82-AA0B-6E7412582E13}" type="pres">
      <dgm:prSet presAssocID="{4C1043EE-8EE4-4184-8FBA-CDE20368AF89}" presName="node" presStyleLbl="node1" presStyleIdx="2" presStyleCnt="7" custScaleX="163411" custScaleY="117156">
        <dgm:presLayoutVars>
          <dgm:bulletEnabled val="1"/>
        </dgm:presLayoutVars>
      </dgm:prSet>
      <dgm:spPr/>
    </dgm:pt>
    <dgm:pt modelId="{DBA78713-DB55-4763-BC47-F778B19953F2}" type="pres">
      <dgm:prSet presAssocID="{F4F86E47-2126-41C8-B4E2-C69AE908CCB9}" presName="sibTrans" presStyleLbl="sibTrans2D1" presStyleIdx="2" presStyleCnt="6"/>
      <dgm:spPr/>
    </dgm:pt>
    <dgm:pt modelId="{C1AA6D12-E414-4297-9104-7B71E6173F09}" type="pres">
      <dgm:prSet presAssocID="{F4F86E47-2126-41C8-B4E2-C69AE908CCB9}" presName="connectorText" presStyleLbl="sibTrans2D1" presStyleIdx="2" presStyleCnt="6"/>
      <dgm:spPr/>
    </dgm:pt>
    <dgm:pt modelId="{6EEBCF81-D835-4ED9-88B9-91C5B115CB6B}" type="pres">
      <dgm:prSet presAssocID="{431E0DFC-E715-4A34-8ABC-6264F2073E2F}" presName="node" presStyleLbl="node1" presStyleIdx="3" presStyleCnt="7" custScaleX="131880" custScaleY="117156">
        <dgm:presLayoutVars>
          <dgm:bulletEnabled val="1"/>
        </dgm:presLayoutVars>
      </dgm:prSet>
      <dgm:spPr/>
    </dgm:pt>
    <dgm:pt modelId="{D979B652-B9EB-4384-8962-C7C956B4B518}" type="pres">
      <dgm:prSet presAssocID="{04D3248E-9848-431A-930D-AB52B543AC39}" presName="sibTrans" presStyleLbl="sibTrans2D1" presStyleIdx="3" presStyleCnt="6"/>
      <dgm:spPr/>
    </dgm:pt>
    <dgm:pt modelId="{A5DFEB23-6CF6-4152-8695-4F003CDF7280}" type="pres">
      <dgm:prSet presAssocID="{04D3248E-9848-431A-930D-AB52B543AC39}" presName="connectorText" presStyleLbl="sibTrans2D1" presStyleIdx="3" presStyleCnt="6"/>
      <dgm:spPr/>
    </dgm:pt>
    <dgm:pt modelId="{37B33897-83B3-42B9-A638-C3B42372B22E}" type="pres">
      <dgm:prSet presAssocID="{5C35CB68-DF34-47DB-8C8D-53070A4384FA}" presName="node" presStyleLbl="node1" presStyleIdx="4" presStyleCnt="7" custScaleX="181345" custScaleY="117156">
        <dgm:presLayoutVars>
          <dgm:bulletEnabled val="1"/>
        </dgm:presLayoutVars>
      </dgm:prSet>
      <dgm:spPr/>
    </dgm:pt>
    <dgm:pt modelId="{0FD4E4B4-2E54-4B68-98B5-A4A33C745ECF}" type="pres">
      <dgm:prSet presAssocID="{FA77F55A-FC40-442D-A638-DC2D559E218A}" presName="sibTrans" presStyleLbl="sibTrans2D1" presStyleIdx="4" presStyleCnt="6"/>
      <dgm:spPr/>
    </dgm:pt>
    <dgm:pt modelId="{E778078F-1D07-4756-8017-C2CE61722C77}" type="pres">
      <dgm:prSet presAssocID="{FA77F55A-FC40-442D-A638-DC2D559E218A}" presName="connectorText" presStyleLbl="sibTrans2D1" presStyleIdx="4" presStyleCnt="6"/>
      <dgm:spPr/>
    </dgm:pt>
    <dgm:pt modelId="{FC1CED12-D2D8-430E-BDBB-FCFE6C2485DD}" type="pres">
      <dgm:prSet presAssocID="{5AB508EF-3DAA-4B55-BBCC-9367D330BF97}" presName="node" presStyleLbl="node1" presStyleIdx="5" presStyleCnt="7" custScaleX="252067" custScaleY="121000">
        <dgm:presLayoutVars>
          <dgm:bulletEnabled val="1"/>
        </dgm:presLayoutVars>
      </dgm:prSet>
      <dgm:spPr/>
    </dgm:pt>
    <dgm:pt modelId="{3A34D69C-F323-426A-AD67-5F2B5D367A90}" type="pres">
      <dgm:prSet presAssocID="{976C4EEC-C81F-487D-93CE-E488513861D7}" presName="sibTrans" presStyleLbl="sibTrans2D1" presStyleIdx="5" presStyleCnt="6"/>
      <dgm:spPr/>
    </dgm:pt>
    <dgm:pt modelId="{F3B784BE-6E3D-45C7-B13B-17704F89A1BB}" type="pres">
      <dgm:prSet presAssocID="{976C4EEC-C81F-487D-93CE-E488513861D7}" presName="connectorText" presStyleLbl="sibTrans2D1" presStyleIdx="5" presStyleCnt="6"/>
      <dgm:spPr/>
    </dgm:pt>
    <dgm:pt modelId="{00198151-F914-4099-9D58-CAEB783569C4}" type="pres">
      <dgm:prSet presAssocID="{0FA94C83-5CDD-44F0-AE84-35886FA881B3}" presName="node" presStyleLbl="node1" presStyleIdx="6" presStyleCnt="7" custScaleX="168160" custScaleY="121000" custLinFactNeighborX="-2934" custLinFactNeighborY="-152">
        <dgm:presLayoutVars>
          <dgm:bulletEnabled val="1"/>
        </dgm:presLayoutVars>
      </dgm:prSet>
      <dgm:spPr/>
    </dgm:pt>
  </dgm:ptLst>
  <dgm:cxnLst>
    <dgm:cxn modelId="{60BBC701-EA7F-AE48-AA79-349FADCEA662}" type="presOf" srcId="{976C4EEC-C81F-487D-93CE-E488513861D7}" destId="{3A34D69C-F323-426A-AD67-5F2B5D367A90}" srcOrd="0" destOrd="0" presId="urn:microsoft.com/office/officeart/2005/8/layout/process1"/>
    <dgm:cxn modelId="{F6A37C02-DC27-2A4C-95F2-247B06F6249F}" type="presOf" srcId="{58290249-7FB6-4BA2-A6A2-C453FE492C7E}" destId="{F96D35C8-F66E-4559-A8E5-6D8D98E99C9B}" srcOrd="0" destOrd="0" presId="urn:microsoft.com/office/officeart/2005/8/layout/process1"/>
    <dgm:cxn modelId="{BBEE0D03-197F-7640-A0F7-CFCE28D4E736}" type="presOf" srcId="{976C4EEC-C81F-487D-93CE-E488513861D7}" destId="{F3B784BE-6E3D-45C7-B13B-17704F89A1BB}" srcOrd="1" destOrd="0" presId="urn:microsoft.com/office/officeart/2005/8/layout/process1"/>
    <dgm:cxn modelId="{0072010A-1388-4618-AB66-5E00BD31D13B}" srcId="{58290249-7FB6-4BA2-A6A2-C453FE492C7E}" destId="{4C1043EE-8EE4-4184-8FBA-CDE20368AF89}" srcOrd="2" destOrd="0" parTransId="{8EDA20AB-7784-4724-9B4C-A9E38D186EFC}" sibTransId="{F4F86E47-2126-41C8-B4E2-C69AE908CCB9}"/>
    <dgm:cxn modelId="{C449980B-020D-584A-B768-C1FA0A99D102}" type="presOf" srcId="{04D3248E-9848-431A-930D-AB52B543AC39}" destId="{D979B652-B9EB-4384-8962-C7C956B4B518}" srcOrd="0" destOrd="0" presId="urn:microsoft.com/office/officeart/2005/8/layout/process1"/>
    <dgm:cxn modelId="{4D7CCA0E-93FC-8E45-8242-1EF3E697A4ED}" type="presOf" srcId="{5AB508EF-3DAA-4B55-BBCC-9367D330BF97}" destId="{FC1CED12-D2D8-430E-BDBB-FCFE6C2485DD}" srcOrd="0" destOrd="0" presId="urn:microsoft.com/office/officeart/2005/8/layout/process1"/>
    <dgm:cxn modelId="{6F8B4B13-2CA9-4B38-9BED-26963E0B26B8}" srcId="{58290249-7FB6-4BA2-A6A2-C453FE492C7E}" destId="{5AB508EF-3DAA-4B55-BBCC-9367D330BF97}" srcOrd="5" destOrd="0" parTransId="{76F368E4-CE2B-4FD3-97AC-4667C9805D1A}" sibTransId="{976C4EEC-C81F-487D-93CE-E488513861D7}"/>
    <dgm:cxn modelId="{EF9C621B-9B37-D549-8B37-F7DE636B5AE4}" type="presOf" srcId="{FA77F55A-FC40-442D-A638-DC2D559E218A}" destId="{0FD4E4B4-2E54-4B68-98B5-A4A33C745ECF}" srcOrd="0" destOrd="0" presId="urn:microsoft.com/office/officeart/2005/8/layout/process1"/>
    <dgm:cxn modelId="{AD4AB52A-4980-294E-A952-C2403280D803}" type="presOf" srcId="{CB050669-557C-430C-8544-503F9D0511EC}" destId="{7BCB2F45-60B0-4AAA-99AE-3EB19F3FE56F}" srcOrd="1" destOrd="0" presId="urn:microsoft.com/office/officeart/2005/8/layout/process1"/>
    <dgm:cxn modelId="{101FC22B-87C4-5A42-8A69-16E5511F143A}" type="presOf" srcId="{F4F86E47-2126-41C8-B4E2-C69AE908CCB9}" destId="{DBA78713-DB55-4763-BC47-F778B19953F2}" srcOrd="0" destOrd="0" presId="urn:microsoft.com/office/officeart/2005/8/layout/process1"/>
    <dgm:cxn modelId="{6CDF5033-0CC2-364C-9397-37F1D3EC3F78}" type="presOf" srcId="{FA77F55A-FC40-442D-A638-DC2D559E218A}" destId="{E778078F-1D07-4756-8017-C2CE61722C77}" srcOrd="1" destOrd="0" presId="urn:microsoft.com/office/officeart/2005/8/layout/process1"/>
    <dgm:cxn modelId="{D801FF37-A1B8-45F1-92EC-A743B20E597D}" srcId="{58290249-7FB6-4BA2-A6A2-C453FE492C7E}" destId="{431E0DFC-E715-4A34-8ABC-6264F2073E2F}" srcOrd="3" destOrd="0" parTransId="{9E3A1039-6F96-4F2A-A785-FF32981FDCB8}" sibTransId="{04D3248E-9848-431A-930D-AB52B543AC39}"/>
    <dgm:cxn modelId="{9109AD45-61B7-4D41-A274-9E724711F063}" type="presOf" srcId="{0D45EB9F-D514-408A-B7A4-0ABB987BB2A1}" destId="{2C3954D3-5BE2-48F1-BC87-BE382B90A166}" srcOrd="0" destOrd="0" presId="urn:microsoft.com/office/officeart/2005/8/layout/process1"/>
    <dgm:cxn modelId="{00E15B6D-744E-4351-9978-8960159066E0}" srcId="{58290249-7FB6-4BA2-A6A2-C453FE492C7E}" destId="{5C35CB68-DF34-47DB-8C8D-53070A4384FA}" srcOrd="4" destOrd="0" parTransId="{C20FE3E2-B44F-49C1-8D75-A1541F13A203}" sibTransId="{FA77F55A-FC40-442D-A638-DC2D559E218A}"/>
    <dgm:cxn modelId="{3A075470-5EB2-4D17-BF25-66D0F6A13DEF}" srcId="{58290249-7FB6-4BA2-A6A2-C453FE492C7E}" destId="{452AD947-113E-4157-A0E0-9F7F3867AFD6}" srcOrd="1" destOrd="0" parTransId="{99194D22-284A-4B62-A799-BBF26BD06D2D}" sibTransId="{11DE5022-58D1-4B95-90C0-DA67F8E6001F}"/>
    <dgm:cxn modelId="{3F035C8D-0CFA-42C7-AD9B-89814C2615E0}" srcId="{58290249-7FB6-4BA2-A6A2-C453FE492C7E}" destId="{0FA94C83-5CDD-44F0-AE84-35886FA881B3}" srcOrd="6" destOrd="0" parTransId="{B2B03C9E-780B-44D0-856A-0E50520A0F93}" sibTransId="{93176386-1CA0-4BAC-AD7A-02872CB9003A}"/>
    <dgm:cxn modelId="{6B675594-B998-1B44-AE60-81BD37624734}" type="presOf" srcId="{11DE5022-58D1-4B95-90C0-DA67F8E6001F}" destId="{EC9E3938-3872-4055-8260-EA032C8025AF}" srcOrd="0" destOrd="0" presId="urn:microsoft.com/office/officeart/2005/8/layout/process1"/>
    <dgm:cxn modelId="{CEF20698-8FFD-ED4E-A83B-DA6CCE9EA5CA}" type="presOf" srcId="{431E0DFC-E715-4A34-8ABC-6264F2073E2F}" destId="{6EEBCF81-D835-4ED9-88B9-91C5B115CB6B}" srcOrd="0" destOrd="0" presId="urn:microsoft.com/office/officeart/2005/8/layout/process1"/>
    <dgm:cxn modelId="{1CF348A0-C61C-FA43-906E-CF4325D4A07E}" type="presOf" srcId="{4C1043EE-8EE4-4184-8FBA-CDE20368AF89}" destId="{ACF298C2-AAD7-4B82-AA0B-6E7412582E13}" srcOrd="0" destOrd="0" presId="urn:microsoft.com/office/officeart/2005/8/layout/process1"/>
    <dgm:cxn modelId="{94B99AA8-A104-F243-97AE-6999FAB73FE4}" type="presOf" srcId="{F4F86E47-2126-41C8-B4E2-C69AE908CCB9}" destId="{C1AA6D12-E414-4297-9104-7B71E6173F09}" srcOrd="1" destOrd="0" presId="urn:microsoft.com/office/officeart/2005/8/layout/process1"/>
    <dgm:cxn modelId="{C00FC5B3-7689-439A-AD7B-CD249CDCE205}" srcId="{58290249-7FB6-4BA2-A6A2-C453FE492C7E}" destId="{0D45EB9F-D514-408A-B7A4-0ABB987BB2A1}" srcOrd="0" destOrd="0" parTransId="{01D55D19-06B9-4C7A-AAD5-FFF9D9F94FCC}" sibTransId="{CB050669-557C-430C-8544-503F9D0511EC}"/>
    <dgm:cxn modelId="{0EA634B5-1311-1946-9DF6-A445E0A7A4E0}" type="presOf" srcId="{452AD947-113E-4157-A0E0-9F7F3867AFD6}" destId="{187E999E-8543-4951-AE98-3A029B636711}" srcOrd="0" destOrd="0" presId="urn:microsoft.com/office/officeart/2005/8/layout/process1"/>
    <dgm:cxn modelId="{A0EE26C7-2880-8548-9EEB-0B78EE9FFC8A}" type="presOf" srcId="{5C35CB68-DF34-47DB-8C8D-53070A4384FA}" destId="{37B33897-83B3-42B9-A638-C3B42372B22E}" srcOrd="0" destOrd="0" presId="urn:microsoft.com/office/officeart/2005/8/layout/process1"/>
    <dgm:cxn modelId="{BF4B95D1-4C12-1647-A5D4-A912BE905278}" type="presOf" srcId="{0FA94C83-5CDD-44F0-AE84-35886FA881B3}" destId="{00198151-F914-4099-9D58-CAEB783569C4}" srcOrd="0" destOrd="0" presId="urn:microsoft.com/office/officeart/2005/8/layout/process1"/>
    <dgm:cxn modelId="{34AFF0D9-EFA3-884C-9AA0-519C50F06F36}" type="presOf" srcId="{04D3248E-9848-431A-930D-AB52B543AC39}" destId="{A5DFEB23-6CF6-4152-8695-4F003CDF7280}" srcOrd="1" destOrd="0" presId="urn:microsoft.com/office/officeart/2005/8/layout/process1"/>
    <dgm:cxn modelId="{909AC0E4-E62C-3947-BAD9-AFEFF33AD709}" type="presOf" srcId="{CB050669-557C-430C-8544-503F9D0511EC}" destId="{FB37946D-667B-42F5-9B06-393C0FADB35B}" srcOrd="0" destOrd="0" presId="urn:microsoft.com/office/officeart/2005/8/layout/process1"/>
    <dgm:cxn modelId="{0C1C2DFC-EFFC-AC48-B791-DD6C07E8712A}" type="presOf" srcId="{11DE5022-58D1-4B95-90C0-DA67F8E6001F}" destId="{CFE841D8-ACD9-45E0-9B94-21C8C6683A9B}" srcOrd="1" destOrd="0" presId="urn:microsoft.com/office/officeart/2005/8/layout/process1"/>
    <dgm:cxn modelId="{816719D3-687F-824D-8045-3840375C8038}" type="presParOf" srcId="{F96D35C8-F66E-4559-A8E5-6D8D98E99C9B}" destId="{2C3954D3-5BE2-48F1-BC87-BE382B90A166}" srcOrd="0" destOrd="0" presId="urn:microsoft.com/office/officeart/2005/8/layout/process1"/>
    <dgm:cxn modelId="{B55DF09C-7C5C-834B-9843-6A05B7FDB8C0}" type="presParOf" srcId="{F96D35C8-F66E-4559-A8E5-6D8D98E99C9B}" destId="{FB37946D-667B-42F5-9B06-393C0FADB35B}" srcOrd="1" destOrd="0" presId="urn:microsoft.com/office/officeart/2005/8/layout/process1"/>
    <dgm:cxn modelId="{86381D5A-E86A-A447-8234-1AA231431449}" type="presParOf" srcId="{FB37946D-667B-42F5-9B06-393C0FADB35B}" destId="{7BCB2F45-60B0-4AAA-99AE-3EB19F3FE56F}" srcOrd="0" destOrd="0" presId="urn:microsoft.com/office/officeart/2005/8/layout/process1"/>
    <dgm:cxn modelId="{725226DC-4355-6C46-8D33-00610943E81A}" type="presParOf" srcId="{F96D35C8-F66E-4559-A8E5-6D8D98E99C9B}" destId="{187E999E-8543-4951-AE98-3A029B636711}" srcOrd="2" destOrd="0" presId="urn:microsoft.com/office/officeart/2005/8/layout/process1"/>
    <dgm:cxn modelId="{68992B01-9AB9-FF49-B599-9C6C45B80E67}" type="presParOf" srcId="{F96D35C8-F66E-4559-A8E5-6D8D98E99C9B}" destId="{EC9E3938-3872-4055-8260-EA032C8025AF}" srcOrd="3" destOrd="0" presId="urn:microsoft.com/office/officeart/2005/8/layout/process1"/>
    <dgm:cxn modelId="{0EAF7C3F-9447-894A-8585-61358915F03A}" type="presParOf" srcId="{EC9E3938-3872-4055-8260-EA032C8025AF}" destId="{CFE841D8-ACD9-45E0-9B94-21C8C6683A9B}" srcOrd="0" destOrd="0" presId="urn:microsoft.com/office/officeart/2005/8/layout/process1"/>
    <dgm:cxn modelId="{D165194D-3712-7641-8455-8AC984DBD99B}" type="presParOf" srcId="{F96D35C8-F66E-4559-A8E5-6D8D98E99C9B}" destId="{ACF298C2-AAD7-4B82-AA0B-6E7412582E13}" srcOrd="4" destOrd="0" presId="urn:microsoft.com/office/officeart/2005/8/layout/process1"/>
    <dgm:cxn modelId="{46BEF9FF-DC34-0047-AFB9-DF38EEAA2E43}" type="presParOf" srcId="{F96D35C8-F66E-4559-A8E5-6D8D98E99C9B}" destId="{DBA78713-DB55-4763-BC47-F778B19953F2}" srcOrd="5" destOrd="0" presId="urn:microsoft.com/office/officeart/2005/8/layout/process1"/>
    <dgm:cxn modelId="{69EF274D-901E-3647-B158-261E118AAAA9}" type="presParOf" srcId="{DBA78713-DB55-4763-BC47-F778B19953F2}" destId="{C1AA6D12-E414-4297-9104-7B71E6173F09}" srcOrd="0" destOrd="0" presId="urn:microsoft.com/office/officeart/2005/8/layout/process1"/>
    <dgm:cxn modelId="{E5B78F6C-03E8-4B41-A39D-0BC8E4549334}" type="presParOf" srcId="{F96D35C8-F66E-4559-A8E5-6D8D98E99C9B}" destId="{6EEBCF81-D835-4ED9-88B9-91C5B115CB6B}" srcOrd="6" destOrd="0" presId="urn:microsoft.com/office/officeart/2005/8/layout/process1"/>
    <dgm:cxn modelId="{4A417544-7CD2-4B4C-825D-B7718994651B}" type="presParOf" srcId="{F96D35C8-F66E-4559-A8E5-6D8D98E99C9B}" destId="{D979B652-B9EB-4384-8962-C7C956B4B518}" srcOrd="7" destOrd="0" presId="urn:microsoft.com/office/officeart/2005/8/layout/process1"/>
    <dgm:cxn modelId="{23A6DA68-2CA1-7940-868F-F3FF7708F3E8}" type="presParOf" srcId="{D979B652-B9EB-4384-8962-C7C956B4B518}" destId="{A5DFEB23-6CF6-4152-8695-4F003CDF7280}" srcOrd="0" destOrd="0" presId="urn:microsoft.com/office/officeart/2005/8/layout/process1"/>
    <dgm:cxn modelId="{1AF0078F-EFBF-DA47-84A3-26C0F820826C}" type="presParOf" srcId="{F96D35C8-F66E-4559-A8E5-6D8D98E99C9B}" destId="{37B33897-83B3-42B9-A638-C3B42372B22E}" srcOrd="8" destOrd="0" presId="urn:microsoft.com/office/officeart/2005/8/layout/process1"/>
    <dgm:cxn modelId="{2AE375DA-4FE8-7A43-B39C-F5B04DE5965A}" type="presParOf" srcId="{F96D35C8-F66E-4559-A8E5-6D8D98E99C9B}" destId="{0FD4E4B4-2E54-4B68-98B5-A4A33C745ECF}" srcOrd="9" destOrd="0" presId="urn:microsoft.com/office/officeart/2005/8/layout/process1"/>
    <dgm:cxn modelId="{24B038C7-E9F4-364A-B726-4A42D54EED06}" type="presParOf" srcId="{0FD4E4B4-2E54-4B68-98B5-A4A33C745ECF}" destId="{E778078F-1D07-4756-8017-C2CE61722C77}" srcOrd="0" destOrd="0" presId="urn:microsoft.com/office/officeart/2005/8/layout/process1"/>
    <dgm:cxn modelId="{79E8A01A-A41E-AD4B-BBA0-EFD43E1B3720}" type="presParOf" srcId="{F96D35C8-F66E-4559-A8E5-6D8D98E99C9B}" destId="{FC1CED12-D2D8-430E-BDBB-FCFE6C2485DD}" srcOrd="10" destOrd="0" presId="urn:microsoft.com/office/officeart/2005/8/layout/process1"/>
    <dgm:cxn modelId="{FBA355A1-FEF1-B042-9BF5-66D9CA622D0E}" type="presParOf" srcId="{F96D35C8-F66E-4559-A8E5-6D8D98E99C9B}" destId="{3A34D69C-F323-426A-AD67-5F2B5D367A90}" srcOrd="11" destOrd="0" presId="urn:microsoft.com/office/officeart/2005/8/layout/process1"/>
    <dgm:cxn modelId="{348AAD13-DAD5-CC43-93B1-5FE2C27BE041}" type="presParOf" srcId="{3A34D69C-F323-426A-AD67-5F2B5D367A90}" destId="{F3B784BE-6E3D-45C7-B13B-17704F89A1BB}" srcOrd="0" destOrd="0" presId="urn:microsoft.com/office/officeart/2005/8/layout/process1"/>
    <dgm:cxn modelId="{DBC6354D-1B3A-DB42-BC2B-63B18FF4D225}" type="presParOf" srcId="{F96D35C8-F66E-4559-A8E5-6D8D98E99C9B}" destId="{00198151-F914-4099-9D58-CAEB783569C4}" srcOrd="12"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F6079D-B201-461C-87C6-0BD33C9F09A8}" type="doc">
      <dgm:prSet loTypeId="urn:microsoft.com/office/officeart/2005/8/layout/cycle6" loCatId="relationship" qsTypeId="urn:microsoft.com/office/officeart/2005/8/quickstyle/simple5" qsCatId="simple" csTypeId="urn:microsoft.com/office/officeart/2005/8/colors/accent4_2" csCatId="accent4" phldr="1"/>
      <dgm:spPr/>
      <dgm:t>
        <a:bodyPr/>
        <a:lstStyle/>
        <a:p>
          <a:endParaRPr lang="en-GB"/>
        </a:p>
      </dgm:t>
    </dgm:pt>
    <dgm:pt modelId="{14B333D4-5530-4A5A-8672-D09C9DB00AD1}">
      <dgm:prSet phldrT="[Text]" custT="1"/>
      <dgm:spPr/>
      <dgm:t>
        <a:bodyPr/>
        <a:lstStyle/>
        <a:p>
          <a:r>
            <a:rPr lang="en-GB" sz="1200" b="1" dirty="0"/>
            <a:t>Eye contact</a:t>
          </a:r>
        </a:p>
      </dgm:t>
    </dgm:pt>
    <dgm:pt modelId="{96A6B1E1-4328-460A-A669-7DDBCDE23B04}" type="parTrans" cxnId="{A84C0324-EA8B-4229-A747-692C969B1C89}">
      <dgm:prSet/>
      <dgm:spPr/>
      <dgm:t>
        <a:bodyPr/>
        <a:lstStyle/>
        <a:p>
          <a:endParaRPr lang="en-GB"/>
        </a:p>
      </dgm:t>
    </dgm:pt>
    <dgm:pt modelId="{4EAF7ECC-F038-4FEC-A3B4-52DECB706830}" type="sibTrans" cxnId="{A84C0324-EA8B-4229-A747-692C969B1C89}">
      <dgm:prSet/>
      <dgm:spPr/>
      <dgm:t>
        <a:bodyPr/>
        <a:lstStyle/>
        <a:p>
          <a:endParaRPr lang="en-GB"/>
        </a:p>
      </dgm:t>
    </dgm:pt>
    <dgm:pt modelId="{CE7CA050-96AF-42C9-B581-72EEA75EBF78}">
      <dgm:prSet phldrT="[Text]" custT="1"/>
      <dgm:spPr/>
      <dgm:t>
        <a:bodyPr/>
        <a:lstStyle/>
        <a:p>
          <a:r>
            <a:rPr lang="en-GB" sz="1200" b="1" i="0" dirty="0"/>
            <a:t>Body language</a:t>
          </a:r>
        </a:p>
      </dgm:t>
    </dgm:pt>
    <dgm:pt modelId="{BF79B6C7-E098-43A2-BC0E-0BDF4E5760A9}" type="parTrans" cxnId="{460EB544-3793-4506-B8D6-2C5FB06A61E3}">
      <dgm:prSet/>
      <dgm:spPr/>
      <dgm:t>
        <a:bodyPr/>
        <a:lstStyle/>
        <a:p>
          <a:endParaRPr lang="en-GB"/>
        </a:p>
      </dgm:t>
    </dgm:pt>
    <dgm:pt modelId="{CBB11B43-A5EE-4DB6-A561-90DB42DADFBC}" type="sibTrans" cxnId="{460EB544-3793-4506-B8D6-2C5FB06A61E3}">
      <dgm:prSet/>
      <dgm:spPr/>
      <dgm:t>
        <a:bodyPr/>
        <a:lstStyle/>
        <a:p>
          <a:endParaRPr lang="en-GB"/>
        </a:p>
      </dgm:t>
    </dgm:pt>
    <dgm:pt modelId="{91CB1F9F-20DD-404F-AD2A-90443E71DAE0}">
      <dgm:prSet phldrT="[Text]" custT="1"/>
      <dgm:spPr/>
      <dgm:t>
        <a:bodyPr/>
        <a:lstStyle/>
        <a:p>
          <a:r>
            <a:rPr lang="en-GB" sz="1200" b="1" dirty="0"/>
            <a:t>Silence</a:t>
          </a:r>
        </a:p>
      </dgm:t>
    </dgm:pt>
    <dgm:pt modelId="{6EBF9D79-A65A-485D-B9F5-88471B1F5F34}" type="parTrans" cxnId="{6520DE69-EDA6-45B0-A885-1F1065DDC253}">
      <dgm:prSet/>
      <dgm:spPr/>
      <dgm:t>
        <a:bodyPr/>
        <a:lstStyle/>
        <a:p>
          <a:endParaRPr lang="en-GB"/>
        </a:p>
      </dgm:t>
    </dgm:pt>
    <dgm:pt modelId="{E0CAF898-972D-4BBA-A3CD-4CA99160A4D4}" type="sibTrans" cxnId="{6520DE69-EDA6-45B0-A885-1F1065DDC253}">
      <dgm:prSet/>
      <dgm:spPr/>
      <dgm:t>
        <a:bodyPr/>
        <a:lstStyle/>
        <a:p>
          <a:endParaRPr lang="en-GB"/>
        </a:p>
      </dgm:t>
    </dgm:pt>
    <dgm:pt modelId="{8E5F9C76-37C2-43DA-A85B-9351855737BE}">
      <dgm:prSet phldrT="[Text]" custT="1"/>
      <dgm:spPr/>
      <dgm:t>
        <a:bodyPr/>
        <a:lstStyle/>
        <a:p>
          <a:r>
            <a:rPr lang="en-GB" sz="1200" b="1" dirty="0"/>
            <a:t>Open questions</a:t>
          </a:r>
        </a:p>
      </dgm:t>
    </dgm:pt>
    <dgm:pt modelId="{ADF23669-81A9-430F-B4BA-278B7B59B6FD}" type="parTrans" cxnId="{315EDDF2-D085-4F20-8272-7685B6A06B98}">
      <dgm:prSet/>
      <dgm:spPr/>
      <dgm:t>
        <a:bodyPr/>
        <a:lstStyle/>
        <a:p>
          <a:endParaRPr lang="en-GB"/>
        </a:p>
      </dgm:t>
    </dgm:pt>
    <dgm:pt modelId="{F01B1BC6-D323-4AA5-92A0-8F6CCDF0E407}" type="sibTrans" cxnId="{315EDDF2-D085-4F20-8272-7685B6A06B98}">
      <dgm:prSet/>
      <dgm:spPr/>
      <dgm:t>
        <a:bodyPr/>
        <a:lstStyle/>
        <a:p>
          <a:endParaRPr lang="en-GB"/>
        </a:p>
      </dgm:t>
    </dgm:pt>
    <dgm:pt modelId="{FFAC61B2-CE2B-49BF-B0B7-D703656B3AC0}">
      <dgm:prSet custT="1"/>
      <dgm:spPr/>
      <dgm:t>
        <a:bodyPr/>
        <a:lstStyle/>
        <a:p>
          <a:r>
            <a:rPr lang="en-GB" sz="1200" b="1" dirty="0"/>
            <a:t>Encouragement</a:t>
          </a:r>
        </a:p>
      </dgm:t>
    </dgm:pt>
    <dgm:pt modelId="{CA028215-193C-4AAA-BE83-A98020B839B2}" type="parTrans" cxnId="{7527E1F5-A709-4832-9F01-11ACDBE446C2}">
      <dgm:prSet/>
      <dgm:spPr/>
      <dgm:t>
        <a:bodyPr/>
        <a:lstStyle/>
        <a:p>
          <a:endParaRPr lang="en-GB"/>
        </a:p>
      </dgm:t>
    </dgm:pt>
    <dgm:pt modelId="{5AD38413-38F6-4ADA-8E02-E3AA7EBFABAC}" type="sibTrans" cxnId="{7527E1F5-A709-4832-9F01-11ACDBE446C2}">
      <dgm:prSet/>
      <dgm:spPr/>
      <dgm:t>
        <a:bodyPr/>
        <a:lstStyle/>
        <a:p>
          <a:endParaRPr lang="en-GB"/>
        </a:p>
      </dgm:t>
    </dgm:pt>
    <dgm:pt modelId="{B622C143-C63F-4462-97DA-80C95FE6872F}">
      <dgm:prSet custT="1"/>
      <dgm:spPr/>
      <dgm:t>
        <a:bodyPr/>
        <a:lstStyle/>
        <a:p>
          <a:r>
            <a:rPr lang="en-GB" sz="1200" b="1" dirty="0"/>
            <a:t>Summary</a:t>
          </a:r>
        </a:p>
      </dgm:t>
    </dgm:pt>
    <dgm:pt modelId="{CDC03D0E-699D-47E3-BF87-79C6C8BC211C}" type="parTrans" cxnId="{3155A4BD-0966-461E-9B85-7D1BEA16E981}">
      <dgm:prSet/>
      <dgm:spPr/>
      <dgm:t>
        <a:bodyPr/>
        <a:lstStyle/>
        <a:p>
          <a:endParaRPr lang="en-GB"/>
        </a:p>
      </dgm:t>
    </dgm:pt>
    <dgm:pt modelId="{41DADDF9-FEBA-4B3D-BD78-0EEAD2F7FB65}" type="sibTrans" cxnId="{3155A4BD-0966-461E-9B85-7D1BEA16E981}">
      <dgm:prSet/>
      <dgm:spPr/>
      <dgm:t>
        <a:bodyPr/>
        <a:lstStyle/>
        <a:p>
          <a:endParaRPr lang="en-GB"/>
        </a:p>
      </dgm:t>
    </dgm:pt>
    <dgm:pt modelId="{B28E98A4-F276-425C-9258-8B5BCE3A9038}" type="pres">
      <dgm:prSet presAssocID="{FEF6079D-B201-461C-87C6-0BD33C9F09A8}" presName="cycle" presStyleCnt="0">
        <dgm:presLayoutVars>
          <dgm:dir/>
          <dgm:resizeHandles val="exact"/>
        </dgm:presLayoutVars>
      </dgm:prSet>
      <dgm:spPr/>
    </dgm:pt>
    <dgm:pt modelId="{D82AFEC7-01CE-4DB5-AD99-243149FB80DE}" type="pres">
      <dgm:prSet presAssocID="{14B333D4-5530-4A5A-8672-D09C9DB00AD1}" presName="node" presStyleLbl="node1" presStyleIdx="0" presStyleCnt="6">
        <dgm:presLayoutVars>
          <dgm:bulletEnabled val="1"/>
        </dgm:presLayoutVars>
      </dgm:prSet>
      <dgm:spPr/>
    </dgm:pt>
    <dgm:pt modelId="{92037892-8724-4E0C-A54D-ADAECFFB603E}" type="pres">
      <dgm:prSet presAssocID="{14B333D4-5530-4A5A-8672-D09C9DB00AD1}" presName="spNode" presStyleCnt="0"/>
      <dgm:spPr/>
    </dgm:pt>
    <dgm:pt modelId="{A001708A-FC84-4CF4-8B74-49A8BFB2581F}" type="pres">
      <dgm:prSet presAssocID="{4EAF7ECC-F038-4FEC-A3B4-52DECB706830}" presName="sibTrans" presStyleLbl="sibTrans1D1" presStyleIdx="0" presStyleCnt="6"/>
      <dgm:spPr/>
    </dgm:pt>
    <dgm:pt modelId="{7CC7F505-9A56-4AC9-BDC2-B2C461237855}" type="pres">
      <dgm:prSet presAssocID="{CE7CA050-96AF-42C9-B581-72EEA75EBF78}" presName="node" presStyleLbl="node1" presStyleIdx="1" presStyleCnt="6">
        <dgm:presLayoutVars>
          <dgm:bulletEnabled val="1"/>
        </dgm:presLayoutVars>
      </dgm:prSet>
      <dgm:spPr/>
    </dgm:pt>
    <dgm:pt modelId="{915822AC-50FD-465B-8692-7B743087D32D}" type="pres">
      <dgm:prSet presAssocID="{CE7CA050-96AF-42C9-B581-72EEA75EBF78}" presName="spNode" presStyleCnt="0"/>
      <dgm:spPr/>
    </dgm:pt>
    <dgm:pt modelId="{E2824944-3626-4C9A-8D84-D30E7CC3D3EA}" type="pres">
      <dgm:prSet presAssocID="{CBB11B43-A5EE-4DB6-A561-90DB42DADFBC}" presName="sibTrans" presStyleLbl="sibTrans1D1" presStyleIdx="1" presStyleCnt="6"/>
      <dgm:spPr/>
    </dgm:pt>
    <dgm:pt modelId="{D466B75A-3D7E-4B36-8EF6-7B7225EFDFA9}" type="pres">
      <dgm:prSet presAssocID="{91CB1F9F-20DD-404F-AD2A-90443E71DAE0}" presName="node" presStyleLbl="node1" presStyleIdx="2" presStyleCnt="6">
        <dgm:presLayoutVars>
          <dgm:bulletEnabled val="1"/>
        </dgm:presLayoutVars>
      </dgm:prSet>
      <dgm:spPr/>
    </dgm:pt>
    <dgm:pt modelId="{E8C926E8-8DC2-49FD-A0D8-C7BAE9AA3BE1}" type="pres">
      <dgm:prSet presAssocID="{91CB1F9F-20DD-404F-AD2A-90443E71DAE0}" presName="spNode" presStyleCnt="0"/>
      <dgm:spPr/>
    </dgm:pt>
    <dgm:pt modelId="{84460C28-15D2-4897-80E2-78BA47DEE734}" type="pres">
      <dgm:prSet presAssocID="{E0CAF898-972D-4BBA-A3CD-4CA99160A4D4}" presName="sibTrans" presStyleLbl="sibTrans1D1" presStyleIdx="2" presStyleCnt="6"/>
      <dgm:spPr/>
    </dgm:pt>
    <dgm:pt modelId="{4788EC7F-2EFA-4F63-8AE2-C44DA1159896}" type="pres">
      <dgm:prSet presAssocID="{8E5F9C76-37C2-43DA-A85B-9351855737BE}" presName="node" presStyleLbl="node1" presStyleIdx="3" presStyleCnt="6">
        <dgm:presLayoutVars>
          <dgm:bulletEnabled val="1"/>
        </dgm:presLayoutVars>
      </dgm:prSet>
      <dgm:spPr/>
    </dgm:pt>
    <dgm:pt modelId="{4628246E-70C3-40EF-8B04-C8D7776539A9}" type="pres">
      <dgm:prSet presAssocID="{8E5F9C76-37C2-43DA-A85B-9351855737BE}" presName="spNode" presStyleCnt="0"/>
      <dgm:spPr/>
    </dgm:pt>
    <dgm:pt modelId="{EC21C9FD-30AF-44A8-9A88-B2924D77E888}" type="pres">
      <dgm:prSet presAssocID="{F01B1BC6-D323-4AA5-92A0-8F6CCDF0E407}" presName="sibTrans" presStyleLbl="sibTrans1D1" presStyleIdx="3" presStyleCnt="6"/>
      <dgm:spPr/>
    </dgm:pt>
    <dgm:pt modelId="{34C4C61E-A6BE-4A4E-9E85-8DFE477772A0}" type="pres">
      <dgm:prSet presAssocID="{FFAC61B2-CE2B-49BF-B0B7-D703656B3AC0}" presName="node" presStyleLbl="node1" presStyleIdx="4" presStyleCnt="6" custScaleX="125413">
        <dgm:presLayoutVars>
          <dgm:bulletEnabled val="1"/>
        </dgm:presLayoutVars>
      </dgm:prSet>
      <dgm:spPr/>
    </dgm:pt>
    <dgm:pt modelId="{C6F54749-AF05-485F-B146-C93BA539F563}" type="pres">
      <dgm:prSet presAssocID="{FFAC61B2-CE2B-49BF-B0B7-D703656B3AC0}" presName="spNode" presStyleCnt="0"/>
      <dgm:spPr/>
    </dgm:pt>
    <dgm:pt modelId="{C1081B6A-4B21-4D21-9C35-0CAB3E6FE836}" type="pres">
      <dgm:prSet presAssocID="{5AD38413-38F6-4ADA-8E02-E3AA7EBFABAC}" presName="sibTrans" presStyleLbl="sibTrans1D1" presStyleIdx="4" presStyleCnt="6"/>
      <dgm:spPr/>
    </dgm:pt>
    <dgm:pt modelId="{1481349B-27DB-44DB-A05E-532A975FC3EB}" type="pres">
      <dgm:prSet presAssocID="{B622C143-C63F-4462-97DA-80C95FE6872F}" presName="node" presStyleLbl="node1" presStyleIdx="5" presStyleCnt="6">
        <dgm:presLayoutVars>
          <dgm:bulletEnabled val="1"/>
        </dgm:presLayoutVars>
      </dgm:prSet>
      <dgm:spPr/>
    </dgm:pt>
    <dgm:pt modelId="{4227585B-6B64-457A-91C6-71A1B89EE3B3}" type="pres">
      <dgm:prSet presAssocID="{B622C143-C63F-4462-97DA-80C95FE6872F}" presName="spNode" presStyleCnt="0"/>
      <dgm:spPr/>
    </dgm:pt>
    <dgm:pt modelId="{9A00BA7E-4124-4784-9914-27E2706270DD}" type="pres">
      <dgm:prSet presAssocID="{41DADDF9-FEBA-4B3D-BD78-0EEAD2F7FB65}" presName="sibTrans" presStyleLbl="sibTrans1D1" presStyleIdx="5" presStyleCnt="6"/>
      <dgm:spPr/>
    </dgm:pt>
  </dgm:ptLst>
  <dgm:cxnLst>
    <dgm:cxn modelId="{780A6A21-9150-B44D-9F1B-1C0BBEC1029B}" type="presOf" srcId="{91CB1F9F-20DD-404F-AD2A-90443E71DAE0}" destId="{D466B75A-3D7E-4B36-8EF6-7B7225EFDFA9}" srcOrd="0" destOrd="0" presId="urn:microsoft.com/office/officeart/2005/8/layout/cycle6"/>
    <dgm:cxn modelId="{A84C0324-EA8B-4229-A747-692C969B1C89}" srcId="{FEF6079D-B201-461C-87C6-0BD33C9F09A8}" destId="{14B333D4-5530-4A5A-8672-D09C9DB00AD1}" srcOrd="0" destOrd="0" parTransId="{96A6B1E1-4328-460A-A669-7DDBCDE23B04}" sibTransId="{4EAF7ECC-F038-4FEC-A3B4-52DECB706830}"/>
    <dgm:cxn modelId="{EC146D25-9DDA-EF44-A1F7-AE0AF88D6382}" type="presOf" srcId="{8E5F9C76-37C2-43DA-A85B-9351855737BE}" destId="{4788EC7F-2EFA-4F63-8AE2-C44DA1159896}" srcOrd="0" destOrd="0" presId="urn:microsoft.com/office/officeart/2005/8/layout/cycle6"/>
    <dgm:cxn modelId="{A8D84630-F4BB-974A-AD7F-B3803DB37D7E}" type="presOf" srcId="{B622C143-C63F-4462-97DA-80C95FE6872F}" destId="{1481349B-27DB-44DB-A05E-532A975FC3EB}" srcOrd="0" destOrd="0" presId="urn:microsoft.com/office/officeart/2005/8/layout/cycle6"/>
    <dgm:cxn modelId="{460EB544-3793-4506-B8D6-2C5FB06A61E3}" srcId="{FEF6079D-B201-461C-87C6-0BD33C9F09A8}" destId="{CE7CA050-96AF-42C9-B581-72EEA75EBF78}" srcOrd="1" destOrd="0" parTransId="{BF79B6C7-E098-43A2-BC0E-0BDF4E5760A9}" sibTransId="{CBB11B43-A5EE-4DB6-A561-90DB42DADFBC}"/>
    <dgm:cxn modelId="{1CAFC444-9D58-4441-A0E0-A6070F3E78B7}" type="presOf" srcId="{CE7CA050-96AF-42C9-B581-72EEA75EBF78}" destId="{7CC7F505-9A56-4AC9-BDC2-B2C461237855}" srcOrd="0" destOrd="0" presId="urn:microsoft.com/office/officeart/2005/8/layout/cycle6"/>
    <dgm:cxn modelId="{6520DE69-EDA6-45B0-A885-1F1065DDC253}" srcId="{FEF6079D-B201-461C-87C6-0BD33C9F09A8}" destId="{91CB1F9F-20DD-404F-AD2A-90443E71DAE0}" srcOrd="2" destOrd="0" parTransId="{6EBF9D79-A65A-485D-B9F5-88471B1F5F34}" sibTransId="{E0CAF898-972D-4BBA-A3CD-4CA99160A4D4}"/>
    <dgm:cxn modelId="{EA588D70-8591-7446-B3FF-B4B84B24C0D1}" type="presOf" srcId="{CBB11B43-A5EE-4DB6-A561-90DB42DADFBC}" destId="{E2824944-3626-4C9A-8D84-D30E7CC3D3EA}" srcOrd="0" destOrd="0" presId="urn:microsoft.com/office/officeart/2005/8/layout/cycle6"/>
    <dgm:cxn modelId="{98116854-B59E-FC4A-A659-E047BF6FE926}" type="presOf" srcId="{FFAC61B2-CE2B-49BF-B0B7-D703656B3AC0}" destId="{34C4C61E-A6BE-4A4E-9E85-8DFE477772A0}" srcOrd="0" destOrd="0" presId="urn:microsoft.com/office/officeart/2005/8/layout/cycle6"/>
    <dgm:cxn modelId="{CE71F399-C3FC-7E46-9262-F24A5C4C74F2}" type="presOf" srcId="{FEF6079D-B201-461C-87C6-0BD33C9F09A8}" destId="{B28E98A4-F276-425C-9258-8B5BCE3A9038}" srcOrd="0" destOrd="0" presId="urn:microsoft.com/office/officeart/2005/8/layout/cycle6"/>
    <dgm:cxn modelId="{F86809AB-D64B-B94C-8FC5-8A43047ED68C}" type="presOf" srcId="{41DADDF9-FEBA-4B3D-BD78-0EEAD2F7FB65}" destId="{9A00BA7E-4124-4784-9914-27E2706270DD}" srcOrd="0" destOrd="0" presId="urn:microsoft.com/office/officeart/2005/8/layout/cycle6"/>
    <dgm:cxn modelId="{3155A4BD-0966-461E-9B85-7D1BEA16E981}" srcId="{FEF6079D-B201-461C-87C6-0BD33C9F09A8}" destId="{B622C143-C63F-4462-97DA-80C95FE6872F}" srcOrd="5" destOrd="0" parTransId="{CDC03D0E-699D-47E3-BF87-79C6C8BC211C}" sibTransId="{41DADDF9-FEBA-4B3D-BD78-0EEAD2F7FB65}"/>
    <dgm:cxn modelId="{046090C1-F630-EB4B-B366-3082844E5E5D}" type="presOf" srcId="{14B333D4-5530-4A5A-8672-D09C9DB00AD1}" destId="{D82AFEC7-01CE-4DB5-AD99-243149FB80DE}" srcOrd="0" destOrd="0" presId="urn:microsoft.com/office/officeart/2005/8/layout/cycle6"/>
    <dgm:cxn modelId="{952A9CCF-3D81-A445-8674-8161F751DE88}" type="presOf" srcId="{5AD38413-38F6-4ADA-8E02-E3AA7EBFABAC}" destId="{C1081B6A-4B21-4D21-9C35-0CAB3E6FE836}" srcOrd="0" destOrd="0" presId="urn:microsoft.com/office/officeart/2005/8/layout/cycle6"/>
    <dgm:cxn modelId="{AC3B8CDF-19F4-384C-A076-B63644091873}" type="presOf" srcId="{E0CAF898-972D-4BBA-A3CD-4CA99160A4D4}" destId="{84460C28-15D2-4897-80E2-78BA47DEE734}" srcOrd="0" destOrd="0" presId="urn:microsoft.com/office/officeart/2005/8/layout/cycle6"/>
    <dgm:cxn modelId="{9746F3E2-E8AB-AD41-8380-E95AABE4F5C7}" type="presOf" srcId="{F01B1BC6-D323-4AA5-92A0-8F6CCDF0E407}" destId="{EC21C9FD-30AF-44A8-9A88-B2924D77E888}" srcOrd="0" destOrd="0" presId="urn:microsoft.com/office/officeart/2005/8/layout/cycle6"/>
    <dgm:cxn modelId="{315EDDF2-D085-4F20-8272-7685B6A06B98}" srcId="{FEF6079D-B201-461C-87C6-0BD33C9F09A8}" destId="{8E5F9C76-37C2-43DA-A85B-9351855737BE}" srcOrd="3" destOrd="0" parTransId="{ADF23669-81A9-430F-B4BA-278B7B59B6FD}" sibTransId="{F01B1BC6-D323-4AA5-92A0-8F6CCDF0E407}"/>
    <dgm:cxn modelId="{7527E1F5-A709-4832-9F01-11ACDBE446C2}" srcId="{FEF6079D-B201-461C-87C6-0BD33C9F09A8}" destId="{FFAC61B2-CE2B-49BF-B0B7-D703656B3AC0}" srcOrd="4" destOrd="0" parTransId="{CA028215-193C-4AAA-BE83-A98020B839B2}" sibTransId="{5AD38413-38F6-4ADA-8E02-E3AA7EBFABAC}"/>
    <dgm:cxn modelId="{ABFA57FC-6BBC-2840-A15F-70D63684BB9A}" type="presOf" srcId="{4EAF7ECC-F038-4FEC-A3B4-52DECB706830}" destId="{A001708A-FC84-4CF4-8B74-49A8BFB2581F}" srcOrd="0" destOrd="0" presId="urn:microsoft.com/office/officeart/2005/8/layout/cycle6"/>
    <dgm:cxn modelId="{0CCF52F3-E437-154B-8513-5EFB6744051B}" type="presParOf" srcId="{B28E98A4-F276-425C-9258-8B5BCE3A9038}" destId="{D82AFEC7-01CE-4DB5-AD99-243149FB80DE}" srcOrd="0" destOrd="0" presId="urn:microsoft.com/office/officeart/2005/8/layout/cycle6"/>
    <dgm:cxn modelId="{2A43380F-3AB0-4C4B-AD19-BB12495675D8}" type="presParOf" srcId="{B28E98A4-F276-425C-9258-8B5BCE3A9038}" destId="{92037892-8724-4E0C-A54D-ADAECFFB603E}" srcOrd="1" destOrd="0" presId="urn:microsoft.com/office/officeart/2005/8/layout/cycle6"/>
    <dgm:cxn modelId="{D4EBEE6C-B9C0-4E49-87B4-A4888ED94138}" type="presParOf" srcId="{B28E98A4-F276-425C-9258-8B5BCE3A9038}" destId="{A001708A-FC84-4CF4-8B74-49A8BFB2581F}" srcOrd="2" destOrd="0" presId="urn:microsoft.com/office/officeart/2005/8/layout/cycle6"/>
    <dgm:cxn modelId="{E4C22D82-82DC-6545-A659-0CAC0FC41DD4}" type="presParOf" srcId="{B28E98A4-F276-425C-9258-8B5BCE3A9038}" destId="{7CC7F505-9A56-4AC9-BDC2-B2C461237855}" srcOrd="3" destOrd="0" presId="urn:microsoft.com/office/officeart/2005/8/layout/cycle6"/>
    <dgm:cxn modelId="{B4D07485-DA05-AB46-B085-E4973A2DB4A3}" type="presParOf" srcId="{B28E98A4-F276-425C-9258-8B5BCE3A9038}" destId="{915822AC-50FD-465B-8692-7B743087D32D}" srcOrd="4" destOrd="0" presId="urn:microsoft.com/office/officeart/2005/8/layout/cycle6"/>
    <dgm:cxn modelId="{D37405B3-985F-3F41-845B-C2D197E0065E}" type="presParOf" srcId="{B28E98A4-F276-425C-9258-8B5BCE3A9038}" destId="{E2824944-3626-4C9A-8D84-D30E7CC3D3EA}" srcOrd="5" destOrd="0" presId="urn:microsoft.com/office/officeart/2005/8/layout/cycle6"/>
    <dgm:cxn modelId="{6878E165-A94B-FD43-9F0B-D3183E86A19E}" type="presParOf" srcId="{B28E98A4-F276-425C-9258-8B5BCE3A9038}" destId="{D466B75A-3D7E-4B36-8EF6-7B7225EFDFA9}" srcOrd="6" destOrd="0" presId="urn:microsoft.com/office/officeart/2005/8/layout/cycle6"/>
    <dgm:cxn modelId="{DBB3DC49-8E7D-1845-AAF9-3686DC36AEEA}" type="presParOf" srcId="{B28E98A4-F276-425C-9258-8B5BCE3A9038}" destId="{E8C926E8-8DC2-49FD-A0D8-C7BAE9AA3BE1}" srcOrd="7" destOrd="0" presId="urn:microsoft.com/office/officeart/2005/8/layout/cycle6"/>
    <dgm:cxn modelId="{0C1D0F66-F1AD-2B47-AFAB-94C41B268643}" type="presParOf" srcId="{B28E98A4-F276-425C-9258-8B5BCE3A9038}" destId="{84460C28-15D2-4897-80E2-78BA47DEE734}" srcOrd="8" destOrd="0" presId="urn:microsoft.com/office/officeart/2005/8/layout/cycle6"/>
    <dgm:cxn modelId="{05EFE285-1114-AF4B-8741-56932DC6003D}" type="presParOf" srcId="{B28E98A4-F276-425C-9258-8B5BCE3A9038}" destId="{4788EC7F-2EFA-4F63-8AE2-C44DA1159896}" srcOrd="9" destOrd="0" presId="urn:microsoft.com/office/officeart/2005/8/layout/cycle6"/>
    <dgm:cxn modelId="{6523820C-E3E8-1342-9E18-9400F5F03E27}" type="presParOf" srcId="{B28E98A4-F276-425C-9258-8B5BCE3A9038}" destId="{4628246E-70C3-40EF-8B04-C8D7776539A9}" srcOrd="10" destOrd="0" presId="urn:microsoft.com/office/officeart/2005/8/layout/cycle6"/>
    <dgm:cxn modelId="{387C4B2A-2243-3141-B07C-F945D3223BCC}" type="presParOf" srcId="{B28E98A4-F276-425C-9258-8B5BCE3A9038}" destId="{EC21C9FD-30AF-44A8-9A88-B2924D77E888}" srcOrd="11" destOrd="0" presId="urn:microsoft.com/office/officeart/2005/8/layout/cycle6"/>
    <dgm:cxn modelId="{0B631801-7140-E446-8830-68A92FAAC612}" type="presParOf" srcId="{B28E98A4-F276-425C-9258-8B5BCE3A9038}" destId="{34C4C61E-A6BE-4A4E-9E85-8DFE477772A0}" srcOrd="12" destOrd="0" presId="urn:microsoft.com/office/officeart/2005/8/layout/cycle6"/>
    <dgm:cxn modelId="{792AE9A7-F445-2E4C-A09F-4417CF61404C}" type="presParOf" srcId="{B28E98A4-F276-425C-9258-8B5BCE3A9038}" destId="{C6F54749-AF05-485F-B146-C93BA539F563}" srcOrd="13" destOrd="0" presId="urn:microsoft.com/office/officeart/2005/8/layout/cycle6"/>
    <dgm:cxn modelId="{B4F72DB1-FFA0-DA4A-A774-1DC08F814CFA}" type="presParOf" srcId="{B28E98A4-F276-425C-9258-8B5BCE3A9038}" destId="{C1081B6A-4B21-4D21-9C35-0CAB3E6FE836}" srcOrd="14" destOrd="0" presId="urn:microsoft.com/office/officeart/2005/8/layout/cycle6"/>
    <dgm:cxn modelId="{7251F76C-AC29-C94B-BECB-1CC83CAD16E6}" type="presParOf" srcId="{B28E98A4-F276-425C-9258-8B5BCE3A9038}" destId="{1481349B-27DB-44DB-A05E-532A975FC3EB}" srcOrd="15" destOrd="0" presId="urn:microsoft.com/office/officeart/2005/8/layout/cycle6"/>
    <dgm:cxn modelId="{5F530442-91D5-954A-A4D0-015545A4EA47}" type="presParOf" srcId="{B28E98A4-F276-425C-9258-8B5BCE3A9038}" destId="{4227585B-6B64-457A-91C6-71A1B89EE3B3}" srcOrd="16" destOrd="0" presId="urn:microsoft.com/office/officeart/2005/8/layout/cycle6"/>
    <dgm:cxn modelId="{9AC7F51B-F89D-B54C-A99E-407F3EEC00EF}" type="presParOf" srcId="{B28E98A4-F276-425C-9258-8B5BCE3A9038}" destId="{9A00BA7E-4124-4784-9914-27E2706270DD}" srcOrd="17"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F6079D-B201-461C-87C6-0BD33C9F09A8}" type="doc">
      <dgm:prSet loTypeId="urn:microsoft.com/office/officeart/2005/8/layout/cycle6" loCatId="relationship" qsTypeId="urn:microsoft.com/office/officeart/2005/8/quickstyle/simple5" qsCatId="simple" csTypeId="urn:microsoft.com/office/officeart/2005/8/colors/accent1_2" csCatId="accent1" phldr="1"/>
      <dgm:spPr/>
      <dgm:t>
        <a:bodyPr/>
        <a:lstStyle/>
        <a:p>
          <a:endParaRPr lang="en-GB"/>
        </a:p>
      </dgm:t>
    </dgm:pt>
    <dgm:pt modelId="{14B333D4-5530-4A5A-8672-D09C9DB00AD1}">
      <dgm:prSet phldrT="[Text]"/>
      <dgm:spPr/>
      <dgm:t>
        <a:bodyPr/>
        <a:lstStyle/>
        <a:p>
          <a:r>
            <a:rPr lang="en-GB" b="1" dirty="0"/>
            <a:t>Distance, noise, distractions</a:t>
          </a:r>
        </a:p>
      </dgm:t>
    </dgm:pt>
    <dgm:pt modelId="{96A6B1E1-4328-460A-A669-7DDBCDE23B04}" type="parTrans" cxnId="{A84C0324-EA8B-4229-A747-692C969B1C89}">
      <dgm:prSet/>
      <dgm:spPr/>
      <dgm:t>
        <a:bodyPr/>
        <a:lstStyle/>
        <a:p>
          <a:endParaRPr lang="en-GB"/>
        </a:p>
      </dgm:t>
    </dgm:pt>
    <dgm:pt modelId="{4EAF7ECC-F038-4FEC-A3B4-52DECB706830}" type="sibTrans" cxnId="{A84C0324-EA8B-4229-A747-692C969B1C89}">
      <dgm:prSet/>
      <dgm:spPr/>
      <dgm:t>
        <a:bodyPr/>
        <a:lstStyle/>
        <a:p>
          <a:endParaRPr lang="en-GB"/>
        </a:p>
      </dgm:t>
    </dgm:pt>
    <dgm:pt modelId="{91CB1F9F-20DD-404F-AD2A-90443E71DAE0}">
      <dgm:prSet phldrT="[Text]"/>
      <dgm:spPr/>
      <dgm:t>
        <a:bodyPr/>
        <a:lstStyle/>
        <a:p>
          <a:r>
            <a:rPr lang="en-GB" b="1" dirty="0"/>
            <a:t>Lack of interest, lack of time</a:t>
          </a:r>
        </a:p>
      </dgm:t>
    </dgm:pt>
    <dgm:pt modelId="{6EBF9D79-A65A-485D-B9F5-88471B1F5F34}" type="parTrans" cxnId="{6520DE69-EDA6-45B0-A885-1F1065DDC253}">
      <dgm:prSet/>
      <dgm:spPr/>
      <dgm:t>
        <a:bodyPr/>
        <a:lstStyle/>
        <a:p>
          <a:endParaRPr lang="en-GB"/>
        </a:p>
      </dgm:t>
    </dgm:pt>
    <dgm:pt modelId="{E0CAF898-972D-4BBA-A3CD-4CA99160A4D4}" type="sibTrans" cxnId="{6520DE69-EDA6-45B0-A885-1F1065DDC253}">
      <dgm:prSet/>
      <dgm:spPr/>
      <dgm:t>
        <a:bodyPr/>
        <a:lstStyle/>
        <a:p>
          <a:endParaRPr lang="en-GB"/>
        </a:p>
      </dgm:t>
    </dgm:pt>
    <dgm:pt modelId="{8E5F9C76-37C2-43DA-A85B-9351855737BE}">
      <dgm:prSet phldrT="[Text]"/>
      <dgm:spPr/>
      <dgm:t>
        <a:bodyPr/>
        <a:lstStyle/>
        <a:p>
          <a:r>
            <a:rPr lang="en-GB" b="1" dirty="0"/>
            <a:t>Language</a:t>
          </a:r>
        </a:p>
      </dgm:t>
    </dgm:pt>
    <dgm:pt modelId="{ADF23669-81A9-430F-B4BA-278B7B59B6FD}" type="parTrans" cxnId="{315EDDF2-D085-4F20-8272-7685B6A06B98}">
      <dgm:prSet/>
      <dgm:spPr/>
      <dgm:t>
        <a:bodyPr/>
        <a:lstStyle/>
        <a:p>
          <a:endParaRPr lang="en-GB"/>
        </a:p>
      </dgm:t>
    </dgm:pt>
    <dgm:pt modelId="{F01B1BC6-D323-4AA5-92A0-8F6CCDF0E407}" type="sibTrans" cxnId="{315EDDF2-D085-4F20-8272-7685B6A06B98}">
      <dgm:prSet/>
      <dgm:spPr/>
      <dgm:t>
        <a:bodyPr/>
        <a:lstStyle/>
        <a:p>
          <a:endParaRPr lang="en-GB"/>
        </a:p>
      </dgm:t>
    </dgm:pt>
    <dgm:pt modelId="{FFAC61B2-CE2B-49BF-B0B7-D703656B3AC0}">
      <dgm:prSet/>
      <dgm:spPr/>
      <dgm:t>
        <a:bodyPr/>
        <a:lstStyle/>
        <a:p>
          <a:r>
            <a:rPr lang="en-GB" b="1" dirty="0"/>
            <a:t>Disability</a:t>
          </a:r>
        </a:p>
      </dgm:t>
    </dgm:pt>
    <dgm:pt modelId="{CA028215-193C-4AAA-BE83-A98020B839B2}" type="parTrans" cxnId="{7527E1F5-A709-4832-9F01-11ACDBE446C2}">
      <dgm:prSet/>
      <dgm:spPr/>
      <dgm:t>
        <a:bodyPr/>
        <a:lstStyle/>
        <a:p>
          <a:endParaRPr lang="en-GB"/>
        </a:p>
      </dgm:t>
    </dgm:pt>
    <dgm:pt modelId="{5AD38413-38F6-4ADA-8E02-E3AA7EBFABAC}" type="sibTrans" cxnId="{7527E1F5-A709-4832-9F01-11ACDBE446C2}">
      <dgm:prSet/>
      <dgm:spPr/>
      <dgm:t>
        <a:bodyPr/>
        <a:lstStyle/>
        <a:p>
          <a:endParaRPr lang="en-GB"/>
        </a:p>
      </dgm:t>
    </dgm:pt>
    <dgm:pt modelId="{8FAE493D-6FA9-4D94-ABDA-11C6B7157EC7}">
      <dgm:prSet phldrT="[Text]"/>
      <dgm:spPr/>
      <dgm:t>
        <a:bodyPr/>
        <a:lstStyle/>
        <a:p>
          <a:r>
            <a:rPr lang="en-GB" b="1" dirty="0"/>
            <a:t>Technology</a:t>
          </a:r>
        </a:p>
      </dgm:t>
    </dgm:pt>
    <dgm:pt modelId="{49DC0AF7-B064-47CD-9B7C-3C47EAFFF9F3}" type="parTrans" cxnId="{6B32C7D6-E148-484E-81CD-939824A3F275}">
      <dgm:prSet/>
      <dgm:spPr/>
      <dgm:t>
        <a:bodyPr/>
        <a:lstStyle/>
        <a:p>
          <a:endParaRPr lang="en-US"/>
        </a:p>
      </dgm:t>
    </dgm:pt>
    <dgm:pt modelId="{5E72264B-649F-43E0-9AFC-3396C7E5091C}" type="sibTrans" cxnId="{6B32C7D6-E148-484E-81CD-939824A3F275}">
      <dgm:prSet/>
      <dgm:spPr/>
      <dgm:t>
        <a:bodyPr/>
        <a:lstStyle/>
        <a:p>
          <a:endParaRPr lang="en-US"/>
        </a:p>
      </dgm:t>
    </dgm:pt>
    <dgm:pt modelId="{B28E98A4-F276-425C-9258-8B5BCE3A9038}" type="pres">
      <dgm:prSet presAssocID="{FEF6079D-B201-461C-87C6-0BD33C9F09A8}" presName="cycle" presStyleCnt="0">
        <dgm:presLayoutVars>
          <dgm:dir/>
          <dgm:resizeHandles val="exact"/>
        </dgm:presLayoutVars>
      </dgm:prSet>
      <dgm:spPr/>
    </dgm:pt>
    <dgm:pt modelId="{D82AFEC7-01CE-4DB5-AD99-243149FB80DE}" type="pres">
      <dgm:prSet presAssocID="{14B333D4-5530-4A5A-8672-D09C9DB00AD1}" presName="node" presStyleLbl="node1" presStyleIdx="0" presStyleCnt="5">
        <dgm:presLayoutVars>
          <dgm:bulletEnabled val="1"/>
        </dgm:presLayoutVars>
      </dgm:prSet>
      <dgm:spPr/>
    </dgm:pt>
    <dgm:pt modelId="{92037892-8724-4E0C-A54D-ADAECFFB603E}" type="pres">
      <dgm:prSet presAssocID="{14B333D4-5530-4A5A-8672-D09C9DB00AD1}" presName="spNode" presStyleCnt="0"/>
      <dgm:spPr/>
    </dgm:pt>
    <dgm:pt modelId="{A001708A-FC84-4CF4-8B74-49A8BFB2581F}" type="pres">
      <dgm:prSet presAssocID="{4EAF7ECC-F038-4FEC-A3B4-52DECB706830}" presName="sibTrans" presStyleLbl="sibTrans1D1" presStyleIdx="0" presStyleCnt="5"/>
      <dgm:spPr/>
    </dgm:pt>
    <dgm:pt modelId="{D466B75A-3D7E-4B36-8EF6-7B7225EFDFA9}" type="pres">
      <dgm:prSet presAssocID="{91CB1F9F-20DD-404F-AD2A-90443E71DAE0}" presName="node" presStyleLbl="node1" presStyleIdx="1" presStyleCnt="5">
        <dgm:presLayoutVars>
          <dgm:bulletEnabled val="1"/>
        </dgm:presLayoutVars>
      </dgm:prSet>
      <dgm:spPr/>
    </dgm:pt>
    <dgm:pt modelId="{E8C926E8-8DC2-49FD-A0D8-C7BAE9AA3BE1}" type="pres">
      <dgm:prSet presAssocID="{91CB1F9F-20DD-404F-AD2A-90443E71DAE0}" presName="spNode" presStyleCnt="0"/>
      <dgm:spPr/>
    </dgm:pt>
    <dgm:pt modelId="{84460C28-15D2-4897-80E2-78BA47DEE734}" type="pres">
      <dgm:prSet presAssocID="{E0CAF898-972D-4BBA-A3CD-4CA99160A4D4}" presName="sibTrans" presStyleLbl="sibTrans1D1" presStyleIdx="1" presStyleCnt="5"/>
      <dgm:spPr/>
    </dgm:pt>
    <dgm:pt modelId="{1A4C4691-A544-4F10-8582-CDA14A08B8B9}" type="pres">
      <dgm:prSet presAssocID="{8FAE493D-6FA9-4D94-ABDA-11C6B7157EC7}" presName="node" presStyleLbl="node1" presStyleIdx="2" presStyleCnt="5">
        <dgm:presLayoutVars>
          <dgm:bulletEnabled val="1"/>
        </dgm:presLayoutVars>
      </dgm:prSet>
      <dgm:spPr/>
    </dgm:pt>
    <dgm:pt modelId="{7854DD7F-5D92-4FEF-925F-1BF99C53FEC5}" type="pres">
      <dgm:prSet presAssocID="{8FAE493D-6FA9-4D94-ABDA-11C6B7157EC7}" presName="spNode" presStyleCnt="0"/>
      <dgm:spPr/>
    </dgm:pt>
    <dgm:pt modelId="{6DF519D2-9FC8-44B1-A605-71BE23151B70}" type="pres">
      <dgm:prSet presAssocID="{5E72264B-649F-43E0-9AFC-3396C7E5091C}" presName="sibTrans" presStyleLbl="sibTrans1D1" presStyleIdx="2" presStyleCnt="5"/>
      <dgm:spPr/>
    </dgm:pt>
    <dgm:pt modelId="{4788EC7F-2EFA-4F63-8AE2-C44DA1159896}" type="pres">
      <dgm:prSet presAssocID="{8E5F9C76-37C2-43DA-A85B-9351855737BE}" presName="node" presStyleLbl="node1" presStyleIdx="3" presStyleCnt="5">
        <dgm:presLayoutVars>
          <dgm:bulletEnabled val="1"/>
        </dgm:presLayoutVars>
      </dgm:prSet>
      <dgm:spPr/>
    </dgm:pt>
    <dgm:pt modelId="{4628246E-70C3-40EF-8B04-C8D7776539A9}" type="pres">
      <dgm:prSet presAssocID="{8E5F9C76-37C2-43DA-A85B-9351855737BE}" presName="spNode" presStyleCnt="0"/>
      <dgm:spPr/>
    </dgm:pt>
    <dgm:pt modelId="{EC21C9FD-30AF-44A8-9A88-B2924D77E888}" type="pres">
      <dgm:prSet presAssocID="{F01B1BC6-D323-4AA5-92A0-8F6CCDF0E407}" presName="sibTrans" presStyleLbl="sibTrans1D1" presStyleIdx="3" presStyleCnt="5"/>
      <dgm:spPr/>
    </dgm:pt>
    <dgm:pt modelId="{34C4C61E-A6BE-4A4E-9E85-8DFE477772A0}" type="pres">
      <dgm:prSet presAssocID="{FFAC61B2-CE2B-49BF-B0B7-D703656B3AC0}" presName="node" presStyleLbl="node1" presStyleIdx="4" presStyleCnt="5">
        <dgm:presLayoutVars>
          <dgm:bulletEnabled val="1"/>
        </dgm:presLayoutVars>
      </dgm:prSet>
      <dgm:spPr/>
    </dgm:pt>
    <dgm:pt modelId="{C6F54749-AF05-485F-B146-C93BA539F563}" type="pres">
      <dgm:prSet presAssocID="{FFAC61B2-CE2B-49BF-B0B7-D703656B3AC0}" presName="spNode" presStyleCnt="0"/>
      <dgm:spPr/>
    </dgm:pt>
    <dgm:pt modelId="{C1081B6A-4B21-4D21-9C35-0CAB3E6FE836}" type="pres">
      <dgm:prSet presAssocID="{5AD38413-38F6-4ADA-8E02-E3AA7EBFABAC}" presName="sibTrans" presStyleLbl="sibTrans1D1" presStyleIdx="4" presStyleCnt="5"/>
      <dgm:spPr/>
    </dgm:pt>
  </dgm:ptLst>
  <dgm:cxnLst>
    <dgm:cxn modelId="{28631505-CD82-0044-97DF-6F20643585CA}" type="presOf" srcId="{5AD38413-38F6-4ADA-8E02-E3AA7EBFABAC}" destId="{C1081B6A-4B21-4D21-9C35-0CAB3E6FE836}" srcOrd="0" destOrd="0" presId="urn:microsoft.com/office/officeart/2005/8/layout/cycle6"/>
    <dgm:cxn modelId="{DB59A012-1D25-394D-9243-43916C4B953A}" type="presOf" srcId="{8E5F9C76-37C2-43DA-A85B-9351855737BE}" destId="{4788EC7F-2EFA-4F63-8AE2-C44DA1159896}" srcOrd="0" destOrd="0" presId="urn:microsoft.com/office/officeart/2005/8/layout/cycle6"/>
    <dgm:cxn modelId="{A84C0324-EA8B-4229-A747-692C969B1C89}" srcId="{FEF6079D-B201-461C-87C6-0BD33C9F09A8}" destId="{14B333D4-5530-4A5A-8672-D09C9DB00AD1}" srcOrd="0" destOrd="0" parTransId="{96A6B1E1-4328-460A-A669-7DDBCDE23B04}" sibTransId="{4EAF7ECC-F038-4FEC-A3B4-52DECB706830}"/>
    <dgm:cxn modelId="{E93E3535-6CF1-7545-9D77-95805D0B5C37}" type="presOf" srcId="{E0CAF898-972D-4BBA-A3CD-4CA99160A4D4}" destId="{84460C28-15D2-4897-80E2-78BA47DEE734}" srcOrd="0" destOrd="0" presId="urn:microsoft.com/office/officeart/2005/8/layout/cycle6"/>
    <dgm:cxn modelId="{B1BAF25C-331F-6C4B-AD29-2CC5ED4D95B0}" type="presOf" srcId="{F01B1BC6-D323-4AA5-92A0-8F6CCDF0E407}" destId="{EC21C9FD-30AF-44A8-9A88-B2924D77E888}" srcOrd="0" destOrd="0" presId="urn:microsoft.com/office/officeart/2005/8/layout/cycle6"/>
    <dgm:cxn modelId="{536E485F-3177-7741-ABD5-14BC95B291E4}" type="presOf" srcId="{FFAC61B2-CE2B-49BF-B0B7-D703656B3AC0}" destId="{34C4C61E-A6BE-4A4E-9E85-8DFE477772A0}" srcOrd="0" destOrd="0" presId="urn:microsoft.com/office/officeart/2005/8/layout/cycle6"/>
    <dgm:cxn modelId="{6520DE69-EDA6-45B0-A885-1F1065DDC253}" srcId="{FEF6079D-B201-461C-87C6-0BD33C9F09A8}" destId="{91CB1F9F-20DD-404F-AD2A-90443E71DAE0}" srcOrd="1" destOrd="0" parTransId="{6EBF9D79-A65A-485D-B9F5-88471B1F5F34}" sibTransId="{E0CAF898-972D-4BBA-A3CD-4CA99160A4D4}"/>
    <dgm:cxn modelId="{578BC953-29BF-C046-B6C3-44ABF03B066F}" type="presOf" srcId="{14B333D4-5530-4A5A-8672-D09C9DB00AD1}" destId="{D82AFEC7-01CE-4DB5-AD99-243149FB80DE}" srcOrd="0" destOrd="0" presId="urn:microsoft.com/office/officeart/2005/8/layout/cycle6"/>
    <dgm:cxn modelId="{0CD31478-AAB3-5846-B07C-4A3E1966240E}" type="presOf" srcId="{FEF6079D-B201-461C-87C6-0BD33C9F09A8}" destId="{B28E98A4-F276-425C-9258-8B5BCE3A9038}" srcOrd="0" destOrd="0" presId="urn:microsoft.com/office/officeart/2005/8/layout/cycle6"/>
    <dgm:cxn modelId="{DADD6189-97E9-E943-A674-8304CA3CFE24}" type="presOf" srcId="{5E72264B-649F-43E0-9AFC-3396C7E5091C}" destId="{6DF519D2-9FC8-44B1-A605-71BE23151B70}" srcOrd="0" destOrd="0" presId="urn:microsoft.com/office/officeart/2005/8/layout/cycle6"/>
    <dgm:cxn modelId="{21AF348F-FA8A-7441-BF91-AC9436030635}" type="presOf" srcId="{4EAF7ECC-F038-4FEC-A3B4-52DECB706830}" destId="{A001708A-FC84-4CF4-8B74-49A8BFB2581F}" srcOrd="0" destOrd="0" presId="urn:microsoft.com/office/officeart/2005/8/layout/cycle6"/>
    <dgm:cxn modelId="{495AC0A2-197F-0946-A14F-33FF4EB10491}" type="presOf" srcId="{8FAE493D-6FA9-4D94-ABDA-11C6B7157EC7}" destId="{1A4C4691-A544-4F10-8582-CDA14A08B8B9}" srcOrd="0" destOrd="0" presId="urn:microsoft.com/office/officeart/2005/8/layout/cycle6"/>
    <dgm:cxn modelId="{80CE82C7-5AE2-1949-BBA3-D2FE26326547}" type="presOf" srcId="{91CB1F9F-20DD-404F-AD2A-90443E71DAE0}" destId="{D466B75A-3D7E-4B36-8EF6-7B7225EFDFA9}" srcOrd="0" destOrd="0" presId="urn:microsoft.com/office/officeart/2005/8/layout/cycle6"/>
    <dgm:cxn modelId="{6B32C7D6-E148-484E-81CD-939824A3F275}" srcId="{FEF6079D-B201-461C-87C6-0BD33C9F09A8}" destId="{8FAE493D-6FA9-4D94-ABDA-11C6B7157EC7}" srcOrd="2" destOrd="0" parTransId="{49DC0AF7-B064-47CD-9B7C-3C47EAFFF9F3}" sibTransId="{5E72264B-649F-43E0-9AFC-3396C7E5091C}"/>
    <dgm:cxn modelId="{315EDDF2-D085-4F20-8272-7685B6A06B98}" srcId="{FEF6079D-B201-461C-87C6-0BD33C9F09A8}" destId="{8E5F9C76-37C2-43DA-A85B-9351855737BE}" srcOrd="3" destOrd="0" parTransId="{ADF23669-81A9-430F-B4BA-278B7B59B6FD}" sibTransId="{F01B1BC6-D323-4AA5-92A0-8F6CCDF0E407}"/>
    <dgm:cxn modelId="{7527E1F5-A709-4832-9F01-11ACDBE446C2}" srcId="{FEF6079D-B201-461C-87C6-0BD33C9F09A8}" destId="{FFAC61B2-CE2B-49BF-B0B7-D703656B3AC0}" srcOrd="4" destOrd="0" parTransId="{CA028215-193C-4AAA-BE83-A98020B839B2}" sibTransId="{5AD38413-38F6-4ADA-8E02-E3AA7EBFABAC}"/>
    <dgm:cxn modelId="{4B38028D-DC52-4E46-8231-B343CD37A3DE}" type="presParOf" srcId="{B28E98A4-F276-425C-9258-8B5BCE3A9038}" destId="{D82AFEC7-01CE-4DB5-AD99-243149FB80DE}" srcOrd="0" destOrd="0" presId="urn:microsoft.com/office/officeart/2005/8/layout/cycle6"/>
    <dgm:cxn modelId="{06BE93A1-646A-7F46-B52E-F0292F174AF8}" type="presParOf" srcId="{B28E98A4-F276-425C-9258-8B5BCE3A9038}" destId="{92037892-8724-4E0C-A54D-ADAECFFB603E}" srcOrd="1" destOrd="0" presId="urn:microsoft.com/office/officeart/2005/8/layout/cycle6"/>
    <dgm:cxn modelId="{ED6FC7F8-F25E-F74C-9B86-4D476C062D7F}" type="presParOf" srcId="{B28E98A4-F276-425C-9258-8B5BCE3A9038}" destId="{A001708A-FC84-4CF4-8B74-49A8BFB2581F}" srcOrd="2" destOrd="0" presId="urn:microsoft.com/office/officeart/2005/8/layout/cycle6"/>
    <dgm:cxn modelId="{D05951D9-C9A3-8F49-A1AA-71CBEF182A78}" type="presParOf" srcId="{B28E98A4-F276-425C-9258-8B5BCE3A9038}" destId="{D466B75A-3D7E-4B36-8EF6-7B7225EFDFA9}" srcOrd="3" destOrd="0" presId="urn:microsoft.com/office/officeart/2005/8/layout/cycle6"/>
    <dgm:cxn modelId="{6F3D74EE-DBCB-F141-8CC3-3D77387596CF}" type="presParOf" srcId="{B28E98A4-F276-425C-9258-8B5BCE3A9038}" destId="{E8C926E8-8DC2-49FD-A0D8-C7BAE9AA3BE1}" srcOrd="4" destOrd="0" presId="urn:microsoft.com/office/officeart/2005/8/layout/cycle6"/>
    <dgm:cxn modelId="{BAA940B2-2930-E843-93E1-1456787ACC49}" type="presParOf" srcId="{B28E98A4-F276-425C-9258-8B5BCE3A9038}" destId="{84460C28-15D2-4897-80E2-78BA47DEE734}" srcOrd="5" destOrd="0" presId="urn:microsoft.com/office/officeart/2005/8/layout/cycle6"/>
    <dgm:cxn modelId="{9A35845E-255F-3E47-9BB7-2B57CC69D7F8}" type="presParOf" srcId="{B28E98A4-F276-425C-9258-8B5BCE3A9038}" destId="{1A4C4691-A544-4F10-8582-CDA14A08B8B9}" srcOrd="6" destOrd="0" presId="urn:microsoft.com/office/officeart/2005/8/layout/cycle6"/>
    <dgm:cxn modelId="{E07DADF8-30A0-A84F-B815-6EE40D7668DA}" type="presParOf" srcId="{B28E98A4-F276-425C-9258-8B5BCE3A9038}" destId="{7854DD7F-5D92-4FEF-925F-1BF99C53FEC5}" srcOrd="7" destOrd="0" presId="urn:microsoft.com/office/officeart/2005/8/layout/cycle6"/>
    <dgm:cxn modelId="{5244E797-3E62-5E44-A491-66B33D593B8A}" type="presParOf" srcId="{B28E98A4-F276-425C-9258-8B5BCE3A9038}" destId="{6DF519D2-9FC8-44B1-A605-71BE23151B70}" srcOrd="8" destOrd="0" presId="urn:microsoft.com/office/officeart/2005/8/layout/cycle6"/>
    <dgm:cxn modelId="{32424724-BC77-2347-BEEE-0DB7B567671C}" type="presParOf" srcId="{B28E98A4-F276-425C-9258-8B5BCE3A9038}" destId="{4788EC7F-2EFA-4F63-8AE2-C44DA1159896}" srcOrd="9" destOrd="0" presId="urn:microsoft.com/office/officeart/2005/8/layout/cycle6"/>
    <dgm:cxn modelId="{3C9028E0-C02A-C04C-BF0D-88E5C610BCD9}" type="presParOf" srcId="{B28E98A4-F276-425C-9258-8B5BCE3A9038}" destId="{4628246E-70C3-40EF-8B04-C8D7776539A9}" srcOrd="10" destOrd="0" presId="urn:microsoft.com/office/officeart/2005/8/layout/cycle6"/>
    <dgm:cxn modelId="{07108C7C-8249-D346-8C31-579C81143BEF}" type="presParOf" srcId="{B28E98A4-F276-425C-9258-8B5BCE3A9038}" destId="{EC21C9FD-30AF-44A8-9A88-B2924D77E888}" srcOrd="11" destOrd="0" presId="urn:microsoft.com/office/officeart/2005/8/layout/cycle6"/>
    <dgm:cxn modelId="{AE9D0A58-ABCB-2B42-B21F-85F1194DF015}" type="presParOf" srcId="{B28E98A4-F276-425C-9258-8B5BCE3A9038}" destId="{34C4C61E-A6BE-4A4E-9E85-8DFE477772A0}" srcOrd="12" destOrd="0" presId="urn:microsoft.com/office/officeart/2005/8/layout/cycle6"/>
    <dgm:cxn modelId="{DC90F1AA-B873-E64C-8229-BA5F3BA4904B}" type="presParOf" srcId="{B28E98A4-F276-425C-9258-8B5BCE3A9038}" destId="{C6F54749-AF05-485F-B146-C93BA539F563}" srcOrd="13" destOrd="0" presId="urn:microsoft.com/office/officeart/2005/8/layout/cycle6"/>
    <dgm:cxn modelId="{65719019-AAAC-4242-B2B6-0DE855B45B6D}" type="presParOf" srcId="{B28E98A4-F276-425C-9258-8B5BCE3A9038}" destId="{C1081B6A-4B21-4D21-9C35-0CAB3E6FE836}"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387E06-FEA0-44C4-AAC6-6D79622F151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C459E27-4C87-4CAD-81EB-FA8B41C93E0E}">
      <dgm:prSet phldrT="[Text]"/>
      <dgm:spPr/>
      <dgm:t>
        <a:bodyPr/>
        <a:lstStyle/>
        <a:p>
          <a:r>
            <a:rPr lang="en-US" b="1" dirty="0"/>
            <a:t>Rose </a:t>
          </a:r>
          <a:r>
            <a:rPr lang="en-US" b="1" dirty="0" err="1"/>
            <a:t>Rose</a:t>
          </a:r>
          <a:r>
            <a:rPr lang="en-US" b="1" dirty="0"/>
            <a:t> Thorn Bud</a:t>
          </a:r>
        </a:p>
        <a:p>
          <a:r>
            <a:rPr lang="en-US" b="1" dirty="0"/>
            <a:t>Describe 2 things going well, one thing not so well and one thing you are excited about</a:t>
          </a:r>
        </a:p>
      </dgm:t>
    </dgm:pt>
    <dgm:pt modelId="{0508C89A-0E01-47BB-8E05-CEEA178E52F1}" type="parTrans" cxnId="{E1B76B97-C481-4431-8DBE-510FDC0F12D4}">
      <dgm:prSet/>
      <dgm:spPr/>
      <dgm:t>
        <a:bodyPr/>
        <a:lstStyle/>
        <a:p>
          <a:endParaRPr lang="en-US"/>
        </a:p>
      </dgm:t>
    </dgm:pt>
    <dgm:pt modelId="{8DD60AE1-D22B-4999-B80F-5FBC97015ECF}" type="sibTrans" cxnId="{E1B76B97-C481-4431-8DBE-510FDC0F12D4}">
      <dgm:prSet/>
      <dgm:spPr/>
      <dgm:t>
        <a:bodyPr/>
        <a:lstStyle/>
        <a:p>
          <a:endParaRPr lang="en-US"/>
        </a:p>
      </dgm:t>
    </dgm:pt>
    <dgm:pt modelId="{57FDFDD4-DC02-4B18-9F40-650412C5DB9C}">
      <dgm:prSet phldrT="[Text]"/>
      <dgm:spPr/>
      <dgm:t>
        <a:bodyPr/>
        <a:lstStyle/>
        <a:p>
          <a:r>
            <a:rPr lang="en-US" b="1" dirty="0"/>
            <a:t>How can we help?</a:t>
          </a:r>
        </a:p>
        <a:p>
          <a:r>
            <a:rPr lang="en-US" b="1" dirty="0"/>
            <a:t>Ask your mentees what they want to get out of Buddy scheme. What help are they looking for?</a:t>
          </a:r>
        </a:p>
      </dgm:t>
    </dgm:pt>
    <dgm:pt modelId="{68FF2251-B2C5-4085-961B-FF6084D2E145}" type="parTrans" cxnId="{A89A51EB-B476-490E-9941-042B0DC93DF1}">
      <dgm:prSet/>
      <dgm:spPr/>
      <dgm:t>
        <a:bodyPr/>
        <a:lstStyle/>
        <a:p>
          <a:endParaRPr lang="en-US"/>
        </a:p>
      </dgm:t>
    </dgm:pt>
    <dgm:pt modelId="{2073546D-C9D4-43B7-B4C2-C61AF767D489}" type="sibTrans" cxnId="{A89A51EB-B476-490E-9941-042B0DC93DF1}">
      <dgm:prSet/>
      <dgm:spPr/>
      <dgm:t>
        <a:bodyPr/>
        <a:lstStyle/>
        <a:p>
          <a:endParaRPr lang="en-US"/>
        </a:p>
      </dgm:t>
    </dgm:pt>
    <dgm:pt modelId="{F1CE3857-136B-457B-A0BB-41B07AA1A346}">
      <dgm:prSet phldrT="[Text]" custT="1"/>
      <dgm:spPr/>
      <dgm:t>
        <a:bodyPr/>
        <a:lstStyle/>
        <a:p>
          <a:r>
            <a:rPr lang="en-GB" sz="1600" b="1" i="0" dirty="0"/>
            <a:t>Two of a kind</a:t>
          </a:r>
        </a:p>
        <a:p>
          <a:r>
            <a:rPr lang="en-GB" sz="1100" b="1" i="0" dirty="0"/>
            <a:t>Set a time limit and instruct mentees to find two other students they share something in common with. The idea is to help them make connections that may not be immediately apparent.</a:t>
          </a:r>
          <a:endParaRPr lang="en-US" sz="1100" b="1" dirty="0"/>
        </a:p>
      </dgm:t>
    </dgm:pt>
    <dgm:pt modelId="{0874CCF4-B2CE-49E2-9395-B6D69C272808}" type="parTrans" cxnId="{41B6F3C3-91B9-484C-A1FA-0C740D53F63C}">
      <dgm:prSet/>
      <dgm:spPr/>
      <dgm:t>
        <a:bodyPr/>
        <a:lstStyle/>
        <a:p>
          <a:endParaRPr lang="en-US"/>
        </a:p>
      </dgm:t>
    </dgm:pt>
    <dgm:pt modelId="{99789D44-D2E9-493B-A255-67ECBFF71FE1}" type="sibTrans" cxnId="{41B6F3C3-91B9-484C-A1FA-0C740D53F63C}">
      <dgm:prSet/>
      <dgm:spPr/>
      <dgm:t>
        <a:bodyPr/>
        <a:lstStyle/>
        <a:p>
          <a:endParaRPr lang="en-US"/>
        </a:p>
      </dgm:t>
    </dgm:pt>
    <dgm:pt modelId="{DA2716C1-14EA-48C2-8451-13DBA0197B39}">
      <dgm:prSet phldrT="[Text]"/>
      <dgm:spPr/>
      <dgm:t>
        <a:bodyPr/>
        <a:lstStyle/>
        <a:p>
          <a:r>
            <a:rPr lang="en-US" b="1" dirty="0"/>
            <a:t>What is on your bucket list?</a:t>
          </a:r>
        </a:p>
        <a:p>
          <a:r>
            <a:rPr lang="en-US" b="1" dirty="0"/>
            <a:t>What is the thing you have always wanted to do?</a:t>
          </a:r>
        </a:p>
      </dgm:t>
    </dgm:pt>
    <dgm:pt modelId="{43743573-EAC6-4DEA-8A4D-4FB0F93EC1BF}" type="parTrans" cxnId="{23E84F7F-7145-4F17-8BED-6FB3759ABCDF}">
      <dgm:prSet/>
      <dgm:spPr/>
      <dgm:t>
        <a:bodyPr/>
        <a:lstStyle/>
        <a:p>
          <a:endParaRPr lang="en-US"/>
        </a:p>
      </dgm:t>
    </dgm:pt>
    <dgm:pt modelId="{B4EC57E1-6E25-46CC-AA8C-CFB04AFFD47B}" type="sibTrans" cxnId="{23E84F7F-7145-4F17-8BED-6FB3759ABCDF}">
      <dgm:prSet/>
      <dgm:spPr/>
      <dgm:t>
        <a:bodyPr/>
        <a:lstStyle/>
        <a:p>
          <a:endParaRPr lang="en-US"/>
        </a:p>
      </dgm:t>
    </dgm:pt>
    <dgm:pt modelId="{83EA28CE-000D-4B20-A487-3F96E7248F72}">
      <dgm:prSet phldrT="[Text]"/>
      <dgm:spPr/>
      <dgm:t>
        <a:bodyPr/>
        <a:lstStyle/>
        <a:p>
          <a:r>
            <a:rPr lang="en-US" b="1" dirty="0"/>
            <a:t>Where am I from? Share a picture of your </a:t>
          </a:r>
          <a:r>
            <a:rPr lang="en-US" b="1" dirty="0" err="1"/>
            <a:t>favourite</a:t>
          </a:r>
          <a:r>
            <a:rPr lang="en-US" b="1" dirty="0"/>
            <a:t> spot in your local area</a:t>
          </a:r>
        </a:p>
      </dgm:t>
    </dgm:pt>
    <dgm:pt modelId="{86C808E1-727E-431A-9624-CD74DEC66CBF}" type="parTrans" cxnId="{D67775AB-A3A9-435C-B391-AE447D6B34BC}">
      <dgm:prSet/>
      <dgm:spPr/>
      <dgm:t>
        <a:bodyPr/>
        <a:lstStyle/>
        <a:p>
          <a:endParaRPr lang="en-US"/>
        </a:p>
      </dgm:t>
    </dgm:pt>
    <dgm:pt modelId="{70759CA5-7AEF-41F5-8FE5-364D3D46C100}" type="sibTrans" cxnId="{D67775AB-A3A9-435C-B391-AE447D6B34BC}">
      <dgm:prSet/>
      <dgm:spPr/>
      <dgm:t>
        <a:bodyPr/>
        <a:lstStyle/>
        <a:p>
          <a:endParaRPr lang="en-US"/>
        </a:p>
      </dgm:t>
    </dgm:pt>
    <dgm:pt modelId="{B93C070D-1B32-4BC9-A18B-B1C3A63D1C9A}">
      <dgm:prSet phldrT="[Text]"/>
      <dgm:spPr/>
      <dgm:t>
        <a:bodyPr/>
        <a:lstStyle/>
        <a:p>
          <a:r>
            <a:rPr lang="en-US" b="1" dirty="0"/>
            <a:t>What meal would you prepare for all of us in the real world?</a:t>
          </a:r>
        </a:p>
      </dgm:t>
    </dgm:pt>
    <dgm:pt modelId="{7EC3F0B6-34CC-4E92-8994-1D93A132D021}" type="parTrans" cxnId="{762C9515-90FC-454E-98DA-7167C2412A74}">
      <dgm:prSet/>
      <dgm:spPr/>
      <dgm:t>
        <a:bodyPr/>
        <a:lstStyle/>
        <a:p>
          <a:endParaRPr lang="en-US"/>
        </a:p>
      </dgm:t>
    </dgm:pt>
    <dgm:pt modelId="{8791084B-B77E-464E-AC8D-B082E27195EB}" type="sibTrans" cxnId="{762C9515-90FC-454E-98DA-7167C2412A74}">
      <dgm:prSet/>
      <dgm:spPr/>
      <dgm:t>
        <a:bodyPr/>
        <a:lstStyle/>
        <a:p>
          <a:endParaRPr lang="en-US"/>
        </a:p>
      </dgm:t>
    </dgm:pt>
    <dgm:pt modelId="{CC79E56E-99D3-44E1-B4A2-04CBB7DD85C5}" type="pres">
      <dgm:prSet presAssocID="{EC387E06-FEA0-44C4-AAC6-6D79622F1512}" presName="diagram" presStyleCnt="0">
        <dgm:presLayoutVars>
          <dgm:dir/>
          <dgm:resizeHandles val="exact"/>
        </dgm:presLayoutVars>
      </dgm:prSet>
      <dgm:spPr/>
    </dgm:pt>
    <dgm:pt modelId="{943BDB92-A57E-4A3D-96B7-6319CA9CF8BC}" type="pres">
      <dgm:prSet presAssocID="{1C459E27-4C87-4CAD-81EB-FA8B41C93E0E}" presName="node" presStyleLbl="node1" presStyleIdx="0" presStyleCnt="6">
        <dgm:presLayoutVars>
          <dgm:bulletEnabled val="1"/>
        </dgm:presLayoutVars>
      </dgm:prSet>
      <dgm:spPr>
        <a:prstGeom prst="roundRect">
          <a:avLst/>
        </a:prstGeom>
      </dgm:spPr>
    </dgm:pt>
    <dgm:pt modelId="{066742F4-927B-4C21-80C8-E1D5DCD1E739}" type="pres">
      <dgm:prSet presAssocID="{8DD60AE1-D22B-4999-B80F-5FBC97015ECF}" presName="sibTrans" presStyleCnt="0"/>
      <dgm:spPr/>
    </dgm:pt>
    <dgm:pt modelId="{C637E351-6650-4B65-8BF5-656056D265E6}" type="pres">
      <dgm:prSet presAssocID="{57FDFDD4-DC02-4B18-9F40-650412C5DB9C}" presName="node" presStyleLbl="node1" presStyleIdx="1" presStyleCnt="6">
        <dgm:presLayoutVars>
          <dgm:bulletEnabled val="1"/>
        </dgm:presLayoutVars>
      </dgm:prSet>
      <dgm:spPr>
        <a:prstGeom prst="roundRect">
          <a:avLst/>
        </a:prstGeom>
      </dgm:spPr>
    </dgm:pt>
    <dgm:pt modelId="{23EA299E-EFDB-4A74-9D59-1728423BCAC0}" type="pres">
      <dgm:prSet presAssocID="{2073546D-C9D4-43B7-B4C2-C61AF767D489}" presName="sibTrans" presStyleCnt="0"/>
      <dgm:spPr/>
    </dgm:pt>
    <dgm:pt modelId="{4C21993F-8D0F-49B0-B77E-84DF045EAD6E}" type="pres">
      <dgm:prSet presAssocID="{F1CE3857-136B-457B-A0BB-41B07AA1A346}" presName="node" presStyleLbl="node1" presStyleIdx="2" presStyleCnt="6" custLinFactNeighborX="9624" custLinFactNeighborY="-49">
        <dgm:presLayoutVars>
          <dgm:bulletEnabled val="1"/>
        </dgm:presLayoutVars>
      </dgm:prSet>
      <dgm:spPr>
        <a:prstGeom prst="roundRect">
          <a:avLst/>
        </a:prstGeom>
      </dgm:spPr>
    </dgm:pt>
    <dgm:pt modelId="{F3FD9ABE-6094-4E77-B0AB-3F8D1C9DB8A4}" type="pres">
      <dgm:prSet presAssocID="{99789D44-D2E9-493B-A255-67ECBFF71FE1}" presName="sibTrans" presStyleCnt="0"/>
      <dgm:spPr/>
    </dgm:pt>
    <dgm:pt modelId="{5BDD2849-1C92-4B33-AE3D-C99E2AEA5DF7}" type="pres">
      <dgm:prSet presAssocID="{DA2716C1-14EA-48C2-8451-13DBA0197B39}" presName="node" presStyleLbl="node1" presStyleIdx="3" presStyleCnt="6">
        <dgm:presLayoutVars>
          <dgm:bulletEnabled val="1"/>
        </dgm:presLayoutVars>
      </dgm:prSet>
      <dgm:spPr>
        <a:prstGeom prst="roundRect">
          <a:avLst/>
        </a:prstGeom>
      </dgm:spPr>
    </dgm:pt>
    <dgm:pt modelId="{0DD97A46-D14E-489F-92CB-9B791371A7B9}" type="pres">
      <dgm:prSet presAssocID="{B4EC57E1-6E25-46CC-AA8C-CFB04AFFD47B}" presName="sibTrans" presStyleCnt="0"/>
      <dgm:spPr/>
    </dgm:pt>
    <dgm:pt modelId="{68FF26E0-F577-428F-A688-F5527724EBDF}" type="pres">
      <dgm:prSet presAssocID="{83EA28CE-000D-4B20-A487-3F96E7248F72}" presName="node" presStyleLbl="node1" presStyleIdx="4" presStyleCnt="6">
        <dgm:presLayoutVars>
          <dgm:bulletEnabled val="1"/>
        </dgm:presLayoutVars>
      </dgm:prSet>
      <dgm:spPr>
        <a:prstGeom prst="roundRect">
          <a:avLst/>
        </a:prstGeom>
      </dgm:spPr>
    </dgm:pt>
    <dgm:pt modelId="{7FA58AA7-4454-4476-9E45-A0DAD98C3611}" type="pres">
      <dgm:prSet presAssocID="{70759CA5-7AEF-41F5-8FE5-364D3D46C100}" presName="sibTrans" presStyleCnt="0"/>
      <dgm:spPr/>
    </dgm:pt>
    <dgm:pt modelId="{FF6EE39B-0C09-478D-8791-D76451C53CD2}" type="pres">
      <dgm:prSet presAssocID="{B93C070D-1B32-4BC9-A18B-B1C3A63D1C9A}" presName="node" presStyleLbl="node1" presStyleIdx="5" presStyleCnt="6">
        <dgm:presLayoutVars>
          <dgm:bulletEnabled val="1"/>
        </dgm:presLayoutVars>
      </dgm:prSet>
      <dgm:spPr>
        <a:prstGeom prst="roundRect">
          <a:avLst/>
        </a:prstGeom>
      </dgm:spPr>
    </dgm:pt>
  </dgm:ptLst>
  <dgm:cxnLst>
    <dgm:cxn modelId="{938DAD0C-A25D-0649-9630-3BB24ED0CDE3}" type="presOf" srcId="{83EA28CE-000D-4B20-A487-3F96E7248F72}" destId="{68FF26E0-F577-428F-A688-F5527724EBDF}" srcOrd="0" destOrd="0" presId="urn:microsoft.com/office/officeart/2005/8/layout/default"/>
    <dgm:cxn modelId="{762C9515-90FC-454E-98DA-7167C2412A74}" srcId="{EC387E06-FEA0-44C4-AAC6-6D79622F1512}" destId="{B93C070D-1B32-4BC9-A18B-B1C3A63D1C9A}" srcOrd="5" destOrd="0" parTransId="{7EC3F0B6-34CC-4E92-8994-1D93A132D021}" sibTransId="{8791084B-B77E-464E-AC8D-B082E27195EB}"/>
    <dgm:cxn modelId="{212F0D46-5260-D34E-9B16-E44EBB754D74}" type="presOf" srcId="{F1CE3857-136B-457B-A0BB-41B07AA1A346}" destId="{4C21993F-8D0F-49B0-B77E-84DF045EAD6E}" srcOrd="0" destOrd="0" presId="urn:microsoft.com/office/officeart/2005/8/layout/default"/>
    <dgm:cxn modelId="{9896E472-00AF-214F-A509-D7471A23ABB3}" type="presOf" srcId="{EC387E06-FEA0-44C4-AAC6-6D79622F1512}" destId="{CC79E56E-99D3-44E1-B4A2-04CBB7DD85C5}" srcOrd="0" destOrd="0" presId="urn:microsoft.com/office/officeart/2005/8/layout/default"/>
    <dgm:cxn modelId="{23E84F7F-7145-4F17-8BED-6FB3759ABCDF}" srcId="{EC387E06-FEA0-44C4-AAC6-6D79622F1512}" destId="{DA2716C1-14EA-48C2-8451-13DBA0197B39}" srcOrd="3" destOrd="0" parTransId="{43743573-EAC6-4DEA-8A4D-4FB0F93EC1BF}" sibTransId="{B4EC57E1-6E25-46CC-AA8C-CFB04AFFD47B}"/>
    <dgm:cxn modelId="{F2D9C787-F295-604B-B484-E951E6CDBD89}" type="presOf" srcId="{B93C070D-1B32-4BC9-A18B-B1C3A63D1C9A}" destId="{FF6EE39B-0C09-478D-8791-D76451C53CD2}" srcOrd="0" destOrd="0" presId="urn:microsoft.com/office/officeart/2005/8/layout/default"/>
    <dgm:cxn modelId="{E1B76B97-C481-4431-8DBE-510FDC0F12D4}" srcId="{EC387E06-FEA0-44C4-AAC6-6D79622F1512}" destId="{1C459E27-4C87-4CAD-81EB-FA8B41C93E0E}" srcOrd="0" destOrd="0" parTransId="{0508C89A-0E01-47BB-8E05-CEEA178E52F1}" sibTransId="{8DD60AE1-D22B-4999-B80F-5FBC97015ECF}"/>
    <dgm:cxn modelId="{D5FABE9D-6D0C-FA46-A5EA-43D4851F24FD}" type="presOf" srcId="{57FDFDD4-DC02-4B18-9F40-650412C5DB9C}" destId="{C637E351-6650-4B65-8BF5-656056D265E6}" srcOrd="0" destOrd="0" presId="urn:microsoft.com/office/officeart/2005/8/layout/default"/>
    <dgm:cxn modelId="{84CD70A5-0BEA-A344-A496-56FB2A7226C9}" type="presOf" srcId="{1C459E27-4C87-4CAD-81EB-FA8B41C93E0E}" destId="{943BDB92-A57E-4A3D-96B7-6319CA9CF8BC}" srcOrd="0" destOrd="0" presId="urn:microsoft.com/office/officeart/2005/8/layout/default"/>
    <dgm:cxn modelId="{D67775AB-A3A9-435C-B391-AE447D6B34BC}" srcId="{EC387E06-FEA0-44C4-AAC6-6D79622F1512}" destId="{83EA28CE-000D-4B20-A487-3F96E7248F72}" srcOrd="4" destOrd="0" parTransId="{86C808E1-727E-431A-9624-CD74DEC66CBF}" sibTransId="{70759CA5-7AEF-41F5-8FE5-364D3D46C100}"/>
    <dgm:cxn modelId="{41B6F3C3-91B9-484C-A1FA-0C740D53F63C}" srcId="{EC387E06-FEA0-44C4-AAC6-6D79622F1512}" destId="{F1CE3857-136B-457B-A0BB-41B07AA1A346}" srcOrd="2" destOrd="0" parTransId="{0874CCF4-B2CE-49E2-9395-B6D69C272808}" sibTransId="{99789D44-D2E9-493B-A255-67ECBFF71FE1}"/>
    <dgm:cxn modelId="{E0A893CA-5C15-314B-BFB1-4CB6B88C37C6}" type="presOf" srcId="{DA2716C1-14EA-48C2-8451-13DBA0197B39}" destId="{5BDD2849-1C92-4B33-AE3D-C99E2AEA5DF7}" srcOrd="0" destOrd="0" presId="urn:microsoft.com/office/officeart/2005/8/layout/default"/>
    <dgm:cxn modelId="{A89A51EB-B476-490E-9941-042B0DC93DF1}" srcId="{EC387E06-FEA0-44C4-AAC6-6D79622F1512}" destId="{57FDFDD4-DC02-4B18-9F40-650412C5DB9C}" srcOrd="1" destOrd="0" parTransId="{68FF2251-B2C5-4085-961B-FF6084D2E145}" sibTransId="{2073546D-C9D4-43B7-B4C2-C61AF767D489}"/>
    <dgm:cxn modelId="{B1D7DF32-9E99-4948-BBE4-7DEC2323CE42}" type="presParOf" srcId="{CC79E56E-99D3-44E1-B4A2-04CBB7DD85C5}" destId="{943BDB92-A57E-4A3D-96B7-6319CA9CF8BC}" srcOrd="0" destOrd="0" presId="urn:microsoft.com/office/officeart/2005/8/layout/default"/>
    <dgm:cxn modelId="{1C99A35C-C558-5E4D-BD83-1009599C735B}" type="presParOf" srcId="{CC79E56E-99D3-44E1-B4A2-04CBB7DD85C5}" destId="{066742F4-927B-4C21-80C8-E1D5DCD1E739}" srcOrd="1" destOrd="0" presId="urn:microsoft.com/office/officeart/2005/8/layout/default"/>
    <dgm:cxn modelId="{810111C0-6FD4-9841-8FCC-258EE891370C}" type="presParOf" srcId="{CC79E56E-99D3-44E1-B4A2-04CBB7DD85C5}" destId="{C637E351-6650-4B65-8BF5-656056D265E6}" srcOrd="2" destOrd="0" presId="urn:microsoft.com/office/officeart/2005/8/layout/default"/>
    <dgm:cxn modelId="{3681B37D-6292-C14F-8CFF-526A0617FAF9}" type="presParOf" srcId="{CC79E56E-99D3-44E1-B4A2-04CBB7DD85C5}" destId="{23EA299E-EFDB-4A74-9D59-1728423BCAC0}" srcOrd="3" destOrd="0" presId="urn:microsoft.com/office/officeart/2005/8/layout/default"/>
    <dgm:cxn modelId="{D022A030-29A4-CB47-B8AE-DA35ABBFD316}" type="presParOf" srcId="{CC79E56E-99D3-44E1-B4A2-04CBB7DD85C5}" destId="{4C21993F-8D0F-49B0-B77E-84DF045EAD6E}" srcOrd="4" destOrd="0" presId="urn:microsoft.com/office/officeart/2005/8/layout/default"/>
    <dgm:cxn modelId="{BDF560EB-294A-A147-B398-1A8242326AA6}" type="presParOf" srcId="{CC79E56E-99D3-44E1-B4A2-04CBB7DD85C5}" destId="{F3FD9ABE-6094-4E77-B0AB-3F8D1C9DB8A4}" srcOrd="5" destOrd="0" presId="urn:microsoft.com/office/officeart/2005/8/layout/default"/>
    <dgm:cxn modelId="{E148E1EB-55D4-584A-85A2-D3D016CA3339}" type="presParOf" srcId="{CC79E56E-99D3-44E1-B4A2-04CBB7DD85C5}" destId="{5BDD2849-1C92-4B33-AE3D-C99E2AEA5DF7}" srcOrd="6" destOrd="0" presId="urn:microsoft.com/office/officeart/2005/8/layout/default"/>
    <dgm:cxn modelId="{3E7DEF9C-B8D8-C24A-A0AD-D57FC0ADE26E}" type="presParOf" srcId="{CC79E56E-99D3-44E1-B4A2-04CBB7DD85C5}" destId="{0DD97A46-D14E-489F-92CB-9B791371A7B9}" srcOrd="7" destOrd="0" presId="urn:microsoft.com/office/officeart/2005/8/layout/default"/>
    <dgm:cxn modelId="{6C8555F3-AD64-6B42-BA8B-CD6FF95BF406}" type="presParOf" srcId="{CC79E56E-99D3-44E1-B4A2-04CBB7DD85C5}" destId="{68FF26E0-F577-428F-A688-F5527724EBDF}" srcOrd="8" destOrd="0" presId="urn:microsoft.com/office/officeart/2005/8/layout/default"/>
    <dgm:cxn modelId="{74B3050A-A5C9-BA4C-A9FC-4EF6EE4ABA92}" type="presParOf" srcId="{CC79E56E-99D3-44E1-B4A2-04CBB7DD85C5}" destId="{7FA58AA7-4454-4476-9E45-A0DAD98C3611}" srcOrd="9" destOrd="0" presId="urn:microsoft.com/office/officeart/2005/8/layout/default"/>
    <dgm:cxn modelId="{63FCC2EE-943D-9B48-8B45-B0633B9E3AE9}" type="presParOf" srcId="{CC79E56E-99D3-44E1-B4A2-04CBB7DD85C5}" destId="{FF6EE39B-0C09-478D-8791-D76451C53CD2}"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954D3-5BE2-48F1-BC87-BE382B90A166}">
      <dsp:nvSpPr>
        <dsp:cNvPr id="0" name=""/>
        <dsp:cNvSpPr/>
      </dsp:nvSpPr>
      <dsp:spPr>
        <a:xfrm>
          <a:off x="0" y="141444"/>
          <a:ext cx="951015" cy="802858"/>
        </a:xfrm>
        <a:prstGeom prst="roundRect">
          <a:avLst>
            <a:gd name="adj" fmla="val 10000"/>
          </a:avLst>
        </a:prstGeom>
        <a:solidFill>
          <a:srgbClr val="18BCB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DIN Alternate Bold"/>
              <a:cs typeface="DIN Alternate Bold"/>
            </a:rPr>
            <a:t>Application</a:t>
          </a:r>
        </a:p>
      </dsp:txBody>
      <dsp:txXfrm>
        <a:off x="23515" y="164959"/>
        <a:ext cx="903985" cy="755828"/>
      </dsp:txXfrm>
    </dsp:sp>
    <dsp:sp modelId="{FB37946D-667B-42F5-9B06-393C0FADB35B}">
      <dsp:nvSpPr>
        <dsp:cNvPr id="0" name=""/>
        <dsp:cNvSpPr/>
      </dsp:nvSpPr>
      <dsp:spPr>
        <a:xfrm>
          <a:off x="1033902" y="441815"/>
          <a:ext cx="175720" cy="202116"/>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dirty="0"/>
        </a:p>
      </dsp:txBody>
      <dsp:txXfrm>
        <a:off x="1033902" y="482238"/>
        <a:ext cx="123004" cy="121270"/>
      </dsp:txXfrm>
    </dsp:sp>
    <dsp:sp modelId="{187E999E-8543-4951-AE98-3A029B636711}">
      <dsp:nvSpPr>
        <dsp:cNvPr id="0" name=""/>
        <dsp:cNvSpPr/>
      </dsp:nvSpPr>
      <dsp:spPr>
        <a:xfrm>
          <a:off x="1282563" y="203743"/>
          <a:ext cx="828832" cy="678259"/>
        </a:xfrm>
        <a:prstGeom prst="roundRect">
          <a:avLst>
            <a:gd name="adj" fmla="val 10000"/>
          </a:avLst>
        </a:prstGeom>
        <a:solidFill>
          <a:srgbClr val="18BCB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DIN Alternate Bold"/>
              <a:cs typeface="DIN Alternate Bold"/>
            </a:rPr>
            <a:t>Training</a:t>
          </a:r>
        </a:p>
      </dsp:txBody>
      <dsp:txXfrm>
        <a:off x="1302429" y="223609"/>
        <a:ext cx="789100" cy="638527"/>
      </dsp:txXfrm>
    </dsp:sp>
    <dsp:sp modelId="{EC9E3938-3872-4055-8260-EA032C8025AF}">
      <dsp:nvSpPr>
        <dsp:cNvPr id="0" name=""/>
        <dsp:cNvSpPr/>
      </dsp:nvSpPr>
      <dsp:spPr>
        <a:xfrm>
          <a:off x="2192894" y="441815"/>
          <a:ext cx="172777" cy="202116"/>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dirty="0"/>
        </a:p>
      </dsp:txBody>
      <dsp:txXfrm>
        <a:off x="2192894" y="482238"/>
        <a:ext cx="120944" cy="121270"/>
      </dsp:txXfrm>
    </dsp:sp>
    <dsp:sp modelId="{ACF298C2-AAD7-4B82-AA0B-6E7412582E13}">
      <dsp:nvSpPr>
        <dsp:cNvPr id="0" name=""/>
        <dsp:cNvSpPr/>
      </dsp:nvSpPr>
      <dsp:spPr>
        <a:xfrm>
          <a:off x="2437390" y="202951"/>
          <a:ext cx="851570" cy="679844"/>
        </a:xfrm>
        <a:prstGeom prst="roundRect">
          <a:avLst>
            <a:gd name="adj" fmla="val 10000"/>
          </a:avLst>
        </a:prstGeom>
        <a:solidFill>
          <a:srgbClr val="18BCB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DIN Alternate Bold"/>
              <a:cs typeface="DIN Alternate Bold"/>
            </a:rPr>
            <a:t>Connect with other Mentors</a:t>
          </a:r>
        </a:p>
      </dsp:txBody>
      <dsp:txXfrm>
        <a:off x="2457302" y="222863"/>
        <a:ext cx="811746" cy="640020"/>
      </dsp:txXfrm>
    </dsp:sp>
    <dsp:sp modelId="{DBA78713-DB55-4763-BC47-F778B19953F2}">
      <dsp:nvSpPr>
        <dsp:cNvPr id="0" name=""/>
        <dsp:cNvSpPr/>
      </dsp:nvSpPr>
      <dsp:spPr>
        <a:xfrm>
          <a:off x="3370459" y="441815"/>
          <a:ext cx="172777" cy="202116"/>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dirty="0"/>
        </a:p>
      </dsp:txBody>
      <dsp:txXfrm>
        <a:off x="3370459" y="482238"/>
        <a:ext cx="120944" cy="121270"/>
      </dsp:txXfrm>
    </dsp:sp>
    <dsp:sp modelId="{27D5DF3D-74FB-490A-9895-D12DC0506001}">
      <dsp:nvSpPr>
        <dsp:cNvPr id="0" name=""/>
        <dsp:cNvSpPr/>
      </dsp:nvSpPr>
      <dsp:spPr>
        <a:xfrm>
          <a:off x="3614955" y="200586"/>
          <a:ext cx="924161" cy="684573"/>
        </a:xfrm>
        <a:prstGeom prst="roundRect">
          <a:avLst>
            <a:gd name="adj" fmla="val 10000"/>
          </a:avLst>
        </a:prstGeom>
        <a:solidFill>
          <a:srgbClr val="18BCB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DIN Alternate Bold"/>
              <a:cs typeface="DIN Alternate Bold"/>
            </a:rPr>
            <a:t>Early September</a:t>
          </a:r>
        </a:p>
      </dsp:txBody>
      <dsp:txXfrm>
        <a:off x="3635005" y="220636"/>
        <a:ext cx="884061" cy="644473"/>
      </dsp:txXfrm>
    </dsp:sp>
    <dsp:sp modelId="{CDFD4CFC-4050-49BA-9684-4E290FE733BC}">
      <dsp:nvSpPr>
        <dsp:cNvPr id="0" name=""/>
        <dsp:cNvSpPr/>
      </dsp:nvSpPr>
      <dsp:spPr>
        <a:xfrm>
          <a:off x="4620615" y="441815"/>
          <a:ext cx="172777" cy="202116"/>
        </a:xfrm>
        <a:prstGeom prst="rightArrow">
          <a:avLst>
            <a:gd name="adj1" fmla="val 60000"/>
            <a:gd name="adj2" fmla="val 5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620615" y="482238"/>
        <a:ext cx="120944" cy="121270"/>
      </dsp:txXfrm>
    </dsp:sp>
    <dsp:sp modelId="{37B33897-83B3-42B9-A638-C3B42372B22E}">
      <dsp:nvSpPr>
        <dsp:cNvPr id="0" name=""/>
        <dsp:cNvSpPr/>
      </dsp:nvSpPr>
      <dsp:spPr>
        <a:xfrm>
          <a:off x="4865111" y="115607"/>
          <a:ext cx="1128527" cy="854531"/>
        </a:xfrm>
        <a:prstGeom prst="roundRect">
          <a:avLst>
            <a:gd name="adj" fmla="val 10000"/>
          </a:avLst>
        </a:prstGeom>
        <a:solidFill>
          <a:srgbClr val="18BCB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DIN Alternate Bold"/>
              <a:cs typeface="DIN Alternate Bold"/>
            </a:rPr>
            <a:t>September transition from 19</a:t>
          </a:r>
          <a:r>
            <a:rPr lang="en-GB" sz="1200" b="1" kern="1200" baseline="30000" dirty="0">
              <a:latin typeface="DIN Alternate Bold"/>
              <a:cs typeface="DIN Alternate Bold"/>
            </a:rPr>
            <a:t>th</a:t>
          </a:r>
          <a:r>
            <a:rPr lang="en-GB" sz="1200" b="1" kern="1200" dirty="0">
              <a:latin typeface="DIN Alternate Bold"/>
              <a:cs typeface="DIN Alternate Bold"/>
            </a:rPr>
            <a:t> September</a:t>
          </a:r>
        </a:p>
      </dsp:txBody>
      <dsp:txXfrm>
        <a:off x="4890139" y="140635"/>
        <a:ext cx="1078471" cy="804475"/>
      </dsp:txXfrm>
    </dsp:sp>
    <dsp:sp modelId="{0FD4E4B4-2E54-4B68-98B5-A4A33C745ECF}">
      <dsp:nvSpPr>
        <dsp:cNvPr id="0" name=""/>
        <dsp:cNvSpPr/>
      </dsp:nvSpPr>
      <dsp:spPr>
        <a:xfrm>
          <a:off x="6075136" y="441815"/>
          <a:ext cx="172777" cy="202116"/>
        </a:xfrm>
        <a:prstGeom prst="rightArrow">
          <a:avLst>
            <a:gd name="adj1" fmla="val 60000"/>
            <a:gd name="adj2" fmla="val 5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dirty="0"/>
        </a:p>
      </dsp:txBody>
      <dsp:txXfrm>
        <a:off x="6075136" y="482238"/>
        <a:ext cx="120944" cy="121270"/>
      </dsp:txXfrm>
    </dsp:sp>
    <dsp:sp modelId="{FC1CED12-D2D8-430E-BDBB-FCFE6C2485DD}">
      <dsp:nvSpPr>
        <dsp:cNvPr id="0" name=""/>
        <dsp:cNvSpPr/>
      </dsp:nvSpPr>
      <dsp:spPr>
        <a:xfrm>
          <a:off x="6319632" y="182700"/>
          <a:ext cx="814985" cy="720346"/>
        </a:xfrm>
        <a:prstGeom prst="roundRect">
          <a:avLst>
            <a:gd name="adj" fmla="val 10000"/>
          </a:avLst>
        </a:prstGeom>
        <a:solidFill>
          <a:srgbClr val="18BCB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DIN Alternate Bold"/>
              <a:cs typeface="DIN Alternate Bold"/>
            </a:rPr>
            <a:t>Till March 2023</a:t>
          </a:r>
        </a:p>
      </dsp:txBody>
      <dsp:txXfrm>
        <a:off x="6340730" y="203798"/>
        <a:ext cx="772789" cy="678150"/>
      </dsp:txXfrm>
    </dsp:sp>
    <dsp:sp modelId="{3A34D69C-F323-426A-AD67-5F2B5D367A90}">
      <dsp:nvSpPr>
        <dsp:cNvPr id="0" name=""/>
        <dsp:cNvSpPr/>
      </dsp:nvSpPr>
      <dsp:spPr>
        <a:xfrm rot="2798">
          <a:off x="7204617" y="442264"/>
          <a:ext cx="148398" cy="202116"/>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dirty="0"/>
        </a:p>
      </dsp:txBody>
      <dsp:txXfrm>
        <a:off x="7204617" y="482669"/>
        <a:ext cx="103879" cy="121270"/>
      </dsp:txXfrm>
    </dsp:sp>
    <dsp:sp modelId="{00198151-F914-4099-9D58-CAEB783569C4}">
      <dsp:nvSpPr>
        <dsp:cNvPr id="0" name=""/>
        <dsp:cNvSpPr/>
      </dsp:nvSpPr>
      <dsp:spPr>
        <a:xfrm>
          <a:off x="7414615" y="183591"/>
          <a:ext cx="814985" cy="720346"/>
        </a:xfrm>
        <a:prstGeom prst="roundRect">
          <a:avLst>
            <a:gd name="adj" fmla="val 10000"/>
          </a:avLst>
        </a:prstGeom>
        <a:solidFill>
          <a:srgbClr val="18BCB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latin typeface="DIN Alternate Bold"/>
              <a:cs typeface="DIN Alternate Bold"/>
            </a:rPr>
            <a:t>14</a:t>
          </a:r>
          <a:r>
            <a:rPr lang="en-GB" sz="1200" b="1" kern="1200" baseline="30000" dirty="0">
              <a:latin typeface="DIN Alternate Bold"/>
              <a:cs typeface="DIN Alternate Bold"/>
            </a:rPr>
            <a:t>th</a:t>
          </a:r>
          <a:r>
            <a:rPr lang="en-GB" sz="1200" b="1" kern="1200" dirty="0">
              <a:latin typeface="DIN Alternate Bold"/>
              <a:cs typeface="DIN Alternate Bold"/>
            </a:rPr>
            <a:t> March 2023</a:t>
          </a:r>
        </a:p>
      </dsp:txBody>
      <dsp:txXfrm>
        <a:off x="7435713" y="204689"/>
        <a:ext cx="772789" cy="678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954D3-5BE2-48F1-BC87-BE382B90A166}">
      <dsp:nvSpPr>
        <dsp:cNvPr id="0" name=""/>
        <dsp:cNvSpPr/>
      </dsp:nvSpPr>
      <dsp:spPr>
        <a:xfrm>
          <a:off x="5773" y="0"/>
          <a:ext cx="1035346" cy="1797380"/>
        </a:xfrm>
        <a:prstGeom prst="roundRect">
          <a:avLst>
            <a:gd name="adj" fmla="val 10000"/>
          </a:avLst>
        </a:prstGeom>
        <a:solidFill>
          <a:srgbClr val="15A59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latin typeface="DIN Alternate Bold"/>
              <a:cs typeface="DIN Alternate Bold"/>
            </a:rPr>
            <a:t>Submitted by deadline</a:t>
          </a:r>
        </a:p>
        <a:p>
          <a:pPr marL="0" lvl="0" indent="0" algn="ctr" defTabSz="577850">
            <a:lnSpc>
              <a:spcPct val="90000"/>
            </a:lnSpc>
            <a:spcBef>
              <a:spcPct val="0"/>
            </a:spcBef>
            <a:spcAft>
              <a:spcPct val="35000"/>
            </a:spcAft>
            <a:buNone/>
          </a:pPr>
          <a:r>
            <a:rPr lang="en-GB" sz="1300" b="1" kern="1200" dirty="0">
              <a:latin typeface="DIN Alternate Bold"/>
              <a:cs typeface="DIN Alternate Bold"/>
            </a:rPr>
            <a:t>Convincing </a:t>
          </a:r>
        </a:p>
        <a:p>
          <a:pPr marL="0" lvl="0" indent="0" algn="ctr" defTabSz="577850">
            <a:lnSpc>
              <a:spcPct val="90000"/>
            </a:lnSpc>
            <a:spcBef>
              <a:spcPct val="0"/>
            </a:spcBef>
            <a:spcAft>
              <a:spcPct val="35000"/>
            </a:spcAft>
            <a:buNone/>
          </a:pPr>
          <a:r>
            <a:rPr lang="en-GB" sz="1300" b="1" kern="1200" dirty="0">
              <a:latin typeface="DIN Alternate Bold"/>
              <a:cs typeface="DIN Alternate Bold"/>
            </a:rPr>
            <a:t>Motivation</a:t>
          </a:r>
        </a:p>
      </dsp:txBody>
      <dsp:txXfrm>
        <a:off x="36097" y="30324"/>
        <a:ext cx="974698" cy="1736732"/>
      </dsp:txXfrm>
    </dsp:sp>
    <dsp:sp modelId="{FB37946D-667B-42F5-9B06-393C0FADB35B}">
      <dsp:nvSpPr>
        <dsp:cNvPr id="0" name=""/>
        <dsp:cNvSpPr/>
      </dsp:nvSpPr>
      <dsp:spPr>
        <a:xfrm>
          <a:off x="1094549" y="829436"/>
          <a:ext cx="113269" cy="138507"/>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094549" y="857137"/>
        <a:ext cx="79288" cy="83105"/>
      </dsp:txXfrm>
    </dsp:sp>
    <dsp:sp modelId="{187E999E-8543-4951-AE98-3A029B636711}">
      <dsp:nvSpPr>
        <dsp:cNvPr id="0" name=""/>
        <dsp:cNvSpPr/>
      </dsp:nvSpPr>
      <dsp:spPr>
        <a:xfrm>
          <a:off x="1254836" y="0"/>
          <a:ext cx="1037793" cy="1797380"/>
        </a:xfrm>
        <a:prstGeom prst="roundRect">
          <a:avLst>
            <a:gd name="adj" fmla="val 10000"/>
          </a:avLst>
        </a:prstGeom>
        <a:solidFill>
          <a:srgbClr val="15A59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latin typeface="DIN Alternate Bold"/>
              <a:cs typeface="DIN Alternate Bold"/>
            </a:rPr>
            <a:t>Essential skills</a:t>
          </a:r>
        </a:p>
        <a:p>
          <a:pPr marL="0" lvl="0" indent="0" algn="ctr" defTabSz="577850">
            <a:lnSpc>
              <a:spcPct val="90000"/>
            </a:lnSpc>
            <a:spcBef>
              <a:spcPct val="0"/>
            </a:spcBef>
            <a:spcAft>
              <a:spcPct val="35000"/>
            </a:spcAft>
            <a:buNone/>
          </a:pPr>
          <a:r>
            <a:rPr lang="en-GB" sz="1300" b="1" kern="1200" dirty="0">
              <a:latin typeface="DIN Alternate Bold"/>
              <a:cs typeface="DIN Alternate Bold"/>
            </a:rPr>
            <a:t>Information about the scheme</a:t>
          </a:r>
        </a:p>
        <a:p>
          <a:pPr marL="0" lvl="0" indent="0" algn="ctr" defTabSz="577850">
            <a:lnSpc>
              <a:spcPct val="90000"/>
            </a:lnSpc>
            <a:spcBef>
              <a:spcPct val="0"/>
            </a:spcBef>
            <a:spcAft>
              <a:spcPct val="35000"/>
            </a:spcAft>
            <a:buNone/>
          </a:pPr>
          <a:r>
            <a:rPr lang="en-GB" sz="1300" b="1" kern="1200" dirty="0">
              <a:latin typeface="DIN Alternate Bold"/>
              <a:cs typeface="DIN Alternate Bold"/>
            </a:rPr>
            <a:t>Tips and suggestions</a:t>
          </a:r>
        </a:p>
        <a:p>
          <a:pPr marL="0" lvl="0" indent="0" algn="ctr" defTabSz="577850">
            <a:lnSpc>
              <a:spcPct val="90000"/>
            </a:lnSpc>
            <a:spcBef>
              <a:spcPct val="0"/>
            </a:spcBef>
            <a:spcAft>
              <a:spcPct val="35000"/>
            </a:spcAft>
            <a:buNone/>
          </a:pPr>
          <a:endParaRPr lang="en-GB" sz="1300" b="1" kern="1200" dirty="0">
            <a:latin typeface="DIN Alternate Bold"/>
            <a:cs typeface="DIN Alternate Bold"/>
          </a:endParaRPr>
        </a:p>
      </dsp:txBody>
      <dsp:txXfrm>
        <a:off x="1285232" y="30396"/>
        <a:ext cx="977001" cy="1736588"/>
      </dsp:txXfrm>
    </dsp:sp>
    <dsp:sp modelId="{EC9E3938-3872-4055-8260-EA032C8025AF}">
      <dsp:nvSpPr>
        <dsp:cNvPr id="0" name=""/>
        <dsp:cNvSpPr/>
      </dsp:nvSpPr>
      <dsp:spPr>
        <a:xfrm>
          <a:off x="2350900" y="829436"/>
          <a:ext cx="123532" cy="138507"/>
        </a:xfrm>
        <a:prstGeom prst="rightArrow">
          <a:avLst>
            <a:gd name="adj1" fmla="val 60000"/>
            <a:gd name="adj2" fmla="val 50000"/>
          </a:avLst>
        </a:prstGeom>
        <a:gradFill rotWithShape="0">
          <a:gsLst>
            <a:gs pos="0">
              <a:schemeClr val="accent4">
                <a:hueOff val="-892954"/>
                <a:satOff val="5380"/>
                <a:lumOff val="431"/>
                <a:alphaOff val="0"/>
                <a:tint val="100000"/>
                <a:shade val="100000"/>
                <a:satMod val="130000"/>
              </a:schemeClr>
            </a:gs>
            <a:gs pos="100000">
              <a:schemeClr val="accent4">
                <a:hueOff val="-892954"/>
                <a:satOff val="5380"/>
                <a:lumOff val="43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2350900" y="857137"/>
        <a:ext cx="86472" cy="83105"/>
      </dsp:txXfrm>
    </dsp:sp>
    <dsp:sp modelId="{ACF298C2-AAD7-4B82-AA0B-6E7412582E13}">
      <dsp:nvSpPr>
        <dsp:cNvPr id="0" name=""/>
        <dsp:cNvSpPr/>
      </dsp:nvSpPr>
      <dsp:spPr>
        <a:xfrm>
          <a:off x="2525710" y="28550"/>
          <a:ext cx="912645" cy="1740279"/>
        </a:xfrm>
        <a:prstGeom prst="roundRect">
          <a:avLst>
            <a:gd name="adj" fmla="val 10000"/>
          </a:avLst>
        </a:prstGeom>
        <a:solidFill>
          <a:srgbClr val="15A59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latin typeface="DIN Alternate Bold"/>
              <a:cs typeface="DIN Alternate Bold"/>
            </a:rPr>
            <a:t>Meet other Mentors in your school</a:t>
          </a:r>
        </a:p>
      </dsp:txBody>
      <dsp:txXfrm>
        <a:off x="2552440" y="55280"/>
        <a:ext cx="859185" cy="1686819"/>
      </dsp:txXfrm>
    </dsp:sp>
    <dsp:sp modelId="{DBA78713-DB55-4763-BC47-F778B19953F2}">
      <dsp:nvSpPr>
        <dsp:cNvPr id="0" name=""/>
        <dsp:cNvSpPr/>
      </dsp:nvSpPr>
      <dsp:spPr>
        <a:xfrm>
          <a:off x="3494205" y="829436"/>
          <a:ext cx="118401" cy="138507"/>
        </a:xfrm>
        <a:prstGeom prst="rightArrow">
          <a:avLst>
            <a:gd name="adj1" fmla="val 60000"/>
            <a:gd name="adj2" fmla="val 50000"/>
          </a:avLst>
        </a:prstGeom>
        <a:gradFill rotWithShape="0">
          <a:gsLst>
            <a:gs pos="0">
              <a:schemeClr val="accent4">
                <a:hueOff val="-1785908"/>
                <a:satOff val="10760"/>
                <a:lumOff val="862"/>
                <a:alphaOff val="0"/>
                <a:tint val="100000"/>
                <a:shade val="100000"/>
                <a:satMod val="130000"/>
              </a:schemeClr>
            </a:gs>
            <a:gs pos="100000">
              <a:schemeClr val="accent4">
                <a:hueOff val="-1785908"/>
                <a:satOff val="10760"/>
                <a:lumOff val="86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494205" y="857137"/>
        <a:ext cx="82881" cy="83105"/>
      </dsp:txXfrm>
    </dsp:sp>
    <dsp:sp modelId="{6EEBCF81-D835-4ED9-88B9-91C5B115CB6B}">
      <dsp:nvSpPr>
        <dsp:cNvPr id="0" name=""/>
        <dsp:cNvSpPr/>
      </dsp:nvSpPr>
      <dsp:spPr>
        <a:xfrm>
          <a:off x="3661754" y="28550"/>
          <a:ext cx="736545" cy="1740279"/>
        </a:xfrm>
        <a:prstGeom prst="roundRect">
          <a:avLst>
            <a:gd name="adj" fmla="val 10000"/>
          </a:avLst>
        </a:prstGeom>
        <a:solidFill>
          <a:srgbClr val="15A59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err="1">
              <a:latin typeface="DIN Alternate Bold"/>
              <a:cs typeface="DIN Alternate Bold"/>
            </a:rPr>
            <a:t>QMplus</a:t>
          </a:r>
          <a:r>
            <a:rPr lang="en-US" sz="1300" b="1" kern="1200" dirty="0">
              <a:latin typeface="DIN Alternate Bold"/>
              <a:cs typeface="DIN Alternate Bold"/>
            </a:rPr>
            <a:t> recap quiz</a:t>
          </a:r>
        </a:p>
      </dsp:txBody>
      <dsp:txXfrm>
        <a:off x="3683327" y="50123"/>
        <a:ext cx="693399" cy="1697133"/>
      </dsp:txXfrm>
    </dsp:sp>
    <dsp:sp modelId="{D979B652-B9EB-4384-8962-C7C956B4B518}">
      <dsp:nvSpPr>
        <dsp:cNvPr id="0" name=""/>
        <dsp:cNvSpPr/>
      </dsp:nvSpPr>
      <dsp:spPr>
        <a:xfrm>
          <a:off x="4454149" y="829436"/>
          <a:ext cx="118401" cy="138507"/>
        </a:xfrm>
        <a:prstGeom prst="rightArrow">
          <a:avLst>
            <a:gd name="adj1" fmla="val 60000"/>
            <a:gd name="adj2" fmla="val 50000"/>
          </a:avLst>
        </a:prstGeom>
        <a:gradFill rotWithShape="0">
          <a:gsLst>
            <a:gs pos="0">
              <a:schemeClr val="accent4">
                <a:hueOff val="-2678862"/>
                <a:satOff val="16139"/>
                <a:lumOff val="1294"/>
                <a:alphaOff val="0"/>
                <a:tint val="100000"/>
                <a:shade val="100000"/>
                <a:satMod val="130000"/>
              </a:schemeClr>
            </a:gs>
            <a:gs pos="100000">
              <a:schemeClr val="accent4">
                <a:hueOff val="-2678862"/>
                <a:satOff val="16139"/>
                <a:lumOff val="129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149" y="857137"/>
        <a:ext cx="82881" cy="83105"/>
      </dsp:txXfrm>
    </dsp:sp>
    <dsp:sp modelId="{37B33897-83B3-42B9-A638-C3B42372B22E}">
      <dsp:nvSpPr>
        <dsp:cNvPr id="0" name=""/>
        <dsp:cNvSpPr/>
      </dsp:nvSpPr>
      <dsp:spPr>
        <a:xfrm>
          <a:off x="4621699" y="28550"/>
          <a:ext cx="1012806" cy="1740279"/>
        </a:xfrm>
        <a:prstGeom prst="roundRect">
          <a:avLst>
            <a:gd name="adj" fmla="val 10000"/>
          </a:avLst>
        </a:prstGeom>
        <a:solidFill>
          <a:srgbClr val="15A59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latin typeface="DIN Alternate Bold"/>
              <a:cs typeface="DIN Alternate Bold"/>
            </a:rPr>
            <a:t>Meet new students in your School, be given a group of students to stay in contact with</a:t>
          </a:r>
        </a:p>
      </dsp:txBody>
      <dsp:txXfrm>
        <a:off x="4651363" y="58214"/>
        <a:ext cx="953478" cy="1680951"/>
      </dsp:txXfrm>
    </dsp:sp>
    <dsp:sp modelId="{0FD4E4B4-2E54-4B68-98B5-A4A33C745ECF}">
      <dsp:nvSpPr>
        <dsp:cNvPr id="0" name=""/>
        <dsp:cNvSpPr/>
      </dsp:nvSpPr>
      <dsp:spPr>
        <a:xfrm>
          <a:off x="5690354" y="829436"/>
          <a:ext cx="118401" cy="138507"/>
        </a:xfrm>
        <a:prstGeom prst="rightArrow">
          <a:avLst>
            <a:gd name="adj1" fmla="val 60000"/>
            <a:gd name="adj2" fmla="val 50000"/>
          </a:avLst>
        </a:prstGeom>
        <a:gradFill rotWithShape="0">
          <a:gsLst>
            <a:gs pos="0">
              <a:schemeClr val="accent4">
                <a:hueOff val="-3571816"/>
                <a:satOff val="21519"/>
                <a:lumOff val="1725"/>
                <a:alphaOff val="0"/>
                <a:tint val="100000"/>
                <a:shade val="100000"/>
                <a:satMod val="130000"/>
              </a:schemeClr>
            </a:gs>
            <a:gs pos="100000">
              <a:schemeClr val="accent4">
                <a:hueOff val="-3571816"/>
                <a:satOff val="21519"/>
                <a:lumOff val="172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5690354" y="857137"/>
        <a:ext cx="82881" cy="83105"/>
      </dsp:txXfrm>
    </dsp:sp>
    <dsp:sp modelId="{FC1CED12-D2D8-430E-BDBB-FCFE6C2485DD}">
      <dsp:nvSpPr>
        <dsp:cNvPr id="0" name=""/>
        <dsp:cNvSpPr/>
      </dsp:nvSpPr>
      <dsp:spPr>
        <a:xfrm>
          <a:off x="5857903" y="0"/>
          <a:ext cx="1407786" cy="1797380"/>
        </a:xfrm>
        <a:prstGeom prst="roundRect">
          <a:avLst>
            <a:gd name="adj" fmla="val 10000"/>
          </a:avLst>
        </a:prstGeom>
        <a:solidFill>
          <a:srgbClr val="15A59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latin typeface="DIN Alternate Bold"/>
              <a:cs typeface="DIN Alternate Bold"/>
            </a:rPr>
            <a:t>Online contact weekly with your group</a:t>
          </a:r>
        </a:p>
        <a:p>
          <a:pPr marL="0" lvl="0" indent="0" algn="ctr" defTabSz="577850">
            <a:lnSpc>
              <a:spcPct val="90000"/>
            </a:lnSpc>
            <a:spcBef>
              <a:spcPct val="0"/>
            </a:spcBef>
            <a:spcAft>
              <a:spcPct val="35000"/>
            </a:spcAft>
            <a:buNone/>
          </a:pPr>
          <a:r>
            <a:rPr lang="en-GB" sz="1300" b="1" kern="1200" dirty="0">
              <a:latin typeface="DIN Alternate Bold"/>
              <a:cs typeface="DIN Alternate Bold"/>
            </a:rPr>
            <a:t>Organise online/if possible f2f catch ups/events</a:t>
          </a:r>
        </a:p>
      </dsp:txBody>
      <dsp:txXfrm>
        <a:off x="5899136" y="41233"/>
        <a:ext cx="1325320" cy="1714914"/>
      </dsp:txXfrm>
    </dsp:sp>
    <dsp:sp modelId="{3A34D69C-F323-426A-AD67-5F2B5D367A90}">
      <dsp:nvSpPr>
        <dsp:cNvPr id="0" name=""/>
        <dsp:cNvSpPr/>
      </dsp:nvSpPr>
      <dsp:spPr>
        <a:xfrm>
          <a:off x="7319901" y="829436"/>
          <a:ext cx="114927" cy="138507"/>
        </a:xfrm>
        <a:prstGeom prst="rightArrow">
          <a:avLst>
            <a:gd name="adj1" fmla="val 60000"/>
            <a:gd name="adj2" fmla="val 50000"/>
          </a:avLst>
        </a:prstGeom>
        <a:gradFill rotWithShape="0">
          <a:gsLst>
            <a:gs pos="0">
              <a:schemeClr val="accent4">
                <a:hueOff val="-4464770"/>
                <a:satOff val="26899"/>
                <a:lumOff val="2156"/>
                <a:alphaOff val="0"/>
                <a:tint val="100000"/>
                <a:shade val="100000"/>
                <a:satMod val="130000"/>
              </a:schemeClr>
            </a:gs>
            <a:gs pos="100000">
              <a:schemeClr val="accent4">
                <a:hueOff val="-4464770"/>
                <a:satOff val="26899"/>
                <a:lumOff val="215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7319901" y="857137"/>
        <a:ext cx="80449" cy="83105"/>
      </dsp:txXfrm>
    </dsp:sp>
    <dsp:sp modelId="{00198151-F914-4099-9D58-CAEB783569C4}">
      <dsp:nvSpPr>
        <dsp:cNvPr id="0" name=""/>
        <dsp:cNvSpPr/>
      </dsp:nvSpPr>
      <dsp:spPr>
        <a:xfrm>
          <a:off x="7482534" y="0"/>
          <a:ext cx="939168" cy="1797380"/>
        </a:xfrm>
        <a:prstGeom prst="roundRect">
          <a:avLst>
            <a:gd name="adj" fmla="val 10000"/>
          </a:avLst>
        </a:prstGeom>
        <a:solidFill>
          <a:srgbClr val="15A59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latin typeface="DIN Alternate Bold"/>
              <a:cs typeface="DIN Alternate Bold"/>
            </a:rPr>
            <a:t>Complete reflection online</a:t>
          </a:r>
        </a:p>
      </dsp:txBody>
      <dsp:txXfrm>
        <a:off x="7510041" y="27507"/>
        <a:ext cx="884154" cy="1742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FEC7-01CE-4DB5-AD99-243149FB80DE}">
      <dsp:nvSpPr>
        <dsp:cNvPr id="0" name=""/>
        <dsp:cNvSpPr/>
      </dsp:nvSpPr>
      <dsp:spPr>
        <a:xfrm>
          <a:off x="2916672" y="339"/>
          <a:ext cx="1024982" cy="66623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t>Eye contact</a:t>
          </a:r>
        </a:p>
      </dsp:txBody>
      <dsp:txXfrm>
        <a:off x="2949195" y="32862"/>
        <a:ext cx="959936" cy="601192"/>
      </dsp:txXfrm>
    </dsp:sp>
    <dsp:sp modelId="{A001708A-FC84-4CF4-8B74-49A8BFB2581F}">
      <dsp:nvSpPr>
        <dsp:cNvPr id="0" name=""/>
        <dsp:cNvSpPr/>
      </dsp:nvSpPr>
      <dsp:spPr>
        <a:xfrm>
          <a:off x="1857201" y="333458"/>
          <a:ext cx="3143924" cy="3143924"/>
        </a:xfrm>
        <a:custGeom>
          <a:avLst/>
          <a:gdLst/>
          <a:ahLst/>
          <a:cxnLst/>
          <a:rect l="0" t="0" r="0" b="0"/>
          <a:pathLst>
            <a:path>
              <a:moveTo>
                <a:pt x="2091028" y="88171"/>
              </a:moveTo>
              <a:arcTo wR="1571962" hR="1571962" stAng="17356865" swAng="1504467"/>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C7F505-9A56-4AC9-BDC2-B2C461237855}">
      <dsp:nvSpPr>
        <dsp:cNvPr id="0" name=""/>
        <dsp:cNvSpPr/>
      </dsp:nvSpPr>
      <dsp:spPr>
        <a:xfrm>
          <a:off x="4278031" y="786320"/>
          <a:ext cx="1024982" cy="66623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i="0" kern="1200" dirty="0"/>
            <a:t>Body language</a:t>
          </a:r>
        </a:p>
      </dsp:txBody>
      <dsp:txXfrm>
        <a:off x="4310554" y="818843"/>
        <a:ext cx="959936" cy="601192"/>
      </dsp:txXfrm>
    </dsp:sp>
    <dsp:sp modelId="{E2824944-3626-4C9A-8D84-D30E7CC3D3EA}">
      <dsp:nvSpPr>
        <dsp:cNvPr id="0" name=""/>
        <dsp:cNvSpPr/>
      </dsp:nvSpPr>
      <dsp:spPr>
        <a:xfrm>
          <a:off x="1857201" y="333458"/>
          <a:ext cx="3143924" cy="3143924"/>
        </a:xfrm>
        <a:custGeom>
          <a:avLst/>
          <a:gdLst/>
          <a:ahLst/>
          <a:cxnLst/>
          <a:rect l="0" t="0" r="0" b="0"/>
          <a:pathLst>
            <a:path>
              <a:moveTo>
                <a:pt x="3079863" y="1127780"/>
              </a:moveTo>
              <a:arcTo wR="1571962" hR="1571962" stAng="20615200" swAng="1969601"/>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66B75A-3D7E-4B36-8EF6-7B7225EFDFA9}">
      <dsp:nvSpPr>
        <dsp:cNvPr id="0" name=""/>
        <dsp:cNvSpPr/>
      </dsp:nvSpPr>
      <dsp:spPr>
        <a:xfrm>
          <a:off x="4278031" y="2358282"/>
          <a:ext cx="1024982" cy="66623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t>Silence</a:t>
          </a:r>
        </a:p>
      </dsp:txBody>
      <dsp:txXfrm>
        <a:off x="4310554" y="2390805"/>
        <a:ext cx="959936" cy="601192"/>
      </dsp:txXfrm>
    </dsp:sp>
    <dsp:sp modelId="{84460C28-15D2-4897-80E2-78BA47DEE734}">
      <dsp:nvSpPr>
        <dsp:cNvPr id="0" name=""/>
        <dsp:cNvSpPr/>
      </dsp:nvSpPr>
      <dsp:spPr>
        <a:xfrm>
          <a:off x="1857201" y="333458"/>
          <a:ext cx="3143924" cy="3143924"/>
        </a:xfrm>
        <a:custGeom>
          <a:avLst/>
          <a:gdLst/>
          <a:ahLst/>
          <a:cxnLst/>
          <a:rect l="0" t="0" r="0" b="0"/>
          <a:pathLst>
            <a:path>
              <a:moveTo>
                <a:pt x="2670934" y="2695939"/>
              </a:moveTo>
              <a:arcTo wR="1571962" hR="1571962" stAng="2738669" swAng="1504467"/>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88EC7F-2EFA-4F63-8AE2-C44DA1159896}">
      <dsp:nvSpPr>
        <dsp:cNvPr id="0" name=""/>
        <dsp:cNvSpPr/>
      </dsp:nvSpPr>
      <dsp:spPr>
        <a:xfrm>
          <a:off x="2916672" y="3144263"/>
          <a:ext cx="1024982" cy="66623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t>Open questions</a:t>
          </a:r>
        </a:p>
      </dsp:txBody>
      <dsp:txXfrm>
        <a:off x="2949195" y="3176786"/>
        <a:ext cx="959936" cy="601192"/>
      </dsp:txXfrm>
    </dsp:sp>
    <dsp:sp modelId="{EC21C9FD-30AF-44A8-9A88-B2924D77E888}">
      <dsp:nvSpPr>
        <dsp:cNvPr id="0" name=""/>
        <dsp:cNvSpPr/>
      </dsp:nvSpPr>
      <dsp:spPr>
        <a:xfrm>
          <a:off x="1857201" y="333458"/>
          <a:ext cx="3143924" cy="3143924"/>
        </a:xfrm>
        <a:custGeom>
          <a:avLst/>
          <a:gdLst/>
          <a:ahLst/>
          <a:cxnLst/>
          <a:rect l="0" t="0" r="0" b="0"/>
          <a:pathLst>
            <a:path>
              <a:moveTo>
                <a:pt x="1052895" y="3055752"/>
              </a:moveTo>
              <a:arcTo wR="1571962" hR="1571962" stAng="6556865" swAng="1504467"/>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C4C61E-A6BE-4A4E-9E85-8DFE477772A0}">
      <dsp:nvSpPr>
        <dsp:cNvPr id="0" name=""/>
        <dsp:cNvSpPr/>
      </dsp:nvSpPr>
      <dsp:spPr>
        <a:xfrm>
          <a:off x="1425074" y="2358282"/>
          <a:ext cx="1285460" cy="66623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t>Encouragement</a:t>
          </a:r>
        </a:p>
      </dsp:txBody>
      <dsp:txXfrm>
        <a:off x="1457597" y="2390805"/>
        <a:ext cx="1220414" cy="601192"/>
      </dsp:txXfrm>
    </dsp:sp>
    <dsp:sp modelId="{C1081B6A-4B21-4D21-9C35-0CAB3E6FE836}">
      <dsp:nvSpPr>
        <dsp:cNvPr id="0" name=""/>
        <dsp:cNvSpPr/>
      </dsp:nvSpPr>
      <dsp:spPr>
        <a:xfrm>
          <a:off x="1857201" y="333458"/>
          <a:ext cx="3143924" cy="3143924"/>
        </a:xfrm>
        <a:custGeom>
          <a:avLst/>
          <a:gdLst/>
          <a:ahLst/>
          <a:cxnLst/>
          <a:rect l="0" t="0" r="0" b="0"/>
          <a:pathLst>
            <a:path>
              <a:moveTo>
                <a:pt x="64060" y="2016143"/>
              </a:moveTo>
              <a:arcTo wR="1571962" hR="1571962" stAng="9815200" swAng="1969601"/>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81349B-27DB-44DB-A05E-532A975FC3EB}">
      <dsp:nvSpPr>
        <dsp:cNvPr id="0" name=""/>
        <dsp:cNvSpPr/>
      </dsp:nvSpPr>
      <dsp:spPr>
        <a:xfrm>
          <a:off x="1555313" y="786320"/>
          <a:ext cx="1024982" cy="666238"/>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kern="1200" dirty="0"/>
            <a:t>Summary</a:t>
          </a:r>
        </a:p>
      </dsp:txBody>
      <dsp:txXfrm>
        <a:off x="1587836" y="818843"/>
        <a:ext cx="959936" cy="601192"/>
      </dsp:txXfrm>
    </dsp:sp>
    <dsp:sp modelId="{9A00BA7E-4124-4784-9914-27E2706270DD}">
      <dsp:nvSpPr>
        <dsp:cNvPr id="0" name=""/>
        <dsp:cNvSpPr/>
      </dsp:nvSpPr>
      <dsp:spPr>
        <a:xfrm>
          <a:off x="1857201" y="333458"/>
          <a:ext cx="3143924" cy="3143924"/>
        </a:xfrm>
        <a:custGeom>
          <a:avLst/>
          <a:gdLst/>
          <a:ahLst/>
          <a:cxnLst/>
          <a:rect l="0" t="0" r="0" b="0"/>
          <a:pathLst>
            <a:path>
              <a:moveTo>
                <a:pt x="472989" y="447984"/>
              </a:moveTo>
              <a:arcTo wR="1571962" hR="1571962" stAng="13538669" swAng="1504467"/>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AFEC7-01CE-4DB5-AD99-243149FB80DE}">
      <dsp:nvSpPr>
        <dsp:cNvPr id="0" name=""/>
        <dsp:cNvSpPr/>
      </dsp:nvSpPr>
      <dsp:spPr>
        <a:xfrm>
          <a:off x="2183623" y="961"/>
          <a:ext cx="1143610" cy="74334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t>Distance, noise, distractions</a:t>
          </a:r>
        </a:p>
      </dsp:txBody>
      <dsp:txXfrm>
        <a:off x="2219910" y="37248"/>
        <a:ext cx="1071036" cy="670772"/>
      </dsp:txXfrm>
    </dsp:sp>
    <dsp:sp modelId="{A001708A-FC84-4CF4-8B74-49A8BFB2581F}">
      <dsp:nvSpPr>
        <dsp:cNvPr id="0" name=""/>
        <dsp:cNvSpPr/>
      </dsp:nvSpPr>
      <dsp:spPr>
        <a:xfrm>
          <a:off x="1271238" y="372634"/>
          <a:ext cx="2968379" cy="2968379"/>
        </a:xfrm>
        <a:custGeom>
          <a:avLst/>
          <a:gdLst/>
          <a:ahLst/>
          <a:cxnLst/>
          <a:rect l="0" t="0" r="0" b="0"/>
          <a:pathLst>
            <a:path>
              <a:moveTo>
                <a:pt x="2063839" y="117871"/>
              </a:moveTo>
              <a:arcTo wR="1484189" hR="1484189" stAng="17579322" swAng="195994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66B75A-3D7E-4B36-8EF6-7B7225EFDFA9}">
      <dsp:nvSpPr>
        <dsp:cNvPr id="0" name=""/>
        <dsp:cNvSpPr/>
      </dsp:nvSpPr>
      <dsp:spPr>
        <a:xfrm>
          <a:off x="3595171" y="1026510"/>
          <a:ext cx="1143610" cy="74334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t>Lack of interest, lack of time</a:t>
          </a:r>
        </a:p>
      </dsp:txBody>
      <dsp:txXfrm>
        <a:off x="3631458" y="1062797"/>
        <a:ext cx="1071036" cy="670772"/>
      </dsp:txXfrm>
    </dsp:sp>
    <dsp:sp modelId="{84460C28-15D2-4897-80E2-78BA47DEE734}">
      <dsp:nvSpPr>
        <dsp:cNvPr id="0" name=""/>
        <dsp:cNvSpPr/>
      </dsp:nvSpPr>
      <dsp:spPr>
        <a:xfrm>
          <a:off x="1271238" y="372634"/>
          <a:ext cx="2968379" cy="2968379"/>
        </a:xfrm>
        <a:custGeom>
          <a:avLst/>
          <a:gdLst/>
          <a:ahLst/>
          <a:cxnLst/>
          <a:rect l="0" t="0" r="0" b="0"/>
          <a:pathLst>
            <a:path>
              <a:moveTo>
                <a:pt x="2966355" y="1406705"/>
              </a:moveTo>
              <a:arcTo wR="1484189" hR="1484189" stAng="21420446" swAng="21950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A4C4691-A544-4F10-8582-CDA14A08B8B9}">
      <dsp:nvSpPr>
        <dsp:cNvPr id="0" name=""/>
        <dsp:cNvSpPr/>
      </dsp:nvSpPr>
      <dsp:spPr>
        <a:xfrm>
          <a:off x="3056008" y="2685885"/>
          <a:ext cx="1143610" cy="74334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t>Technology</a:t>
          </a:r>
        </a:p>
      </dsp:txBody>
      <dsp:txXfrm>
        <a:off x="3092295" y="2722172"/>
        <a:ext cx="1071036" cy="670772"/>
      </dsp:txXfrm>
    </dsp:sp>
    <dsp:sp modelId="{6DF519D2-9FC8-44B1-A605-71BE23151B70}">
      <dsp:nvSpPr>
        <dsp:cNvPr id="0" name=""/>
        <dsp:cNvSpPr/>
      </dsp:nvSpPr>
      <dsp:spPr>
        <a:xfrm>
          <a:off x="1271238" y="372634"/>
          <a:ext cx="2968379" cy="2968379"/>
        </a:xfrm>
        <a:custGeom>
          <a:avLst/>
          <a:gdLst/>
          <a:ahLst/>
          <a:cxnLst/>
          <a:rect l="0" t="0" r="0" b="0"/>
          <a:pathLst>
            <a:path>
              <a:moveTo>
                <a:pt x="1778879" y="2938829"/>
              </a:moveTo>
              <a:arcTo wR="1484189" hR="1484189" stAng="4712859" swAng="137428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88EC7F-2EFA-4F63-8AE2-C44DA1159896}">
      <dsp:nvSpPr>
        <dsp:cNvPr id="0" name=""/>
        <dsp:cNvSpPr/>
      </dsp:nvSpPr>
      <dsp:spPr>
        <a:xfrm>
          <a:off x="1311238" y="2685885"/>
          <a:ext cx="1143610" cy="74334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t>Language</a:t>
          </a:r>
        </a:p>
      </dsp:txBody>
      <dsp:txXfrm>
        <a:off x="1347525" y="2722172"/>
        <a:ext cx="1071036" cy="670772"/>
      </dsp:txXfrm>
    </dsp:sp>
    <dsp:sp modelId="{EC21C9FD-30AF-44A8-9A88-B2924D77E888}">
      <dsp:nvSpPr>
        <dsp:cNvPr id="0" name=""/>
        <dsp:cNvSpPr/>
      </dsp:nvSpPr>
      <dsp:spPr>
        <a:xfrm>
          <a:off x="1271238" y="372634"/>
          <a:ext cx="2968379" cy="2968379"/>
        </a:xfrm>
        <a:custGeom>
          <a:avLst/>
          <a:gdLst/>
          <a:ahLst/>
          <a:cxnLst/>
          <a:rect l="0" t="0" r="0" b="0"/>
          <a:pathLst>
            <a:path>
              <a:moveTo>
                <a:pt x="247863" y="2305356"/>
              </a:moveTo>
              <a:arcTo wR="1484189" hR="1484189" stAng="8784475" swAng="21950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C4C61E-A6BE-4A4E-9E85-8DFE477772A0}">
      <dsp:nvSpPr>
        <dsp:cNvPr id="0" name=""/>
        <dsp:cNvSpPr/>
      </dsp:nvSpPr>
      <dsp:spPr>
        <a:xfrm>
          <a:off x="772075" y="1026510"/>
          <a:ext cx="1143610" cy="74334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t>Disability</a:t>
          </a:r>
        </a:p>
      </dsp:txBody>
      <dsp:txXfrm>
        <a:off x="808362" y="1062797"/>
        <a:ext cx="1071036" cy="670772"/>
      </dsp:txXfrm>
    </dsp:sp>
    <dsp:sp modelId="{C1081B6A-4B21-4D21-9C35-0CAB3E6FE836}">
      <dsp:nvSpPr>
        <dsp:cNvPr id="0" name=""/>
        <dsp:cNvSpPr/>
      </dsp:nvSpPr>
      <dsp:spPr>
        <a:xfrm>
          <a:off x="1271238" y="372634"/>
          <a:ext cx="2968379" cy="2968379"/>
        </a:xfrm>
        <a:custGeom>
          <a:avLst/>
          <a:gdLst/>
          <a:ahLst/>
          <a:cxnLst/>
          <a:rect l="0" t="0" r="0" b="0"/>
          <a:pathLst>
            <a:path>
              <a:moveTo>
                <a:pt x="258768" y="646835"/>
              </a:moveTo>
              <a:arcTo wR="1484189" hR="1484189" stAng="12860733" swAng="195994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BDB92-A57E-4A3D-96B7-6319CA9CF8BC}">
      <dsp:nvSpPr>
        <dsp:cNvPr id="0" name=""/>
        <dsp:cNvSpPr/>
      </dsp:nvSpPr>
      <dsp:spPr>
        <a:xfrm>
          <a:off x="565070" y="681"/>
          <a:ext cx="2337643" cy="140258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Rose </a:t>
          </a:r>
          <a:r>
            <a:rPr lang="en-US" sz="1500" b="1" kern="1200" dirty="0" err="1"/>
            <a:t>Rose</a:t>
          </a:r>
          <a:r>
            <a:rPr lang="en-US" sz="1500" b="1" kern="1200" dirty="0"/>
            <a:t> Thorn Bud</a:t>
          </a:r>
        </a:p>
        <a:p>
          <a:pPr marL="0" lvl="0" indent="0" algn="ctr" defTabSz="666750">
            <a:lnSpc>
              <a:spcPct val="90000"/>
            </a:lnSpc>
            <a:spcBef>
              <a:spcPct val="0"/>
            </a:spcBef>
            <a:spcAft>
              <a:spcPct val="35000"/>
            </a:spcAft>
            <a:buNone/>
          </a:pPr>
          <a:r>
            <a:rPr lang="en-US" sz="1500" b="1" kern="1200" dirty="0"/>
            <a:t>Describe 2 things going well, one thing not so well and one thing you are excited about</a:t>
          </a:r>
        </a:p>
      </dsp:txBody>
      <dsp:txXfrm>
        <a:off x="633539" y="69150"/>
        <a:ext cx="2200705" cy="1265648"/>
      </dsp:txXfrm>
    </dsp:sp>
    <dsp:sp modelId="{C637E351-6650-4B65-8BF5-656056D265E6}">
      <dsp:nvSpPr>
        <dsp:cNvPr id="0" name=""/>
        <dsp:cNvSpPr/>
      </dsp:nvSpPr>
      <dsp:spPr>
        <a:xfrm>
          <a:off x="3136478" y="681"/>
          <a:ext cx="2337643" cy="140258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How can we help?</a:t>
          </a:r>
        </a:p>
        <a:p>
          <a:pPr marL="0" lvl="0" indent="0" algn="ctr" defTabSz="666750">
            <a:lnSpc>
              <a:spcPct val="90000"/>
            </a:lnSpc>
            <a:spcBef>
              <a:spcPct val="0"/>
            </a:spcBef>
            <a:spcAft>
              <a:spcPct val="35000"/>
            </a:spcAft>
            <a:buNone/>
          </a:pPr>
          <a:r>
            <a:rPr lang="en-US" sz="1500" b="1" kern="1200" dirty="0"/>
            <a:t>Ask your mentees what they want to get out of Buddy scheme. What help are they looking for?</a:t>
          </a:r>
        </a:p>
      </dsp:txBody>
      <dsp:txXfrm>
        <a:off x="3204947" y="69150"/>
        <a:ext cx="2200705" cy="1265648"/>
      </dsp:txXfrm>
    </dsp:sp>
    <dsp:sp modelId="{4C21993F-8D0F-49B0-B77E-84DF045EAD6E}">
      <dsp:nvSpPr>
        <dsp:cNvPr id="0" name=""/>
        <dsp:cNvSpPr/>
      </dsp:nvSpPr>
      <dsp:spPr>
        <a:xfrm>
          <a:off x="5932860" y="0"/>
          <a:ext cx="2337643" cy="140258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i="0" kern="1200" dirty="0"/>
            <a:t>Two of a kind</a:t>
          </a:r>
        </a:p>
        <a:p>
          <a:pPr marL="0" lvl="0" indent="0" algn="ctr" defTabSz="711200">
            <a:lnSpc>
              <a:spcPct val="90000"/>
            </a:lnSpc>
            <a:spcBef>
              <a:spcPct val="0"/>
            </a:spcBef>
            <a:spcAft>
              <a:spcPct val="35000"/>
            </a:spcAft>
            <a:buNone/>
          </a:pPr>
          <a:r>
            <a:rPr lang="en-GB" sz="1100" b="1" i="0" kern="1200" dirty="0"/>
            <a:t>Set a time limit and instruct mentees to find two other students they share something in common with. The idea is to help them make connections that may not be immediately apparent.</a:t>
          </a:r>
          <a:endParaRPr lang="en-US" sz="1100" b="1" kern="1200" dirty="0"/>
        </a:p>
      </dsp:txBody>
      <dsp:txXfrm>
        <a:off x="6001329" y="68469"/>
        <a:ext cx="2200705" cy="1265648"/>
      </dsp:txXfrm>
    </dsp:sp>
    <dsp:sp modelId="{5BDD2849-1C92-4B33-AE3D-C99E2AEA5DF7}">
      <dsp:nvSpPr>
        <dsp:cNvPr id="0" name=""/>
        <dsp:cNvSpPr/>
      </dsp:nvSpPr>
      <dsp:spPr>
        <a:xfrm>
          <a:off x="565070" y="1637031"/>
          <a:ext cx="2337643" cy="140258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What is on your bucket list?</a:t>
          </a:r>
        </a:p>
        <a:p>
          <a:pPr marL="0" lvl="0" indent="0" algn="ctr" defTabSz="666750">
            <a:lnSpc>
              <a:spcPct val="90000"/>
            </a:lnSpc>
            <a:spcBef>
              <a:spcPct val="0"/>
            </a:spcBef>
            <a:spcAft>
              <a:spcPct val="35000"/>
            </a:spcAft>
            <a:buNone/>
          </a:pPr>
          <a:r>
            <a:rPr lang="en-US" sz="1500" b="1" kern="1200" dirty="0"/>
            <a:t>What is the thing you have always wanted to do?</a:t>
          </a:r>
        </a:p>
      </dsp:txBody>
      <dsp:txXfrm>
        <a:off x="633539" y="1705500"/>
        <a:ext cx="2200705" cy="1265648"/>
      </dsp:txXfrm>
    </dsp:sp>
    <dsp:sp modelId="{68FF26E0-F577-428F-A688-F5527724EBDF}">
      <dsp:nvSpPr>
        <dsp:cNvPr id="0" name=""/>
        <dsp:cNvSpPr/>
      </dsp:nvSpPr>
      <dsp:spPr>
        <a:xfrm>
          <a:off x="3136478" y="1637031"/>
          <a:ext cx="2337643" cy="140258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Where am I from? Share a picture of your </a:t>
          </a:r>
          <a:r>
            <a:rPr lang="en-US" sz="1500" b="1" kern="1200" dirty="0" err="1"/>
            <a:t>favourite</a:t>
          </a:r>
          <a:r>
            <a:rPr lang="en-US" sz="1500" b="1" kern="1200" dirty="0"/>
            <a:t> spot in your local area</a:t>
          </a:r>
        </a:p>
      </dsp:txBody>
      <dsp:txXfrm>
        <a:off x="3204947" y="1705500"/>
        <a:ext cx="2200705" cy="1265648"/>
      </dsp:txXfrm>
    </dsp:sp>
    <dsp:sp modelId="{FF6EE39B-0C09-478D-8791-D76451C53CD2}">
      <dsp:nvSpPr>
        <dsp:cNvPr id="0" name=""/>
        <dsp:cNvSpPr/>
      </dsp:nvSpPr>
      <dsp:spPr>
        <a:xfrm>
          <a:off x="5707886" y="1637031"/>
          <a:ext cx="2337643" cy="140258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What meal would you prepare for all of us in the real world?</a:t>
          </a:r>
        </a:p>
      </dsp:txBody>
      <dsp:txXfrm>
        <a:off x="5776355" y="1705500"/>
        <a:ext cx="2200705" cy="12656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95A0BC-DC50-B24F-802E-880C72BAA54B}" type="datetimeFigureOut">
              <a:rPr lang="en-US" smtClean="0"/>
              <a:t>6/16/2022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E9983-03BD-CE4A-A872-576DFD7B0A13}" type="slidenum">
              <a:rPr lang="en-US" smtClean="0"/>
              <a:t>‹#›</a:t>
            </a:fld>
            <a:endParaRPr lang="en-US"/>
          </a:p>
        </p:txBody>
      </p:sp>
    </p:spTree>
    <p:extLst>
      <p:ext uri="{BB962C8B-B14F-4D97-AF65-F5344CB8AC3E}">
        <p14:creationId xmlns:p14="http://schemas.microsoft.com/office/powerpoint/2010/main" val="20092682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1Evwgu369Jw"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begin: Introduce self,</a:t>
            </a:r>
            <a:r>
              <a:rPr lang="en-GB" baseline="0" dirty="0"/>
              <a:t> set expectations time-wise - 5min break in middle</a:t>
            </a:r>
          </a:p>
          <a:p>
            <a:endParaRPr lang="en-GB" baseline="0" dirty="0"/>
          </a:p>
          <a:p>
            <a:r>
              <a:rPr lang="en-GB" baseline="0" dirty="0"/>
              <a:t>-I’ll give everyone 5 mins or so to join </a:t>
            </a:r>
          </a:p>
          <a:p>
            <a:endParaRPr lang="en-GB" baseline="0" dirty="0"/>
          </a:p>
          <a:p>
            <a:r>
              <a:rPr lang="en-GB" baseline="0" dirty="0"/>
              <a:t>-Feel free to turn mics/cameras on to ask questions or use the chat at any time throughout the session</a:t>
            </a:r>
          </a:p>
          <a:p>
            <a:endParaRPr lang="en-GB" baseline="0" dirty="0"/>
          </a:p>
          <a:p>
            <a:r>
              <a:rPr lang="en-GB" baseline="0" dirty="0"/>
              <a:t>-If at any point you cant see the slides or I loose connection please shout and let me know </a:t>
            </a:r>
          </a:p>
          <a:p>
            <a:endParaRPr lang="en-GB" baseline="0" dirty="0"/>
          </a:p>
          <a:p>
            <a:r>
              <a:rPr lang="en-GB" baseline="0" dirty="0"/>
              <a:t>-REGISTER – important to capture everyone who's attending, as attending the training is one of our compulsory requirements </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-We are going to put up a video of a session on QM plus and the slides, as you are doing training now but not meeting your mentees until Sep, you might need a bit of a refresher before then. </a:t>
            </a:r>
          </a:p>
          <a:p>
            <a:endParaRPr lang="en-GB" baseline="0" dirty="0"/>
          </a:p>
          <a:p>
            <a:endParaRPr lang="en-GB"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1</a:t>
            </a:fld>
            <a:endParaRPr lang="en-US"/>
          </a:p>
        </p:txBody>
      </p:sp>
    </p:spTree>
    <p:extLst>
      <p:ext uri="{BB962C8B-B14F-4D97-AF65-F5344CB8AC3E}">
        <p14:creationId xmlns:p14="http://schemas.microsoft.com/office/powerpoint/2010/main" val="1537110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As</a:t>
            </a:r>
            <a:r>
              <a:rPr lang="en-GB" baseline="0" dirty="0"/>
              <a:t> a mentor it is important you know that you have the right to say NO, and don’t have to do anything that you're not comfortable with.</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You shouldn’t feel overwhelmed at any point or like this is taking up too much of your time. That is our commitment to you, so if you feel like this is encroaching on your personal time in any way please do come back to us. I don’t think this situation will arise – it didn’t last year.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This should be an enjoyable scheme to take part in, last year many of the mentors ended up making good friends and really enjoyed it. It should be an enjoyable process that both you and your mentees gain something from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You do have option to withdraw from the scheme at any time, but please </a:t>
            </a:r>
            <a:r>
              <a:rPr lang="en-GB" baseline="0" dirty="0" err="1"/>
              <a:t>please</a:t>
            </a:r>
            <a:r>
              <a:rPr lang="en-GB" baseline="0" dirty="0"/>
              <a:t> </a:t>
            </a:r>
            <a:r>
              <a:rPr lang="en-GB" baseline="0" dirty="0" err="1"/>
              <a:t>please</a:t>
            </a:r>
            <a:r>
              <a:rPr lang="en-GB" baseline="0" dirty="0"/>
              <a:t> do let us know so that we can re-allocate your mentees to someone else</a:t>
            </a:r>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10</a:t>
            </a:fld>
            <a:endParaRPr lang="en-US"/>
          </a:p>
        </p:txBody>
      </p:sp>
    </p:spTree>
    <p:extLst>
      <p:ext uri="{BB962C8B-B14F-4D97-AF65-F5344CB8AC3E}">
        <p14:creationId xmlns:p14="http://schemas.microsoft.com/office/powerpoint/2010/main" val="22871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The next part of the session is all about communication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Think</a:t>
            </a:r>
            <a:r>
              <a:rPr lang="en-GB" b="1" baseline="0" dirty="0"/>
              <a:t> of a time (in the normal world!) when you had a good conversation with someone. What was it about the conversation that made it good? </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do you think are the elements of effective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Effective communication is not restricted to choosing the right words</a:t>
            </a:r>
            <a:r>
              <a:rPr lang="en-GB" b="1" baseline="0" dirty="0"/>
              <a:t> - Your tone and your body language are equally as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What's really important in terms of having a good conversation is that you are an active listener.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An </a:t>
            </a:r>
            <a:r>
              <a:rPr lang="en-GB" b="1" u="sng" baseline="0" dirty="0"/>
              <a:t>active listener </a:t>
            </a:r>
            <a:r>
              <a:rPr lang="en-GB" b="1" baseline="0" dirty="0"/>
              <a:t>is putting as much work into a conversation as the person speaking. </a:t>
            </a:r>
            <a:r>
              <a:rPr lang="en-GB" b="0" baseline="0" dirty="0"/>
              <a:t>To really listen actively you have to be really present, which is something the other person in the conversation will really be able to see;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Eye contact </a:t>
            </a:r>
            <a:r>
              <a:rPr lang="en-GB" baseline="0" dirty="0"/>
              <a:t>– looking people in the eye is often underestimated; this builds trust and confidence and it’s one of the main ways you can check that you are on the same page as the person you are talking to. Bear in mind not everyone is going to be comfortable with eye contact so don’t try to force it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Body language </a:t>
            </a:r>
            <a:r>
              <a:rPr lang="en-GB" baseline="0" dirty="0"/>
              <a:t>– one of the key elements of communication; it shows your partner that you are truly invested in the conversation and it encourages them to share things with you. It is common for people to mimic the other person during a conversation </a:t>
            </a:r>
            <a:r>
              <a:rPr lang="en-GB" baseline="0" dirty="0" err="1"/>
              <a:t>e.g</a:t>
            </a:r>
            <a:r>
              <a:rPr lang="en-GB" baseline="0" dirty="0"/>
              <a:t>, leaning in, nodding and laughing . All seem basic, but body language is really important when having effective conversations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Silence</a:t>
            </a:r>
            <a:r>
              <a:rPr lang="en-GB" baseline="0" dirty="0"/>
              <a:t> – another obvious one, but talking is only half of effective communication. Try to think about it this way: when you talk, you’re only saying what you already know. If you’re trying to learn something new, you need to listen. So give your mentee the time and space to say what they need to say and make an effort to just listen.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Open questions </a:t>
            </a:r>
            <a:r>
              <a:rPr lang="en-GB" baseline="0" dirty="0"/>
              <a:t>– it is important to ask open questions and not try to be leading or judgemental. That is the only way you can find out what your mentee actually feels and what they are actually going through. We will have an activity soon to better understand the different types of questions you might ask and which ones are appropriate.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Encouragement </a:t>
            </a:r>
            <a:r>
              <a:rPr lang="en-GB" baseline="0" dirty="0"/>
              <a:t>– encourage your mentee to share if they are having a hard time doing it. This will build a sense of trust between you and they will be more likely to share in the future, even if they are reluctant to do so on that particular occasion. This is where the scheme acts as a support system and you need to reiterate what your role entails and that you are there for them, if they need your help.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1"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Summary </a:t>
            </a:r>
            <a:r>
              <a:rPr lang="en-GB" baseline="0" dirty="0"/>
              <a:t>– summarise what you’ve been told with minimum rephrasing. Try to use the same words that your mentee did. This will give you the opportunity to get a better grasps of the information you’ve been told and can introduce any questions you might have. Summarising underlines what people are saying and lets them know you have been listening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ITS QUITE DIFFICULT TO USE ALL OF THESE SKILLS AT THE MOMENT WITHIN THE VIRTUAL WORLD, SO LETS TALK ABOUT BARRIERS.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WHAT DO YOU THINK SOME OF THE BARRIERS TO HAVING A GOOD CONVRERSATION MIGHT BE?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p:txBody>
      </p:sp>
      <p:sp>
        <p:nvSpPr>
          <p:cNvPr id="4" name="Slide Number Placeholder 3"/>
          <p:cNvSpPr>
            <a:spLocks noGrp="1"/>
          </p:cNvSpPr>
          <p:nvPr>
            <p:ph type="sldNum" sz="quarter" idx="10"/>
          </p:nvPr>
        </p:nvSpPr>
        <p:spPr/>
        <p:txBody>
          <a:bodyPr/>
          <a:lstStyle/>
          <a:p>
            <a:fld id="{6A9E9983-03BD-CE4A-A872-576DFD7B0A13}" type="slidenum">
              <a:rPr lang="en-US" smtClean="0"/>
              <a:t>11</a:t>
            </a:fld>
            <a:endParaRPr lang="en-US"/>
          </a:p>
        </p:txBody>
      </p:sp>
    </p:spTree>
    <p:extLst>
      <p:ext uri="{BB962C8B-B14F-4D97-AF65-F5344CB8AC3E}">
        <p14:creationId xmlns:p14="http://schemas.microsoft.com/office/powerpoint/2010/main" val="3735255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What hinders effective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Distance</a:t>
            </a:r>
            <a:r>
              <a:rPr lang="en-GB" baseline="0" dirty="0"/>
              <a:t> – try maintaining an appropriate, but minimal distance between you and your mentee. If they are far away, you may not be able to hear what they are saying.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1"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Noise</a:t>
            </a:r>
            <a:r>
              <a:rPr lang="en-GB" baseline="0" dirty="0"/>
              <a:t> – another physical barrier. Also, from a confidentiality point of view, it would be indicated to meet in a quiet place, where you can chat without being interrupted. However, all one-to-one meetings must take place on campus or public places around campus. – ground café at lunchtime might not work effectively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1"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Distractions</a:t>
            </a:r>
            <a:r>
              <a:rPr lang="en-GB" baseline="0" dirty="0"/>
              <a:t> – try to minimize them as much as possible, put your phone on do not disturb, in your bag or pocket, and offer your mentee your undivided attention.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Lack of interest </a:t>
            </a:r>
            <a:r>
              <a:rPr lang="en-GB" baseline="0" dirty="0"/>
              <a:t>– since you are here, you should definitely be interested in providing support to other students, so you should want to listen to what they are saying.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Language </a:t>
            </a:r>
            <a:r>
              <a:rPr lang="en-GB" baseline="0" dirty="0"/>
              <a:t>– try to minimize the use of slang and keep a semi-formal tone when interacting with your mentees. If they are non-UK, they might struggle to understand your accent, so try as much as possible to be patient and adapt to their needs. QMUL is one of the Top 25 universities in the world with international staff and students, so we have lots of students coming into the university from lots of countries who wont have heard some of the slang, colloquialisms and terms we use. Can be helpful to decode these, telling them what they are etc</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1"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Disability</a:t>
            </a:r>
            <a:r>
              <a:rPr lang="en-GB" baseline="0" dirty="0"/>
              <a:t> – always try to organise inclusive events and meet in accessible places. More details on inclusivity are available on QMPlus module page.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endParaRPr lang="en-GB"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12</a:t>
            </a:fld>
            <a:endParaRPr lang="en-US"/>
          </a:p>
        </p:txBody>
      </p:sp>
    </p:spTree>
    <p:extLst>
      <p:ext uri="{BB962C8B-B14F-4D97-AF65-F5344CB8AC3E}">
        <p14:creationId xmlns:p14="http://schemas.microsoft.com/office/powerpoint/2010/main" val="1926257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As</a:t>
            </a:r>
            <a:r>
              <a:rPr lang="en-GB" sz="1200" baseline="0" dirty="0"/>
              <a:t> mentors you are going to be group leaders. Good group leaders are: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a:t>But sometime in groups you can have people that add a different dynamic to the group. One example of this is someone who monopolises the conversation. </a:t>
            </a:r>
            <a:endParaRPr lang="en-GB" sz="1200"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Monopolisers like</a:t>
            </a:r>
            <a:r>
              <a:rPr lang="en-GB" sz="1200" baseline="0" dirty="0"/>
              <a:t> to dominate in group situations, speak over people, they like to make sure their opinion is put across but don’t always give other people the chance to do the same. </a:t>
            </a: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You</a:t>
            </a:r>
            <a:r>
              <a:rPr lang="en-GB" sz="1200" baseline="0" dirty="0"/>
              <a:t> may have experienced people like this in your tutorial groups and in a work environment. </a:t>
            </a:r>
            <a:r>
              <a:rPr lang="en-GB" sz="1200" b="1" baseline="0" dirty="0"/>
              <a:t>As a group leader what do you think you might do to manage this situation?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The way you might manage this type of person in the real world could be through body language, as previously discussed, rather than asking nice open questions like ‘have you got anything to add’ you might just want to move onto the next thing.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You could also move your body away and open yourself  to the rest of the group, using those active listening skills to engage other members of the group.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sz="1200"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This might be tricky in the virtual world, so another thing you could do is pull that person aside and have a private conversation with them, and say ‘I really appreciate your opinion and I'm glad you're enthusiastic but its really important that we hear from other people in the group’.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sz="1200"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But remember you are not alone and if you need support just contact us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a:t>Another type of person you could have in a group is someone quiet or more reticent to speak about their ideas. </a:t>
            </a:r>
            <a:r>
              <a:rPr lang="en-GB" sz="1200" b="1" baseline="0" dirty="0"/>
              <a:t>How might you manage a quiet participant?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aseline="0" dirty="0"/>
              <a:t>Like how you would manage someone who is monopolising the situation, by having a 121. Similarly with a someone quiet, taking them aside and having a quiet conversation, getting to know then better might help the participant to feel more comfortable</a:t>
            </a:r>
            <a:endParaRPr lang="en-GB" sz="1200"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13</a:t>
            </a:fld>
            <a:endParaRPr lang="en-US"/>
          </a:p>
        </p:txBody>
      </p:sp>
    </p:spTree>
    <p:extLst>
      <p:ext uri="{BB962C8B-B14F-4D97-AF65-F5344CB8AC3E}">
        <p14:creationId xmlns:p14="http://schemas.microsoft.com/office/powerpoint/2010/main" val="342704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(almost) post pandemic world we are working in a more hybrid way, so here are some things to think about that</a:t>
            </a:r>
            <a:r>
              <a:rPr lang="en-GB" baseline="0" dirty="0"/>
              <a:t> might help you get to know your mentees better within the virtual world and make their experience better. </a:t>
            </a:r>
          </a:p>
          <a:p>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800" b="1" dirty="0"/>
              <a:t>Ask</a:t>
            </a:r>
            <a:r>
              <a:rPr lang="en-GB" sz="800" b="1" baseline="0" dirty="0"/>
              <a:t> mentees what can help them to engage when you are meeting</a:t>
            </a:r>
            <a:r>
              <a:rPr lang="en-GB" sz="800" baseline="0" dirty="0"/>
              <a:t>; if they can e-mail you about this you can look at their input independently. Some students may not feel comfortable with people of the opposite sex, if alcohol forms part of the activities, if you are working with someone with poor eyesight the chat function on teams may be excluding.</a:t>
            </a:r>
            <a:endParaRPr lang="en-GB" baseline="0" dirty="0"/>
          </a:p>
          <a:p>
            <a:endParaRPr lang="en-GB" b="1" baseline="0" dirty="0"/>
          </a:p>
          <a:p>
            <a:pPr marL="285750" indent="-285750">
              <a:buFont typeface="Arial" panose="020B0604020202020204" pitchFamily="34" charset="0"/>
              <a:buChar char="•"/>
            </a:pPr>
            <a:r>
              <a:rPr lang="en-GB" sz="1200" b="1" dirty="0"/>
              <a:t>Email and text </a:t>
            </a:r>
            <a:r>
              <a:rPr lang="en-GB" sz="1200" dirty="0"/>
              <a:t>can be easily open to misinterpretation – people find that conversations</a:t>
            </a:r>
            <a:r>
              <a:rPr lang="en-GB" sz="1200" baseline="0" dirty="0"/>
              <a:t> over email and text can be much less satisfying than face to face or by voice. As you can loose a lot of meaning when you text/email people, so when you do text people just bear in mind that sometimes they can com across negatively. A way to get around that can be to used emojis, like smiley faces and things like that. Or as much as possible use voice calls or facetime.</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Another thing to</a:t>
            </a:r>
            <a:r>
              <a:rPr lang="en-GB" sz="1200" baseline="0" dirty="0"/>
              <a:t> bear in mind is etiquette:</a:t>
            </a: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If you are running an online</a:t>
            </a:r>
            <a:r>
              <a:rPr lang="en-GB" sz="1200" baseline="0" dirty="0"/>
              <a:t> event, do ask the group to give up some proper time for that conversation and try not to have other things open, as it can be very frustrating for everyone else. </a:t>
            </a:r>
          </a:p>
          <a:p>
            <a:pPr marL="285750" indent="-285750">
              <a:buFont typeface="Arial" panose="020B0604020202020204" pitchFamily="34" charset="0"/>
              <a:buChar char="•"/>
            </a:pPr>
            <a:endParaRPr lang="en-GB" sz="1200" baseline="0" dirty="0"/>
          </a:p>
          <a:p>
            <a:pPr marL="285750" indent="-285750">
              <a:buFont typeface="Arial" panose="020B0604020202020204" pitchFamily="34" charset="0"/>
              <a:buChar char="•"/>
            </a:pPr>
            <a:r>
              <a:rPr lang="en-GB" sz="1200" baseline="0" dirty="0"/>
              <a:t>Ensuring that as much as possible all voices are heard is really important, so do try to make sure everyone has the opportunity to have their voice heard. </a:t>
            </a:r>
          </a:p>
          <a:p>
            <a:pPr marL="285750" indent="-285750">
              <a:buFont typeface="Arial" panose="020B0604020202020204" pitchFamily="34" charset="0"/>
              <a:buChar char="•"/>
            </a:pPr>
            <a:endParaRPr lang="en-GB" sz="1200" baseline="0" dirty="0"/>
          </a:p>
          <a:p>
            <a:pPr marL="285750" indent="-285750">
              <a:buFont typeface="Arial" panose="020B0604020202020204" pitchFamily="34" charset="0"/>
              <a:buChar char="•"/>
            </a:pPr>
            <a:r>
              <a:rPr lang="en-GB" sz="1200" baseline="0" dirty="0"/>
              <a:t>Bullying – its not uncommon for people to write or say things on groups, that can come across as blasé or sharp, which can be read badly. If that happens, you are welcome to contact us for advice. But just like with quiet participants or people who monopolise, you can send a little individual message to them, pointing out that their message wasn’t well received and they might want be a bit more neutral next time, for example</a:t>
            </a:r>
            <a:endParaRPr lang="en-GB" sz="1200" dirty="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endParaRPr lang="en-GB" sz="1200"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14</a:t>
            </a:fld>
            <a:endParaRPr lang="en-US"/>
          </a:p>
        </p:txBody>
      </p:sp>
    </p:spTree>
    <p:extLst>
      <p:ext uri="{BB962C8B-B14F-4D97-AF65-F5344CB8AC3E}">
        <p14:creationId xmlns:p14="http://schemas.microsoft.com/office/powerpoint/2010/main" val="2132863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Setting up a Teams meeting is pretty straightforward</a:t>
            </a:r>
            <a:r>
              <a:rPr lang="en-GB" baseline="0" dirty="0"/>
              <a:t> if you have not done this before…</a:t>
            </a:r>
          </a:p>
          <a:p>
            <a:endParaRPr lang="en-GB" sz="1200" baseline="0" dirty="0"/>
          </a:p>
          <a:p>
            <a:r>
              <a:rPr lang="en-GB" sz="1200" baseline="0" dirty="0"/>
              <a:t>Just go into your outlook calendar, and click on MS Teams, then invite the people you want to attend. </a:t>
            </a:r>
            <a:endParaRPr lang="en-GB" sz="1200"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15</a:t>
            </a:fld>
            <a:endParaRPr lang="en-US"/>
          </a:p>
        </p:txBody>
      </p:sp>
    </p:spTree>
    <p:extLst>
      <p:ext uri="{BB962C8B-B14F-4D97-AF65-F5344CB8AC3E}">
        <p14:creationId xmlns:p14="http://schemas.microsoft.com/office/powerpoint/2010/main" val="3461129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were going</a:t>
            </a:r>
            <a:r>
              <a:rPr lang="en-GB" baseline="0" dirty="0"/>
              <a:t> to watch a short 3 min video on empathy, then when you come back, we will have a quick discussion about it then we can have our 5 minute break.</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on the link in the chat to video now:</a:t>
            </a:r>
            <a:r>
              <a:rPr lang="en-GB" baseline="0" dirty="0"/>
              <a:t> </a:t>
            </a:r>
            <a:r>
              <a:rPr lang="en-GB" sz="1600" dirty="0">
                <a:hlinkClick r:id="rId3"/>
              </a:rPr>
              <a:t>https://www.youtube.com/watch?v=1Evwgu369Jw</a:t>
            </a:r>
            <a:endParaRPr lang="en-GB" sz="160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9E9983-03BD-CE4A-A872-576DFD7B0A13}" type="slidenum">
              <a:rPr lang="en-US" smtClean="0"/>
              <a:t>16</a:t>
            </a:fld>
            <a:endParaRPr lang="en-US"/>
          </a:p>
        </p:txBody>
      </p:sp>
    </p:spTree>
    <p:extLst>
      <p:ext uri="{BB962C8B-B14F-4D97-AF65-F5344CB8AC3E}">
        <p14:creationId xmlns:p14="http://schemas.microsoft.com/office/powerpoint/2010/main" val="3984553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Empathy is a core skill to</a:t>
            </a:r>
            <a:r>
              <a:rPr lang="en-GB" baseline="0" dirty="0"/>
              <a:t> be an effective Buddy.</a:t>
            </a:r>
            <a:endParaRPr lang="en-GB" dirty="0"/>
          </a:p>
          <a:p>
            <a:r>
              <a:rPr lang="en-GB" dirty="0"/>
              <a:t>So what is empathy? </a:t>
            </a:r>
          </a:p>
          <a:p>
            <a:endParaRPr lang="en-GB" dirty="0"/>
          </a:p>
          <a:p>
            <a:r>
              <a:rPr lang="en-GB" b="1" dirty="0"/>
              <a:t>For those</a:t>
            </a:r>
            <a:r>
              <a:rPr lang="en-GB" b="1" baseline="0" dirty="0"/>
              <a:t> of you who have had the chance to watch the video, what did you note were the key things about empathy?</a:t>
            </a:r>
            <a:endParaRPr lang="en-GB" b="1" dirty="0"/>
          </a:p>
          <a:p>
            <a:endParaRPr lang="en-GB" dirty="0"/>
          </a:p>
          <a:p>
            <a:r>
              <a:rPr lang="en-GB" dirty="0"/>
              <a:t>As the video showed,</a:t>
            </a:r>
            <a:r>
              <a:rPr lang="en-GB" baseline="0" dirty="0"/>
              <a:t> being empathetic is about understanding someone else's point of view without judgement.</a:t>
            </a:r>
          </a:p>
          <a:p>
            <a:endParaRPr lang="en-GB" baseline="0" dirty="0"/>
          </a:p>
          <a:p>
            <a:pPr marL="171450" indent="-171450">
              <a:buFont typeface="Arial" panose="020B0604020202020204" pitchFamily="34" charset="0"/>
              <a:buChar char="•"/>
            </a:pPr>
            <a:r>
              <a:rPr lang="en-GB" b="1" baseline="0" dirty="0"/>
              <a:t>Open Questions</a:t>
            </a:r>
            <a:r>
              <a:rPr lang="en-GB" baseline="0" dirty="0"/>
              <a:t> - Asking the right kind of questions to make sure they feel comfortable to share information with you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1" baseline="0" dirty="0"/>
              <a:t>Withhold judgement</a:t>
            </a:r>
            <a:r>
              <a:rPr lang="en-GB" baseline="0" dirty="0"/>
              <a:t> - Everyone has their own opinions, life experiences, lived experiences and ideas about things, so this is an important thing to remember when speaking to people. But when you are talking to your mentees, it is important that you try and put these to one side, without judging based on your on experiences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1" dirty="0"/>
              <a:t>Validating</a:t>
            </a:r>
            <a:r>
              <a:rPr lang="en-GB" b="1" baseline="0" dirty="0"/>
              <a:t> </a:t>
            </a:r>
            <a:r>
              <a:rPr lang="en-GB" b="1" dirty="0"/>
              <a:t>peoples emotions</a:t>
            </a:r>
            <a:r>
              <a:rPr lang="en-GB" dirty="0"/>
              <a:t> – Understanding that</a:t>
            </a:r>
            <a:r>
              <a:rPr lang="en-GB" baseline="0" dirty="0"/>
              <a:t> its ok for people to be upset, angry or frustrated with things that might seem quite trivial or small to you, but understanding that this is their position on the situation, and respecting that, and encouraging them to open up.</a:t>
            </a:r>
            <a:endParaRPr lang="en-GB" dirty="0"/>
          </a:p>
          <a:p>
            <a:pPr marL="0" indent="0">
              <a:buFont typeface="Arial" panose="020B0604020202020204" pitchFamily="34" charset="0"/>
              <a:buNone/>
            </a:pPr>
            <a:endParaRPr lang="en-GB" baseline="0" dirty="0"/>
          </a:p>
          <a:p>
            <a:pPr marL="171450" indent="-171450">
              <a:buFont typeface="Arial" panose="020B0604020202020204" pitchFamily="34" charset="0"/>
              <a:buChar char="•"/>
            </a:pPr>
            <a:r>
              <a:rPr lang="en-GB" b="1" baseline="0" dirty="0"/>
              <a:t>Treat your mentee as important</a:t>
            </a:r>
            <a:r>
              <a:rPr lang="en-GB" baseline="0" dirty="0"/>
              <a:t> – Bearing in mind that we are probably going to be meeting people in the online world and that people wont of had the chance to get to know people amongst themselves like you might have of had the opportunity to. You may be the first person in QM to treat this person as important, so its important that the mentees feel like they have your full attention and that they are being heard.</a:t>
            </a:r>
          </a:p>
          <a:p>
            <a:pPr marL="171450" indent="-171450">
              <a:buFont typeface="Arial" panose="020B0604020202020204" pitchFamily="34" charset="0"/>
              <a:buChar char="•"/>
            </a:pPr>
            <a:endParaRPr lang="en-GB" b="1" baseline="0" dirty="0"/>
          </a:p>
          <a:p>
            <a:pPr marL="171450" indent="-171450">
              <a:buFont typeface="Arial" panose="020B0604020202020204" pitchFamily="34" charset="0"/>
              <a:buChar char="•"/>
            </a:pPr>
            <a:r>
              <a:rPr lang="en-GB" b="1" baseline="0" dirty="0"/>
              <a:t>Offer help </a:t>
            </a:r>
            <a:r>
              <a:rPr lang="en-GB" baseline="0" dirty="0"/>
              <a:t>– Another thing you can do is offer to help someone, but please only offer help within your capacity. You are not expected to be someone's counsellor. You are there to have a good conversation with someone and find them the appropriate support they might need.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Give them suggestions as to the options they have on how to deal with their problem. I’ll cover this more when we look at referral next but make sure these are just suggestions</a:t>
            </a:r>
          </a:p>
          <a:p>
            <a:pPr marL="0" indent="0">
              <a:buFont typeface="Arial" panose="020B0604020202020204" pitchFamily="34" charset="0"/>
              <a:buNone/>
            </a:pPr>
            <a:endParaRPr lang="en-GB" baseline="0"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17</a:t>
            </a:fld>
            <a:endParaRPr lang="en-US"/>
          </a:p>
        </p:txBody>
      </p:sp>
    </p:spTree>
    <p:extLst>
      <p:ext uri="{BB962C8B-B14F-4D97-AF65-F5344CB8AC3E}">
        <p14:creationId xmlns:p14="http://schemas.microsoft.com/office/powerpoint/2010/main" val="2395256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a:t>Now I would like us as a group to think about how you might deal with this type of situation – what do you think you can do about this as a mentor?</a:t>
            </a:r>
          </a:p>
          <a:p>
            <a:endParaRPr lang="en-GB" b="0" baseline="0" dirty="0"/>
          </a:p>
          <a:p>
            <a:pPr marL="171450" indent="-171450">
              <a:buFont typeface="Arial" panose="020B0604020202020204" pitchFamily="34" charset="0"/>
              <a:buChar char="•"/>
            </a:pPr>
            <a:r>
              <a:rPr lang="en-GB" b="0" baseline="0" dirty="0"/>
              <a:t>Often our students can come </a:t>
            </a:r>
            <a:r>
              <a:rPr lang="en-GB" b="0" baseline="0" dirty="0" err="1"/>
              <a:t>uni</a:t>
            </a:r>
            <a:r>
              <a:rPr lang="en-GB" b="0" baseline="0" dirty="0"/>
              <a:t> with quite high expectations themselves, and think that they are all going to get Firsts in their degrees, but we know this isn’t the reality of the situation. It can be quite upsetting for people when they get their first marks, if they aren’t as high as the marks that they were getting before, when they may have been top of the class. Helping people to overcome that learning curve, and helping them to see the bigger picture can really help.</a:t>
            </a:r>
          </a:p>
          <a:p>
            <a:pPr marL="171450" indent="-171450">
              <a:buFont typeface="Arial" panose="020B0604020202020204" pitchFamily="34" charset="0"/>
              <a:buChar char="•"/>
            </a:pPr>
            <a:endParaRPr lang="en-GB"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baseline="0" dirty="0"/>
              <a:t>Its okay to do badly and make mistakes, because you can learn from it, and it’s a natural part of process. Have you had a similar experience yourself? Can you relate?</a:t>
            </a:r>
          </a:p>
          <a:p>
            <a:pPr marL="0" indent="0">
              <a:buFont typeface="Arial" panose="020B0604020202020204" pitchFamily="34" charset="0"/>
              <a:buNone/>
            </a:pPr>
            <a:endParaRPr lang="en-GB" b="0" baseline="0" dirty="0"/>
          </a:p>
          <a:p>
            <a:pPr marL="171450" indent="-171450">
              <a:buFont typeface="Arial" panose="020B0604020202020204" pitchFamily="34" charset="0"/>
              <a:buChar char="•"/>
            </a:pPr>
            <a:r>
              <a:rPr lang="en-GB" b="0" baseline="0" dirty="0"/>
              <a:t>Encourage and empathise with them as much as you can, even if you don’t think it’s a massive deal, its important to remember it might be to them</a:t>
            </a:r>
          </a:p>
        </p:txBody>
      </p:sp>
      <p:sp>
        <p:nvSpPr>
          <p:cNvPr id="4" name="Slide Number Placeholder 3"/>
          <p:cNvSpPr>
            <a:spLocks noGrp="1"/>
          </p:cNvSpPr>
          <p:nvPr>
            <p:ph type="sldNum" sz="quarter" idx="10"/>
          </p:nvPr>
        </p:nvSpPr>
        <p:spPr/>
        <p:txBody>
          <a:bodyPr/>
          <a:lstStyle/>
          <a:p>
            <a:fld id="{6A9E9983-03BD-CE4A-A872-576DFD7B0A13}" type="slidenum">
              <a:rPr lang="en-US" smtClean="0"/>
              <a:t>19</a:t>
            </a:fld>
            <a:endParaRPr lang="en-US"/>
          </a:p>
        </p:txBody>
      </p:sp>
    </p:spTree>
    <p:extLst>
      <p:ext uri="{BB962C8B-B14F-4D97-AF65-F5344CB8AC3E}">
        <p14:creationId xmlns:p14="http://schemas.microsoft.com/office/powerpoint/2010/main" val="3784488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a:t>How do you think you might deal with this situation?</a:t>
            </a:r>
          </a:p>
          <a:p>
            <a:endParaRPr lang="en-GB" baseline="0" dirty="0"/>
          </a:p>
          <a:p>
            <a:pPr marL="171450" indent="-171450">
              <a:buFont typeface="Arial" panose="020B0604020202020204" pitchFamily="34" charset="0"/>
              <a:buChar char="•"/>
            </a:pPr>
            <a:r>
              <a:rPr lang="en-GB" baseline="0" dirty="0"/>
              <a:t>When someone's told you about a situation like this, firstly they have put a lot of trust in you and it might be difficult if this isn’t a situation that you understand, as it might be outside your sphere of experience. You might also think that this isn’t a good situation for her to be in. But it is important to remain out of judgement, and open to the fact that this is her experience.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Remember that someone has put a lot of trust and faith in you to tell you something like that. </a:t>
            </a:r>
          </a:p>
          <a:p>
            <a:endParaRPr lang="en-GB" baseline="0" dirty="0"/>
          </a:p>
          <a:p>
            <a:pPr marL="171450" indent="-171450">
              <a:buFont typeface="Arial" panose="020B0604020202020204" pitchFamily="34" charset="0"/>
              <a:buChar char="•"/>
            </a:pPr>
            <a:r>
              <a:rPr lang="en-GB" baseline="0" dirty="0"/>
              <a:t>Essentially its important to be present, sit and listen, and think about with them what/who might be able to help. We have lots of support services available to them at QM, that I will run through in more detail later</a:t>
            </a:r>
          </a:p>
          <a:p>
            <a:endParaRPr lang="en-GB" baseline="0"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20</a:t>
            </a:fld>
            <a:endParaRPr lang="en-US"/>
          </a:p>
        </p:txBody>
      </p:sp>
    </p:spTree>
    <p:extLst>
      <p:ext uri="{BB962C8B-B14F-4D97-AF65-F5344CB8AC3E}">
        <p14:creationId xmlns:p14="http://schemas.microsoft.com/office/powerpoint/2010/main" val="201900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First &amp; foremost</a:t>
            </a:r>
            <a:r>
              <a:rPr lang="en-GB" baseline="0" dirty="0"/>
              <a:t> THANK YOU! </a:t>
            </a:r>
          </a:p>
          <a:p>
            <a:pPr marL="171450" indent="-171450">
              <a:buFontTx/>
              <a:buChar char="-"/>
            </a:pPr>
            <a:endParaRPr lang="en-GB" baseline="0" dirty="0"/>
          </a:p>
          <a:p>
            <a:pPr marL="171450" indent="-171450">
              <a:buFontTx/>
              <a:buChar char="-"/>
            </a:pPr>
            <a:r>
              <a:rPr lang="en-GB" baseline="0" dirty="0"/>
              <a:t>Thank you for signing up and turning up today. </a:t>
            </a:r>
          </a:p>
          <a:p>
            <a:pPr marL="171450" indent="-171450">
              <a:buFontTx/>
              <a:buChar char="-"/>
            </a:pPr>
            <a:endParaRPr lang="en-GB" baseline="0" dirty="0"/>
          </a:p>
          <a:p>
            <a:pPr marL="171450" indent="-171450">
              <a:buFontTx/>
              <a:buChar char="-"/>
            </a:pPr>
            <a:r>
              <a:rPr lang="en-GB" baseline="0" dirty="0"/>
              <a:t>Thank you for giving up some of your valuable time to help fellow students at what will be for some, one of the biggest, scariest, intimidating moments of their lives.  </a:t>
            </a:r>
          </a:p>
          <a:p>
            <a:pPr marL="0" indent="0">
              <a:buFontTx/>
              <a:buNone/>
            </a:pPr>
            <a:endParaRPr lang="en-GB" baseline="0" dirty="0"/>
          </a:p>
          <a:p>
            <a:pPr marL="171450" indent="-171450">
              <a:buFontTx/>
              <a:buChar char="-"/>
            </a:pPr>
            <a:r>
              <a:rPr lang="en-GB" baseline="0" dirty="0"/>
              <a:t>You are all key in making a massive difference, helping them build strong foundations for positive </a:t>
            </a:r>
            <a:r>
              <a:rPr lang="en-GB" baseline="0" dirty="0" err="1"/>
              <a:t>uni</a:t>
            </a:r>
            <a:r>
              <a:rPr lang="en-GB" baseline="0" dirty="0"/>
              <a:t> exp</a:t>
            </a:r>
          </a:p>
          <a:p>
            <a:pPr marL="171450" indent="-171450">
              <a:buFontTx/>
              <a:buChar char="-"/>
            </a:pPr>
            <a:endParaRPr lang="en-GB" baseline="0" dirty="0"/>
          </a:p>
          <a:p>
            <a:pPr marL="171450" indent="-171450">
              <a:buFontTx/>
              <a:buChar char="-"/>
            </a:pPr>
            <a:r>
              <a:rPr lang="en-GB" baseline="0" dirty="0"/>
              <a:t>You really are what makes our QM community so strong. Great to have you on-board despite corona virus throwing lots of uncertainty, stress and illness into the mix</a:t>
            </a:r>
          </a:p>
          <a:p>
            <a:pPr marL="171450" indent="-171450">
              <a:buFontTx/>
              <a:buChar char="-"/>
            </a:pPr>
            <a:endParaRPr lang="en-GB" baseline="0" dirty="0"/>
          </a:p>
          <a:p>
            <a:pPr marL="171450" indent="-171450">
              <a:buFontTx/>
              <a:buChar char="-"/>
            </a:pPr>
            <a:r>
              <a:rPr lang="en-GB" baseline="0" dirty="0"/>
              <a:t>All of the mentors that sign up are lovely and the success of the scheme is completely down to you. </a:t>
            </a:r>
          </a:p>
          <a:p>
            <a:pPr marL="0" indent="0">
              <a:buFontTx/>
              <a:buNone/>
            </a:pPr>
            <a:endParaRPr lang="en-GB" baseline="0" dirty="0"/>
          </a:p>
        </p:txBody>
      </p:sp>
      <p:sp>
        <p:nvSpPr>
          <p:cNvPr id="4" name="Slide Number Placeholder 3"/>
          <p:cNvSpPr>
            <a:spLocks noGrp="1"/>
          </p:cNvSpPr>
          <p:nvPr>
            <p:ph type="sldNum" sz="quarter" idx="5"/>
          </p:nvPr>
        </p:nvSpPr>
        <p:spPr/>
        <p:txBody>
          <a:bodyPr/>
          <a:lstStyle/>
          <a:p>
            <a:fld id="{6A9E9983-03BD-CE4A-A872-576DFD7B0A13}" type="slidenum">
              <a:rPr lang="en-US" smtClean="0"/>
              <a:t>2</a:t>
            </a:fld>
            <a:endParaRPr lang="en-US"/>
          </a:p>
        </p:txBody>
      </p:sp>
    </p:spTree>
    <p:extLst>
      <p:ext uri="{BB962C8B-B14F-4D97-AF65-F5344CB8AC3E}">
        <p14:creationId xmlns:p14="http://schemas.microsoft.com/office/powerpoint/2010/main" val="2108485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a:t>How might you deal with this situation?</a:t>
            </a:r>
          </a:p>
          <a:p>
            <a:endParaRPr lang="en-GB" b="1" baseline="0" dirty="0"/>
          </a:p>
          <a:p>
            <a:pPr marL="171450" indent="-171450">
              <a:buFont typeface="Arial" panose="020B0604020202020204" pitchFamily="34" charset="0"/>
              <a:buChar char="•"/>
            </a:pPr>
            <a:r>
              <a:rPr lang="en-GB" b="0" baseline="0" dirty="0"/>
              <a:t>Its quite common for people to use the term ‘depressed’ when they are feeling low or unhappy. So it might be worth just asking a few more questions, like has there been an incident or trigger? Speak to them 121, let them know that there are people who can help with this.</a:t>
            </a:r>
          </a:p>
          <a:p>
            <a:pPr marL="171450" indent="-171450">
              <a:buFont typeface="Arial" panose="020B0604020202020204" pitchFamily="34" charset="0"/>
              <a:buChar char="•"/>
            </a:pPr>
            <a:endParaRPr lang="en-GB" b="0" baseline="0" dirty="0"/>
          </a:p>
          <a:p>
            <a:pPr marL="171450" indent="-171450">
              <a:buFont typeface="Arial" panose="020B0604020202020204" pitchFamily="34" charset="0"/>
              <a:buChar char="•"/>
            </a:pPr>
            <a:r>
              <a:rPr lang="en-GB" b="0" baseline="0" dirty="0"/>
              <a:t>All of us at some point have felt low or unhappy, so try to empathise with them. </a:t>
            </a:r>
          </a:p>
          <a:p>
            <a:pPr marL="171450" indent="-171450">
              <a:buFont typeface="Arial" panose="020B0604020202020204" pitchFamily="34" charset="0"/>
              <a:buChar char="•"/>
            </a:pPr>
            <a:endParaRPr lang="en-GB" b="0" baseline="0" dirty="0"/>
          </a:p>
          <a:p>
            <a:pPr marL="171450" indent="-171450">
              <a:buFont typeface="Arial" panose="020B0604020202020204" pitchFamily="34" charset="0"/>
              <a:buChar char="•"/>
            </a:pPr>
            <a:r>
              <a:rPr lang="en-GB" b="0" baseline="0" dirty="0"/>
              <a:t>Arriving at university for the first time as you all probably know can come with great highs and lows. So taking the time just to talk to them and listen to them can be really valuable.</a:t>
            </a:r>
          </a:p>
          <a:p>
            <a:pPr marL="171450" indent="-171450">
              <a:buFont typeface="Arial" panose="020B0604020202020204" pitchFamily="34" charset="0"/>
              <a:buChar char="•"/>
            </a:pPr>
            <a:endParaRPr lang="en-GB" b="0" baseline="0" dirty="0"/>
          </a:p>
          <a:p>
            <a:pPr marL="171450" indent="-171450">
              <a:buFont typeface="Arial" panose="020B0604020202020204" pitchFamily="34" charset="0"/>
              <a:buChar char="•"/>
            </a:pPr>
            <a:r>
              <a:rPr lang="en-GB" b="0" baseline="0" dirty="0"/>
              <a:t>Hearing the term ‘depressed’ can be scary, but try not to be frightened as this term can often be used colloquially to describe someone experiencing low mood. Of course, if this is something that has been going on for some time, its important to let them know that there are specialised support services within QM that can help. </a:t>
            </a:r>
          </a:p>
          <a:p>
            <a:endParaRPr lang="en-GB" b="0" baseline="0" dirty="0"/>
          </a:p>
          <a:p>
            <a:endParaRPr lang="en-GB" b="0" baseline="0"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21</a:t>
            </a:fld>
            <a:endParaRPr lang="en-US"/>
          </a:p>
        </p:txBody>
      </p:sp>
    </p:spTree>
    <p:extLst>
      <p:ext uri="{BB962C8B-B14F-4D97-AF65-F5344CB8AC3E}">
        <p14:creationId xmlns:p14="http://schemas.microsoft.com/office/powerpoint/2010/main" val="2177524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a:t>One more look at a case study. How might you deal with this type of situation?</a:t>
            </a:r>
          </a:p>
          <a:p>
            <a:endParaRPr lang="en-GB" baseline="0" dirty="0"/>
          </a:p>
          <a:p>
            <a:r>
              <a:rPr lang="en-GB" baseline="0" dirty="0"/>
              <a:t>Are there any particular disabilities you can think of that someone might not want to disclose to the university?</a:t>
            </a:r>
          </a:p>
          <a:p>
            <a:endParaRPr lang="en-GB" baseline="0" dirty="0"/>
          </a:p>
          <a:p>
            <a:pPr marL="171450" indent="-171450">
              <a:buFont typeface="Arial" panose="020B0604020202020204" pitchFamily="34" charset="0"/>
              <a:buChar char="•"/>
            </a:pPr>
            <a:r>
              <a:rPr lang="en-GB" baseline="0" dirty="0"/>
              <a:t>Mental health conditions – A lot of people might feel worried about disclosing this type of condition, in fear that they might be stigmatised and so don’t necessarily want to seek the support that’s open to them. But helping to signpost students in this case, to the support services available across QM could be really beneficial to them.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We have a team of 3 mental health co-ordinators at QM who sit with this DDS team who can help people in this type if situation</a:t>
            </a:r>
          </a:p>
          <a:p>
            <a:pPr marL="0" indent="0">
              <a:buFont typeface="Arial" panose="020B0604020202020204" pitchFamily="34" charset="0"/>
              <a:buNone/>
            </a:pPr>
            <a:endParaRPr lang="en-GB" baseline="0" dirty="0"/>
          </a:p>
          <a:p>
            <a:pPr marL="171450" indent="-171450">
              <a:buFont typeface="Arial" panose="020B0604020202020204" pitchFamily="34" charset="0"/>
              <a:buChar char="•"/>
            </a:pPr>
            <a:r>
              <a:rPr lang="en-GB" baseline="0" dirty="0"/>
              <a:t>Dyslexia might be something that someone doesn’t want to disclose or they may have only been diagnosed with this at university, which is incredibly common these days. </a:t>
            </a:r>
            <a:r>
              <a:rPr lang="en-GB" sz="1200" b="0" i="0" kern="1200" dirty="0">
                <a:solidFill>
                  <a:schemeClr val="tx1"/>
                </a:solidFill>
                <a:effectLst/>
                <a:latin typeface="+mn-lt"/>
                <a:ea typeface="+mn-ea"/>
                <a:cs typeface="+mn-cs"/>
              </a:rPr>
              <a:t>It's estimated up to 1 in every 10 people in the UK has some degree of dyslexia. In this case, you might want to speak to someone in the DDS team or</a:t>
            </a:r>
            <a:r>
              <a:rPr lang="en-GB" sz="1200" b="0" i="0" kern="1200" baseline="0" dirty="0">
                <a:solidFill>
                  <a:schemeClr val="tx1"/>
                </a:solidFill>
                <a:effectLst/>
                <a:latin typeface="+mn-lt"/>
                <a:ea typeface="+mn-ea"/>
                <a:cs typeface="+mn-cs"/>
              </a:rPr>
              <a:t> consider speaking to their adviser or SSO</a:t>
            </a:r>
          </a:p>
          <a:p>
            <a:pPr marL="171450" indent="-171450">
              <a:buFont typeface="Arial" panose="020B0604020202020204" pitchFamily="34" charset="0"/>
              <a:buChar char="•"/>
            </a:pPr>
            <a:endParaRPr lang="en-GB" sz="1200" b="0" i="0" kern="1200" baseline="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Many disabilities and long-term conditions are hidden, so it is possible you are supporting a mentee with a disability without knowing it. This could include a physical disability, sensory impairment, Specific Learning Difference (e.g. dyslexia, dyspraxia, ADHD), Autistic Spectrum Condition and/or mental health difficulties.</a:t>
            </a:r>
          </a:p>
          <a:p>
            <a:pPr lvl="0"/>
            <a:r>
              <a:rPr lang="en-GB" sz="1200" kern="1200" dirty="0">
                <a:solidFill>
                  <a:schemeClr val="tx1"/>
                </a:solidFill>
                <a:effectLst/>
                <a:latin typeface="+mn-lt"/>
                <a:ea typeface="+mn-ea"/>
                <a:cs typeface="+mn-cs"/>
              </a:rPr>
              <a:t>However, there are lots of things that we can all do to make university life more accessible and inclusive for everyone, for example:</a:t>
            </a:r>
          </a:p>
          <a:p>
            <a:pPr lvl="1"/>
            <a:r>
              <a:rPr lang="en-GB" sz="1200" kern="1200" dirty="0">
                <a:solidFill>
                  <a:schemeClr val="tx1"/>
                </a:solidFill>
                <a:effectLst/>
                <a:latin typeface="+mn-lt"/>
                <a:ea typeface="+mn-ea"/>
                <a:cs typeface="+mn-cs"/>
              </a:rPr>
              <a:t>- Give mentees as much notice as possible about dates/times for meeting, and if there is a change to this, let them know as soon as possible</a:t>
            </a:r>
          </a:p>
          <a:p>
            <a:pPr lvl="1"/>
            <a:r>
              <a:rPr lang="en-GB" sz="1200" kern="1200" dirty="0">
                <a:solidFill>
                  <a:schemeClr val="tx1"/>
                </a:solidFill>
                <a:effectLst/>
                <a:latin typeface="+mn-lt"/>
                <a:ea typeface="+mn-ea"/>
                <a:cs typeface="+mn-cs"/>
              </a:rPr>
              <a:t>- If meeting online, give them a choice about having their camera on or off</a:t>
            </a:r>
          </a:p>
          <a:p>
            <a:pPr lvl="1"/>
            <a:r>
              <a:rPr lang="en-GB" sz="1200" kern="1200" dirty="0">
                <a:solidFill>
                  <a:schemeClr val="tx1"/>
                </a:solidFill>
                <a:effectLst/>
                <a:latin typeface="+mn-lt"/>
                <a:ea typeface="+mn-ea"/>
                <a:cs typeface="+mn-cs"/>
              </a:rPr>
              <a:t>- Use clear, non-ambiguous language</a:t>
            </a:r>
          </a:p>
          <a:p>
            <a:pPr lvl="1"/>
            <a:r>
              <a:rPr lang="en-GB" sz="1200" kern="1200" dirty="0">
                <a:solidFill>
                  <a:schemeClr val="tx1"/>
                </a:solidFill>
                <a:effectLst/>
                <a:latin typeface="+mn-lt"/>
                <a:ea typeface="+mn-ea"/>
                <a:cs typeface="+mn-cs"/>
              </a:rPr>
              <a:t>- If sending emails, it can help to keep sentences short and key points listed in bullet points for easy access</a:t>
            </a:r>
          </a:p>
          <a:p>
            <a:pPr lvl="1"/>
            <a:r>
              <a:rPr lang="en-GB" sz="1200" kern="1200" dirty="0">
                <a:solidFill>
                  <a:schemeClr val="tx1"/>
                </a:solidFill>
                <a:effectLst/>
                <a:latin typeface="+mn-lt"/>
                <a:ea typeface="+mn-ea"/>
                <a:cs typeface="+mn-cs"/>
              </a:rPr>
              <a:t>- Be patient – some people may need some more time to think of a response to a question</a:t>
            </a:r>
          </a:p>
          <a:p>
            <a:pPr marL="0" indent="0">
              <a:buFont typeface="Arial" panose="020B0604020202020204" pitchFamily="34" charset="0"/>
              <a:buNone/>
            </a:pPr>
            <a:endParaRPr lang="en-GB" baseline="0" dirty="0"/>
          </a:p>
          <a:p>
            <a:pPr marL="0" indent="0">
              <a:buFont typeface="Arial" panose="020B0604020202020204" pitchFamily="34" charset="0"/>
              <a:buNone/>
            </a:pPr>
            <a:endParaRPr lang="en-GB" baseline="0" dirty="0"/>
          </a:p>
          <a:p>
            <a:pPr marL="0" indent="0">
              <a:buFont typeface="Arial" panose="020B0604020202020204" pitchFamily="34" charset="0"/>
              <a:buNone/>
            </a:pPr>
            <a:r>
              <a:rPr lang="en-GB" baseline="0" dirty="0"/>
              <a:t> </a:t>
            </a:r>
          </a:p>
          <a:p>
            <a:pPr marL="0" indent="0">
              <a:buFont typeface="Arial" panose="020B0604020202020204" pitchFamily="34" charset="0"/>
              <a:buNone/>
            </a:pPr>
            <a:endParaRPr lang="en-GB" baseline="0" dirty="0"/>
          </a:p>
        </p:txBody>
      </p:sp>
      <p:sp>
        <p:nvSpPr>
          <p:cNvPr id="4" name="Slide Number Placeholder 3"/>
          <p:cNvSpPr>
            <a:spLocks noGrp="1"/>
          </p:cNvSpPr>
          <p:nvPr>
            <p:ph type="sldNum" sz="quarter" idx="5"/>
          </p:nvPr>
        </p:nvSpPr>
        <p:spPr/>
        <p:txBody>
          <a:bodyPr/>
          <a:lstStyle/>
          <a:p>
            <a:fld id="{6A9E9983-03BD-CE4A-A872-576DFD7B0A13}" type="slidenum">
              <a:rPr lang="en-US" smtClean="0"/>
              <a:t>22</a:t>
            </a:fld>
            <a:endParaRPr lang="en-US"/>
          </a:p>
        </p:txBody>
      </p:sp>
    </p:spTree>
    <p:extLst>
      <p:ext uri="{BB962C8B-B14F-4D97-AF65-F5344CB8AC3E}">
        <p14:creationId xmlns:p14="http://schemas.microsoft.com/office/powerpoint/2010/main" val="1326119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Now</a:t>
            </a:r>
            <a:r>
              <a:rPr lang="en-GB" b="1" baseline="0" dirty="0"/>
              <a:t> we’re going to think about some of the support services that are available to you at QM and when to refer people to these support services: </a:t>
            </a:r>
          </a:p>
          <a:p>
            <a:endParaRPr lang="en-GB" baseline="0" dirty="0"/>
          </a:p>
          <a:p>
            <a:r>
              <a:rPr lang="en-GB" baseline="0" dirty="0"/>
              <a:t>If you are worried about one of your mentees and you're not sure where to send them, please get in touch with us, and we will find the right person for them to speak to</a:t>
            </a:r>
          </a:p>
          <a:p>
            <a:endParaRPr lang="en-GB"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23</a:t>
            </a:fld>
            <a:endParaRPr lang="en-US"/>
          </a:p>
        </p:txBody>
      </p:sp>
    </p:spTree>
    <p:extLst>
      <p:ext uri="{BB962C8B-B14F-4D97-AF65-F5344CB8AC3E}">
        <p14:creationId xmlns:p14="http://schemas.microsoft.com/office/powerpoint/2010/main" val="2460566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If</a:t>
            </a:r>
            <a:r>
              <a:rPr lang="en-GB" b="1" baseline="0" dirty="0"/>
              <a:t> you are concerned about your mentee you can advise that they seek support from many of the support services available within QMUL: </a:t>
            </a:r>
          </a:p>
          <a:p>
            <a:endParaRPr lang="en-GB" baseline="0" dirty="0"/>
          </a:p>
          <a:p>
            <a:pPr marL="171450" indent="-171450">
              <a:buFont typeface="Arial" panose="020B0604020202020204" pitchFamily="34" charset="0"/>
              <a:buChar char="•"/>
            </a:pPr>
            <a:r>
              <a:rPr lang="en-GB" b="1" baseline="0" dirty="0"/>
              <a:t>First port of call with a student with a pastoral or academic issue might be there Advisor or SSO:</a:t>
            </a:r>
          </a:p>
          <a:p>
            <a:pPr marL="0" indent="0">
              <a:buFont typeface="Arial" panose="020B0604020202020204" pitchFamily="34" charset="0"/>
              <a:buNone/>
            </a:pPr>
            <a:r>
              <a:rPr lang="en-GB" baseline="0" dirty="0"/>
              <a:t>- Every student has been allocated an academic who is their named adviser. You can ask if they have considered speaking to them about their issue. There isn’t much they haven't dealt with so could help. If you don’t know who this is, or are unsure about them, every School has an SSO, so if you click on this link there is a list of all the current SSO’s in every School and their contact details </a:t>
            </a:r>
          </a:p>
          <a:p>
            <a:pPr marL="0" indent="0">
              <a:buFont typeface="Arial" panose="020B0604020202020204" pitchFamily="34" charset="0"/>
              <a:buNone/>
            </a:pPr>
            <a:r>
              <a:rPr lang="en-GB" b="0" baseline="0" dirty="0"/>
              <a:t> </a:t>
            </a:r>
            <a:endParaRPr lang="en-GB" baseline="0" dirty="0"/>
          </a:p>
          <a:p>
            <a:pPr marL="171450" indent="-171450">
              <a:buFont typeface="Arial" panose="020B0604020202020204" pitchFamily="34" charset="0"/>
              <a:buChar char="•"/>
            </a:pPr>
            <a:r>
              <a:rPr lang="en-GB" b="1" baseline="0" dirty="0"/>
              <a:t>DDS (Disability &amp; Dyslexia): </a:t>
            </a:r>
          </a:p>
          <a:p>
            <a:pPr marL="171450" indent="-171450">
              <a:buFontTx/>
              <a:buChar char="-"/>
            </a:pPr>
            <a:r>
              <a:rPr lang="en-GB" baseline="0" dirty="0"/>
              <a:t>Diagnosed or undiagnosed mental health differences, or people with particular learning differences like dyslexia and dyspraxia. </a:t>
            </a:r>
          </a:p>
          <a:p>
            <a:pPr marL="171450" indent="-171450">
              <a:buFontTx/>
              <a:buChar char="-"/>
            </a:pPr>
            <a:r>
              <a:rPr lang="en-GB" baseline="0" dirty="0"/>
              <a:t>The DDS team can help put practical measures in place to help students manage studies alongside their condition</a:t>
            </a:r>
          </a:p>
          <a:p>
            <a:pPr marL="171450" indent="-171450">
              <a:buFontTx/>
              <a:buChar char="-"/>
            </a:pPr>
            <a:endParaRPr lang="en-GB" baseline="0" dirty="0"/>
          </a:p>
          <a:p>
            <a:pPr marL="171450" indent="-171450">
              <a:buFont typeface="Arial" panose="020B0604020202020204" pitchFamily="34" charset="0"/>
              <a:buChar char="•"/>
            </a:pPr>
            <a:r>
              <a:rPr lang="en-GB" b="1" baseline="0" dirty="0"/>
              <a:t>Report and Support tool:</a:t>
            </a:r>
          </a:p>
          <a:p>
            <a:pPr marL="171450" indent="-171450">
              <a:buFontTx/>
              <a:buChar char="-"/>
            </a:pPr>
            <a:r>
              <a:rPr lang="en-GB" b="0" baseline="0" dirty="0"/>
              <a:t>This is an online system for anyone that has witnessed or experience, bullying, harassment or hate crimes. We have this tool available as it is important to us that if you have seen any of the above happening that it is brought to our attention so it can be dealt with. You can report either with your name or anonymously. The system is monitored by the Head of Wellbeing and Student Life daily. </a:t>
            </a:r>
          </a:p>
          <a:p>
            <a:pPr marL="171450" indent="-171450">
              <a:buFontTx/>
              <a:buChar char="-"/>
            </a:pPr>
            <a:endParaRPr lang="en-GB" b="0" baseline="0" dirty="0"/>
          </a:p>
          <a:p>
            <a:pPr marL="171450" indent="-171450">
              <a:buFont typeface="Arial" panose="020B0604020202020204" pitchFamily="34" charset="0"/>
              <a:buChar char="•"/>
            </a:pPr>
            <a:r>
              <a:rPr lang="en-GB" b="1" baseline="0" dirty="0"/>
              <a:t>The Learning Development Team aka Academic Skills Team </a:t>
            </a:r>
            <a:r>
              <a:rPr lang="en-GB" b="0" baseline="0" dirty="0"/>
              <a:t>are based in the library and can help students with:</a:t>
            </a:r>
          </a:p>
          <a:p>
            <a:pPr marL="171450" indent="-171450">
              <a:buFontTx/>
              <a:buChar char="-"/>
            </a:pPr>
            <a:r>
              <a:rPr lang="en-GB" b="0" baseline="0" dirty="0"/>
              <a:t>Writing essays </a:t>
            </a:r>
          </a:p>
          <a:p>
            <a:pPr marL="171450" indent="-171450">
              <a:buFontTx/>
              <a:buChar char="-"/>
            </a:pPr>
            <a:r>
              <a:rPr lang="en-GB" b="0" baseline="0" dirty="0"/>
              <a:t>Study guidance </a:t>
            </a:r>
          </a:p>
          <a:p>
            <a:pPr marL="171450" indent="-171450">
              <a:buFontTx/>
              <a:buChar char="-"/>
            </a:pPr>
            <a:r>
              <a:rPr lang="en-GB" b="0" baseline="0" dirty="0"/>
              <a:t>Referencing </a:t>
            </a:r>
          </a:p>
          <a:p>
            <a:pPr marL="171450" indent="-171450">
              <a:buFontTx/>
              <a:buChar char="-"/>
            </a:pPr>
            <a:r>
              <a:rPr lang="en-GB" b="0" baseline="0" dirty="0"/>
              <a:t>Constructing arguments </a:t>
            </a:r>
          </a:p>
          <a:p>
            <a:pPr marL="171450" indent="-171450">
              <a:buFontTx/>
              <a:buChar char="-"/>
            </a:pPr>
            <a:r>
              <a:rPr lang="en-GB" b="0" baseline="0" dirty="0"/>
              <a:t>They offer study skills tutorials, Support with Academic writing and lots more. They are a great service to help students see where they are going wrong and help improve their marks so worth checking out</a:t>
            </a:r>
          </a:p>
          <a:p>
            <a:pPr marL="171450" indent="-171450">
              <a:buFontTx/>
              <a:buChar char="-"/>
            </a:pPr>
            <a:endParaRPr lang="en-GB" b="0" baseline="0" dirty="0"/>
          </a:p>
          <a:p>
            <a:pPr marL="171450" indent="-171450">
              <a:buFont typeface="Arial" panose="020B0604020202020204" pitchFamily="34" charset="0"/>
              <a:buChar char="•"/>
            </a:pPr>
            <a:r>
              <a:rPr lang="en-GB" b="1" baseline="0" dirty="0"/>
              <a:t>PASS (Peer Assisted Study Support)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baseline="0" dirty="0"/>
              <a:t> This scheme at </a:t>
            </a:r>
            <a:r>
              <a:rPr lang="en-GB" b="0" baseline="0" dirty="0" err="1"/>
              <a:t>qmul</a:t>
            </a:r>
            <a:r>
              <a:rPr lang="en-GB" b="0" baseline="0" dirty="0"/>
              <a:t> has been running successfully at QM for the last 15 years, it is going to be running next year in the virtual world too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baseline="0" dirty="0"/>
              <a:t>Advice and Counselling: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baseline="0" dirty="0"/>
              <a:t>On top of the more obvious counselling service that they offer, they also provide a substantial financial and welfare advice service who can help with: UG/PG funding, Welfare &amp; Disability Benefits, Debt Advice, Applying to external sources for funding, immigration advice and lots more.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1"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baseline="0" dirty="0"/>
              <a:t>Big White Wall - </a:t>
            </a:r>
            <a:r>
              <a:rPr lang="en-GB" sz="1200" b="0" i="0" kern="1200" dirty="0">
                <a:solidFill>
                  <a:schemeClr val="tx1"/>
                </a:solidFill>
                <a:effectLst/>
                <a:latin typeface="+mn-lt"/>
                <a:ea typeface="+mn-ea"/>
                <a:cs typeface="+mn-cs"/>
              </a:rPr>
              <a:t>Big White Wall offers unlimited, 24/7 accessible online support – you can connect with peers, chat online to clinicians, use self-help resources, join groups or take self-assessments. Lots of students at lots of universities find it an incredibly helpful resource. It is also completely confidential and staff at the university cannot see what you are writing or sharing.</a:t>
            </a:r>
            <a:endParaRPr lang="en-GB" b="1"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baseline="0" dirty="0"/>
              <a:t>Student Health Service: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baseline="0" dirty="0"/>
              <a:t>Located in Geography Square in the Mile End Campus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baseline="0" dirty="0"/>
              <a:t>Typical GP service that office the standard physical, mental and sexual health services that you would expect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baseline="0" dirty="0"/>
          </a:p>
          <a:p>
            <a:pPr marL="0" indent="0">
              <a:buFontTx/>
              <a:buNone/>
            </a:pPr>
            <a:r>
              <a:rPr lang="en-GB" b="1" baseline="0" dirty="0"/>
              <a:t>This is just a brief overview, but if you have any further questions please do get in touch</a:t>
            </a:r>
            <a:endParaRPr lang="en-GB" baseline="0" dirty="0"/>
          </a:p>
          <a:p>
            <a:endParaRPr lang="en-GB" dirty="0"/>
          </a:p>
        </p:txBody>
      </p:sp>
      <p:sp>
        <p:nvSpPr>
          <p:cNvPr id="4" name="Slide Number Placeholder 3"/>
          <p:cNvSpPr>
            <a:spLocks noGrp="1"/>
          </p:cNvSpPr>
          <p:nvPr>
            <p:ph type="sldNum" sz="quarter" idx="10"/>
          </p:nvPr>
        </p:nvSpPr>
        <p:spPr/>
        <p:txBody>
          <a:bodyPr/>
          <a:lstStyle/>
          <a:p>
            <a:fld id="{6A9E9983-03BD-CE4A-A872-576DFD7B0A13}" type="slidenum">
              <a:rPr lang="en-US" smtClean="0"/>
              <a:t>24</a:t>
            </a:fld>
            <a:endParaRPr lang="en-US"/>
          </a:p>
        </p:txBody>
      </p:sp>
    </p:spTree>
    <p:extLst>
      <p:ext uri="{BB962C8B-B14F-4D97-AF65-F5344CB8AC3E}">
        <p14:creationId xmlns:p14="http://schemas.microsoft.com/office/powerpoint/2010/main" val="3780388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When you're referring somebody,</a:t>
            </a:r>
            <a:r>
              <a:rPr lang="en-GB" b="1" baseline="0" dirty="0"/>
              <a:t> they often don’t take it so well if you TELL them what they should do. People often respond better to things when they are suggestive rather than prescriptive</a:t>
            </a:r>
            <a:endParaRPr lang="en-GB" b="1"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25</a:t>
            </a:fld>
            <a:endParaRPr lang="en-US"/>
          </a:p>
        </p:txBody>
      </p:sp>
    </p:spTree>
    <p:extLst>
      <p:ext uri="{BB962C8B-B14F-4D97-AF65-F5344CB8AC3E}">
        <p14:creationId xmlns:p14="http://schemas.microsoft.com/office/powerpoint/2010/main" val="2627738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CHECK: </a:t>
            </a:r>
            <a:r>
              <a:rPr lang="en-GB" dirty="0"/>
              <a:t>This will probably</a:t>
            </a:r>
            <a:r>
              <a:rPr lang="en-GB" baseline="0" dirty="0"/>
              <a:t> be more frequent to begin with as they will still be getting used to the new environment and we expect this to tail off</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1" baseline="0" dirty="0"/>
              <a:t>BE ACCESSIBLE: </a:t>
            </a:r>
            <a:r>
              <a:rPr lang="en-GB" b="0" baseline="0" dirty="0"/>
              <a:t>Via email.</a:t>
            </a:r>
            <a:r>
              <a:rPr lang="en-GB" b="1" baseline="0" dirty="0"/>
              <a:t> </a:t>
            </a:r>
            <a:r>
              <a:rPr lang="en-GB" baseline="0" dirty="0"/>
              <a:t>This will be a good time to find out which communication method is best and whether they have specific needs, a student will usually tell you but we will discuss this in a little more depth shortly.</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1" baseline="0" dirty="0"/>
              <a:t>BRIEF: </a:t>
            </a:r>
            <a:r>
              <a:rPr lang="en-GB" baseline="0" dirty="0"/>
              <a:t>You must treat anything that is said to you in confidence – unless you feel that the person is at risk of harming themselves or others, in which case we ask you to contact me or another relevant service asap! If you are ever unsure please just get in contact the Buddy Scheme e-mail and we can advise you.</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1" baseline="0" dirty="0"/>
              <a:t>MAKE 4: </a:t>
            </a:r>
            <a:r>
              <a:rPr lang="en-GB" b="0" baseline="0" dirty="0"/>
              <a:t>Arrange 4 meet ups over the course of the year, either physical or virtual</a:t>
            </a:r>
          </a:p>
          <a:p>
            <a:pPr marL="171450" indent="-171450">
              <a:buFont typeface="Arial" panose="020B0604020202020204" pitchFamily="34" charset="0"/>
              <a:buChar char="•"/>
            </a:pPr>
            <a:endParaRPr lang="en-GB" b="0" baseline="0" dirty="0"/>
          </a:p>
          <a:p>
            <a:pPr marL="171450" indent="-171450">
              <a:buFont typeface="Arial" panose="020B0604020202020204" pitchFamily="34" charset="0"/>
              <a:buChar char="•"/>
            </a:pPr>
            <a:r>
              <a:rPr lang="en-GB" b="1" baseline="0" dirty="0"/>
              <a:t>COMPLETE: </a:t>
            </a:r>
            <a:r>
              <a:rPr lang="en-GB" b="0" baseline="0" dirty="0"/>
              <a:t>Online reflection – I will talk about this more on the next slide </a:t>
            </a:r>
            <a:endParaRPr lang="en-GB" b="1" baseline="0" dirty="0"/>
          </a:p>
          <a:p>
            <a:pPr marL="0" indent="0">
              <a:buFont typeface="Arial" panose="020B0604020202020204" pitchFamily="34" charset="0"/>
              <a:buNone/>
            </a:pPr>
            <a:endParaRPr lang="en-GB" baseline="0" dirty="0"/>
          </a:p>
        </p:txBody>
      </p:sp>
      <p:sp>
        <p:nvSpPr>
          <p:cNvPr id="4" name="Slide Number Placeholder 3"/>
          <p:cNvSpPr>
            <a:spLocks noGrp="1"/>
          </p:cNvSpPr>
          <p:nvPr>
            <p:ph type="sldNum" sz="quarter" idx="10"/>
          </p:nvPr>
        </p:nvSpPr>
        <p:spPr/>
        <p:txBody>
          <a:bodyPr/>
          <a:lstStyle/>
          <a:p>
            <a:fld id="{6A9E9983-03BD-CE4A-A872-576DFD7B0A13}" type="slidenum">
              <a:rPr lang="en-US" smtClean="0"/>
              <a:t>26</a:t>
            </a:fld>
            <a:endParaRPr lang="en-US"/>
          </a:p>
        </p:txBody>
      </p:sp>
    </p:spTree>
    <p:extLst>
      <p:ext uri="{BB962C8B-B14F-4D97-AF65-F5344CB8AC3E}">
        <p14:creationId xmlns:p14="http://schemas.microsoft.com/office/powerpoint/2010/main" val="15968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We</a:t>
            </a:r>
            <a:r>
              <a:rPr lang="en-GB" baseline="0" dirty="0"/>
              <a:t> will not be judging you on the quality of your academic writing, you do not need to include references </a:t>
            </a:r>
            <a:endParaRPr lang="en-GB"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27</a:t>
            </a:fld>
            <a:endParaRPr lang="en-US"/>
          </a:p>
        </p:txBody>
      </p:sp>
    </p:spTree>
    <p:extLst>
      <p:ext uri="{BB962C8B-B14F-4D97-AF65-F5344CB8AC3E}">
        <p14:creationId xmlns:p14="http://schemas.microsoft.com/office/powerpoint/2010/main" val="1728060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a Mentor</a:t>
            </a:r>
            <a:r>
              <a:rPr lang="en-GB" b="1" baseline="0" dirty="0"/>
              <a:t> having completed the scheme, once you have submitted your online reflection your details will be sent to the QM Extras team so that it can be added onto your HEAR transcript. </a:t>
            </a:r>
          </a:p>
          <a:p>
            <a:endParaRPr lang="en-GB" baseline="0" dirty="0"/>
          </a:p>
          <a:p>
            <a:r>
              <a:rPr lang="en-GB" baseline="0" dirty="0"/>
              <a:t>If you want to think about how you can market the skills that you have gained through this process to future employers, we will organise a careers session for you, that will take place in semester B, between January – March.</a:t>
            </a:r>
          </a:p>
          <a:p>
            <a:endParaRPr lang="en-GB" baseline="0" dirty="0"/>
          </a:p>
          <a:p>
            <a:r>
              <a:rPr lang="en-GB" baseline="0" dirty="0"/>
              <a:t>Last year it was really successful and the mentors got a lot out of it </a:t>
            </a:r>
            <a:endParaRPr lang="en-GB"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28</a:t>
            </a:fld>
            <a:endParaRPr lang="en-US"/>
          </a:p>
        </p:txBody>
      </p:sp>
    </p:spTree>
    <p:extLst>
      <p:ext uri="{BB962C8B-B14F-4D97-AF65-F5344CB8AC3E}">
        <p14:creationId xmlns:p14="http://schemas.microsoft.com/office/powerpoint/2010/main" val="3852769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a:t>There are going to be a number of prizes and event that you get involved in as we want you to get the most out of this experience and share your experience.</a:t>
            </a:r>
          </a:p>
          <a:p>
            <a:pPr marL="0" indent="0">
              <a:buNone/>
            </a:pPr>
            <a:endParaRPr lang="en-GB" baseline="0" dirty="0"/>
          </a:p>
          <a:p>
            <a:pPr marL="0" indent="0">
              <a:buNone/>
            </a:pPr>
            <a:r>
              <a:rPr lang="en-GB" b="1" baseline="0" dirty="0"/>
              <a:t>INSTA COMP – </a:t>
            </a:r>
            <a:r>
              <a:rPr lang="en-GB" b="0" baseline="0" dirty="0"/>
              <a:t>upload a picture with a caption, tagging #qmbuddyscheme to win prizes!  This can be a nice </a:t>
            </a:r>
            <a:r>
              <a:rPr lang="en-GB" b="0" baseline="0" dirty="0" err="1"/>
              <a:t>nice</a:t>
            </a:r>
            <a:r>
              <a:rPr lang="en-GB" b="0" baseline="0" dirty="0"/>
              <a:t> breaker activity to do with your mentees too</a:t>
            </a:r>
          </a:p>
          <a:p>
            <a:pPr marL="0" indent="0">
              <a:buNone/>
            </a:pPr>
            <a:endParaRPr lang="en-GB" b="1" baseline="0" dirty="0"/>
          </a:p>
          <a:p>
            <a:pPr marL="0" indent="0">
              <a:buNone/>
            </a:pPr>
            <a:r>
              <a:rPr lang="en-GB" b="1" baseline="0" dirty="0"/>
              <a:t>CAREERS ADVICE: </a:t>
            </a:r>
            <a:r>
              <a:rPr lang="en-GB" b="0" baseline="0" dirty="0"/>
              <a:t>Just mentioned, a session will be organised for you in semester B, more details will be uploaded onto the QM plus page nearer to the time </a:t>
            </a:r>
          </a:p>
          <a:p>
            <a:pPr marL="0" indent="0">
              <a:buNone/>
            </a:pPr>
            <a:endParaRPr lang="en-GB" b="0" baseline="0" dirty="0"/>
          </a:p>
          <a:p>
            <a:pPr marL="0" indent="0">
              <a:buNone/>
            </a:pPr>
            <a:r>
              <a:rPr lang="en-GB" b="1" baseline="0" dirty="0"/>
              <a:t>BEST MENTOR: </a:t>
            </a:r>
            <a:r>
              <a:rPr lang="en-GB" b="0" baseline="0" dirty="0"/>
              <a:t>This is where we write to all of the mentees asking them to nominate their mentor for the Best Mentor competition. We look at all of the entries then pick the winner, who get a £50 amazon voucher </a:t>
            </a:r>
          </a:p>
          <a:p>
            <a:pPr marL="0" indent="0">
              <a:buNone/>
            </a:pPr>
            <a:endParaRPr lang="en-GB" b="0" baseline="0" dirty="0"/>
          </a:p>
          <a:p>
            <a:pPr marL="0" indent="0">
              <a:buNone/>
            </a:pPr>
            <a:r>
              <a:rPr lang="en-GB" b="1" baseline="0" dirty="0"/>
              <a:t>Best Reflection: </a:t>
            </a:r>
            <a:r>
              <a:rPr lang="en-GB" b="0" baseline="0" dirty="0"/>
              <a:t>You will also win £50 for the Best Reflection competition </a:t>
            </a:r>
          </a:p>
          <a:p>
            <a:pPr marL="0" indent="0">
              <a:buNone/>
            </a:pPr>
            <a:endParaRPr lang="en-GB" b="0" baseline="0" dirty="0"/>
          </a:p>
        </p:txBody>
      </p:sp>
      <p:sp>
        <p:nvSpPr>
          <p:cNvPr id="4" name="Slide Number Placeholder 3"/>
          <p:cNvSpPr>
            <a:spLocks noGrp="1"/>
          </p:cNvSpPr>
          <p:nvPr>
            <p:ph type="sldNum" sz="quarter" idx="5"/>
          </p:nvPr>
        </p:nvSpPr>
        <p:spPr/>
        <p:txBody>
          <a:bodyPr/>
          <a:lstStyle/>
          <a:p>
            <a:fld id="{6A9E9983-03BD-CE4A-A872-576DFD7B0A13}" type="slidenum">
              <a:rPr lang="en-US" smtClean="0"/>
              <a:t>29</a:t>
            </a:fld>
            <a:endParaRPr lang="en-US"/>
          </a:p>
        </p:txBody>
      </p:sp>
    </p:spTree>
    <p:extLst>
      <p:ext uri="{BB962C8B-B14F-4D97-AF65-F5344CB8AC3E}">
        <p14:creationId xmlns:p14="http://schemas.microsoft.com/office/powerpoint/2010/main" val="1858048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Its important to bear in mind that we are a very diverse university</a:t>
            </a:r>
            <a:r>
              <a:rPr lang="en-GB" baseline="0" dirty="0"/>
              <a:t>, in terms of our international student uptake, we are hugely diverse which is one of our strengths at QM.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baseline="0" dirty="0"/>
              <a:t>For this reason, it is important to ensure that the events you arrange are inclusive &amp; accessible </a:t>
            </a:r>
            <a:endParaRPr lang="en-GB" dirty="0"/>
          </a:p>
          <a:p>
            <a:pPr marL="0" indent="0">
              <a:buNone/>
            </a:pPr>
            <a:endParaRPr lang="en-GB"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Be culturally aware: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Think beyond race and ethnicity. A person’s culture is shaped by more than the colour of their skin or the way that they dress. It’s shaped by the person’s life experiences and traditions, which may be seen or unseen to the naked eye.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Learn by asking. Don’t be afraid to ask questions. People feel respected and appreciated when others take a genuine interest in who they are, so ask open-ended questions about their culture to learn more.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Exchange stories. Storytelling is a great way to share experiences that go beyond culture. Initiate an open conversation by sharing a personal story or experience.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indent="0">
              <a:buNone/>
            </a:pPr>
            <a:endParaRPr lang="en-GB" sz="1200" kern="1200" dirty="0">
              <a:solidFill>
                <a:schemeClr val="tx1"/>
              </a:solidFill>
              <a:effectLst/>
              <a:latin typeface="+mn-lt"/>
              <a:ea typeface="+mn-ea"/>
              <a:cs typeface="+mn-cs"/>
            </a:endParaRPr>
          </a:p>
          <a:p>
            <a:pPr marL="0" indent="0">
              <a:buNone/>
            </a:pPr>
            <a:endParaRPr lang="en-GB" sz="1200" kern="1200" dirty="0">
              <a:solidFill>
                <a:schemeClr val="tx1"/>
              </a:solidFill>
              <a:effectLst/>
              <a:latin typeface="+mn-lt"/>
              <a:ea typeface="+mn-ea"/>
              <a:cs typeface="+mn-cs"/>
            </a:endParaRPr>
          </a:p>
          <a:p>
            <a:pPr marL="0" indent="0">
              <a:buNone/>
            </a:pPr>
            <a:br>
              <a:rPr lang="en-GB" sz="1200" kern="1200" dirty="0">
                <a:solidFill>
                  <a:schemeClr val="tx1"/>
                </a:solidFill>
                <a:effectLst/>
                <a:latin typeface="+mn-lt"/>
                <a:ea typeface="+mn-ea"/>
                <a:cs typeface="+mn-cs"/>
              </a:rPr>
            </a:br>
            <a:endParaRPr lang="en-GB" baseline="0" dirty="0"/>
          </a:p>
        </p:txBody>
      </p:sp>
      <p:sp>
        <p:nvSpPr>
          <p:cNvPr id="4" name="Slide Number Placeholder 3"/>
          <p:cNvSpPr>
            <a:spLocks noGrp="1"/>
          </p:cNvSpPr>
          <p:nvPr>
            <p:ph type="sldNum" sz="quarter" idx="10"/>
          </p:nvPr>
        </p:nvSpPr>
        <p:spPr/>
        <p:txBody>
          <a:bodyPr/>
          <a:lstStyle/>
          <a:p>
            <a:fld id="{6A9E9983-03BD-CE4A-A872-576DFD7B0A13}" type="slidenum">
              <a:rPr lang="en-US" smtClean="0"/>
              <a:t>30</a:t>
            </a:fld>
            <a:endParaRPr lang="en-US"/>
          </a:p>
        </p:txBody>
      </p:sp>
    </p:spTree>
    <p:extLst>
      <p:ext uri="{BB962C8B-B14F-4D97-AF65-F5344CB8AC3E}">
        <p14:creationId xmlns:p14="http://schemas.microsoft.com/office/powerpoint/2010/main" val="417795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What the QM</a:t>
            </a:r>
            <a:r>
              <a:rPr lang="en-GB" baseline="0" dirty="0"/>
              <a:t> Buddy Scheme is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What your role is as a mentor within the scheme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Look at some work on communication and empathy </a:t>
            </a:r>
          </a:p>
          <a:p>
            <a:endParaRPr lang="en-GB" baseline="0" dirty="0"/>
          </a:p>
          <a:p>
            <a:r>
              <a:rPr lang="en-GB" baseline="0" dirty="0"/>
              <a:t>BREAK</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Referral and how you might refer people on</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What it takes to complete the scheme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Talk a little bit about inclusivity and where you can find out more about that</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This is a big part of the buddy scheme, so will cover what these events and meetings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What the next steps are in order to help you and the scheme </a:t>
            </a:r>
          </a:p>
          <a:p>
            <a:endParaRPr lang="en-GB"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3</a:t>
            </a:fld>
            <a:endParaRPr lang="en-US"/>
          </a:p>
        </p:txBody>
      </p:sp>
    </p:spTree>
    <p:extLst>
      <p:ext uri="{BB962C8B-B14F-4D97-AF65-F5344CB8AC3E}">
        <p14:creationId xmlns:p14="http://schemas.microsoft.com/office/powerpoint/2010/main" val="1749162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first meeting with your mentees should be about getting to know them and for them to get to know each other. </a:t>
            </a:r>
          </a:p>
          <a:p>
            <a:endParaRPr lang="en-GB" dirty="0"/>
          </a:p>
          <a:p>
            <a:pPr marL="228600" indent="-228600">
              <a:buAutoNum type="arabicPeriod"/>
            </a:pPr>
            <a:r>
              <a:rPr lang="en-GB" b="1" dirty="0"/>
              <a:t>Introduce yourself – </a:t>
            </a:r>
            <a:r>
              <a:rPr lang="en-GB" dirty="0"/>
              <a:t>your name, your course, your year and any other info that you think might be necessary. Ideally,</a:t>
            </a:r>
            <a:r>
              <a:rPr lang="en-GB" baseline="0" dirty="0"/>
              <a:t> they would have already received an email from you before their arrival, but it won’t hurt to re-introduce yourself, as this is your first face-to-face meeting. State that you will be their mentor for the next 7 weeks.</a:t>
            </a:r>
          </a:p>
          <a:p>
            <a:pPr marL="228600" indent="-228600">
              <a:buAutoNum type="arabicPeriod"/>
            </a:pPr>
            <a:endParaRPr lang="en-GB"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Ask them to introduce themselves </a:t>
            </a:r>
            <a:r>
              <a:rPr lang="en-GB" baseline="0" dirty="0"/>
              <a:t>– it’s only natural that you ask them to tell you their names and a little bit about them. This will help you establish a connection and hopefully make you less nervous.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Icebreaker</a:t>
            </a:r>
            <a:r>
              <a:rPr lang="en-GB" baseline="0" dirty="0"/>
              <a:t> – we will provide an icebreaker activity for you.</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Find out why they signed up for the scheme </a:t>
            </a:r>
            <a:r>
              <a:rPr lang="en-GB" baseline="0" dirty="0"/>
              <a:t>– it is essential that you know what their expectations are so that you can offer targeted support. Ask if they have any questions at this point. Recommend that they go to the Welcome Fair and make specific suggestions (if you think they should join Society X, or sign up for a sport).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baseline="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baseline="0" dirty="0"/>
              <a:t>Explain what your role entails </a:t>
            </a:r>
            <a:r>
              <a:rPr lang="en-GB" baseline="0" dirty="0"/>
              <a:t>– During the next few weeks, I will be here to give you tips and help you have the best experience as a fresher. You could also tell why you wanted to become a mentor on the Scheme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228600" indent="-228600">
              <a:buAutoNum type="arabicPeriod" startAt="6"/>
            </a:pPr>
            <a:r>
              <a:rPr lang="en-GB" b="1" baseline="0" dirty="0"/>
              <a:t>Decide on your next meeting </a:t>
            </a:r>
            <a:r>
              <a:rPr lang="en-GB" baseline="0" dirty="0"/>
              <a:t>– find a time and place that is suitable for everyone. Send everyone an event invitation on Outlook and send an email reminder 48h before. Always meet on campus or in venues very close to campus, that are frequented by other people (Starbucks, Costa). Make note of any accessibility needs that your mentees might have. </a:t>
            </a:r>
          </a:p>
        </p:txBody>
      </p:sp>
      <p:sp>
        <p:nvSpPr>
          <p:cNvPr id="4" name="Slide Number Placeholder 3"/>
          <p:cNvSpPr>
            <a:spLocks noGrp="1"/>
          </p:cNvSpPr>
          <p:nvPr>
            <p:ph type="sldNum" sz="quarter" idx="10"/>
          </p:nvPr>
        </p:nvSpPr>
        <p:spPr/>
        <p:txBody>
          <a:bodyPr/>
          <a:lstStyle/>
          <a:p>
            <a:fld id="{6A9E9983-03BD-CE4A-A872-576DFD7B0A13}" type="slidenum">
              <a:rPr lang="en-US" smtClean="0"/>
              <a:t>31</a:t>
            </a:fld>
            <a:endParaRPr lang="en-US"/>
          </a:p>
        </p:txBody>
      </p:sp>
    </p:spTree>
    <p:extLst>
      <p:ext uri="{BB962C8B-B14F-4D97-AF65-F5344CB8AC3E}">
        <p14:creationId xmlns:p14="http://schemas.microsoft.com/office/powerpoint/2010/main" val="2171558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32</a:t>
            </a:fld>
            <a:endParaRPr lang="en-US"/>
          </a:p>
        </p:txBody>
      </p:sp>
    </p:spTree>
    <p:extLst>
      <p:ext uri="{BB962C8B-B14F-4D97-AF65-F5344CB8AC3E}">
        <p14:creationId xmlns:p14="http://schemas.microsoft.com/office/powerpoint/2010/main" val="392335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Here are</a:t>
            </a:r>
            <a:r>
              <a:rPr lang="en-GB" b="1" baseline="0" dirty="0"/>
              <a:t> a range of activities that you might like to do in person with your mentees, that are inclusive, cheap or free: Obviously please feel free to think up your own ideas too!</a:t>
            </a:r>
            <a:endParaRPr lang="en-GB" b="1"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33</a:t>
            </a:fld>
            <a:endParaRPr lang="en-US"/>
          </a:p>
        </p:txBody>
      </p:sp>
    </p:spTree>
    <p:extLst>
      <p:ext uri="{BB962C8B-B14F-4D97-AF65-F5344CB8AC3E}">
        <p14:creationId xmlns:p14="http://schemas.microsoft.com/office/powerpoint/2010/main" val="640690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These</a:t>
            </a:r>
            <a:r>
              <a:rPr lang="en-GB" b="1" baseline="0" dirty="0"/>
              <a:t> types of topics can be really useful to mentees, and things that they would benefit from hearing a little more about  </a:t>
            </a:r>
            <a:endParaRPr lang="en-GB" b="1"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34</a:t>
            </a:fld>
            <a:endParaRPr lang="en-US"/>
          </a:p>
        </p:txBody>
      </p:sp>
    </p:spTree>
    <p:extLst>
      <p:ext uri="{BB962C8B-B14F-4D97-AF65-F5344CB8AC3E}">
        <p14:creationId xmlns:p14="http://schemas.microsoft.com/office/powerpoint/2010/main" val="301420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In the virtual world it might be helpful to think of some</a:t>
            </a:r>
            <a:r>
              <a:rPr lang="en-GB" b="1" baseline="0" dirty="0"/>
              <a:t> virtual ice breakers: </a:t>
            </a:r>
            <a:endParaRPr lang="en-GB" b="1"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35</a:t>
            </a:fld>
            <a:endParaRPr lang="en-US"/>
          </a:p>
        </p:txBody>
      </p:sp>
    </p:spTree>
    <p:extLst>
      <p:ext uri="{BB962C8B-B14F-4D97-AF65-F5344CB8AC3E}">
        <p14:creationId xmlns:p14="http://schemas.microsoft.com/office/powerpoint/2010/main" val="2817814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In terms</a:t>
            </a:r>
            <a:r>
              <a:rPr lang="en-GB" b="1" baseline="0" dirty="0"/>
              <a:t> of hosting an event in the online world, you could:</a:t>
            </a:r>
            <a:endParaRPr lang="en-GB" b="1"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36</a:t>
            </a:fld>
            <a:endParaRPr lang="en-US"/>
          </a:p>
        </p:txBody>
      </p:sp>
    </p:spTree>
    <p:extLst>
      <p:ext uri="{BB962C8B-B14F-4D97-AF65-F5344CB8AC3E}">
        <p14:creationId xmlns:p14="http://schemas.microsoft.com/office/powerpoint/2010/main" val="2980755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37</a:t>
            </a:fld>
            <a:endParaRPr lang="en-US"/>
          </a:p>
        </p:txBody>
      </p:sp>
    </p:spTree>
    <p:extLst>
      <p:ext uri="{BB962C8B-B14F-4D97-AF65-F5344CB8AC3E}">
        <p14:creationId xmlns:p14="http://schemas.microsoft.com/office/powerpoint/2010/main" val="3926688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MENTIMETER – please take 2 mins to give us some feedback on this session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https://www.menti.com/ad9j3qny3n</a:t>
            </a:r>
          </a:p>
        </p:txBody>
      </p:sp>
      <p:sp>
        <p:nvSpPr>
          <p:cNvPr id="4" name="Slide Number Placeholder 3"/>
          <p:cNvSpPr>
            <a:spLocks noGrp="1"/>
          </p:cNvSpPr>
          <p:nvPr>
            <p:ph type="sldNum" sz="quarter" idx="5"/>
          </p:nvPr>
        </p:nvSpPr>
        <p:spPr/>
        <p:txBody>
          <a:bodyPr/>
          <a:lstStyle/>
          <a:p>
            <a:fld id="{6A9E9983-03BD-CE4A-A872-576DFD7B0A13}" type="slidenum">
              <a:rPr lang="en-US" smtClean="0"/>
              <a:t>38</a:t>
            </a:fld>
            <a:endParaRPr lang="en-US"/>
          </a:p>
        </p:txBody>
      </p:sp>
    </p:spTree>
    <p:extLst>
      <p:ext uri="{BB962C8B-B14F-4D97-AF65-F5344CB8AC3E}">
        <p14:creationId xmlns:p14="http://schemas.microsoft.com/office/powerpoint/2010/main" val="177964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4</a:t>
            </a:fld>
            <a:endParaRPr lang="en-US"/>
          </a:p>
        </p:txBody>
      </p:sp>
    </p:spTree>
    <p:extLst>
      <p:ext uri="{BB962C8B-B14F-4D97-AF65-F5344CB8AC3E}">
        <p14:creationId xmlns:p14="http://schemas.microsoft.com/office/powerpoint/2010/main" val="1248666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baseline="0" dirty="0"/>
              <a:t>Around welcome week </a:t>
            </a:r>
            <a:r>
              <a:rPr lang="en-GB" baseline="0" dirty="0"/>
              <a:t>mentors will meet with new students and welcome them to Queen Mary. You will receive e-mail addresses for the new students you should maintain contact with. </a:t>
            </a:r>
          </a:p>
          <a:p>
            <a:pPr marL="171450" indent="-171450">
              <a:buFontTx/>
              <a:buChar char="-"/>
            </a:pPr>
            <a:endParaRPr lang="en-GB"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baseline="0" dirty="0"/>
              <a:t>Lasts for the academic year</a:t>
            </a:r>
            <a:r>
              <a:rPr lang="en-GB" baseline="0" dirty="0"/>
              <a:t>. Starts in week zero. We ask that you meet with them 4 times over the course of the year.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baseline="0" dirty="0"/>
              <a:t>The scheme is events led</a:t>
            </a:r>
            <a:r>
              <a:rPr lang="en-GB" baseline="0" dirty="0"/>
              <a:t>, so this is about you arranging events to connect with your mentees and catch up with them. But I will cover this more later on, giving you some ideas about the types of events you can arrange both virtually and in person</a:t>
            </a:r>
          </a:p>
          <a:p>
            <a:pPr marL="0" indent="0">
              <a:buFontTx/>
              <a:buNone/>
            </a:pPr>
            <a:endParaRPr lang="en-GB" baseline="0" dirty="0"/>
          </a:p>
          <a:p>
            <a:pPr marL="171450" indent="-171450">
              <a:buFontTx/>
              <a:buChar char="-"/>
            </a:pPr>
            <a:r>
              <a:rPr lang="en-GB" b="1" baseline="0" dirty="0"/>
              <a:t>Scheme is school specific, </a:t>
            </a:r>
            <a:r>
              <a:rPr lang="en-GB" baseline="0" dirty="0"/>
              <a:t>so you will be matched with mentees within the same school</a:t>
            </a:r>
          </a:p>
          <a:p>
            <a:pPr marL="171450" indent="-171450">
              <a:buFontTx/>
              <a:buChar char="-"/>
            </a:pPr>
            <a:endParaRPr lang="en-GB" baseline="0" dirty="0"/>
          </a:p>
          <a:p>
            <a:pPr marL="171450" indent="-171450">
              <a:buFontTx/>
              <a:buChar char="-"/>
            </a:pPr>
            <a:r>
              <a:rPr lang="en-GB" b="1" baseline="0" dirty="0"/>
              <a:t>You will be matched </a:t>
            </a:r>
            <a:r>
              <a:rPr lang="en-GB" baseline="0" dirty="0"/>
              <a:t>with new students joining us this Sep</a:t>
            </a:r>
          </a:p>
          <a:p>
            <a:pPr marL="171450" indent="-171450">
              <a:buFontTx/>
              <a:buChar char="-"/>
            </a:pPr>
            <a:endParaRPr lang="en-GB" baseline="0" dirty="0"/>
          </a:p>
          <a:p>
            <a:pPr marL="171450" indent="-171450">
              <a:buFontTx/>
              <a:buChar char="-"/>
            </a:pPr>
            <a:r>
              <a:rPr lang="en-GB" b="1" baseline="0" dirty="0"/>
              <a:t>Its about building a sense of community </a:t>
            </a:r>
            <a:r>
              <a:rPr lang="en-GB" baseline="0" dirty="0"/>
              <a:t>and belonging making sure our students have some support</a:t>
            </a:r>
          </a:p>
          <a:p>
            <a:pPr marL="0" indent="0">
              <a:buNone/>
            </a:pPr>
            <a:endParaRPr lang="en-GB" baseline="0" dirty="0"/>
          </a:p>
          <a:p>
            <a:pPr marL="171450" indent="-171450">
              <a:buFontTx/>
              <a:buChar char="-"/>
            </a:pPr>
            <a:r>
              <a:rPr lang="en-GB" baseline="0" dirty="0"/>
              <a:t>There will be </a:t>
            </a:r>
            <a:r>
              <a:rPr lang="en-GB" b="1" baseline="0" dirty="0"/>
              <a:t>online resources </a:t>
            </a:r>
            <a:r>
              <a:rPr lang="en-GB" baseline="0" dirty="0"/>
              <a:t>available to you which are primarily on the </a:t>
            </a:r>
            <a:r>
              <a:rPr lang="en-GB" baseline="0" dirty="0" err="1"/>
              <a:t>QMplus</a:t>
            </a:r>
            <a:r>
              <a:rPr lang="en-GB" baseline="0" dirty="0"/>
              <a:t> page</a:t>
            </a:r>
          </a:p>
          <a:p>
            <a:pPr marL="171450" indent="-171450">
              <a:buFontTx/>
              <a:buChar char="-"/>
            </a:pPr>
            <a:endParaRPr lang="en-GB" baseline="0" dirty="0"/>
          </a:p>
          <a:p>
            <a:pPr marL="171450" indent="-171450">
              <a:buFontTx/>
              <a:buChar char="-"/>
            </a:pPr>
            <a:r>
              <a:rPr lang="en-GB" baseline="0" dirty="0"/>
              <a:t>The Buddy scheme Team are always here to help you</a:t>
            </a:r>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5</a:t>
            </a:fld>
            <a:endParaRPr lang="en-US"/>
          </a:p>
        </p:txBody>
      </p:sp>
    </p:spTree>
    <p:extLst>
      <p:ext uri="{BB962C8B-B14F-4D97-AF65-F5344CB8AC3E}">
        <p14:creationId xmlns:p14="http://schemas.microsoft.com/office/powerpoint/2010/main" val="401241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role as a good</a:t>
            </a:r>
            <a:r>
              <a:rPr lang="en-GB" baseline="0" dirty="0"/>
              <a:t> mentor is to have these skills:</a:t>
            </a:r>
            <a:endParaRPr lang="en-GB" dirty="0"/>
          </a:p>
          <a:p>
            <a:endParaRPr lang="en-GB" dirty="0"/>
          </a:p>
          <a:p>
            <a:r>
              <a:rPr lang="en-GB" dirty="0"/>
              <a:t>These are the things that</a:t>
            </a:r>
            <a:r>
              <a:rPr lang="en-GB" baseline="0" dirty="0"/>
              <a:t> make a good mentor. </a:t>
            </a:r>
          </a:p>
          <a:p>
            <a:endParaRPr lang="en-GB" baseline="0" dirty="0"/>
          </a:p>
          <a:p>
            <a:r>
              <a:rPr lang="en-GB" baseline="0" dirty="0"/>
              <a:t>These are the things you all put on your applications which is why we have chosen you to be mentors </a:t>
            </a:r>
          </a:p>
          <a:p>
            <a:endParaRPr lang="en-GB" baseline="0" dirty="0"/>
          </a:p>
          <a:p>
            <a:endParaRPr lang="en-US" dirty="0"/>
          </a:p>
        </p:txBody>
      </p:sp>
      <p:sp>
        <p:nvSpPr>
          <p:cNvPr id="4" name="Slide Number Placeholder 3"/>
          <p:cNvSpPr>
            <a:spLocks noGrp="1"/>
          </p:cNvSpPr>
          <p:nvPr>
            <p:ph type="sldNum" sz="quarter" idx="10"/>
          </p:nvPr>
        </p:nvSpPr>
        <p:spPr/>
        <p:txBody>
          <a:bodyPr/>
          <a:lstStyle/>
          <a:p>
            <a:fld id="{6A9E9983-03BD-CE4A-A872-576DFD7B0A13}" type="slidenum">
              <a:rPr lang="en-US" smtClean="0"/>
              <a:t>6</a:t>
            </a:fld>
            <a:endParaRPr lang="en-US"/>
          </a:p>
        </p:txBody>
      </p:sp>
    </p:spTree>
    <p:extLst>
      <p:ext uri="{BB962C8B-B14F-4D97-AF65-F5344CB8AC3E}">
        <p14:creationId xmlns:p14="http://schemas.microsoft.com/office/powerpoint/2010/main" val="1428487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In terms of the process</a:t>
            </a:r>
            <a:r>
              <a:rPr lang="en-GB" sz="1200" baseline="0" dirty="0"/>
              <a:t> of Buddy Scheme and what's involved. </a:t>
            </a:r>
          </a:p>
          <a:p>
            <a:pPr marL="0" indent="0">
              <a:buNone/>
            </a:pPr>
            <a:endParaRPr lang="en-GB" sz="1200" baseline="0" dirty="0"/>
          </a:p>
          <a:p>
            <a:pPr marL="0" indent="0">
              <a:buNone/>
            </a:pPr>
            <a:r>
              <a:rPr lang="en-GB" sz="1200" b="1" baseline="0" dirty="0"/>
              <a:t>Application</a:t>
            </a:r>
            <a:r>
              <a:rPr lang="en-GB" sz="1200" baseline="0" dirty="0"/>
              <a:t> – DONE</a:t>
            </a:r>
          </a:p>
          <a:p>
            <a:pPr marL="0" indent="0">
              <a:buNone/>
            </a:pPr>
            <a:endParaRPr lang="en-GB" sz="1200" baseline="0" dirty="0"/>
          </a:p>
          <a:p>
            <a:pPr marL="0" indent="0">
              <a:buNone/>
            </a:pPr>
            <a:r>
              <a:rPr lang="en-GB" sz="1200" b="1" baseline="0" dirty="0"/>
              <a:t>Training</a:t>
            </a:r>
            <a:r>
              <a:rPr lang="en-GB" sz="1200" baseline="0" dirty="0"/>
              <a:t> – YOUR’E HERE NOW!</a:t>
            </a:r>
          </a:p>
          <a:p>
            <a:pPr marL="0" indent="0">
              <a:buNone/>
            </a:pPr>
            <a:endParaRPr lang="en-GB" sz="1200" baseline="0" dirty="0"/>
          </a:p>
          <a:p>
            <a:r>
              <a:rPr lang="en-GB" sz="1200" b="1" baseline="0" dirty="0"/>
              <a:t>Connect</a:t>
            </a:r>
            <a:r>
              <a:rPr lang="en-GB" sz="1200" baseline="0" dirty="0"/>
              <a:t> – After this training we will give you the opportunity to connect with other mentors in your school. Plan is to put all of our mentors onto the </a:t>
            </a:r>
            <a:r>
              <a:rPr lang="en-GB" sz="1200" baseline="0" dirty="0" err="1"/>
              <a:t>Qmplus</a:t>
            </a:r>
            <a:r>
              <a:rPr lang="en-GB" sz="1200" baseline="0" dirty="0"/>
              <a:t> page so you can connect with each other. We would really encourage you to form networks with other mentors in your school. </a:t>
            </a:r>
          </a:p>
          <a:p>
            <a:endParaRPr lang="en-GB" sz="1200" baseline="0" dirty="0"/>
          </a:p>
          <a:p>
            <a:r>
              <a:rPr lang="en-GB" sz="1200" b="1" baseline="0" dirty="0"/>
              <a:t>Early Sep  - </a:t>
            </a:r>
            <a:r>
              <a:rPr lang="en-GB" sz="1200" b="0" baseline="0" dirty="0"/>
              <a:t>Quick re-cap quiz to help refresh your minds with what you have learnt today </a:t>
            </a:r>
          </a:p>
          <a:p>
            <a:endParaRPr lang="en-GB" sz="1200" b="0" baseline="0" dirty="0"/>
          </a:p>
          <a:p>
            <a:r>
              <a:rPr lang="en-GB" sz="1200" b="1" baseline="0" dirty="0"/>
              <a:t>Sep 20</a:t>
            </a:r>
            <a:r>
              <a:rPr lang="en-GB" sz="1200" b="1" baseline="30000" dirty="0"/>
              <a:t>th</a:t>
            </a:r>
            <a:r>
              <a:rPr lang="en-GB" sz="1200" b="1" baseline="0" dirty="0"/>
              <a:t> – </a:t>
            </a:r>
            <a:r>
              <a:rPr lang="en-GB" sz="1200" b="0" baseline="0" dirty="0"/>
              <a:t>is when you get to meet your mentees. Aim is to get to ratio of 1 to 10 but in some Schools that might not be possible, so some of you might have groups of 1 to 15 or 20. Not ideal but important to note that quite a number will drop out, as they no longer need additional support</a:t>
            </a:r>
          </a:p>
          <a:p>
            <a:endParaRPr lang="en-GB" sz="1200" b="0" baseline="0" dirty="0"/>
          </a:p>
          <a:p>
            <a:r>
              <a:rPr lang="en-GB" sz="1200" b="0" baseline="0" dirty="0"/>
              <a:t>If allocated a larger group, give it a go, but should you feel overwhelmed, come back to us and we will rearrange the group</a:t>
            </a:r>
          </a:p>
          <a:p>
            <a:endParaRPr lang="en-GB" sz="1200" b="0" baseline="0" dirty="0"/>
          </a:p>
          <a:p>
            <a:r>
              <a:rPr lang="en-GB" sz="1200" b="1" baseline="0" dirty="0"/>
              <a:t>Transition Sep 2022 – March 2023 – </a:t>
            </a:r>
            <a:r>
              <a:rPr lang="en-GB" sz="1200" b="0" baseline="0" dirty="0"/>
              <a:t>keep in touch with mentees on a weekly basis, on platform of your choosing; </a:t>
            </a:r>
            <a:r>
              <a:rPr lang="en-GB" sz="1200" b="0" baseline="0" dirty="0" err="1"/>
              <a:t>Whatsapp</a:t>
            </a:r>
            <a:r>
              <a:rPr lang="en-GB" sz="1200" b="0" baseline="0" dirty="0"/>
              <a:t> or Ms Teams for example, just to drop them a message, checking in to see how they’re doing and if anyone needs any support at all</a:t>
            </a:r>
          </a:p>
          <a:p>
            <a:endParaRPr lang="en-GB" sz="1200" b="0" baseline="0" dirty="0"/>
          </a:p>
          <a:p>
            <a:r>
              <a:rPr lang="en-GB" sz="1200" b="1" baseline="0" dirty="0"/>
              <a:t>From Sep to March </a:t>
            </a:r>
            <a:r>
              <a:rPr lang="en-GB" sz="1200" b="0" baseline="0" dirty="0"/>
              <a:t>we would ask you to run 4 events with your mentees over the course of the academic year. You might want to run 2 events in semester A and 2 events in Semester B. They don’t ned to be big events – coffee morning etc to encourage them to get to know one another and you</a:t>
            </a:r>
          </a:p>
          <a:p>
            <a:endParaRPr lang="en-GB" sz="1200" b="0" baseline="0" dirty="0"/>
          </a:p>
          <a:p>
            <a:r>
              <a:rPr lang="en-GB" sz="1200" b="1" baseline="0" dirty="0"/>
              <a:t>At the end of the scheme in March 2023</a:t>
            </a:r>
            <a:r>
              <a:rPr lang="en-GB" sz="1200" b="0" baseline="0" dirty="0"/>
              <a:t>, we would ask that you write up your reflective piece about what it was like being part of the buddy scheme, which we will talk about more later on.</a:t>
            </a:r>
          </a:p>
        </p:txBody>
      </p:sp>
      <p:sp>
        <p:nvSpPr>
          <p:cNvPr id="4" name="Slide Number Placeholder 3"/>
          <p:cNvSpPr>
            <a:spLocks noGrp="1"/>
          </p:cNvSpPr>
          <p:nvPr>
            <p:ph type="sldNum" sz="quarter" idx="10"/>
          </p:nvPr>
        </p:nvSpPr>
        <p:spPr/>
        <p:txBody>
          <a:bodyPr/>
          <a:lstStyle/>
          <a:p>
            <a:fld id="{6A9E9983-03BD-CE4A-A872-576DFD7B0A13}" type="slidenum">
              <a:rPr lang="en-US" smtClean="0"/>
              <a:t>7</a:t>
            </a:fld>
            <a:endParaRPr lang="en-US"/>
          </a:p>
        </p:txBody>
      </p:sp>
    </p:spTree>
    <p:extLst>
      <p:ext uri="{BB962C8B-B14F-4D97-AF65-F5344CB8AC3E}">
        <p14:creationId xmlns:p14="http://schemas.microsoft.com/office/powerpoint/2010/main" val="75315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One of the things we’ve found since 2020/2022 is that maintaining engagement with your mentees</a:t>
            </a:r>
            <a:r>
              <a:rPr lang="en-GB" baseline="0" dirty="0"/>
              <a:t> really is key.</a:t>
            </a:r>
          </a:p>
          <a:p>
            <a:pPr marL="0" indent="0">
              <a:buFont typeface="Arial" panose="020B0604020202020204" pitchFamily="34" charset="0"/>
              <a:buNone/>
            </a:pPr>
            <a:endParaRPr lang="en-GB" baseline="0" dirty="0"/>
          </a:p>
          <a:p>
            <a:pPr marL="171450" indent="-171450">
              <a:buFont typeface="Arial" panose="020B0604020202020204" pitchFamily="34" charset="0"/>
              <a:buChar char="•"/>
            </a:pPr>
            <a:r>
              <a:rPr lang="en-GB" baseline="0" dirty="0"/>
              <a:t>It is really important than to keep in touch and connected with one another. </a:t>
            </a:r>
          </a:p>
          <a:p>
            <a:pPr marL="0" indent="0">
              <a:buFont typeface="Arial" panose="020B0604020202020204" pitchFamily="34" charset="0"/>
              <a:buNone/>
            </a:pPr>
            <a:endParaRPr lang="en-GB" baseline="0" dirty="0"/>
          </a:p>
          <a:p>
            <a:pPr marL="171450" indent="-171450">
              <a:buFont typeface="Arial" panose="020B0604020202020204" pitchFamily="34" charset="0"/>
              <a:buChar char="•"/>
            </a:pPr>
            <a:r>
              <a:rPr lang="en-GB" baseline="0" dirty="0"/>
              <a:t>Making events easy and accessible for your mentees to get to know one another will be key. We will give you some ideas about what you can do online and in the real world later on in the training. But running these events really is key to getting to know your mentees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For returning students coming back this September, this will be the first time there are no covid related restrictions (we hope) which is why we would encourage you to work with other mentors in your Schools, combining forces to help with running events and staying connected with people, and meeting on campus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Not if but WHEN mentees drop out don’t worry, it is entirely normal. If you are given a larger group of mentees, please don’t worry because the chances are that a large number of mentees will find their feet and wont need to be making regular contact with you anymore. Which will then leave you with a smaller group of mentees needing </a:t>
            </a:r>
            <a:r>
              <a:rPr lang="en-GB" i="1" baseline="0" dirty="0"/>
              <a:t>that bit </a:t>
            </a:r>
            <a:r>
              <a:rPr lang="en-GB" baseline="0" dirty="0"/>
              <a:t>more support. </a:t>
            </a:r>
            <a:endParaRPr lang="en-GB"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8</a:t>
            </a:fld>
            <a:endParaRPr lang="en-US"/>
          </a:p>
        </p:txBody>
      </p:sp>
    </p:spTree>
    <p:extLst>
      <p:ext uri="{BB962C8B-B14F-4D97-AF65-F5344CB8AC3E}">
        <p14:creationId xmlns:p14="http://schemas.microsoft.com/office/powerpoint/2010/main" val="188815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don’t worry and more importantly don’t give up if your mentees are unresponsive at first:</a:t>
            </a:r>
          </a:p>
          <a:p>
            <a:endParaRPr lang="en-GB" dirty="0"/>
          </a:p>
          <a:p>
            <a:r>
              <a:rPr lang="en-GB" dirty="0"/>
              <a:t>If you need some help at any point please contact me, we can have a chat about what we can do going forward, like assigning you more mentees for example</a:t>
            </a:r>
          </a:p>
          <a:p>
            <a:endParaRPr lang="en-GB" dirty="0"/>
          </a:p>
          <a:p>
            <a:endParaRPr lang="en-GB" dirty="0"/>
          </a:p>
        </p:txBody>
      </p:sp>
      <p:sp>
        <p:nvSpPr>
          <p:cNvPr id="4" name="Slide Number Placeholder 3"/>
          <p:cNvSpPr>
            <a:spLocks noGrp="1"/>
          </p:cNvSpPr>
          <p:nvPr>
            <p:ph type="sldNum" sz="quarter" idx="5"/>
          </p:nvPr>
        </p:nvSpPr>
        <p:spPr/>
        <p:txBody>
          <a:bodyPr/>
          <a:lstStyle/>
          <a:p>
            <a:fld id="{6A9E9983-03BD-CE4A-A872-576DFD7B0A13}" type="slidenum">
              <a:rPr lang="en-US" smtClean="0"/>
              <a:t>9</a:t>
            </a:fld>
            <a:endParaRPr lang="en-US"/>
          </a:p>
        </p:txBody>
      </p:sp>
    </p:spTree>
    <p:extLst>
      <p:ext uri="{BB962C8B-B14F-4D97-AF65-F5344CB8AC3E}">
        <p14:creationId xmlns:p14="http://schemas.microsoft.com/office/powerpoint/2010/main" val="33613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GB"/>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43BFD1B-B72A-344C-B3DE-99688AAD4616}"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356548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43BFD1B-B72A-344C-B3DE-99688AAD4616}"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132012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43BFD1B-B72A-344C-B3DE-99688AAD4616}"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395224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43BFD1B-B72A-344C-B3DE-99688AAD4616}"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129596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3BFD1B-B72A-344C-B3DE-99688AAD4616}"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133747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643BFD1B-B72A-344C-B3DE-99688AAD4616}"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378259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43BFD1B-B72A-344C-B3DE-99688AAD4616}" type="datetimeFigureOut">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61467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643BFD1B-B72A-344C-B3DE-99688AAD4616}" type="datetimeFigureOut">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313768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BFD1B-B72A-344C-B3DE-99688AAD4616}" type="datetimeFigureOut">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335679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43BFD1B-B72A-344C-B3DE-99688AAD4616}"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60834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43BFD1B-B72A-344C-B3DE-99688AAD4616}"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E7541-4384-C046-A06C-3FFBE9FAC4DB}" type="slidenum">
              <a:rPr lang="en-US" smtClean="0"/>
              <a:t>‹#›</a:t>
            </a:fld>
            <a:endParaRPr lang="en-US"/>
          </a:p>
        </p:txBody>
      </p:sp>
    </p:spTree>
    <p:extLst>
      <p:ext uri="{BB962C8B-B14F-4D97-AF65-F5344CB8AC3E}">
        <p14:creationId xmlns:p14="http://schemas.microsoft.com/office/powerpoint/2010/main" val="222014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43BFD1B-B72A-344C-B3DE-99688AAD4616}" type="datetimeFigureOut">
              <a:rPr lang="en-US" smtClean="0"/>
              <a:t>6/16/2022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6E7541-4384-C046-A06C-3FFBE9FAC4DB}" type="slidenum">
              <a:rPr lang="en-US" smtClean="0"/>
              <a:t>‹#›</a:t>
            </a:fld>
            <a:endParaRPr lang="en-US"/>
          </a:p>
        </p:txBody>
      </p:sp>
    </p:spTree>
    <p:extLst>
      <p:ext uri="{BB962C8B-B14F-4D97-AF65-F5344CB8AC3E}">
        <p14:creationId xmlns:p14="http://schemas.microsoft.com/office/powerpoint/2010/main" val="135855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youtube.com/watch?v=1Evwgu369J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qmul.ac.uk/newstudents/becoming-a-queen-mary-student/academic-skills-enhancement-ase/" TargetMode="External"/><Relationship Id="rId3" Type="http://schemas.openxmlformats.org/officeDocument/2006/relationships/image" Target="../media/image2.png"/><Relationship Id="rId7" Type="http://schemas.openxmlformats.org/officeDocument/2006/relationships/hyperlink" Target="http://www.studenthealth.qmul.ac.uk/" TargetMode="External"/><Relationship Id="rId12" Type="http://schemas.openxmlformats.org/officeDocument/2006/relationships/hyperlink" Target="https://www.welfare.qmul.ac.uk/media/advice-and-counselling-service/international/student-advice-guides/A-Z-services-booklet_FinalDC3Nov-V2--web.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my.qmul.ac.uk/services-and-support/student-support-contacts/" TargetMode="External"/><Relationship Id="rId11" Type="http://schemas.openxmlformats.org/officeDocument/2006/relationships/hyperlink" Target="https://togetherall.com/en-gb/" TargetMode="External"/><Relationship Id="rId5" Type="http://schemas.openxmlformats.org/officeDocument/2006/relationships/hyperlink" Target="http://www.dds.qmul.ac.uk/" TargetMode="External"/><Relationship Id="rId10" Type="http://schemas.openxmlformats.org/officeDocument/2006/relationships/hyperlink" Target="http://www.welfare.qmul.ac.uk/" TargetMode="External"/><Relationship Id="rId4" Type="http://schemas.openxmlformats.org/officeDocument/2006/relationships/hyperlink" Target="https://reportandsupport.qmul.ac.uk/campaigns" TargetMode="External"/><Relationship Id="rId9" Type="http://schemas.openxmlformats.org/officeDocument/2006/relationships/hyperlink" Target="https://www.qmul.ac.uk/outreach/our-activities/pas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qmsu.org/employability/qmskills/traini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6.xml.rels><?xml version="1.0" encoding="UTF-8" standalone="yes"?>
<Relationships xmlns="http://schemas.openxmlformats.org/package/2006/relationships"><Relationship Id="rId8" Type="http://schemas.openxmlformats.org/officeDocument/2006/relationships/hyperlink" Target="https://kahoot.com/" TargetMode="External"/><Relationship Id="rId3" Type="http://schemas.openxmlformats.org/officeDocument/2006/relationships/image" Target="../media/image1.png"/><Relationship Id="rId7" Type="http://schemas.openxmlformats.org/officeDocument/2006/relationships/hyperlink" Target="https://www.penguin.co.uk/articles/2020/april/online-book-club-set-up.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www.bbcgoodfood.com/recipes/collection/student" TargetMode="External"/><Relationship Id="rId5" Type="http://schemas.openxmlformats.org/officeDocument/2006/relationships/hyperlink" Target="http://playingcards.io/" TargetMode="External"/><Relationship Id="rId4" Type="http://schemas.openxmlformats.org/officeDocument/2006/relationships/hyperlink" Target="https://www.ted.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mailto:buddyscheme@qmul.ac.uk"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mailto:buddyscheme@qmul.ac.u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Powerpoint slide 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Title 1"/>
          <p:cNvSpPr txBox="1">
            <a:spLocks/>
          </p:cNvSpPr>
          <p:nvPr/>
        </p:nvSpPr>
        <p:spPr>
          <a:xfrm>
            <a:off x="817393" y="369030"/>
            <a:ext cx="7506947" cy="439022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6000" b="1" dirty="0">
                <a:solidFill>
                  <a:srgbClr val="18BCB2"/>
                </a:solidFill>
                <a:latin typeface="Modern Love" panose="04090805081005020601" pitchFamily="82" charset="0"/>
                <a:cs typeface="Franxurter"/>
              </a:rPr>
              <a:t>Buddy Scheme</a:t>
            </a:r>
            <a:br>
              <a:rPr lang="en-GB" sz="6000" b="1" dirty="0">
                <a:solidFill>
                  <a:srgbClr val="18BCB2"/>
                </a:solidFill>
                <a:latin typeface="Modern Love" panose="04090805081005020601" pitchFamily="82" charset="0"/>
                <a:cs typeface="Franxurter"/>
              </a:rPr>
            </a:br>
            <a:r>
              <a:rPr lang="en-GB" sz="6000" b="1" dirty="0">
                <a:solidFill>
                  <a:srgbClr val="18BCB2"/>
                </a:solidFill>
                <a:latin typeface="Modern Love" panose="04090805081005020601" pitchFamily="82" charset="0"/>
                <a:cs typeface="Franxurter"/>
              </a:rPr>
              <a:t>Mentor training </a:t>
            </a:r>
          </a:p>
          <a:p>
            <a:r>
              <a:rPr lang="en-GB" sz="6000" b="1" dirty="0">
                <a:solidFill>
                  <a:srgbClr val="18BCB2"/>
                </a:solidFill>
                <a:latin typeface="Modern Love" panose="04090805081005020601" pitchFamily="82" charset="0"/>
                <a:cs typeface="Franxurter"/>
              </a:rPr>
              <a:t>2022</a:t>
            </a:r>
            <a:endParaRPr lang="en-GB" sz="3200" dirty="0">
              <a:solidFill>
                <a:srgbClr val="139288"/>
              </a:solidFill>
              <a:latin typeface="Cordia New" panose="020B0502040204020203" pitchFamily="34" charset="-34"/>
              <a:cs typeface="Cordia New" panose="020B0502040204020203" pitchFamily="34" charset="-34"/>
            </a:endParaRPr>
          </a:p>
          <a:p>
            <a:r>
              <a:rPr lang="en-GB" dirty="0">
                <a:solidFill>
                  <a:srgbClr val="139288"/>
                </a:solidFill>
                <a:latin typeface="Cordia New" panose="020B0502040204020203" pitchFamily="34" charset="-34"/>
                <a:cs typeface="Cordia New" panose="020B0502040204020203" pitchFamily="34" charset="-34"/>
              </a:rPr>
              <a:t>Scarlett Catterall</a:t>
            </a:r>
          </a:p>
          <a:p>
            <a:r>
              <a:rPr lang="en-GB" sz="2400" b="1" dirty="0">
                <a:solidFill>
                  <a:srgbClr val="139288"/>
                </a:solidFill>
                <a:latin typeface="Cordia New" panose="020B0502040204020203" pitchFamily="34" charset="-34"/>
                <a:cs typeface="Cordia New" panose="020B0502040204020203" pitchFamily="34" charset="-34"/>
              </a:rPr>
              <a:t> Student Experience &amp; Campaigns Coordinator </a:t>
            </a:r>
          </a:p>
        </p:txBody>
      </p:sp>
    </p:spTree>
    <p:extLst>
      <p:ext uri="{BB962C8B-B14F-4D97-AF65-F5344CB8AC3E}">
        <p14:creationId xmlns:p14="http://schemas.microsoft.com/office/powerpoint/2010/main" val="26246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593338" y="360814"/>
            <a:ext cx="2920608"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Your rights</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726050" y="1194591"/>
            <a:ext cx="7439542" cy="3385542"/>
          </a:xfrm>
          <a:prstGeom prst="rect">
            <a:avLst/>
          </a:prstGeom>
        </p:spPr>
        <p:txBody>
          <a:bodyPr wrap="square">
            <a:spAutoFit/>
          </a:bodyPr>
          <a:lstStyle/>
          <a:p>
            <a:r>
              <a:rPr lang="en-US" sz="2400" b="1" dirty="0">
                <a:solidFill>
                  <a:schemeClr val="tx1">
                    <a:lumMod val="75000"/>
                    <a:lumOff val="25000"/>
                  </a:schemeClr>
                </a:solidFill>
                <a:latin typeface="DIN Alternate Bold"/>
                <a:cs typeface="DIN Alternate Bold"/>
              </a:rPr>
              <a:t>Mentors’ rights</a:t>
            </a:r>
          </a:p>
          <a:p>
            <a:endParaRPr lang="en-GB" dirty="0">
              <a:solidFill>
                <a:schemeClr val="tx1">
                  <a:lumMod val="75000"/>
                  <a:lumOff val="25000"/>
                </a:schemeClr>
              </a:solidFill>
              <a:latin typeface="DIN Alternate Bold"/>
              <a:cs typeface="DIN Alternate Bold"/>
            </a:endParaRPr>
          </a:p>
          <a:p>
            <a:pPr marL="285750" indent="-285750" fontAlgn="base">
              <a:buFont typeface="Arial" panose="020B0604020202020204" pitchFamily="34" charset="0"/>
              <a:buChar char="•"/>
            </a:pPr>
            <a:r>
              <a:rPr lang="en-US" sz="2400" dirty="0">
                <a:solidFill>
                  <a:schemeClr val="tx1">
                    <a:lumMod val="75000"/>
                    <a:lumOff val="25000"/>
                  </a:schemeClr>
                </a:solidFill>
                <a:latin typeface="DIN Alternate Bold"/>
                <a:cs typeface="DIN Alternate Bold"/>
              </a:rPr>
              <a:t>To say </a:t>
            </a:r>
            <a:r>
              <a:rPr lang="en-US" sz="2800" b="1" u="sng" dirty="0">
                <a:solidFill>
                  <a:schemeClr val="tx1">
                    <a:lumMod val="75000"/>
                    <a:lumOff val="25000"/>
                  </a:schemeClr>
                </a:solidFill>
                <a:latin typeface="DIN Alternate Bold"/>
                <a:cs typeface="DIN Alternate Bold"/>
              </a:rPr>
              <a:t>NO</a:t>
            </a:r>
            <a:endParaRPr lang="en-US" sz="2800" dirty="0">
              <a:solidFill>
                <a:schemeClr val="tx1">
                  <a:lumMod val="75000"/>
                  <a:lumOff val="25000"/>
                </a:schemeClr>
              </a:solidFill>
              <a:latin typeface="DIN Alternate Bold"/>
              <a:cs typeface="DIN Alternate Bold"/>
            </a:endParaRPr>
          </a:p>
          <a:p>
            <a:pPr marL="285750" indent="-285750" fontAlgn="base">
              <a:buFont typeface="Arial" panose="020B0604020202020204" pitchFamily="34" charset="0"/>
              <a:buChar char="•"/>
            </a:pPr>
            <a:r>
              <a:rPr lang="en-GB" sz="2400" dirty="0">
                <a:solidFill>
                  <a:schemeClr val="tx1">
                    <a:lumMod val="75000"/>
                    <a:lumOff val="25000"/>
                  </a:schemeClr>
                </a:solidFill>
                <a:latin typeface="DIN Alternate Bold"/>
                <a:cs typeface="DIN Alternate Bold"/>
              </a:rPr>
              <a:t>To feel comfortable at all times </a:t>
            </a:r>
          </a:p>
          <a:p>
            <a:pPr marL="285750" indent="-285750" fontAlgn="base">
              <a:buFont typeface="Arial" panose="020B0604020202020204" pitchFamily="34" charset="0"/>
              <a:buChar char="•"/>
            </a:pPr>
            <a:r>
              <a:rPr lang="en-GB" sz="2400" dirty="0">
                <a:solidFill>
                  <a:schemeClr val="tx1">
                    <a:lumMod val="75000"/>
                    <a:lumOff val="25000"/>
                  </a:schemeClr>
                </a:solidFill>
                <a:latin typeface="DIN Alternate Bold"/>
                <a:cs typeface="DIN Alternate Bold"/>
              </a:rPr>
              <a:t>To not be overwhelmed (this should not take up more than 10 hours of your time in 2022/23)</a:t>
            </a:r>
          </a:p>
          <a:p>
            <a:pPr marL="285750" indent="-285750" fontAlgn="base">
              <a:buFont typeface="Arial" panose="020B0604020202020204" pitchFamily="34" charset="0"/>
              <a:buChar char="•"/>
            </a:pPr>
            <a:r>
              <a:rPr lang="en-GB" sz="2400" dirty="0">
                <a:solidFill>
                  <a:schemeClr val="tx1">
                    <a:lumMod val="75000"/>
                    <a:lumOff val="25000"/>
                  </a:schemeClr>
                </a:solidFill>
                <a:latin typeface="DIN Alternate Bold"/>
                <a:cs typeface="DIN Alternate Bold"/>
              </a:rPr>
              <a:t>To have a good time</a:t>
            </a:r>
          </a:p>
          <a:p>
            <a:pPr marL="285750" indent="-285750" fontAlgn="base">
              <a:buFont typeface="Arial" panose="020B0604020202020204" pitchFamily="34" charset="0"/>
              <a:buChar char="•"/>
            </a:pPr>
            <a:r>
              <a:rPr lang="en-GB" sz="2400" dirty="0">
                <a:solidFill>
                  <a:schemeClr val="tx1">
                    <a:lumMod val="75000"/>
                    <a:lumOff val="25000"/>
                  </a:schemeClr>
                </a:solidFill>
                <a:latin typeface="DIN Alternate Bold"/>
                <a:cs typeface="DIN Alternate Bold"/>
              </a:rPr>
              <a:t>To withdraw from the scheme at any point*</a:t>
            </a:r>
          </a:p>
          <a:p>
            <a:pPr fontAlgn="base"/>
            <a:r>
              <a:rPr lang="en-GB" sz="2400" dirty="0">
                <a:solidFill>
                  <a:schemeClr val="tx1">
                    <a:lumMod val="75000"/>
                    <a:lumOff val="25000"/>
                  </a:schemeClr>
                </a:solidFill>
                <a:latin typeface="DIN Alternate Bold"/>
                <a:cs typeface="DIN Alternate Bold"/>
              </a:rPr>
              <a:t>* But please let us know!</a:t>
            </a:r>
          </a:p>
        </p:txBody>
      </p:sp>
    </p:spTree>
    <p:extLst>
      <p:ext uri="{BB962C8B-B14F-4D97-AF65-F5344CB8AC3E}">
        <p14:creationId xmlns:p14="http://schemas.microsoft.com/office/powerpoint/2010/main" val="317525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346454" y="260285"/>
            <a:ext cx="4209807"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Communication</a:t>
            </a:r>
            <a:endParaRPr lang="en-US" sz="4800" dirty="0">
              <a:solidFill>
                <a:srgbClr val="139288"/>
              </a:solidFill>
              <a:latin typeface="Impact" panose="020B0806030902050204" pitchFamily="34" charset="0"/>
              <a:cs typeface="Franxurter"/>
            </a:endParaRPr>
          </a:p>
        </p:txBody>
      </p:sp>
      <p:graphicFrame>
        <p:nvGraphicFramePr>
          <p:cNvPr id="7" name="Content Placeholder 3"/>
          <p:cNvGraphicFramePr>
            <a:graphicFrameLocks/>
          </p:cNvGraphicFramePr>
          <p:nvPr>
            <p:extLst>
              <p:ext uri="{D42A27DB-BD31-4B8C-83A1-F6EECF244321}">
                <p14:modId xmlns:p14="http://schemas.microsoft.com/office/powerpoint/2010/main" val="113212436"/>
              </p:ext>
            </p:extLst>
          </p:nvPr>
        </p:nvGraphicFramePr>
        <p:xfrm>
          <a:off x="1345738" y="1063229"/>
          <a:ext cx="6728088" cy="38108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3742190" y="2506985"/>
            <a:ext cx="2099776" cy="923330"/>
          </a:xfrm>
          <a:prstGeom prst="rect">
            <a:avLst/>
          </a:prstGeom>
          <a:noFill/>
        </p:spPr>
        <p:txBody>
          <a:bodyPr wrap="square" rtlCol="0">
            <a:spAutoFit/>
          </a:bodyPr>
          <a:lstStyle/>
          <a:p>
            <a:pPr algn="ctr"/>
            <a:r>
              <a:rPr lang="en-GB" b="1" dirty="0">
                <a:solidFill>
                  <a:schemeClr val="tx1">
                    <a:lumMod val="75000"/>
                    <a:lumOff val="25000"/>
                  </a:schemeClr>
                </a:solidFill>
              </a:rPr>
              <a:t>Elements of effective communication</a:t>
            </a:r>
          </a:p>
        </p:txBody>
      </p:sp>
    </p:spTree>
    <p:extLst>
      <p:ext uri="{BB962C8B-B14F-4D97-AF65-F5344CB8AC3E}">
        <p14:creationId xmlns:p14="http://schemas.microsoft.com/office/powerpoint/2010/main" val="154868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57"/>
            <a:ext cx="9144000" cy="5142857"/>
          </a:xfrm>
          <a:prstGeom prst="rect">
            <a:avLst/>
          </a:prstGeom>
        </p:spPr>
      </p:pic>
      <p:sp>
        <p:nvSpPr>
          <p:cNvPr id="5" name="Rectangle 4"/>
          <p:cNvSpPr/>
          <p:nvPr/>
        </p:nvSpPr>
        <p:spPr>
          <a:xfrm>
            <a:off x="334662" y="300693"/>
            <a:ext cx="5908990"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What are the Barriers?</a:t>
            </a:r>
            <a:endParaRPr lang="en-US" sz="4800" dirty="0">
              <a:solidFill>
                <a:srgbClr val="139288"/>
              </a:solidFill>
              <a:latin typeface="Impact" panose="020B0806030902050204" pitchFamily="34" charset="0"/>
              <a:cs typeface="Franxurter"/>
            </a:endParaRPr>
          </a:p>
        </p:txBody>
      </p:sp>
      <p:graphicFrame>
        <p:nvGraphicFramePr>
          <p:cNvPr id="6" name="Diagram 5"/>
          <p:cNvGraphicFramePr/>
          <p:nvPr>
            <p:extLst>
              <p:ext uri="{D42A27DB-BD31-4B8C-83A1-F6EECF244321}">
                <p14:modId xmlns:p14="http://schemas.microsoft.com/office/powerpoint/2010/main" val="4246169139"/>
              </p:ext>
            </p:extLst>
          </p:nvPr>
        </p:nvGraphicFramePr>
        <p:xfrm>
          <a:off x="1813888" y="1278864"/>
          <a:ext cx="5510857" cy="34792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3671905" y="2673330"/>
            <a:ext cx="1794821" cy="923330"/>
          </a:xfrm>
          <a:prstGeom prst="rect">
            <a:avLst/>
          </a:prstGeom>
          <a:noFill/>
        </p:spPr>
        <p:txBody>
          <a:bodyPr wrap="square" rtlCol="0">
            <a:spAutoFit/>
          </a:bodyPr>
          <a:lstStyle/>
          <a:p>
            <a:pPr algn="ctr"/>
            <a:r>
              <a:rPr lang="en-GB" b="1" dirty="0">
                <a:solidFill>
                  <a:schemeClr val="tx1">
                    <a:lumMod val="75000"/>
                    <a:lumOff val="25000"/>
                  </a:schemeClr>
                </a:solidFill>
                <a:latin typeface="DIN Alternate Bold"/>
                <a:cs typeface="DIN Alternate Bold"/>
              </a:rPr>
              <a:t>Barriers to effective communication</a:t>
            </a:r>
          </a:p>
        </p:txBody>
      </p:sp>
    </p:spTree>
    <p:extLst>
      <p:ext uri="{BB962C8B-B14F-4D97-AF65-F5344CB8AC3E}">
        <p14:creationId xmlns:p14="http://schemas.microsoft.com/office/powerpoint/2010/main" val="62441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457200" y="437273"/>
            <a:ext cx="5801588"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Good Group Dynamics </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457200" y="1619780"/>
            <a:ext cx="7393823" cy="2554545"/>
          </a:xfrm>
          <a:prstGeom prst="rect">
            <a:avLst/>
          </a:prstGeom>
        </p:spPr>
        <p:txBody>
          <a:bodyPr wrap="square">
            <a:spAutoFit/>
          </a:bodyPr>
          <a:lstStyle/>
          <a:p>
            <a:pPr marL="285750" indent="-285750">
              <a:buFont typeface="Arial"/>
              <a:buChar char="•"/>
            </a:pPr>
            <a:r>
              <a:rPr lang="en-GB" sz="2000" dirty="0">
                <a:solidFill>
                  <a:schemeClr val="tx1">
                    <a:lumMod val="75000"/>
                    <a:lumOff val="25000"/>
                  </a:schemeClr>
                </a:solidFill>
                <a:latin typeface="DIN Alternate Bold"/>
                <a:cs typeface="DIN Alternate Bold"/>
              </a:rPr>
              <a:t>Group Leaders – clear communicator, strong organisational skills, show confidence in the group, kind and fair</a:t>
            </a:r>
          </a:p>
          <a:p>
            <a:pPr marL="285750" indent="-285750">
              <a:buFont typeface="Arial"/>
              <a:buChar char="•"/>
            </a:pPr>
            <a:endParaRPr lang="en-GB" sz="2000" dirty="0">
              <a:solidFill>
                <a:schemeClr val="tx1">
                  <a:lumMod val="75000"/>
                  <a:lumOff val="25000"/>
                </a:schemeClr>
              </a:solidFill>
              <a:latin typeface="DIN Alternate Bold"/>
              <a:cs typeface="DIN Alternate Bold"/>
            </a:endParaRPr>
          </a:p>
          <a:p>
            <a:pPr marL="285750" indent="-285750">
              <a:buFont typeface="Arial"/>
              <a:buChar char="•"/>
            </a:pPr>
            <a:endParaRPr lang="en-GB" sz="2000" dirty="0">
              <a:solidFill>
                <a:schemeClr val="tx1">
                  <a:lumMod val="75000"/>
                  <a:lumOff val="25000"/>
                </a:schemeClr>
              </a:solidFill>
              <a:latin typeface="DIN Alternate Bold"/>
              <a:cs typeface="DIN Alternate Bold"/>
            </a:endParaRPr>
          </a:p>
          <a:p>
            <a:pPr marL="285750" indent="-285750">
              <a:buFont typeface="Arial"/>
              <a:buChar char="•"/>
            </a:pPr>
            <a:r>
              <a:rPr lang="en-GB" sz="2000" dirty="0">
                <a:solidFill>
                  <a:schemeClr val="tx1">
                    <a:lumMod val="75000"/>
                    <a:lumOff val="25000"/>
                  </a:schemeClr>
                </a:solidFill>
                <a:latin typeface="DIN Alternate Bold"/>
                <a:cs typeface="DIN Alternate Bold"/>
              </a:rPr>
              <a:t>How can you manage a monopoliser?</a:t>
            </a:r>
          </a:p>
          <a:p>
            <a:pPr marL="285750" indent="-285750">
              <a:buFont typeface="Arial"/>
              <a:buChar char="•"/>
            </a:pPr>
            <a:endParaRPr lang="en-GB" sz="2000" dirty="0">
              <a:solidFill>
                <a:schemeClr val="tx1">
                  <a:lumMod val="75000"/>
                  <a:lumOff val="25000"/>
                </a:schemeClr>
              </a:solidFill>
              <a:latin typeface="DIN Alternate Bold"/>
              <a:cs typeface="DIN Alternate Bold"/>
            </a:endParaRPr>
          </a:p>
          <a:p>
            <a:pPr marL="285750" indent="-285750">
              <a:buFont typeface="Arial"/>
              <a:buChar char="•"/>
            </a:pPr>
            <a:endParaRPr lang="en-GB" sz="2000" dirty="0">
              <a:solidFill>
                <a:schemeClr val="tx1">
                  <a:lumMod val="75000"/>
                  <a:lumOff val="25000"/>
                </a:schemeClr>
              </a:solidFill>
              <a:latin typeface="DIN Alternate Bold"/>
              <a:cs typeface="DIN Alternate Bold"/>
            </a:endParaRPr>
          </a:p>
          <a:p>
            <a:pPr marL="285750" indent="-285750">
              <a:buFont typeface="Arial"/>
              <a:buChar char="•"/>
            </a:pPr>
            <a:r>
              <a:rPr lang="en-GB" sz="2000" dirty="0">
                <a:solidFill>
                  <a:schemeClr val="tx1">
                    <a:lumMod val="75000"/>
                    <a:lumOff val="25000"/>
                  </a:schemeClr>
                </a:solidFill>
                <a:latin typeface="DIN Alternate Bold"/>
                <a:cs typeface="DIN Alternate Bold"/>
              </a:rPr>
              <a:t>How can you manage a quiet participant?</a:t>
            </a:r>
          </a:p>
        </p:txBody>
      </p:sp>
    </p:spTree>
    <p:extLst>
      <p:ext uri="{BB962C8B-B14F-4D97-AF65-F5344CB8AC3E}">
        <p14:creationId xmlns:p14="http://schemas.microsoft.com/office/powerpoint/2010/main" val="407701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349299" y="313061"/>
            <a:ext cx="7199279"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Virtual Communication Tips</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349299" y="1312337"/>
            <a:ext cx="8236917" cy="3170099"/>
          </a:xfrm>
          <a:prstGeom prst="rect">
            <a:avLst/>
          </a:prstGeom>
        </p:spPr>
        <p:txBody>
          <a:bodyPr wrap="square">
            <a:spAutoFit/>
          </a:bodyPr>
          <a:lstStyle/>
          <a:p>
            <a:pPr marL="285750" indent="-285750">
              <a:buFont typeface="Arial" panose="020B0604020202020204" pitchFamily="34" charset="0"/>
              <a:buChar char="•"/>
            </a:pPr>
            <a:r>
              <a:rPr lang="en-GB" sz="2000" dirty="0">
                <a:solidFill>
                  <a:schemeClr val="tx1">
                    <a:lumMod val="75000"/>
                    <a:lumOff val="25000"/>
                  </a:schemeClr>
                </a:solidFill>
                <a:latin typeface="DIN Alternate Bold"/>
                <a:cs typeface="DIN Alternate Bold"/>
              </a:rPr>
              <a:t>Ask your mentees to let you know what could make the experience better for them?</a:t>
            </a:r>
          </a:p>
          <a:p>
            <a:endParaRPr lang="en-GB" sz="2000" dirty="0">
              <a:solidFill>
                <a:schemeClr val="tx1">
                  <a:lumMod val="75000"/>
                  <a:lumOff val="25000"/>
                </a:schemeClr>
              </a:solidFill>
              <a:latin typeface="DIN Alternate Bold"/>
              <a:cs typeface="DIN Alternate Bold"/>
            </a:endParaRPr>
          </a:p>
          <a:p>
            <a:pPr marL="285750" indent="-285750">
              <a:buFont typeface="Arial" panose="020B0604020202020204" pitchFamily="34" charset="0"/>
              <a:buChar char="•"/>
            </a:pPr>
            <a:r>
              <a:rPr lang="en-GB" sz="2000" dirty="0">
                <a:solidFill>
                  <a:schemeClr val="tx1">
                    <a:lumMod val="75000"/>
                    <a:lumOff val="25000"/>
                  </a:schemeClr>
                </a:solidFill>
                <a:latin typeface="DIN Alternate Bold"/>
                <a:cs typeface="DIN Alternate Bold"/>
              </a:rPr>
              <a:t>Email and text can be easily open to misinterpretation…a little face or voice time goes a long way!</a:t>
            </a:r>
          </a:p>
          <a:p>
            <a:pPr marL="285750" indent="-285750">
              <a:buFont typeface="Arial" panose="020B0604020202020204" pitchFamily="34" charset="0"/>
              <a:buChar char="•"/>
            </a:pPr>
            <a:endParaRPr lang="en-GB" sz="2000" dirty="0">
              <a:solidFill>
                <a:schemeClr val="tx1">
                  <a:lumMod val="75000"/>
                  <a:lumOff val="25000"/>
                </a:schemeClr>
              </a:solidFill>
              <a:latin typeface="DIN Alternate Bold"/>
              <a:cs typeface="DIN Alternate Bold"/>
            </a:endParaRPr>
          </a:p>
          <a:p>
            <a:pPr marL="285750" indent="-285750">
              <a:buFont typeface="Arial" panose="020B0604020202020204" pitchFamily="34" charset="0"/>
              <a:buChar char="•"/>
            </a:pPr>
            <a:r>
              <a:rPr lang="en-GB" sz="2000" dirty="0">
                <a:solidFill>
                  <a:schemeClr val="tx1">
                    <a:lumMod val="75000"/>
                    <a:lumOff val="25000"/>
                  </a:schemeClr>
                </a:solidFill>
                <a:latin typeface="DIN Alternate Bold"/>
                <a:cs typeface="DIN Alternate Bold"/>
              </a:rPr>
              <a:t>Managing online etiquette in group situations</a:t>
            </a:r>
          </a:p>
          <a:p>
            <a:pPr lvl="1"/>
            <a:r>
              <a:rPr lang="en-GB" sz="2000" dirty="0">
                <a:solidFill>
                  <a:schemeClr val="tx1">
                    <a:lumMod val="75000"/>
                    <a:lumOff val="25000"/>
                  </a:schemeClr>
                </a:solidFill>
                <a:latin typeface="DIN Alternate Bold"/>
                <a:cs typeface="DIN Alternate Bold"/>
              </a:rPr>
              <a:t>- Asking the group to give up some time for the conversation</a:t>
            </a:r>
          </a:p>
          <a:p>
            <a:pPr lvl="1"/>
            <a:r>
              <a:rPr lang="en-GB" sz="2000" dirty="0">
                <a:solidFill>
                  <a:schemeClr val="tx1">
                    <a:lumMod val="75000"/>
                    <a:lumOff val="25000"/>
                  </a:schemeClr>
                </a:solidFill>
                <a:latin typeface="DIN Alternate Bold"/>
                <a:cs typeface="DIN Alternate Bold"/>
              </a:rPr>
              <a:t>- Ensuring as much as possible all voices are heard</a:t>
            </a:r>
          </a:p>
          <a:p>
            <a:pPr lvl="1"/>
            <a:r>
              <a:rPr lang="en-GB" sz="2000" dirty="0">
                <a:solidFill>
                  <a:schemeClr val="tx1">
                    <a:lumMod val="75000"/>
                    <a:lumOff val="25000"/>
                  </a:schemeClr>
                </a:solidFill>
                <a:latin typeface="DIN Alternate Bold"/>
                <a:cs typeface="DIN Alternate Bold"/>
              </a:rPr>
              <a:t>- Looking out for bullying behaviours </a:t>
            </a:r>
          </a:p>
        </p:txBody>
      </p:sp>
    </p:spTree>
    <p:extLst>
      <p:ext uri="{BB962C8B-B14F-4D97-AF65-F5344CB8AC3E}">
        <p14:creationId xmlns:p14="http://schemas.microsoft.com/office/powerpoint/2010/main" val="325421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457200" y="293995"/>
            <a:ext cx="2666114"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MS TEAMS</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457200" y="1186755"/>
            <a:ext cx="8229600" cy="646331"/>
          </a:xfrm>
          <a:prstGeom prst="rect">
            <a:avLst/>
          </a:prstGeom>
        </p:spPr>
        <p:txBody>
          <a:bodyPr wrap="square">
            <a:spAutoFit/>
          </a:bodyPr>
          <a:lstStyle/>
          <a:p>
            <a:pPr marL="285750" indent="-285750">
              <a:buFont typeface="Arial" panose="020B0604020202020204" pitchFamily="34" charset="0"/>
              <a:buChar char="•"/>
            </a:pPr>
            <a:r>
              <a:rPr lang="en-GB" dirty="0">
                <a:latin typeface="DIN Alternate Bold"/>
                <a:cs typeface="DIN Alternate Bold"/>
              </a:rPr>
              <a:t>Setting up a meeting in MS Teams is as simple as adding a Teams Meeting to an invite</a:t>
            </a:r>
          </a:p>
        </p:txBody>
      </p:sp>
      <p:pic>
        <p:nvPicPr>
          <p:cNvPr id="7" name="Picture 6"/>
          <p:cNvPicPr>
            <a:picLocks noChangeAspect="1"/>
          </p:cNvPicPr>
          <p:nvPr/>
        </p:nvPicPr>
        <p:blipFill>
          <a:blip r:embed="rId4"/>
          <a:stretch>
            <a:fillRect/>
          </a:stretch>
        </p:blipFill>
        <p:spPr>
          <a:xfrm>
            <a:off x="1892808" y="1688431"/>
            <a:ext cx="5150781" cy="3050848"/>
          </a:xfrm>
          <a:prstGeom prst="rect">
            <a:avLst/>
          </a:prstGeom>
        </p:spPr>
      </p:pic>
    </p:spTree>
    <p:extLst>
      <p:ext uri="{BB962C8B-B14F-4D97-AF65-F5344CB8AC3E}">
        <p14:creationId xmlns:p14="http://schemas.microsoft.com/office/powerpoint/2010/main" val="255525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TextBox 4"/>
          <p:cNvSpPr txBox="1"/>
          <p:nvPr/>
        </p:nvSpPr>
        <p:spPr>
          <a:xfrm>
            <a:off x="2802916" y="1212813"/>
            <a:ext cx="3245555" cy="3046988"/>
          </a:xfrm>
          <a:prstGeom prst="rect">
            <a:avLst/>
          </a:prstGeom>
          <a:noFill/>
        </p:spPr>
        <p:txBody>
          <a:bodyPr wrap="square" rtlCol="0">
            <a:spAutoFit/>
          </a:bodyPr>
          <a:lstStyle/>
          <a:p>
            <a:pPr algn="ctr"/>
            <a:r>
              <a:rPr lang="en-US" sz="9600" dirty="0">
                <a:solidFill>
                  <a:srgbClr val="15A59A"/>
                </a:solidFill>
                <a:latin typeface="Modern Love Caps" panose="04070805081001020A01" pitchFamily="82" charset="0"/>
                <a:cs typeface="Franxurter"/>
                <a:hlinkClick r:id="rId4"/>
              </a:rPr>
              <a:t>Short Film </a:t>
            </a:r>
            <a:endParaRPr lang="en-US" sz="9600" dirty="0">
              <a:solidFill>
                <a:srgbClr val="15A59A"/>
              </a:solidFill>
              <a:latin typeface="Modern Love Caps" panose="04070805081001020A01" pitchFamily="82" charset="0"/>
              <a:cs typeface="Franxurter"/>
            </a:endParaRPr>
          </a:p>
        </p:txBody>
      </p:sp>
    </p:spTree>
    <p:extLst>
      <p:ext uri="{BB962C8B-B14F-4D97-AF65-F5344CB8AC3E}">
        <p14:creationId xmlns:p14="http://schemas.microsoft.com/office/powerpoint/2010/main" val="59432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457200" y="355829"/>
            <a:ext cx="2389308"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Empathy</a:t>
            </a:r>
            <a:endParaRPr lang="en-US" sz="4800" dirty="0">
              <a:solidFill>
                <a:srgbClr val="139288"/>
              </a:solidFill>
              <a:latin typeface="Impact" panose="020B0806030902050204" pitchFamily="34" charset="0"/>
              <a:cs typeface="Franxurter"/>
            </a:endParaRPr>
          </a:p>
        </p:txBody>
      </p:sp>
      <p:sp>
        <p:nvSpPr>
          <p:cNvPr id="6" name="TextBox 5"/>
          <p:cNvSpPr txBox="1"/>
          <p:nvPr/>
        </p:nvSpPr>
        <p:spPr>
          <a:xfrm>
            <a:off x="457200" y="1193944"/>
            <a:ext cx="8229600" cy="830997"/>
          </a:xfrm>
          <a:prstGeom prst="rect">
            <a:avLst/>
          </a:prstGeom>
          <a:noFill/>
        </p:spPr>
        <p:txBody>
          <a:bodyPr wrap="square" rtlCol="0">
            <a:spAutoFit/>
          </a:bodyPr>
          <a:lstStyle/>
          <a:p>
            <a:r>
              <a:rPr lang="en-GB" sz="2400" dirty="0">
                <a:solidFill>
                  <a:schemeClr val="tx1">
                    <a:lumMod val="75000"/>
                    <a:lumOff val="25000"/>
                  </a:schemeClr>
                </a:solidFill>
              </a:rPr>
              <a:t>Empathy is the ability to understand someone else’s feelings and emotions</a:t>
            </a:r>
            <a:r>
              <a:rPr lang="en-GB" sz="2000" dirty="0">
                <a:solidFill>
                  <a:schemeClr val="tx1">
                    <a:lumMod val="75000"/>
                    <a:lumOff val="25000"/>
                  </a:schemeClr>
                </a:solidFill>
              </a:rPr>
              <a:t>.</a:t>
            </a:r>
          </a:p>
        </p:txBody>
      </p:sp>
      <p:sp>
        <p:nvSpPr>
          <p:cNvPr id="7" name="Content Placeholder 2"/>
          <p:cNvSpPr txBox="1">
            <a:spLocks/>
          </p:cNvSpPr>
          <p:nvPr/>
        </p:nvSpPr>
        <p:spPr>
          <a:xfrm>
            <a:off x="457201" y="2175009"/>
            <a:ext cx="8229600" cy="260604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800" dirty="0">
                <a:solidFill>
                  <a:schemeClr val="tx1">
                    <a:lumMod val="75000"/>
                    <a:lumOff val="25000"/>
                  </a:schemeClr>
                </a:solidFill>
              </a:rPr>
              <a:t>Some useful ways to communicate effectively and empathetically.</a:t>
            </a:r>
          </a:p>
          <a:p>
            <a:pPr fontAlgn="base"/>
            <a:r>
              <a:rPr lang="en-US" sz="2800" dirty="0">
                <a:solidFill>
                  <a:schemeClr val="tx1">
                    <a:lumMod val="75000"/>
                    <a:lumOff val="25000"/>
                  </a:schemeClr>
                </a:solidFill>
              </a:rPr>
              <a:t>Ask open questions.</a:t>
            </a:r>
          </a:p>
          <a:p>
            <a:pPr fontAlgn="base"/>
            <a:r>
              <a:rPr lang="en-US" sz="2800" dirty="0">
                <a:solidFill>
                  <a:schemeClr val="tx1">
                    <a:lumMod val="75000"/>
                    <a:lumOff val="25000"/>
                  </a:schemeClr>
                </a:solidFill>
              </a:rPr>
              <a:t>Withhold judgement.</a:t>
            </a:r>
          </a:p>
          <a:p>
            <a:pPr fontAlgn="base"/>
            <a:r>
              <a:rPr lang="en-US" sz="2800" dirty="0">
                <a:solidFill>
                  <a:schemeClr val="tx1">
                    <a:lumMod val="75000"/>
                    <a:lumOff val="25000"/>
                  </a:schemeClr>
                </a:solidFill>
              </a:rPr>
              <a:t>Validate their emotions</a:t>
            </a:r>
            <a:r>
              <a:rPr lang="en-GB" sz="2800" dirty="0">
                <a:solidFill>
                  <a:schemeClr val="tx1">
                    <a:lumMod val="75000"/>
                    <a:lumOff val="25000"/>
                  </a:schemeClr>
                </a:solidFill>
              </a:rPr>
              <a:t>.</a:t>
            </a:r>
          </a:p>
          <a:p>
            <a:pPr fontAlgn="base"/>
            <a:r>
              <a:rPr lang="en-US" sz="2800" dirty="0">
                <a:solidFill>
                  <a:schemeClr val="tx1">
                    <a:lumMod val="75000"/>
                    <a:lumOff val="25000"/>
                  </a:schemeClr>
                </a:solidFill>
              </a:rPr>
              <a:t>Treat your mentee as important. </a:t>
            </a:r>
            <a:endParaRPr lang="en-GB" sz="2800" dirty="0">
              <a:solidFill>
                <a:schemeClr val="tx1">
                  <a:lumMod val="75000"/>
                  <a:lumOff val="25000"/>
                </a:schemeClr>
              </a:solidFill>
            </a:endParaRPr>
          </a:p>
          <a:p>
            <a:pPr fontAlgn="base"/>
            <a:r>
              <a:rPr lang="en-US" sz="2800" dirty="0">
                <a:solidFill>
                  <a:schemeClr val="tx1">
                    <a:lumMod val="75000"/>
                    <a:lumOff val="25000"/>
                  </a:schemeClr>
                </a:solidFill>
              </a:rPr>
              <a:t>Offer help</a:t>
            </a:r>
            <a:endParaRPr lang="en-GB" sz="2800" dirty="0">
              <a:solidFill>
                <a:schemeClr val="tx1">
                  <a:lumMod val="75000"/>
                  <a:lumOff val="25000"/>
                </a:schemeClr>
              </a:solidFill>
            </a:endParaRPr>
          </a:p>
          <a:p>
            <a:pPr marL="0" indent="0">
              <a:buFont typeface="Arial"/>
              <a:buNone/>
            </a:pPr>
            <a:endParaRPr lang="en-US" dirty="0"/>
          </a:p>
          <a:p>
            <a:pPr marL="0" indent="0">
              <a:buFont typeface="Arial"/>
              <a:buNone/>
            </a:pPr>
            <a:endParaRPr lang="en-GB" dirty="0"/>
          </a:p>
        </p:txBody>
      </p:sp>
    </p:spTree>
    <p:extLst>
      <p:ext uri="{BB962C8B-B14F-4D97-AF65-F5344CB8AC3E}">
        <p14:creationId xmlns:p14="http://schemas.microsoft.com/office/powerpoint/2010/main" val="367665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543915" y="1047934"/>
            <a:ext cx="7444474" cy="3046988"/>
          </a:xfrm>
          <a:prstGeom prst="rect">
            <a:avLst/>
          </a:prstGeom>
        </p:spPr>
        <p:txBody>
          <a:bodyPr wrap="none">
            <a:spAutoFit/>
          </a:bodyPr>
          <a:lstStyle/>
          <a:p>
            <a:pPr algn="ctr"/>
            <a:r>
              <a:rPr lang="en-GB" sz="9600" dirty="0">
                <a:solidFill>
                  <a:srgbClr val="139288"/>
                </a:solidFill>
                <a:latin typeface="Modern Love Caps" panose="04070805081001020A01" pitchFamily="82" charset="0"/>
                <a:cs typeface="Franxurter"/>
              </a:rPr>
              <a:t>5 Min </a:t>
            </a:r>
          </a:p>
          <a:p>
            <a:pPr algn="ctr"/>
            <a:r>
              <a:rPr lang="en-GB" sz="9600" dirty="0">
                <a:solidFill>
                  <a:srgbClr val="139288"/>
                </a:solidFill>
                <a:latin typeface="Modern Love Caps" panose="04070805081001020A01" pitchFamily="82" charset="0"/>
                <a:cs typeface="Franxurter"/>
              </a:rPr>
              <a:t>Comfort Break</a:t>
            </a:r>
            <a:endParaRPr lang="en-US" sz="9600" dirty="0">
              <a:solidFill>
                <a:srgbClr val="139288"/>
              </a:solidFill>
              <a:latin typeface="Modern Love Caps" panose="04070805081001020A01" pitchFamily="82" charset="0"/>
              <a:cs typeface="Franxurter"/>
            </a:endParaRPr>
          </a:p>
        </p:txBody>
      </p:sp>
    </p:spTree>
    <p:extLst>
      <p:ext uri="{BB962C8B-B14F-4D97-AF65-F5344CB8AC3E}">
        <p14:creationId xmlns:p14="http://schemas.microsoft.com/office/powerpoint/2010/main" val="343089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TextBox 4"/>
          <p:cNvSpPr txBox="1"/>
          <p:nvPr/>
        </p:nvSpPr>
        <p:spPr>
          <a:xfrm>
            <a:off x="457200" y="251239"/>
            <a:ext cx="877824" cy="830997"/>
          </a:xfrm>
          <a:prstGeom prst="rect">
            <a:avLst/>
          </a:prstGeom>
          <a:noFill/>
        </p:spPr>
        <p:txBody>
          <a:bodyPr wrap="square" rtlCol="0">
            <a:spAutoFit/>
          </a:bodyPr>
          <a:lstStyle/>
          <a:p>
            <a:r>
              <a:rPr lang="en-US" sz="4800" dirty="0">
                <a:solidFill>
                  <a:srgbClr val="139288"/>
                </a:solidFill>
                <a:latin typeface="Franxurter"/>
                <a:cs typeface="Franxurter"/>
              </a:rPr>
              <a:t>1.</a:t>
            </a:r>
          </a:p>
        </p:txBody>
      </p:sp>
      <p:sp>
        <p:nvSpPr>
          <p:cNvPr id="6" name="Rectangle 5"/>
          <p:cNvSpPr/>
          <p:nvPr/>
        </p:nvSpPr>
        <p:spPr>
          <a:xfrm>
            <a:off x="457200" y="1333974"/>
            <a:ext cx="8229599" cy="830997"/>
          </a:xfrm>
          <a:prstGeom prst="rect">
            <a:avLst/>
          </a:prstGeom>
        </p:spPr>
        <p:txBody>
          <a:bodyPr wrap="square">
            <a:spAutoFit/>
          </a:bodyPr>
          <a:lstStyle/>
          <a:p>
            <a:r>
              <a:rPr lang="en-GB" sz="2400" dirty="0">
                <a:solidFill>
                  <a:schemeClr val="tx1">
                    <a:lumMod val="75000"/>
                    <a:lumOff val="25000"/>
                  </a:schemeClr>
                </a:solidFill>
              </a:rPr>
              <a:t>Your mentee failed their first piece of coursework and is distraught having always achieved highly before.</a:t>
            </a:r>
          </a:p>
        </p:txBody>
      </p:sp>
      <p:pic>
        <p:nvPicPr>
          <p:cNvPr id="7" name="Picture 6" descr="f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44" y="3158845"/>
            <a:ext cx="2257512" cy="1435778"/>
          </a:xfrm>
          <a:prstGeom prst="rect">
            <a:avLst/>
          </a:prstGeom>
        </p:spPr>
      </p:pic>
    </p:spTree>
    <p:extLst>
      <p:ext uri="{BB962C8B-B14F-4D97-AF65-F5344CB8AC3E}">
        <p14:creationId xmlns:p14="http://schemas.microsoft.com/office/powerpoint/2010/main" val="150473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 slide w charac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323256" y="257339"/>
            <a:ext cx="8519554" cy="830997"/>
          </a:xfrm>
          <a:prstGeom prst="rect">
            <a:avLst/>
          </a:prstGeom>
        </p:spPr>
        <p:txBody>
          <a:bodyPr wrap="square">
            <a:spAutoFit/>
          </a:bodyPr>
          <a:lstStyle/>
          <a:p>
            <a:pPr algn="ctr"/>
            <a:r>
              <a:rPr lang="en-GB" sz="4800" dirty="0">
                <a:solidFill>
                  <a:srgbClr val="139288"/>
                </a:solidFill>
                <a:latin typeface="Impact" panose="020B0806030902050204" pitchFamily="34" charset="0"/>
                <a:cs typeface="Franxurter"/>
              </a:rPr>
              <a:t>Thank you and welcome!</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546000" y="1376644"/>
            <a:ext cx="7157334" cy="3108544"/>
          </a:xfrm>
          <a:prstGeom prst="rect">
            <a:avLst/>
          </a:prstGeom>
        </p:spPr>
        <p:txBody>
          <a:bodyPr wrap="square">
            <a:spAutoFit/>
          </a:bodyPr>
          <a:lstStyle/>
          <a:p>
            <a:r>
              <a:rPr lang="en-GB" sz="2800" dirty="0">
                <a:solidFill>
                  <a:schemeClr val="tx1">
                    <a:lumMod val="75000"/>
                    <a:lumOff val="25000"/>
                  </a:schemeClr>
                </a:solidFill>
                <a:latin typeface="DIN Alternate Bold"/>
                <a:cs typeface="DIN Alternate Bold"/>
              </a:rPr>
              <a:t>1) For signing up this year</a:t>
            </a:r>
          </a:p>
          <a:p>
            <a:endParaRPr lang="en-GB" sz="2800" dirty="0">
              <a:solidFill>
                <a:schemeClr val="tx1">
                  <a:lumMod val="75000"/>
                  <a:lumOff val="25000"/>
                </a:schemeClr>
              </a:solidFill>
              <a:latin typeface="DIN Alternate Bold"/>
              <a:cs typeface="DIN Alternate Bold"/>
            </a:endParaRPr>
          </a:p>
          <a:p>
            <a:r>
              <a:rPr lang="en-GB" sz="2800" dirty="0">
                <a:solidFill>
                  <a:schemeClr val="tx1">
                    <a:lumMod val="75000"/>
                    <a:lumOff val="25000"/>
                  </a:schemeClr>
                </a:solidFill>
                <a:latin typeface="DIN Alternate Bold"/>
                <a:cs typeface="DIN Alternate Bold"/>
              </a:rPr>
              <a:t>2) For helping our community</a:t>
            </a:r>
          </a:p>
          <a:p>
            <a:endParaRPr lang="en-GB" sz="2800" dirty="0">
              <a:solidFill>
                <a:schemeClr val="tx1">
                  <a:lumMod val="75000"/>
                  <a:lumOff val="25000"/>
                </a:schemeClr>
              </a:solidFill>
              <a:latin typeface="DIN Alternate Bold"/>
              <a:cs typeface="DIN Alternate Bold"/>
            </a:endParaRPr>
          </a:p>
          <a:p>
            <a:r>
              <a:rPr lang="en-GB" sz="2800" dirty="0">
                <a:solidFill>
                  <a:schemeClr val="tx1">
                    <a:lumMod val="75000"/>
                    <a:lumOff val="25000"/>
                  </a:schemeClr>
                </a:solidFill>
                <a:latin typeface="DIN Alternate Bold"/>
                <a:cs typeface="DIN Alternate Bold"/>
              </a:rPr>
              <a:t>3) For being such a great QM community</a:t>
            </a:r>
          </a:p>
          <a:p>
            <a:endParaRPr lang="en-GB" sz="2800" dirty="0">
              <a:solidFill>
                <a:schemeClr val="tx1">
                  <a:lumMod val="75000"/>
                  <a:lumOff val="25000"/>
                </a:schemeClr>
              </a:solidFill>
              <a:latin typeface="DIN Alternate Bold"/>
              <a:cs typeface="DIN Alternate Bold"/>
            </a:endParaRPr>
          </a:p>
          <a:p>
            <a:r>
              <a:rPr lang="en-GB" sz="2800" dirty="0">
                <a:solidFill>
                  <a:schemeClr val="tx1">
                    <a:lumMod val="75000"/>
                    <a:lumOff val="25000"/>
                  </a:schemeClr>
                </a:solidFill>
                <a:latin typeface="DIN Alternate Bold"/>
                <a:cs typeface="DIN Alternate Bold"/>
              </a:rPr>
              <a:t>4) Buddy scheme is so great because of you</a:t>
            </a:r>
          </a:p>
        </p:txBody>
      </p:sp>
    </p:spTree>
    <p:extLst>
      <p:ext uri="{BB962C8B-B14F-4D97-AF65-F5344CB8AC3E}">
        <p14:creationId xmlns:p14="http://schemas.microsoft.com/office/powerpoint/2010/main" val="114598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Title 1"/>
          <p:cNvSpPr txBox="1">
            <a:spLocks/>
          </p:cNvSpPr>
          <p:nvPr/>
        </p:nvSpPr>
        <p:spPr>
          <a:xfrm>
            <a:off x="457200" y="221475"/>
            <a:ext cx="667433" cy="680844"/>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800" dirty="0">
                <a:solidFill>
                  <a:srgbClr val="139288"/>
                </a:solidFill>
                <a:latin typeface="Franxurter"/>
                <a:cs typeface="Franxurter"/>
              </a:rPr>
              <a:t>2.</a:t>
            </a:r>
          </a:p>
        </p:txBody>
      </p:sp>
      <p:sp>
        <p:nvSpPr>
          <p:cNvPr id="6" name="Content Placeholder 2"/>
          <p:cNvSpPr txBox="1">
            <a:spLocks/>
          </p:cNvSpPr>
          <p:nvPr/>
        </p:nvSpPr>
        <p:spPr>
          <a:xfrm>
            <a:off x="588456" y="1262871"/>
            <a:ext cx="10178322" cy="26060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400" dirty="0">
                <a:solidFill>
                  <a:schemeClr val="tx1">
                    <a:lumMod val="75000"/>
                    <a:lumOff val="25000"/>
                  </a:schemeClr>
                </a:solidFill>
                <a:latin typeface="DIN Alternate Bold"/>
                <a:cs typeface="DIN Alternate Bold"/>
              </a:rPr>
              <a:t>Your mentee tells you she thinks she might be pregnant.</a:t>
            </a:r>
          </a:p>
          <a:p>
            <a:pPr marL="0" indent="0">
              <a:buFont typeface="Arial"/>
              <a:buNone/>
            </a:pPr>
            <a:endParaRPr lang="en-US" dirty="0"/>
          </a:p>
          <a:p>
            <a:pPr marL="0" indent="0">
              <a:buFont typeface="Arial"/>
              <a:buNone/>
            </a:pPr>
            <a:endParaRPr lang="en-GB" dirty="0"/>
          </a:p>
        </p:txBody>
      </p:sp>
      <p:pic>
        <p:nvPicPr>
          <p:cNvPr id="7" name="Picture 6" descr="alt-5aa6da5e4eac1-4983-2597343af86611fd5d8470b166036461@1x.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56" y="2521656"/>
            <a:ext cx="3314700" cy="2209800"/>
          </a:xfrm>
          <a:prstGeom prst="rect">
            <a:avLst/>
          </a:prstGeom>
        </p:spPr>
      </p:pic>
    </p:spTree>
    <p:extLst>
      <p:ext uri="{BB962C8B-B14F-4D97-AF65-F5344CB8AC3E}">
        <p14:creationId xmlns:p14="http://schemas.microsoft.com/office/powerpoint/2010/main" val="2526516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TextBox 4"/>
          <p:cNvSpPr txBox="1"/>
          <p:nvPr/>
        </p:nvSpPr>
        <p:spPr>
          <a:xfrm>
            <a:off x="457200" y="260454"/>
            <a:ext cx="610864" cy="830997"/>
          </a:xfrm>
          <a:prstGeom prst="rect">
            <a:avLst/>
          </a:prstGeom>
          <a:noFill/>
        </p:spPr>
        <p:txBody>
          <a:bodyPr wrap="none" rtlCol="0">
            <a:spAutoFit/>
          </a:bodyPr>
          <a:lstStyle/>
          <a:p>
            <a:r>
              <a:rPr lang="en-US" sz="4800" dirty="0">
                <a:solidFill>
                  <a:srgbClr val="139288"/>
                </a:solidFill>
                <a:latin typeface="Franxurter"/>
                <a:cs typeface="Franxurter"/>
              </a:rPr>
              <a:t>3.</a:t>
            </a:r>
          </a:p>
        </p:txBody>
      </p:sp>
      <p:sp>
        <p:nvSpPr>
          <p:cNvPr id="6" name="Rectangle 5"/>
          <p:cNvSpPr/>
          <p:nvPr/>
        </p:nvSpPr>
        <p:spPr>
          <a:xfrm>
            <a:off x="583139" y="1242221"/>
            <a:ext cx="5608477" cy="430887"/>
          </a:xfrm>
          <a:prstGeom prst="rect">
            <a:avLst/>
          </a:prstGeom>
        </p:spPr>
        <p:txBody>
          <a:bodyPr wrap="none">
            <a:spAutoFit/>
          </a:bodyPr>
          <a:lstStyle/>
          <a:p>
            <a:pPr>
              <a:lnSpc>
                <a:spcPct val="90000"/>
              </a:lnSpc>
            </a:pPr>
            <a:r>
              <a:rPr lang="en-GB" sz="2400" dirty="0">
                <a:solidFill>
                  <a:schemeClr val="tx1">
                    <a:lumMod val="75000"/>
                    <a:lumOff val="25000"/>
                  </a:schemeClr>
                </a:solidFill>
                <a:latin typeface="DIN Alternate Bold"/>
                <a:cs typeface="DIN Alternate Bold"/>
              </a:rPr>
              <a:t>Your mentee tells you they feel depressed.</a:t>
            </a:r>
          </a:p>
        </p:txBody>
      </p:sp>
      <p:pic>
        <p:nvPicPr>
          <p:cNvPr id="8" name="Picture 7">
            <a:extLst>
              <a:ext uri="{FF2B5EF4-FFF2-40B4-BE49-F238E27FC236}">
                <a16:creationId xmlns:a16="http://schemas.microsoft.com/office/drawing/2014/main" id="{CB4858FE-E5A0-486B-B6E3-7FA39ABD8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39" y="2450705"/>
            <a:ext cx="2914651" cy="2185988"/>
          </a:xfrm>
          <a:prstGeom prst="rect">
            <a:avLst/>
          </a:prstGeom>
        </p:spPr>
      </p:pic>
    </p:spTree>
    <p:extLst>
      <p:ext uri="{BB962C8B-B14F-4D97-AF65-F5344CB8AC3E}">
        <p14:creationId xmlns:p14="http://schemas.microsoft.com/office/powerpoint/2010/main" val="180061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owerpoint slide w charact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6" name="Rectangle 5"/>
          <p:cNvSpPr/>
          <p:nvPr/>
        </p:nvSpPr>
        <p:spPr>
          <a:xfrm>
            <a:off x="457200" y="1356753"/>
            <a:ext cx="8113889" cy="763286"/>
          </a:xfrm>
          <a:prstGeom prst="rect">
            <a:avLst/>
          </a:prstGeom>
        </p:spPr>
        <p:txBody>
          <a:bodyPr wrap="square">
            <a:spAutoFit/>
          </a:bodyPr>
          <a:lstStyle/>
          <a:p>
            <a:pPr>
              <a:lnSpc>
                <a:spcPct val="90000"/>
              </a:lnSpc>
            </a:pPr>
            <a:r>
              <a:rPr lang="en-GB" sz="2400" dirty="0">
                <a:solidFill>
                  <a:schemeClr val="tx1">
                    <a:lumMod val="75000"/>
                    <a:lumOff val="25000"/>
                  </a:schemeClr>
                </a:solidFill>
                <a:latin typeface="DIN Alternate Bold"/>
                <a:cs typeface="DIN Alternate Bold"/>
              </a:rPr>
              <a:t>Your mentee tells you they have a disability that they have not disclosed to the university.</a:t>
            </a:r>
          </a:p>
        </p:txBody>
      </p:sp>
      <p:sp>
        <p:nvSpPr>
          <p:cNvPr id="7" name="Rectangle 6"/>
          <p:cNvSpPr/>
          <p:nvPr/>
        </p:nvSpPr>
        <p:spPr>
          <a:xfrm>
            <a:off x="457200" y="286633"/>
            <a:ext cx="659556" cy="830997"/>
          </a:xfrm>
          <a:prstGeom prst="rect">
            <a:avLst/>
          </a:prstGeom>
        </p:spPr>
        <p:txBody>
          <a:bodyPr wrap="none">
            <a:spAutoFit/>
          </a:bodyPr>
          <a:lstStyle/>
          <a:p>
            <a:r>
              <a:rPr lang="en-US" sz="4800" dirty="0">
                <a:solidFill>
                  <a:srgbClr val="139288"/>
                </a:solidFill>
                <a:latin typeface="Franxurter"/>
                <a:cs typeface="Franxurter"/>
              </a:rPr>
              <a:t>4.</a:t>
            </a:r>
          </a:p>
        </p:txBody>
      </p:sp>
      <p:pic>
        <p:nvPicPr>
          <p:cNvPr id="10" name="Picture 9">
            <a:extLst>
              <a:ext uri="{FF2B5EF4-FFF2-40B4-BE49-F238E27FC236}">
                <a16:creationId xmlns:a16="http://schemas.microsoft.com/office/drawing/2014/main" id="{0079CBB4-FBC3-4991-AE40-C13BFA00C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05295"/>
            <a:ext cx="4138611" cy="2252305"/>
          </a:xfrm>
          <a:prstGeom prst="rect">
            <a:avLst/>
          </a:prstGeom>
        </p:spPr>
      </p:pic>
    </p:spTree>
    <p:extLst>
      <p:ext uri="{BB962C8B-B14F-4D97-AF65-F5344CB8AC3E}">
        <p14:creationId xmlns:p14="http://schemas.microsoft.com/office/powerpoint/2010/main" val="1504789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457200" y="260251"/>
            <a:ext cx="2624436" cy="923330"/>
          </a:xfrm>
          <a:prstGeom prst="rect">
            <a:avLst/>
          </a:prstGeom>
        </p:spPr>
        <p:txBody>
          <a:bodyPr wrap="none">
            <a:spAutoFit/>
          </a:bodyPr>
          <a:lstStyle/>
          <a:p>
            <a:r>
              <a:rPr lang="en-GB" sz="5400" dirty="0">
                <a:solidFill>
                  <a:srgbClr val="139288"/>
                </a:solidFill>
                <a:latin typeface="Impact" panose="020B0806030902050204" pitchFamily="34" charset="0"/>
                <a:cs typeface="Franxurter"/>
              </a:rPr>
              <a:t>Referral </a:t>
            </a:r>
            <a:endParaRPr lang="en-US" sz="5400" dirty="0">
              <a:solidFill>
                <a:srgbClr val="139288"/>
              </a:solidFill>
              <a:latin typeface="Impact" panose="020B0806030902050204" pitchFamily="34" charset="0"/>
              <a:cs typeface="Franxurter"/>
            </a:endParaRPr>
          </a:p>
        </p:txBody>
      </p:sp>
      <p:sp>
        <p:nvSpPr>
          <p:cNvPr id="6" name="Rectangle 5"/>
          <p:cNvSpPr/>
          <p:nvPr/>
        </p:nvSpPr>
        <p:spPr>
          <a:xfrm>
            <a:off x="457200" y="1140589"/>
            <a:ext cx="8229600" cy="2677656"/>
          </a:xfrm>
          <a:prstGeom prst="rect">
            <a:avLst/>
          </a:prstGeom>
        </p:spPr>
        <p:txBody>
          <a:bodyPr wrap="square">
            <a:spAutoFit/>
          </a:bodyPr>
          <a:lstStyle/>
          <a:p>
            <a:r>
              <a:rPr lang="en-US" sz="2400" dirty="0">
                <a:solidFill>
                  <a:schemeClr val="tx1">
                    <a:lumMod val="75000"/>
                    <a:lumOff val="25000"/>
                  </a:schemeClr>
                </a:solidFill>
              </a:rPr>
              <a:t>You should refer when:</a:t>
            </a:r>
            <a:endParaRPr lang="en-GB" sz="2400" dirty="0">
              <a:solidFill>
                <a:schemeClr val="tx1">
                  <a:lumMod val="75000"/>
                  <a:lumOff val="25000"/>
                </a:schemeClr>
              </a:solidFill>
            </a:endParaRPr>
          </a:p>
          <a:p>
            <a:pPr marL="285750" lvl="0" indent="-285750" fontAlgn="base">
              <a:buFont typeface="Arial"/>
              <a:buChar char="•"/>
            </a:pPr>
            <a:r>
              <a:rPr lang="en-US" sz="2400" dirty="0">
                <a:solidFill>
                  <a:schemeClr val="tx1">
                    <a:lumMod val="75000"/>
                    <a:lumOff val="25000"/>
                  </a:schemeClr>
                </a:solidFill>
              </a:rPr>
              <a:t>You are unable to be genuine, honest and impartial</a:t>
            </a:r>
            <a:endParaRPr lang="en-GB" sz="2400" dirty="0">
              <a:solidFill>
                <a:schemeClr val="tx1">
                  <a:lumMod val="75000"/>
                  <a:lumOff val="25000"/>
                </a:schemeClr>
              </a:solidFill>
            </a:endParaRPr>
          </a:p>
          <a:p>
            <a:pPr marL="285750" lvl="0" indent="-285750" fontAlgn="base">
              <a:buFont typeface="Arial"/>
              <a:buChar char="•"/>
            </a:pPr>
            <a:r>
              <a:rPr lang="en-US" sz="2400" dirty="0">
                <a:solidFill>
                  <a:schemeClr val="tx1">
                    <a:lumMod val="75000"/>
                    <a:lumOff val="25000"/>
                  </a:schemeClr>
                </a:solidFill>
              </a:rPr>
              <a:t>You are worried that the person might come to harm or get into deeper problems</a:t>
            </a:r>
          </a:p>
          <a:p>
            <a:pPr marL="285750" lvl="0" indent="-285750" fontAlgn="base">
              <a:buFont typeface="Arial"/>
              <a:buChar char="•"/>
            </a:pPr>
            <a:r>
              <a:rPr lang="en-US" sz="2400" dirty="0">
                <a:solidFill>
                  <a:schemeClr val="tx1">
                    <a:lumMod val="75000"/>
                    <a:lumOff val="25000"/>
                  </a:schemeClr>
                </a:solidFill>
              </a:rPr>
              <a:t>You are concerned that the problem is something that you are not equipped to deal with</a:t>
            </a:r>
            <a:endParaRPr lang="en-GB" sz="2400" dirty="0">
              <a:solidFill>
                <a:schemeClr val="tx1">
                  <a:lumMod val="75000"/>
                  <a:lumOff val="25000"/>
                </a:schemeClr>
              </a:solidFill>
            </a:endParaRPr>
          </a:p>
          <a:p>
            <a:pPr marL="285750" lvl="0" indent="-285750" fontAlgn="base">
              <a:buFont typeface="Arial"/>
              <a:buChar char="•"/>
            </a:pPr>
            <a:r>
              <a:rPr lang="en-US" sz="2400" dirty="0">
                <a:solidFill>
                  <a:schemeClr val="tx1">
                    <a:lumMod val="75000"/>
                    <a:lumOff val="25000"/>
                  </a:schemeClr>
                </a:solidFill>
              </a:rPr>
              <a:t>You are concerned about your own circumstances</a:t>
            </a:r>
            <a:endParaRPr lang="en-GB" sz="2400" dirty="0">
              <a:solidFill>
                <a:schemeClr val="tx1">
                  <a:lumMod val="75000"/>
                  <a:lumOff val="25000"/>
                </a:schemeClr>
              </a:solidFill>
            </a:endParaRPr>
          </a:p>
        </p:txBody>
      </p:sp>
      <p:sp>
        <p:nvSpPr>
          <p:cNvPr id="7" name="Rounded Rectangle 6"/>
          <p:cNvSpPr/>
          <p:nvPr/>
        </p:nvSpPr>
        <p:spPr>
          <a:xfrm>
            <a:off x="457200" y="4092222"/>
            <a:ext cx="7205133" cy="502401"/>
          </a:xfrm>
          <a:prstGeom prst="roundRect">
            <a:avLst/>
          </a:prstGeom>
          <a:solidFill>
            <a:srgbClr val="15A59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78556" y="4125363"/>
            <a:ext cx="7083777" cy="353943"/>
          </a:xfrm>
          <a:prstGeom prst="rect">
            <a:avLst/>
          </a:prstGeom>
        </p:spPr>
        <p:txBody>
          <a:bodyPr wrap="square">
            <a:spAutoFit/>
          </a:bodyPr>
          <a:lstStyle/>
          <a:p>
            <a:r>
              <a:rPr lang="en-GB" sz="1700" b="1" dirty="0">
                <a:solidFill>
                  <a:schemeClr val="bg1"/>
                </a:solidFill>
                <a:latin typeface="DIN Alternate Bold"/>
                <a:cs typeface="DIN Alternate Bold"/>
              </a:rPr>
              <a:t>Unsure about referring someone? Email us at buddyscheme@qmul.ac.uk</a:t>
            </a:r>
          </a:p>
        </p:txBody>
      </p:sp>
    </p:spTree>
    <p:extLst>
      <p:ext uri="{BB962C8B-B14F-4D97-AF65-F5344CB8AC3E}">
        <p14:creationId xmlns:p14="http://schemas.microsoft.com/office/powerpoint/2010/main" val="308010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52806" y="2270763"/>
            <a:ext cx="5633993" cy="2323859"/>
          </a:xfrm>
        </p:spPr>
        <p:txBody>
          <a:bodyPr/>
          <a:lstStyle/>
          <a:p>
            <a:endParaRPr lang="en-US"/>
          </a:p>
        </p:txBody>
      </p:sp>
      <p:pic>
        <p:nvPicPr>
          <p:cNvPr id="4" name="Picture 3" descr="Powerpoint slide w charac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413738" y="133379"/>
            <a:ext cx="2552302"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Contacts </a:t>
            </a:r>
            <a:endParaRPr lang="en-US" sz="4800" dirty="0">
              <a:solidFill>
                <a:srgbClr val="139288"/>
              </a:solidFill>
              <a:latin typeface="Impact" panose="020B0806030902050204" pitchFamily="34" charset="0"/>
              <a:cs typeface="Franxurter"/>
            </a:endParaRPr>
          </a:p>
        </p:txBody>
      </p:sp>
      <p:sp>
        <p:nvSpPr>
          <p:cNvPr id="6" name="Rounded Rectangle 5">
            <a:hlinkClick r:id="rId4"/>
          </p:cNvPr>
          <p:cNvSpPr/>
          <p:nvPr/>
        </p:nvSpPr>
        <p:spPr>
          <a:xfrm>
            <a:off x="5995415" y="855838"/>
            <a:ext cx="2435391" cy="1214550"/>
          </a:xfrm>
          <a:prstGeom prst="roundRect">
            <a:avLst/>
          </a:prstGeom>
          <a:solidFill>
            <a:srgbClr val="15A59A"/>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chemeClr val="tx1"/>
              </a:solidFill>
            </a:endParaRPr>
          </a:p>
          <a:p>
            <a:pPr algn="ctr"/>
            <a:r>
              <a:rPr lang="en-GB" sz="1200" b="1" dirty="0">
                <a:solidFill>
                  <a:schemeClr val="tx1"/>
                </a:solidFill>
              </a:rPr>
              <a:t>Report and Support</a:t>
            </a:r>
          </a:p>
          <a:p>
            <a:pPr algn="ctr"/>
            <a:r>
              <a:rPr lang="en-GB" sz="1200" b="1" dirty="0"/>
              <a:t>For anyone who has experienced or witnessed sexual violence, bullying, harassment or hate crime</a:t>
            </a:r>
          </a:p>
          <a:p>
            <a:pPr algn="ctr"/>
            <a:r>
              <a:rPr lang="en-GB" sz="1200" dirty="0">
                <a:hlinkClick r:id="rId4"/>
              </a:rPr>
              <a:t>reportandsupport.qmul.ac.uk</a:t>
            </a:r>
            <a:r>
              <a:rPr lang="en-GB" sz="1200" dirty="0"/>
              <a:t>              </a:t>
            </a:r>
          </a:p>
          <a:p>
            <a:pPr algn="ctr"/>
            <a:endParaRPr lang="en-GB" b="1" dirty="0">
              <a:solidFill>
                <a:schemeClr val="tx1"/>
              </a:solidFill>
            </a:endParaRPr>
          </a:p>
        </p:txBody>
      </p:sp>
      <p:sp>
        <p:nvSpPr>
          <p:cNvPr id="7" name="Rounded Rectangle 6"/>
          <p:cNvSpPr/>
          <p:nvPr/>
        </p:nvSpPr>
        <p:spPr>
          <a:xfrm>
            <a:off x="3183875" y="855838"/>
            <a:ext cx="2537203" cy="1214550"/>
          </a:xfrm>
          <a:prstGeom prst="roundRect">
            <a:avLst/>
          </a:prstGeom>
          <a:solidFill>
            <a:srgbClr val="15A59A"/>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Disability and Dyslexia Service</a:t>
            </a:r>
          </a:p>
          <a:p>
            <a:pPr algn="ctr"/>
            <a:r>
              <a:rPr lang="en-GB" sz="1200" b="1" dirty="0"/>
              <a:t>Assists students with any diagnosed physical or mental health issues</a:t>
            </a:r>
          </a:p>
          <a:p>
            <a:pPr algn="ctr"/>
            <a:r>
              <a:rPr lang="en-GB" sz="1200" dirty="0">
                <a:hlinkClick r:id="rId5"/>
              </a:rPr>
              <a:t>www.dds.qmul.ac.uk</a:t>
            </a:r>
            <a:endParaRPr lang="en-GB" sz="1200" dirty="0"/>
          </a:p>
          <a:p>
            <a:pPr algn="ctr"/>
            <a:endParaRPr lang="en-GB" sz="1200" dirty="0"/>
          </a:p>
        </p:txBody>
      </p:sp>
      <p:sp>
        <p:nvSpPr>
          <p:cNvPr id="8" name="Rounded Rectangle 7"/>
          <p:cNvSpPr/>
          <p:nvPr/>
        </p:nvSpPr>
        <p:spPr>
          <a:xfrm>
            <a:off x="476117" y="855838"/>
            <a:ext cx="2427546" cy="1214550"/>
          </a:xfrm>
          <a:prstGeom prst="roundRect">
            <a:avLst/>
          </a:prstGeom>
          <a:solidFill>
            <a:srgbClr val="15A59A"/>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rgbClr val="000000"/>
                </a:solidFill>
              </a:rPr>
              <a:t>Advisor and Student Support</a:t>
            </a:r>
          </a:p>
          <a:p>
            <a:pPr algn="ctr"/>
            <a:r>
              <a:rPr lang="en-GB" sz="1200" dirty="0">
                <a:hlinkClick r:id="rId6"/>
              </a:rPr>
              <a:t>http://my.qmul.ac.uk/services-and-support/student-support-contacts/</a:t>
            </a:r>
            <a:endParaRPr lang="en-GB" sz="1200" b="1" dirty="0">
              <a:solidFill>
                <a:schemeClr val="tx1"/>
              </a:solidFill>
            </a:endParaRPr>
          </a:p>
        </p:txBody>
      </p:sp>
      <p:sp>
        <p:nvSpPr>
          <p:cNvPr id="9" name="Rounded Rectangle 8"/>
          <p:cNvSpPr/>
          <p:nvPr/>
        </p:nvSpPr>
        <p:spPr>
          <a:xfrm>
            <a:off x="6023675" y="2270762"/>
            <a:ext cx="2435391" cy="1964045"/>
          </a:xfrm>
          <a:prstGeom prst="roundRect">
            <a:avLst/>
          </a:prstGeom>
          <a:solidFill>
            <a:srgbClr val="15A59A"/>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Student Health Service</a:t>
            </a:r>
          </a:p>
          <a:p>
            <a:pPr algn="ctr"/>
            <a:r>
              <a:rPr lang="en-GB" sz="1200" b="1" dirty="0"/>
              <a:t>An on-campus, weekday NHS medical service for students living in QMUL halls of residence, or off-campus but within Tower Hamlets.</a:t>
            </a:r>
          </a:p>
          <a:p>
            <a:pPr algn="ctr"/>
            <a:r>
              <a:rPr lang="en-GB" sz="1200" dirty="0">
                <a:hlinkClick r:id="rId7"/>
              </a:rPr>
              <a:t>www.studenthealth.qmul.ac.uk</a:t>
            </a:r>
            <a:endParaRPr lang="en-GB" sz="1200" dirty="0"/>
          </a:p>
          <a:p>
            <a:pPr algn="ctr"/>
            <a:endParaRPr lang="en-GB" sz="1400" i="1" dirty="0"/>
          </a:p>
        </p:txBody>
      </p:sp>
      <p:sp>
        <p:nvSpPr>
          <p:cNvPr id="10" name="Rounded Rectangle 9"/>
          <p:cNvSpPr/>
          <p:nvPr/>
        </p:nvSpPr>
        <p:spPr>
          <a:xfrm>
            <a:off x="476116" y="2270763"/>
            <a:ext cx="2427546" cy="1964045"/>
          </a:xfrm>
          <a:prstGeom prst="roundRect">
            <a:avLst/>
          </a:prstGeom>
          <a:solidFill>
            <a:srgbClr val="15A59A"/>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600" dirty="0">
              <a:solidFill>
                <a:schemeClr val="tx1"/>
              </a:solidFill>
            </a:endParaRPr>
          </a:p>
          <a:p>
            <a:pPr algn="ctr"/>
            <a:r>
              <a:rPr lang="en-GB" sz="1200" b="1" dirty="0">
                <a:solidFill>
                  <a:schemeClr val="tx1"/>
                </a:solidFill>
              </a:rPr>
              <a:t>Academic Support</a:t>
            </a:r>
          </a:p>
          <a:p>
            <a:pPr algn="ctr"/>
            <a:r>
              <a:rPr lang="en-GB" sz="1200" dirty="0"/>
              <a:t>Academic Skills Enhancement team – ASE</a:t>
            </a:r>
            <a:endParaRPr lang="en-GB" sz="1200" b="1" dirty="0">
              <a:solidFill>
                <a:schemeClr val="tx1"/>
              </a:solidFill>
            </a:endParaRPr>
          </a:p>
          <a:p>
            <a:r>
              <a:rPr lang="en-GB" sz="1200" dirty="0">
                <a:hlinkClick r:id="rId8"/>
              </a:rPr>
              <a:t>https://www.qmul.ac.uk/newstudents/becoming-a-queen-mary-student/academic-skills-enhancement-ase/</a:t>
            </a:r>
            <a:endParaRPr lang="en-GB" sz="1200" dirty="0"/>
          </a:p>
          <a:p>
            <a:pPr algn="ctr"/>
            <a:r>
              <a:rPr lang="en-GB" sz="1200" b="1" dirty="0"/>
              <a:t>PASS</a:t>
            </a:r>
          </a:p>
          <a:p>
            <a:pPr algn="ctr"/>
            <a:r>
              <a:rPr lang="en-GB" sz="1200" dirty="0">
                <a:hlinkClick r:id="rId9"/>
              </a:rPr>
              <a:t>https://www.qmul.ac.uk/outreach/our-activities/pass/</a:t>
            </a:r>
            <a:endParaRPr lang="en-GB" sz="1200" dirty="0"/>
          </a:p>
          <a:p>
            <a:pPr algn="ctr"/>
            <a:endParaRPr lang="en-GB" sz="1600" dirty="0"/>
          </a:p>
        </p:txBody>
      </p:sp>
      <p:sp>
        <p:nvSpPr>
          <p:cNvPr id="11" name="Rounded Rectangle 10"/>
          <p:cNvSpPr/>
          <p:nvPr/>
        </p:nvSpPr>
        <p:spPr>
          <a:xfrm>
            <a:off x="3183874" y="2270763"/>
            <a:ext cx="2537204" cy="1964045"/>
          </a:xfrm>
          <a:prstGeom prst="roundRect">
            <a:avLst/>
          </a:prstGeom>
          <a:solidFill>
            <a:srgbClr val="15A59A"/>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Advice and Counselling</a:t>
            </a:r>
          </a:p>
          <a:p>
            <a:pPr algn="ctr"/>
            <a:r>
              <a:rPr lang="en-GB" sz="1200" b="1" dirty="0"/>
              <a:t>Confidential, professional support and advice for emotional, psychological, financial and student welfare issues.</a:t>
            </a:r>
          </a:p>
          <a:p>
            <a:pPr algn="ctr"/>
            <a:r>
              <a:rPr lang="en-GB" sz="1200" dirty="0">
                <a:hlinkClick r:id="rId10"/>
              </a:rPr>
              <a:t>www.welfare.qmul.ac.uk</a:t>
            </a:r>
            <a:endParaRPr lang="en-GB" sz="1200" dirty="0"/>
          </a:p>
          <a:p>
            <a:pPr algn="ctr"/>
            <a:endParaRPr lang="en-GB" sz="1200" b="1" dirty="0"/>
          </a:p>
          <a:p>
            <a:pPr algn="ctr"/>
            <a:r>
              <a:rPr lang="en-GB" sz="1200" b="1" dirty="0"/>
              <a:t>Out of hours…try </a:t>
            </a:r>
            <a:r>
              <a:rPr lang="en-GB" sz="1200" b="1" dirty="0" err="1"/>
              <a:t>Togetherall</a:t>
            </a:r>
            <a:endParaRPr lang="en-GB" sz="1200" b="1" dirty="0"/>
          </a:p>
          <a:p>
            <a:pPr algn="ctr"/>
            <a:r>
              <a:rPr lang="en-GB" sz="1200" dirty="0">
                <a:hlinkClick r:id="rId11"/>
              </a:rPr>
              <a:t>https://togetherall.com/en-gb/</a:t>
            </a:r>
            <a:endParaRPr lang="en-GB" sz="1200" dirty="0"/>
          </a:p>
          <a:p>
            <a:pPr algn="ctr"/>
            <a:endParaRPr lang="en-GB" sz="1600" dirty="0"/>
          </a:p>
        </p:txBody>
      </p:sp>
      <p:sp>
        <p:nvSpPr>
          <p:cNvPr id="12" name="Rounded Rectangle 11"/>
          <p:cNvSpPr/>
          <p:nvPr/>
        </p:nvSpPr>
        <p:spPr>
          <a:xfrm>
            <a:off x="457200" y="4372372"/>
            <a:ext cx="6852356" cy="444500"/>
          </a:xfrm>
          <a:prstGeom prst="roundRect">
            <a:avLst/>
          </a:prstGeom>
          <a:solidFill>
            <a:srgbClr val="15A59A"/>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dirty="0">
              <a:solidFill>
                <a:schemeClr val="tx1">
                  <a:lumMod val="65000"/>
                  <a:lumOff val="35000"/>
                </a:schemeClr>
              </a:solidFill>
            </a:endParaRPr>
          </a:p>
          <a:p>
            <a:pPr algn="ctr"/>
            <a:r>
              <a:rPr lang="en-GB" sz="1000" b="1" dirty="0">
                <a:solidFill>
                  <a:schemeClr val="bg1"/>
                </a:solidFill>
              </a:rPr>
              <a:t>A detailed list of all the support services available at QMUL can be accessed here: </a:t>
            </a:r>
            <a:r>
              <a:rPr lang="en-GB" sz="1000" b="1" dirty="0">
                <a:solidFill>
                  <a:schemeClr val="bg1"/>
                </a:solidFill>
                <a:hlinkClick r:id="rId12"/>
              </a:rPr>
              <a:t>A-Z Guide Student Support Services</a:t>
            </a:r>
            <a:endParaRPr lang="en-GB" sz="1000" b="1" dirty="0">
              <a:solidFill>
                <a:schemeClr val="bg1"/>
              </a:solidFill>
            </a:endParaRPr>
          </a:p>
          <a:p>
            <a:pPr algn="ctr"/>
            <a:r>
              <a:rPr lang="en-GB" sz="1000" b="1" dirty="0">
                <a:solidFill>
                  <a:schemeClr val="bg1"/>
                </a:solidFill>
              </a:rPr>
              <a:t>If you have concerns e-mail: buddyscheme @qmul.ac.uk</a:t>
            </a:r>
          </a:p>
          <a:p>
            <a:pPr algn="ctr"/>
            <a:r>
              <a:rPr lang="en-GB" sz="1000" b="1" dirty="0">
                <a:solidFill>
                  <a:schemeClr val="tx1">
                    <a:lumMod val="65000"/>
                    <a:lumOff val="35000"/>
                  </a:schemeClr>
                </a:solidFill>
              </a:rPr>
              <a:t> </a:t>
            </a:r>
          </a:p>
        </p:txBody>
      </p:sp>
    </p:spTree>
    <p:extLst>
      <p:ext uri="{BB962C8B-B14F-4D97-AF65-F5344CB8AC3E}">
        <p14:creationId xmlns:p14="http://schemas.microsoft.com/office/powerpoint/2010/main" val="331322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457200" y="297797"/>
            <a:ext cx="3446072"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What to say?</a:t>
            </a:r>
            <a:endParaRPr lang="en-US" sz="4800" dirty="0">
              <a:solidFill>
                <a:srgbClr val="139288"/>
              </a:solidFill>
              <a:latin typeface="Impact" panose="020B0806030902050204" pitchFamily="34" charset="0"/>
              <a:cs typeface="Franxurter"/>
            </a:endParaRPr>
          </a:p>
        </p:txBody>
      </p:sp>
      <p:sp>
        <p:nvSpPr>
          <p:cNvPr id="6" name="Content Placeholder 2"/>
          <p:cNvSpPr txBox="1">
            <a:spLocks/>
          </p:cNvSpPr>
          <p:nvPr/>
        </p:nvSpPr>
        <p:spPr>
          <a:xfrm>
            <a:off x="457200" y="1221501"/>
            <a:ext cx="8229600" cy="1494584"/>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Font typeface="Arial"/>
              <a:buNone/>
            </a:pPr>
            <a:r>
              <a:rPr lang="en-US" sz="8000" dirty="0">
                <a:solidFill>
                  <a:schemeClr val="tx1">
                    <a:lumMod val="75000"/>
                    <a:lumOff val="25000"/>
                  </a:schemeClr>
                </a:solidFill>
                <a:latin typeface="DIN Alternate Bold"/>
                <a:cs typeface="DIN Alternate Bold"/>
              </a:rPr>
              <a:t>It is important to make sure that when you are referring students to another service you are </a:t>
            </a:r>
            <a:r>
              <a:rPr lang="en-US" sz="8000" i="1" dirty="0">
                <a:solidFill>
                  <a:schemeClr val="tx1">
                    <a:lumMod val="75000"/>
                    <a:lumOff val="25000"/>
                  </a:schemeClr>
                </a:solidFill>
                <a:latin typeface="DIN Alternate Bold"/>
                <a:cs typeface="DIN Alternate Bold"/>
              </a:rPr>
              <a:t>suggestive</a:t>
            </a:r>
            <a:r>
              <a:rPr lang="en-US" sz="8000" dirty="0">
                <a:solidFill>
                  <a:schemeClr val="tx1">
                    <a:lumMod val="75000"/>
                    <a:lumOff val="25000"/>
                  </a:schemeClr>
                </a:solidFill>
                <a:latin typeface="DIN Alternate Bold"/>
                <a:cs typeface="DIN Alternate Bold"/>
              </a:rPr>
              <a:t> rather than prescriptive. You want to give them all the options and allow them to come to their own decision about how they want to move forward.</a:t>
            </a:r>
          </a:p>
          <a:p>
            <a:pPr marL="0" indent="0">
              <a:buFont typeface="Arial"/>
              <a:buNone/>
            </a:pPr>
            <a:endParaRPr lang="en-US" dirty="0"/>
          </a:p>
          <a:p>
            <a:pPr marL="0" indent="0">
              <a:buFont typeface="Arial"/>
              <a:buNone/>
            </a:pPr>
            <a:endParaRPr lang="en-US" dirty="0"/>
          </a:p>
          <a:p>
            <a:pPr marL="0" indent="0">
              <a:buFont typeface="Arial"/>
              <a:buNone/>
            </a:pPr>
            <a:endParaRPr lang="en-US" dirty="0"/>
          </a:p>
          <a:p>
            <a:pPr fontAlgn="base"/>
            <a:endParaRPr lang="en-GB" dirty="0"/>
          </a:p>
          <a:p>
            <a:pPr marL="0" indent="0">
              <a:buFont typeface="Arial"/>
              <a:buNone/>
            </a:pP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377780367"/>
              </p:ext>
            </p:extLst>
          </p:nvPr>
        </p:nvGraphicFramePr>
        <p:xfrm>
          <a:off x="794502" y="2716085"/>
          <a:ext cx="3509183" cy="1697286"/>
        </p:xfrm>
        <a:graphic>
          <a:graphicData uri="http://schemas.openxmlformats.org/drawingml/2006/table">
            <a:tbl>
              <a:tblPr firstRow="1" bandRow="1">
                <a:tableStyleId>{5C22544A-7EE6-4342-B048-85BDC9FD1C3A}</a:tableStyleId>
              </a:tblPr>
              <a:tblGrid>
                <a:gridCol w="3509183">
                  <a:extLst>
                    <a:ext uri="{9D8B030D-6E8A-4147-A177-3AD203B41FA5}">
                      <a16:colId xmlns:a16="http://schemas.microsoft.com/office/drawing/2014/main" val="20000"/>
                    </a:ext>
                  </a:extLst>
                </a:gridCol>
              </a:tblGrid>
              <a:tr h="332265">
                <a:tc>
                  <a:txBody>
                    <a:bodyPr/>
                    <a:lstStyle/>
                    <a:p>
                      <a:pPr algn="ctr"/>
                      <a:r>
                        <a:rPr lang="en-GB" sz="1750" dirty="0">
                          <a:solidFill>
                            <a:srgbClr val="139288"/>
                          </a:solidFill>
                        </a:rPr>
                        <a:t>Use phrases like</a:t>
                      </a:r>
                    </a:p>
                  </a:txBody>
                  <a:tcPr marL="83066" marR="83066" marT="41533" marB="41533">
                    <a:solidFill>
                      <a:schemeClr val="bg1"/>
                    </a:solidFill>
                  </a:tcPr>
                </a:tc>
                <a:extLst>
                  <a:ext uri="{0D108BD9-81ED-4DB2-BD59-A6C34878D82A}">
                    <a16:rowId xmlns:a16="http://schemas.microsoft.com/office/drawing/2014/main" val="10000"/>
                  </a:ext>
                </a:extLst>
              </a:tr>
              <a:tr h="336880">
                <a:tc>
                  <a:txBody>
                    <a:bodyPr/>
                    <a:lstStyle/>
                    <a:p>
                      <a:r>
                        <a:rPr lang="en-GB" sz="1600" dirty="0">
                          <a:solidFill>
                            <a:schemeClr val="bg1"/>
                          </a:solidFill>
                        </a:rPr>
                        <a:t>You might find it helpful to…</a:t>
                      </a:r>
                    </a:p>
                  </a:txBody>
                  <a:tcPr marL="83066" marR="83066" marT="41533" marB="41533">
                    <a:solidFill>
                      <a:srgbClr val="139288"/>
                    </a:solidFill>
                  </a:tcPr>
                </a:tc>
                <a:extLst>
                  <a:ext uri="{0D108BD9-81ED-4DB2-BD59-A6C34878D82A}">
                    <a16:rowId xmlns:a16="http://schemas.microsoft.com/office/drawing/2014/main" val="10001"/>
                  </a:ext>
                </a:extLst>
              </a:tr>
              <a:tr h="336880">
                <a:tc>
                  <a:txBody>
                    <a:bodyPr/>
                    <a:lstStyle/>
                    <a:p>
                      <a:r>
                        <a:rPr lang="en-GB" sz="1600" dirty="0">
                          <a:solidFill>
                            <a:schemeClr val="bg1"/>
                          </a:solidFill>
                        </a:rPr>
                        <a:t>You might like to talk</a:t>
                      </a:r>
                      <a:r>
                        <a:rPr lang="en-GB" sz="1600" baseline="0" dirty="0">
                          <a:solidFill>
                            <a:schemeClr val="bg1"/>
                          </a:solidFill>
                        </a:rPr>
                        <a:t> to…</a:t>
                      </a:r>
                      <a:endParaRPr lang="en-GB" sz="1600" dirty="0">
                        <a:solidFill>
                          <a:schemeClr val="bg1"/>
                        </a:solidFill>
                      </a:endParaRPr>
                    </a:p>
                  </a:txBody>
                  <a:tcPr marL="83066" marR="83066" marT="41533" marB="41533">
                    <a:solidFill>
                      <a:srgbClr val="15A59A"/>
                    </a:solidFill>
                  </a:tcPr>
                </a:tc>
                <a:extLst>
                  <a:ext uri="{0D108BD9-81ED-4DB2-BD59-A6C34878D82A}">
                    <a16:rowId xmlns:a16="http://schemas.microsoft.com/office/drawing/2014/main" val="10002"/>
                  </a:ext>
                </a:extLst>
              </a:tr>
              <a:tr h="336880">
                <a:tc>
                  <a:txBody>
                    <a:bodyPr/>
                    <a:lstStyle/>
                    <a:p>
                      <a:r>
                        <a:rPr lang="en-GB" sz="1600" dirty="0">
                          <a:solidFill>
                            <a:schemeClr val="bg1"/>
                          </a:solidFill>
                        </a:rPr>
                        <a:t>You might consider talking with…</a:t>
                      </a:r>
                    </a:p>
                  </a:txBody>
                  <a:tcPr marL="83066" marR="83066" marT="41533" marB="41533">
                    <a:solidFill>
                      <a:srgbClr val="139288"/>
                    </a:solidFill>
                  </a:tcPr>
                </a:tc>
                <a:extLst>
                  <a:ext uri="{0D108BD9-81ED-4DB2-BD59-A6C34878D82A}">
                    <a16:rowId xmlns:a16="http://schemas.microsoft.com/office/drawing/2014/main" val="10003"/>
                  </a:ext>
                </a:extLst>
              </a:tr>
              <a:tr h="336880">
                <a:tc>
                  <a:txBody>
                    <a:bodyPr/>
                    <a:lstStyle/>
                    <a:p>
                      <a:r>
                        <a:rPr lang="en-GB" sz="1600" dirty="0">
                          <a:solidFill>
                            <a:schemeClr val="bg1"/>
                          </a:solidFill>
                        </a:rPr>
                        <a:t>Have you thought about…</a:t>
                      </a:r>
                    </a:p>
                  </a:txBody>
                  <a:tcPr marL="83066" marR="83066" marT="41533" marB="41533">
                    <a:solidFill>
                      <a:srgbClr val="15A59A"/>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69645740"/>
              </p:ext>
            </p:extLst>
          </p:nvPr>
        </p:nvGraphicFramePr>
        <p:xfrm>
          <a:off x="4572000" y="2704101"/>
          <a:ext cx="3296284" cy="1697286"/>
        </p:xfrm>
        <a:graphic>
          <a:graphicData uri="http://schemas.openxmlformats.org/drawingml/2006/table">
            <a:tbl>
              <a:tblPr firstRow="1" bandRow="1">
                <a:tableStyleId>{5C22544A-7EE6-4342-B048-85BDC9FD1C3A}</a:tableStyleId>
              </a:tblPr>
              <a:tblGrid>
                <a:gridCol w="3296284">
                  <a:extLst>
                    <a:ext uri="{9D8B030D-6E8A-4147-A177-3AD203B41FA5}">
                      <a16:colId xmlns:a16="http://schemas.microsoft.com/office/drawing/2014/main" val="20000"/>
                    </a:ext>
                  </a:extLst>
                </a:gridCol>
              </a:tblGrid>
              <a:tr h="332265">
                <a:tc>
                  <a:txBody>
                    <a:bodyPr/>
                    <a:lstStyle/>
                    <a:p>
                      <a:pPr algn="ctr"/>
                      <a:r>
                        <a:rPr lang="en-GB" sz="1750" dirty="0">
                          <a:solidFill>
                            <a:srgbClr val="139288"/>
                          </a:solidFill>
                        </a:rPr>
                        <a:t>Don’t say things like</a:t>
                      </a:r>
                    </a:p>
                  </a:txBody>
                  <a:tcPr marL="83066" marR="83066" marT="41533" marB="41533">
                    <a:solidFill>
                      <a:srgbClr val="FFFFFF"/>
                    </a:solidFill>
                  </a:tcPr>
                </a:tc>
                <a:extLst>
                  <a:ext uri="{0D108BD9-81ED-4DB2-BD59-A6C34878D82A}">
                    <a16:rowId xmlns:a16="http://schemas.microsoft.com/office/drawing/2014/main" val="10000"/>
                  </a:ext>
                </a:extLst>
              </a:tr>
              <a:tr h="336880">
                <a:tc>
                  <a:txBody>
                    <a:bodyPr/>
                    <a:lstStyle/>
                    <a:p>
                      <a:r>
                        <a:rPr lang="en-GB" sz="1600" dirty="0">
                          <a:solidFill>
                            <a:srgbClr val="FFFFFF"/>
                          </a:solidFill>
                        </a:rPr>
                        <a:t>You need to see…</a:t>
                      </a:r>
                    </a:p>
                  </a:txBody>
                  <a:tcPr marL="83066" marR="83066" marT="41533" marB="41533">
                    <a:solidFill>
                      <a:srgbClr val="139288"/>
                    </a:solidFill>
                  </a:tcPr>
                </a:tc>
                <a:extLst>
                  <a:ext uri="{0D108BD9-81ED-4DB2-BD59-A6C34878D82A}">
                    <a16:rowId xmlns:a16="http://schemas.microsoft.com/office/drawing/2014/main" val="10001"/>
                  </a:ext>
                </a:extLst>
              </a:tr>
              <a:tr h="336880">
                <a:tc>
                  <a:txBody>
                    <a:bodyPr/>
                    <a:lstStyle/>
                    <a:p>
                      <a:r>
                        <a:rPr lang="en-GB" sz="1600" dirty="0">
                          <a:solidFill>
                            <a:srgbClr val="FFFFFF"/>
                          </a:solidFill>
                        </a:rPr>
                        <a:t>You must talk…</a:t>
                      </a:r>
                    </a:p>
                  </a:txBody>
                  <a:tcPr marL="83066" marR="83066" marT="41533" marB="41533">
                    <a:solidFill>
                      <a:srgbClr val="15A59A"/>
                    </a:solidFill>
                  </a:tcPr>
                </a:tc>
                <a:extLst>
                  <a:ext uri="{0D108BD9-81ED-4DB2-BD59-A6C34878D82A}">
                    <a16:rowId xmlns:a16="http://schemas.microsoft.com/office/drawing/2014/main" val="10002"/>
                  </a:ext>
                </a:extLst>
              </a:tr>
              <a:tr h="336880">
                <a:tc>
                  <a:txBody>
                    <a:bodyPr/>
                    <a:lstStyle/>
                    <a:p>
                      <a:r>
                        <a:rPr lang="en-GB" sz="1600" dirty="0">
                          <a:solidFill>
                            <a:srgbClr val="FFFFFF"/>
                          </a:solidFill>
                        </a:rPr>
                        <a:t>You have to do…</a:t>
                      </a:r>
                    </a:p>
                  </a:txBody>
                  <a:tcPr marL="83066" marR="83066" marT="41533" marB="41533">
                    <a:solidFill>
                      <a:srgbClr val="139288"/>
                    </a:solidFill>
                  </a:tcPr>
                </a:tc>
                <a:extLst>
                  <a:ext uri="{0D108BD9-81ED-4DB2-BD59-A6C34878D82A}">
                    <a16:rowId xmlns:a16="http://schemas.microsoft.com/office/drawing/2014/main" val="10003"/>
                  </a:ext>
                </a:extLst>
              </a:tr>
              <a:tr h="336880">
                <a:tc>
                  <a:txBody>
                    <a:bodyPr/>
                    <a:lstStyle/>
                    <a:p>
                      <a:r>
                        <a:rPr lang="en-GB" sz="1600" dirty="0">
                          <a:solidFill>
                            <a:srgbClr val="FFFFFF"/>
                          </a:solidFill>
                        </a:rPr>
                        <a:t>You should…</a:t>
                      </a:r>
                    </a:p>
                  </a:txBody>
                  <a:tcPr marL="83066" marR="83066" marT="41533" marB="41533">
                    <a:solidFill>
                      <a:srgbClr val="15A59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1308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427595" y="338199"/>
            <a:ext cx="5658537" cy="830997"/>
          </a:xfrm>
          <a:prstGeom prst="rect">
            <a:avLst/>
          </a:prstGeom>
        </p:spPr>
        <p:txBody>
          <a:bodyPr wrap="none">
            <a:spAutoFit/>
          </a:bodyPr>
          <a:lstStyle/>
          <a:p>
            <a:r>
              <a:rPr lang="en-US" sz="4800" dirty="0">
                <a:solidFill>
                  <a:srgbClr val="139288"/>
                </a:solidFill>
                <a:latin typeface="Impact" panose="020B0806030902050204" pitchFamily="34" charset="0"/>
                <a:cs typeface="Franxurter"/>
              </a:rPr>
              <a:t>Your Responsibilities </a:t>
            </a:r>
          </a:p>
        </p:txBody>
      </p:sp>
      <p:sp>
        <p:nvSpPr>
          <p:cNvPr id="6" name="Rectangle 5"/>
          <p:cNvSpPr/>
          <p:nvPr/>
        </p:nvSpPr>
        <p:spPr>
          <a:xfrm>
            <a:off x="457200" y="1497032"/>
            <a:ext cx="7571232" cy="2308324"/>
          </a:xfrm>
          <a:prstGeom prst="rect">
            <a:avLst/>
          </a:prstGeom>
        </p:spPr>
        <p:txBody>
          <a:bodyPr wrap="square">
            <a:spAutoFit/>
          </a:bodyPr>
          <a:lstStyle/>
          <a:p>
            <a:pPr marL="342900" lvl="0" indent="-342900" fontAlgn="base">
              <a:buFont typeface="Arial"/>
              <a:buChar char="•"/>
            </a:pPr>
            <a:r>
              <a:rPr lang="en-GB" sz="2400" b="1" dirty="0">
                <a:solidFill>
                  <a:schemeClr val="tx1">
                    <a:lumMod val="75000"/>
                    <a:lumOff val="25000"/>
                  </a:schemeClr>
                </a:solidFill>
                <a:latin typeface="DIN Alternate Bold"/>
                <a:cs typeface="DIN Alternate Bold"/>
              </a:rPr>
              <a:t>CHECK</a:t>
            </a:r>
            <a:r>
              <a:rPr lang="en-GB" sz="2400" dirty="0">
                <a:solidFill>
                  <a:schemeClr val="tx1">
                    <a:lumMod val="75000"/>
                    <a:lumOff val="25000"/>
                  </a:schemeClr>
                </a:solidFill>
                <a:latin typeface="DIN Alternate Bold"/>
                <a:cs typeface="DIN Alternate Bold"/>
              </a:rPr>
              <a:t> on your mentees every week</a:t>
            </a:r>
          </a:p>
          <a:p>
            <a:pPr marL="342900" indent="-342900" fontAlgn="base">
              <a:buFont typeface="Arial"/>
              <a:buChar char="•"/>
            </a:pPr>
            <a:r>
              <a:rPr lang="en-US" sz="2400" b="1" dirty="0">
                <a:solidFill>
                  <a:schemeClr val="tx1">
                    <a:lumMod val="75000"/>
                    <a:lumOff val="25000"/>
                  </a:schemeClr>
                </a:solidFill>
                <a:latin typeface="DIN Alternate Bold"/>
                <a:cs typeface="DIN Alternate Bold"/>
              </a:rPr>
              <a:t>BE ACCESSIBLE </a:t>
            </a:r>
            <a:r>
              <a:rPr lang="en-US" sz="2400" dirty="0">
                <a:solidFill>
                  <a:schemeClr val="tx1">
                    <a:lumMod val="75000"/>
                    <a:lumOff val="25000"/>
                  </a:schemeClr>
                </a:solidFill>
                <a:latin typeface="DIN Alternate Bold"/>
                <a:cs typeface="DIN Alternate Bold"/>
              </a:rPr>
              <a:t>via email </a:t>
            </a:r>
          </a:p>
          <a:p>
            <a:pPr marL="342900" lvl="0" indent="-342900" fontAlgn="base">
              <a:buFont typeface="Arial"/>
              <a:buChar char="•"/>
            </a:pPr>
            <a:r>
              <a:rPr lang="en-US" sz="2400" b="1" dirty="0">
                <a:solidFill>
                  <a:schemeClr val="tx1">
                    <a:lumMod val="75000"/>
                    <a:lumOff val="25000"/>
                  </a:schemeClr>
                </a:solidFill>
                <a:latin typeface="DIN Alternate Bold"/>
                <a:cs typeface="DIN Alternate Bold"/>
              </a:rPr>
              <a:t>BRIEF</a:t>
            </a:r>
            <a:r>
              <a:rPr lang="en-US" sz="2400" dirty="0">
                <a:solidFill>
                  <a:schemeClr val="tx1">
                    <a:lumMod val="75000"/>
                    <a:lumOff val="25000"/>
                  </a:schemeClr>
                </a:solidFill>
                <a:latin typeface="DIN Alternate Bold"/>
                <a:cs typeface="DIN Alternate Bold"/>
              </a:rPr>
              <a:t> mentee on confidentiality</a:t>
            </a:r>
          </a:p>
          <a:p>
            <a:pPr marL="342900" indent="-342900" fontAlgn="base">
              <a:buFont typeface="Arial"/>
              <a:buChar char="•"/>
            </a:pPr>
            <a:r>
              <a:rPr lang="en-GB" sz="2400" b="1" dirty="0">
                <a:solidFill>
                  <a:schemeClr val="tx1">
                    <a:lumMod val="75000"/>
                    <a:lumOff val="25000"/>
                  </a:schemeClr>
                </a:solidFill>
                <a:latin typeface="DIN Alternate Bold"/>
                <a:cs typeface="DIN Alternate Bold"/>
              </a:rPr>
              <a:t>MAKE </a:t>
            </a:r>
            <a:r>
              <a:rPr lang="en-GB" sz="2400" dirty="0">
                <a:solidFill>
                  <a:schemeClr val="tx1">
                    <a:lumMod val="75000"/>
                    <a:lumOff val="25000"/>
                  </a:schemeClr>
                </a:solidFill>
                <a:latin typeface="DIN Alternate Bold"/>
                <a:cs typeface="DIN Alternate Bold"/>
              </a:rPr>
              <a:t>4 opportunities to meet up over the year (physical or virtual)</a:t>
            </a:r>
          </a:p>
          <a:p>
            <a:pPr marL="342900" lvl="0" indent="-342900" fontAlgn="base">
              <a:buFont typeface="Arial"/>
              <a:buChar char="•"/>
            </a:pPr>
            <a:r>
              <a:rPr lang="en-GB" sz="2400" b="1" dirty="0">
                <a:solidFill>
                  <a:schemeClr val="tx1">
                    <a:lumMod val="75000"/>
                    <a:lumOff val="25000"/>
                  </a:schemeClr>
                </a:solidFill>
                <a:latin typeface="DIN Alternate Bold"/>
                <a:cs typeface="DIN Alternate Bold"/>
              </a:rPr>
              <a:t>COMPLETE </a:t>
            </a:r>
            <a:r>
              <a:rPr lang="en-GB" sz="2400" dirty="0">
                <a:solidFill>
                  <a:schemeClr val="tx1">
                    <a:lumMod val="75000"/>
                    <a:lumOff val="25000"/>
                  </a:schemeClr>
                </a:solidFill>
                <a:latin typeface="DIN Alternate Bold"/>
                <a:cs typeface="DIN Alternate Bold"/>
              </a:rPr>
              <a:t>your online reflection</a:t>
            </a:r>
          </a:p>
        </p:txBody>
      </p:sp>
    </p:spTree>
    <p:extLst>
      <p:ext uri="{BB962C8B-B14F-4D97-AF65-F5344CB8AC3E}">
        <p14:creationId xmlns:p14="http://schemas.microsoft.com/office/powerpoint/2010/main" val="102717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457201" y="308625"/>
            <a:ext cx="6276590"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What Online Reflection?</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457201" y="1165875"/>
            <a:ext cx="8229599" cy="3231654"/>
          </a:xfrm>
          <a:prstGeom prst="rect">
            <a:avLst/>
          </a:prstGeom>
        </p:spPr>
        <p:txBody>
          <a:bodyPr wrap="square">
            <a:spAutoFit/>
          </a:bodyPr>
          <a:lstStyle/>
          <a:p>
            <a:r>
              <a:rPr lang="en-GB" sz="2400" dirty="0">
                <a:solidFill>
                  <a:schemeClr val="tx1">
                    <a:lumMod val="75000"/>
                    <a:lumOff val="25000"/>
                  </a:schemeClr>
                </a:solidFill>
                <a:latin typeface="DIN Alternate Bold"/>
                <a:cs typeface="DIN Alternate Bold"/>
              </a:rPr>
              <a:t>Don’t worry about this task – we are not judging your writing quality!</a:t>
            </a:r>
          </a:p>
          <a:p>
            <a:endParaRPr lang="en-GB" sz="2400" dirty="0">
              <a:solidFill>
                <a:schemeClr val="tx1">
                  <a:lumMod val="75000"/>
                  <a:lumOff val="25000"/>
                </a:schemeClr>
              </a:solidFill>
              <a:latin typeface="DIN Alternate Bold"/>
              <a:cs typeface="DIN Alternate Bold"/>
            </a:endParaRPr>
          </a:p>
          <a:p>
            <a:r>
              <a:rPr lang="en-GB" sz="2200" dirty="0">
                <a:solidFill>
                  <a:schemeClr val="tx1">
                    <a:lumMod val="75000"/>
                    <a:lumOff val="25000"/>
                  </a:schemeClr>
                </a:solidFill>
                <a:latin typeface="DIN Alternate Bold"/>
                <a:cs typeface="DIN Alternate Bold"/>
              </a:rPr>
              <a:t>To include:</a:t>
            </a:r>
          </a:p>
          <a:p>
            <a:pPr marL="285750" indent="-285750">
              <a:buFont typeface="Arial"/>
              <a:buChar char="•"/>
            </a:pPr>
            <a:r>
              <a:rPr lang="en-GB" sz="2200" dirty="0">
                <a:solidFill>
                  <a:schemeClr val="tx1">
                    <a:lumMod val="75000"/>
                    <a:lumOff val="25000"/>
                  </a:schemeClr>
                </a:solidFill>
                <a:latin typeface="DIN Alternate Bold"/>
                <a:cs typeface="DIN Alternate Bold"/>
              </a:rPr>
              <a:t>What you have learned from being a mentor</a:t>
            </a:r>
          </a:p>
          <a:p>
            <a:pPr marL="285750" indent="-285750">
              <a:buFont typeface="Arial"/>
              <a:buChar char="•"/>
            </a:pPr>
            <a:r>
              <a:rPr lang="en-GB" sz="2200" dirty="0">
                <a:solidFill>
                  <a:schemeClr val="tx1">
                    <a:lumMod val="75000"/>
                    <a:lumOff val="25000"/>
                  </a:schemeClr>
                </a:solidFill>
                <a:latin typeface="DIN Alternate Bold"/>
                <a:cs typeface="DIN Alternate Bold"/>
              </a:rPr>
              <a:t>What you have enjoyed about the scheme</a:t>
            </a:r>
          </a:p>
          <a:p>
            <a:pPr marL="285750" indent="-285750">
              <a:buFont typeface="Arial"/>
              <a:buChar char="•"/>
            </a:pPr>
            <a:r>
              <a:rPr lang="en-GB" sz="2200" dirty="0">
                <a:solidFill>
                  <a:schemeClr val="tx1">
                    <a:lumMod val="75000"/>
                    <a:lumOff val="25000"/>
                  </a:schemeClr>
                </a:solidFill>
                <a:latin typeface="DIN Alternate Bold"/>
                <a:cs typeface="DIN Alternate Bold"/>
              </a:rPr>
              <a:t>What could be improved for next year</a:t>
            </a:r>
          </a:p>
          <a:p>
            <a:pPr marL="285750" indent="-285750">
              <a:buFont typeface="Arial"/>
              <a:buChar char="•"/>
            </a:pPr>
            <a:r>
              <a:rPr lang="en-GB" sz="2200" dirty="0">
                <a:solidFill>
                  <a:schemeClr val="tx1">
                    <a:lumMod val="75000"/>
                    <a:lumOff val="25000"/>
                  </a:schemeClr>
                </a:solidFill>
                <a:latin typeface="DIN Alternate Bold"/>
                <a:cs typeface="DIN Alternate Bold"/>
              </a:rPr>
              <a:t>What advice you would give to someone else considering being a mentor</a:t>
            </a:r>
          </a:p>
        </p:txBody>
      </p:sp>
      <p:sp>
        <p:nvSpPr>
          <p:cNvPr id="7" name="TextBox 6">
            <a:extLst>
              <a:ext uri="{FF2B5EF4-FFF2-40B4-BE49-F238E27FC236}">
                <a16:creationId xmlns:a16="http://schemas.microsoft.com/office/drawing/2014/main" id="{4E8D6529-3526-4E40-961F-B7290D8D5F02}"/>
              </a:ext>
            </a:extLst>
          </p:cNvPr>
          <p:cNvSpPr txBox="1"/>
          <p:nvPr/>
        </p:nvSpPr>
        <p:spPr>
          <a:xfrm>
            <a:off x="539496" y="4397529"/>
            <a:ext cx="6803136" cy="369332"/>
          </a:xfrm>
          <a:prstGeom prst="rect">
            <a:avLst/>
          </a:prstGeom>
          <a:noFill/>
        </p:spPr>
        <p:txBody>
          <a:bodyPr wrap="square" rtlCol="0">
            <a:spAutoFit/>
          </a:bodyPr>
          <a:lstStyle/>
          <a:p>
            <a:pPr algn="ctr"/>
            <a:r>
              <a:rPr lang="en-GB" b="1" dirty="0">
                <a:solidFill>
                  <a:schemeClr val="tx1">
                    <a:lumMod val="75000"/>
                    <a:lumOff val="25000"/>
                  </a:schemeClr>
                </a:solidFill>
                <a:latin typeface="DIN Alternate Bold"/>
                <a:cs typeface="DIN Alternate Bold"/>
              </a:rPr>
              <a:t>A sample is available on the Buddy Scheme </a:t>
            </a:r>
            <a:r>
              <a:rPr lang="en-GB" b="1" dirty="0" err="1">
                <a:solidFill>
                  <a:schemeClr val="tx1">
                    <a:lumMod val="75000"/>
                    <a:lumOff val="25000"/>
                  </a:schemeClr>
                </a:solidFill>
                <a:latin typeface="DIN Alternate Bold"/>
                <a:cs typeface="DIN Alternate Bold"/>
              </a:rPr>
              <a:t>QMplus</a:t>
            </a:r>
            <a:r>
              <a:rPr lang="en-GB" b="1" dirty="0">
                <a:solidFill>
                  <a:schemeClr val="tx1">
                    <a:lumMod val="75000"/>
                    <a:lumOff val="25000"/>
                  </a:schemeClr>
                </a:solidFill>
                <a:latin typeface="DIN Alternate Bold"/>
                <a:cs typeface="DIN Alternate Bold"/>
              </a:rPr>
              <a:t> page</a:t>
            </a:r>
          </a:p>
        </p:txBody>
      </p:sp>
    </p:spTree>
    <p:extLst>
      <p:ext uri="{BB962C8B-B14F-4D97-AF65-F5344CB8AC3E}">
        <p14:creationId xmlns:p14="http://schemas.microsoft.com/office/powerpoint/2010/main" val="421612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457200" y="270660"/>
            <a:ext cx="3604961"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Employability</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457200" y="1063229"/>
            <a:ext cx="8229600" cy="2646879"/>
          </a:xfrm>
          <a:prstGeom prst="rect">
            <a:avLst/>
          </a:prstGeom>
        </p:spPr>
        <p:txBody>
          <a:bodyPr wrap="square">
            <a:spAutoFit/>
          </a:bodyPr>
          <a:lstStyle/>
          <a:p>
            <a:r>
              <a:rPr lang="en-GB" dirty="0">
                <a:solidFill>
                  <a:schemeClr val="tx1">
                    <a:lumMod val="75000"/>
                    <a:lumOff val="25000"/>
                  </a:schemeClr>
                </a:solidFill>
                <a:latin typeface="DIN Alternate Bold"/>
                <a:cs typeface="DIN Alternate Bold"/>
              </a:rPr>
              <a:t>As a Buddy Scheme Mentor, your completion of the programme can be recorded on your HEAR transcript so will be visible to future employers.</a:t>
            </a:r>
          </a:p>
          <a:p>
            <a:endParaRPr lang="en-GB" dirty="0">
              <a:solidFill>
                <a:schemeClr val="tx1">
                  <a:lumMod val="75000"/>
                  <a:lumOff val="25000"/>
                </a:schemeClr>
              </a:solidFill>
              <a:latin typeface="DIN Alternate Bold"/>
              <a:cs typeface="DIN Alternate Bold"/>
            </a:endParaRPr>
          </a:p>
          <a:p>
            <a:r>
              <a:rPr lang="en-GB" dirty="0">
                <a:solidFill>
                  <a:schemeClr val="tx1">
                    <a:lumMod val="75000"/>
                    <a:lumOff val="25000"/>
                  </a:schemeClr>
                </a:solidFill>
                <a:latin typeface="DIN Alternate Bold"/>
                <a:cs typeface="DIN Alternate Bold"/>
              </a:rPr>
              <a:t>To complete the programme you will need to:</a:t>
            </a:r>
          </a:p>
          <a:p>
            <a:pPr marL="342900" indent="-342900">
              <a:buAutoNum type="arabicParenR"/>
            </a:pPr>
            <a:r>
              <a:rPr lang="en-GB" dirty="0">
                <a:solidFill>
                  <a:schemeClr val="tx1">
                    <a:lumMod val="75000"/>
                    <a:lumOff val="25000"/>
                  </a:schemeClr>
                </a:solidFill>
                <a:latin typeface="DIN Alternate Bold"/>
                <a:cs typeface="DIN Alternate Bold"/>
              </a:rPr>
              <a:t>Complete this training session</a:t>
            </a:r>
          </a:p>
          <a:p>
            <a:pPr marL="342900" indent="-342900">
              <a:buAutoNum type="arabicParenR"/>
            </a:pPr>
            <a:r>
              <a:rPr lang="en-GB" dirty="0">
                <a:solidFill>
                  <a:schemeClr val="tx1">
                    <a:lumMod val="75000"/>
                    <a:lumOff val="25000"/>
                  </a:schemeClr>
                </a:solidFill>
                <a:latin typeface="DIN Alternate Bold"/>
                <a:cs typeface="DIN Alternate Bold"/>
              </a:rPr>
              <a:t>Meet your mentees during Welcome Week</a:t>
            </a:r>
          </a:p>
          <a:p>
            <a:pPr marL="342900" indent="-342900">
              <a:buAutoNum type="arabicParenR"/>
            </a:pPr>
            <a:r>
              <a:rPr lang="en-GB" dirty="0">
                <a:solidFill>
                  <a:schemeClr val="tx1">
                    <a:lumMod val="75000"/>
                    <a:lumOff val="25000"/>
                  </a:schemeClr>
                </a:solidFill>
                <a:latin typeface="DIN Alternate Bold"/>
                <a:cs typeface="DIN Alternate Bold"/>
              </a:rPr>
              <a:t>Arrange a further four face-to-face meetings with your mentees </a:t>
            </a:r>
          </a:p>
          <a:p>
            <a:pPr marL="342900" indent="-342900">
              <a:buAutoNum type="arabicParenR"/>
            </a:pPr>
            <a:r>
              <a:rPr lang="en-GB" dirty="0">
                <a:solidFill>
                  <a:schemeClr val="tx1">
                    <a:lumMod val="75000"/>
                    <a:lumOff val="25000"/>
                  </a:schemeClr>
                </a:solidFill>
                <a:latin typeface="DIN Alternate Bold"/>
                <a:cs typeface="DIN Alternate Bold"/>
              </a:rPr>
              <a:t>Complete a 500-750 word reflective piece on your experience of being a Buddy Scheme Mentor</a:t>
            </a:r>
          </a:p>
        </p:txBody>
      </p:sp>
      <p:sp>
        <p:nvSpPr>
          <p:cNvPr id="7" name="Rectangle 6"/>
          <p:cNvSpPr/>
          <p:nvPr/>
        </p:nvSpPr>
        <p:spPr>
          <a:xfrm>
            <a:off x="457200" y="3643174"/>
            <a:ext cx="6908800" cy="923330"/>
          </a:xfrm>
          <a:prstGeom prst="rect">
            <a:avLst/>
          </a:prstGeom>
        </p:spPr>
        <p:txBody>
          <a:bodyPr wrap="square">
            <a:spAutoFit/>
          </a:bodyPr>
          <a:lstStyle/>
          <a:p>
            <a:r>
              <a:rPr lang="en-GB" dirty="0">
                <a:solidFill>
                  <a:schemeClr val="tx1">
                    <a:lumMod val="75000"/>
                    <a:lumOff val="25000"/>
                  </a:schemeClr>
                </a:solidFill>
                <a:latin typeface="DIN Alternate Bold"/>
                <a:cs typeface="DIN Alternate Bold"/>
              </a:rPr>
              <a:t>If you would like to know more about marketing your skills to future employers come to the </a:t>
            </a:r>
            <a:r>
              <a:rPr lang="en-GB" b="1" dirty="0">
                <a:solidFill>
                  <a:schemeClr val="tx1">
                    <a:lumMod val="75000"/>
                    <a:lumOff val="25000"/>
                  </a:schemeClr>
                </a:solidFill>
                <a:latin typeface="DIN Alternate Bold"/>
                <a:cs typeface="DIN Alternate Bold"/>
              </a:rPr>
              <a:t>Buddy Scheme Careers session, more details will be available nearer to the time.</a:t>
            </a:r>
            <a:endParaRPr lang="en-GB" dirty="0">
              <a:solidFill>
                <a:schemeClr val="tx1">
                  <a:lumMod val="75000"/>
                  <a:lumOff val="25000"/>
                </a:schemeClr>
              </a:solidFill>
              <a:latin typeface="DIN Alternate Bold"/>
              <a:cs typeface="DIN Alternate Bold"/>
              <a:hlinkClick r:id="rId4">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239942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374904" y="250922"/>
            <a:ext cx="6761787"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2022/23 Prizes and Events</a:t>
            </a:r>
            <a:endParaRPr lang="en-US" sz="4800" dirty="0">
              <a:solidFill>
                <a:srgbClr val="139288"/>
              </a:solidFill>
              <a:latin typeface="Impact" panose="020B0806030902050204" pitchFamily="34" charset="0"/>
              <a:cs typeface="Franxurter"/>
            </a:endParaRPr>
          </a:p>
        </p:txBody>
      </p:sp>
      <p:graphicFrame>
        <p:nvGraphicFramePr>
          <p:cNvPr id="7" name="Table 6">
            <a:extLst>
              <a:ext uri="{FF2B5EF4-FFF2-40B4-BE49-F238E27FC236}">
                <a16:creationId xmlns:a16="http://schemas.microsoft.com/office/drawing/2014/main" id="{3E292EAC-A236-44B3-AC98-ED168221E80B}"/>
              </a:ext>
            </a:extLst>
          </p:cNvPr>
          <p:cNvGraphicFramePr>
            <a:graphicFrameLocks noGrp="1"/>
          </p:cNvGraphicFramePr>
          <p:nvPr>
            <p:extLst>
              <p:ext uri="{D42A27DB-BD31-4B8C-83A1-F6EECF244321}">
                <p14:modId xmlns:p14="http://schemas.microsoft.com/office/powerpoint/2010/main" val="334705985"/>
              </p:ext>
            </p:extLst>
          </p:nvPr>
        </p:nvGraphicFramePr>
        <p:xfrm>
          <a:off x="342900" y="1068914"/>
          <a:ext cx="8458200" cy="3749507"/>
        </p:xfrm>
        <a:graphic>
          <a:graphicData uri="http://schemas.openxmlformats.org/drawingml/2006/table">
            <a:tbl>
              <a:tblPr firstRow="1" bandRow="1">
                <a:tableStyleId>{5C22544A-7EE6-4342-B048-85BDC9FD1C3A}</a:tableStyleId>
              </a:tblPr>
              <a:tblGrid>
                <a:gridCol w="4082622">
                  <a:extLst>
                    <a:ext uri="{9D8B030D-6E8A-4147-A177-3AD203B41FA5}">
                      <a16:colId xmlns:a16="http://schemas.microsoft.com/office/drawing/2014/main" val="3549342601"/>
                    </a:ext>
                  </a:extLst>
                </a:gridCol>
                <a:gridCol w="4375578">
                  <a:extLst>
                    <a:ext uri="{9D8B030D-6E8A-4147-A177-3AD203B41FA5}">
                      <a16:colId xmlns:a16="http://schemas.microsoft.com/office/drawing/2014/main" val="3726783534"/>
                    </a:ext>
                  </a:extLst>
                </a:gridCol>
              </a:tblGrid>
              <a:tr h="640547">
                <a:tc>
                  <a:txBody>
                    <a:bodyPr/>
                    <a:lstStyle/>
                    <a:p>
                      <a:endParaRPr lang="en-GB" sz="2400" dirty="0"/>
                    </a:p>
                  </a:txBody>
                  <a:tcPr>
                    <a:solidFill>
                      <a:srgbClr val="18BCB2"/>
                    </a:solidFill>
                  </a:tcPr>
                </a:tc>
                <a:tc>
                  <a:txBody>
                    <a:bodyPr/>
                    <a:lstStyle/>
                    <a:p>
                      <a:r>
                        <a:rPr lang="en-GB" sz="2400" dirty="0"/>
                        <a:t>Dates open</a:t>
                      </a:r>
                    </a:p>
                  </a:txBody>
                  <a:tcPr>
                    <a:solidFill>
                      <a:srgbClr val="18BCB2"/>
                    </a:solidFill>
                  </a:tcPr>
                </a:tc>
                <a:extLst>
                  <a:ext uri="{0D108BD9-81ED-4DB2-BD59-A6C34878D82A}">
                    <a16:rowId xmlns:a16="http://schemas.microsoft.com/office/drawing/2014/main" val="3854820895"/>
                  </a:ext>
                </a:extLst>
              </a:tr>
              <a:tr h="1386724">
                <a:tc>
                  <a:txBody>
                    <a:bodyPr/>
                    <a:lstStyle/>
                    <a:p>
                      <a:r>
                        <a:rPr lang="en-GB" b="1" dirty="0">
                          <a:solidFill>
                            <a:schemeClr val="bg1"/>
                          </a:solidFill>
                        </a:rPr>
                        <a:t>Instagram Buddy Scheme</a:t>
                      </a:r>
                      <a:r>
                        <a:rPr lang="en-GB" b="1" baseline="0" dirty="0">
                          <a:solidFill>
                            <a:schemeClr val="bg1"/>
                          </a:solidFill>
                        </a:rPr>
                        <a:t> prize</a:t>
                      </a:r>
                    </a:p>
                    <a:p>
                      <a:r>
                        <a:rPr lang="en-GB" b="1" baseline="0" dirty="0">
                          <a:solidFill>
                            <a:schemeClr val="bg1"/>
                          </a:solidFill>
                        </a:rPr>
                        <a:t>Upload photos of you and your buddies sharing an experience to your main Instagram or Instagram Stories #qmbuddyscheme. Prizes to win!</a:t>
                      </a:r>
                      <a:endParaRPr lang="en-GB" b="1" dirty="0">
                        <a:solidFill>
                          <a:schemeClr val="bg1"/>
                        </a:solidFill>
                      </a:endParaRPr>
                    </a:p>
                  </a:txBody>
                  <a:tcPr>
                    <a:solidFill>
                      <a:srgbClr val="18BCB2"/>
                    </a:solidFill>
                  </a:tcPr>
                </a:tc>
                <a:tc>
                  <a:txBody>
                    <a:bodyPr/>
                    <a:lstStyle/>
                    <a:p>
                      <a:r>
                        <a:rPr lang="en-GB" dirty="0">
                          <a:solidFill>
                            <a:schemeClr val="bg1"/>
                          </a:solidFill>
                        </a:rPr>
                        <a:t>19</a:t>
                      </a:r>
                      <a:r>
                        <a:rPr lang="en-GB" baseline="30000" dirty="0">
                          <a:solidFill>
                            <a:schemeClr val="bg1"/>
                          </a:solidFill>
                        </a:rPr>
                        <a:t>th</a:t>
                      </a:r>
                      <a:r>
                        <a:rPr lang="en-GB" dirty="0">
                          <a:solidFill>
                            <a:schemeClr val="bg1"/>
                          </a:solidFill>
                        </a:rPr>
                        <a:t> September</a:t>
                      </a:r>
                      <a:r>
                        <a:rPr lang="en-GB" baseline="0" dirty="0">
                          <a:solidFill>
                            <a:schemeClr val="bg1"/>
                          </a:solidFill>
                        </a:rPr>
                        <a:t> – 14</a:t>
                      </a:r>
                      <a:r>
                        <a:rPr lang="en-GB" baseline="30000" dirty="0">
                          <a:solidFill>
                            <a:schemeClr val="bg1"/>
                          </a:solidFill>
                        </a:rPr>
                        <a:t>th</a:t>
                      </a:r>
                      <a:r>
                        <a:rPr lang="en-GB" baseline="0" dirty="0">
                          <a:solidFill>
                            <a:schemeClr val="bg1"/>
                          </a:solidFill>
                        </a:rPr>
                        <a:t> October</a:t>
                      </a:r>
                      <a:endParaRPr lang="en-GB" dirty="0">
                        <a:solidFill>
                          <a:schemeClr val="bg1"/>
                        </a:solidFill>
                      </a:endParaRPr>
                    </a:p>
                  </a:txBody>
                  <a:tcPr>
                    <a:solidFill>
                      <a:srgbClr val="18BCB2"/>
                    </a:solidFill>
                  </a:tcPr>
                </a:tc>
                <a:extLst>
                  <a:ext uri="{0D108BD9-81ED-4DB2-BD59-A6C34878D82A}">
                    <a16:rowId xmlns:a16="http://schemas.microsoft.com/office/drawing/2014/main" val="3390645532"/>
                  </a:ext>
                </a:extLst>
              </a:tr>
              <a:tr h="895059">
                <a:tc>
                  <a:txBody>
                    <a:bodyPr/>
                    <a:lstStyle/>
                    <a:p>
                      <a:r>
                        <a:rPr lang="en-GB" b="1" dirty="0">
                          <a:solidFill>
                            <a:schemeClr val="bg1"/>
                          </a:solidFill>
                        </a:rPr>
                        <a:t>Careers advice – want</a:t>
                      </a:r>
                      <a:r>
                        <a:rPr lang="en-GB" b="1" baseline="0" dirty="0">
                          <a:solidFill>
                            <a:schemeClr val="bg1"/>
                          </a:solidFill>
                        </a:rPr>
                        <a:t> to know how to market your experience to future employers?</a:t>
                      </a:r>
                      <a:endParaRPr lang="en-GB" b="1" dirty="0">
                        <a:solidFill>
                          <a:schemeClr val="bg1"/>
                        </a:solidFill>
                      </a:endParaRPr>
                    </a:p>
                  </a:txBody>
                  <a:tcPr>
                    <a:solidFill>
                      <a:srgbClr val="18BCB2"/>
                    </a:solidFill>
                  </a:tcPr>
                </a:tc>
                <a:tc>
                  <a:txBody>
                    <a:bodyPr/>
                    <a:lstStyle/>
                    <a:p>
                      <a:r>
                        <a:rPr lang="en-GB" dirty="0">
                          <a:solidFill>
                            <a:schemeClr val="bg1"/>
                          </a:solidFill>
                        </a:rPr>
                        <a:t>A session</a:t>
                      </a:r>
                      <a:r>
                        <a:rPr lang="en-GB" baseline="0" dirty="0">
                          <a:solidFill>
                            <a:schemeClr val="bg1"/>
                          </a:solidFill>
                        </a:rPr>
                        <a:t> will be organised in Semester B, more details to follow</a:t>
                      </a:r>
                      <a:endParaRPr lang="en-GB" dirty="0">
                        <a:solidFill>
                          <a:schemeClr val="bg1"/>
                        </a:solidFill>
                      </a:endParaRPr>
                    </a:p>
                  </a:txBody>
                  <a:tcPr>
                    <a:solidFill>
                      <a:srgbClr val="18BCB2"/>
                    </a:solidFill>
                  </a:tcPr>
                </a:tc>
                <a:extLst>
                  <a:ext uri="{0D108BD9-81ED-4DB2-BD59-A6C34878D82A}">
                    <a16:rowId xmlns:a16="http://schemas.microsoft.com/office/drawing/2014/main" val="1100681692"/>
                  </a:ext>
                </a:extLst>
              </a:tr>
              <a:tr h="346681">
                <a:tc>
                  <a:txBody>
                    <a:bodyPr/>
                    <a:lstStyle/>
                    <a:p>
                      <a:r>
                        <a:rPr lang="en-GB" b="1" dirty="0">
                          <a:solidFill>
                            <a:schemeClr val="bg1"/>
                          </a:solidFill>
                        </a:rPr>
                        <a:t>Best Mentor</a:t>
                      </a:r>
                    </a:p>
                  </a:txBody>
                  <a:tcPr>
                    <a:solidFill>
                      <a:srgbClr val="18BCB2"/>
                    </a:solidFill>
                  </a:tcPr>
                </a:tc>
                <a:tc>
                  <a:txBody>
                    <a:bodyPr/>
                    <a:lstStyle/>
                    <a:p>
                      <a:r>
                        <a:rPr lang="en-GB" dirty="0">
                          <a:solidFill>
                            <a:schemeClr val="bg1"/>
                          </a:solidFill>
                        </a:rPr>
                        <a:t>1</a:t>
                      </a:r>
                      <a:r>
                        <a:rPr lang="en-GB" baseline="30000" dirty="0">
                          <a:solidFill>
                            <a:schemeClr val="bg1"/>
                          </a:solidFill>
                        </a:rPr>
                        <a:t>st</a:t>
                      </a:r>
                      <a:r>
                        <a:rPr lang="en-GB" baseline="0" dirty="0">
                          <a:solidFill>
                            <a:schemeClr val="bg1"/>
                          </a:solidFill>
                        </a:rPr>
                        <a:t> March </a:t>
                      </a:r>
                      <a:r>
                        <a:rPr lang="en-GB" dirty="0">
                          <a:solidFill>
                            <a:schemeClr val="bg1"/>
                          </a:solidFill>
                        </a:rPr>
                        <a:t>– 17</a:t>
                      </a:r>
                      <a:r>
                        <a:rPr lang="en-GB" baseline="30000" dirty="0">
                          <a:solidFill>
                            <a:schemeClr val="bg1"/>
                          </a:solidFill>
                        </a:rPr>
                        <a:t>th</a:t>
                      </a:r>
                      <a:r>
                        <a:rPr lang="en-GB" dirty="0">
                          <a:solidFill>
                            <a:schemeClr val="bg1"/>
                          </a:solidFill>
                        </a:rPr>
                        <a:t> March </a:t>
                      </a:r>
                    </a:p>
                  </a:txBody>
                  <a:tcPr>
                    <a:solidFill>
                      <a:srgbClr val="18BCB2"/>
                    </a:solidFill>
                  </a:tcPr>
                </a:tc>
                <a:extLst>
                  <a:ext uri="{0D108BD9-81ED-4DB2-BD59-A6C34878D82A}">
                    <a16:rowId xmlns:a16="http://schemas.microsoft.com/office/drawing/2014/main" val="2794854134"/>
                  </a:ext>
                </a:extLst>
              </a:tr>
              <a:tr h="346681">
                <a:tc>
                  <a:txBody>
                    <a:bodyPr/>
                    <a:lstStyle/>
                    <a:p>
                      <a:r>
                        <a:rPr lang="en-GB" b="1" dirty="0">
                          <a:solidFill>
                            <a:schemeClr val="bg1"/>
                          </a:solidFill>
                        </a:rPr>
                        <a:t>Best Reflection</a:t>
                      </a:r>
                      <a:r>
                        <a:rPr lang="en-GB" b="1" baseline="0" dirty="0">
                          <a:solidFill>
                            <a:schemeClr val="bg1"/>
                          </a:solidFill>
                        </a:rPr>
                        <a:t> </a:t>
                      </a:r>
                      <a:endParaRPr lang="en-GB" b="1" dirty="0">
                        <a:solidFill>
                          <a:schemeClr val="bg1"/>
                        </a:solidFill>
                      </a:endParaRPr>
                    </a:p>
                  </a:txBody>
                  <a:tcPr>
                    <a:solidFill>
                      <a:srgbClr val="18BCB2"/>
                    </a:solidFill>
                  </a:tcPr>
                </a:tc>
                <a:tc>
                  <a:txBody>
                    <a:bodyPr/>
                    <a:lstStyle/>
                    <a:p>
                      <a:r>
                        <a:rPr lang="en-GB" dirty="0">
                          <a:solidFill>
                            <a:schemeClr val="bg1"/>
                          </a:solidFill>
                        </a:rPr>
                        <a:t>14</a:t>
                      </a:r>
                      <a:r>
                        <a:rPr lang="en-GB" baseline="30000" dirty="0">
                          <a:solidFill>
                            <a:schemeClr val="bg1"/>
                          </a:solidFill>
                        </a:rPr>
                        <a:t>th</a:t>
                      </a:r>
                      <a:r>
                        <a:rPr lang="en-GB" dirty="0">
                          <a:solidFill>
                            <a:schemeClr val="bg1"/>
                          </a:solidFill>
                        </a:rPr>
                        <a:t> March </a:t>
                      </a:r>
                    </a:p>
                  </a:txBody>
                  <a:tcPr>
                    <a:solidFill>
                      <a:srgbClr val="18BCB2"/>
                    </a:solidFill>
                  </a:tcPr>
                </a:tc>
                <a:extLst>
                  <a:ext uri="{0D108BD9-81ED-4DB2-BD59-A6C34878D82A}">
                    <a16:rowId xmlns:a16="http://schemas.microsoft.com/office/drawing/2014/main" val="2653741570"/>
                  </a:ext>
                </a:extLst>
              </a:tr>
            </a:tbl>
          </a:graphicData>
        </a:graphic>
      </p:graphicFrame>
    </p:spTree>
    <p:extLst>
      <p:ext uri="{BB962C8B-B14F-4D97-AF65-F5344CB8AC3E}">
        <p14:creationId xmlns:p14="http://schemas.microsoft.com/office/powerpoint/2010/main" val="358240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457200" y="243901"/>
            <a:ext cx="4899098"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What we will cover</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457200" y="1200151"/>
            <a:ext cx="4076966" cy="3862596"/>
          </a:xfrm>
          <a:prstGeom prst="rect">
            <a:avLst/>
          </a:prstGeom>
        </p:spPr>
        <p:txBody>
          <a:bodyPr wrap="square">
            <a:spAutoFit/>
          </a:bodyPr>
          <a:lstStyle/>
          <a:p>
            <a:pPr>
              <a:lnSpc>
                <a:spcPts val="3000"/>
              </a:lnSpc>
            </a:pPr>
            <a:r>
              <a:rPr lang="en-GB" sz="2000" dirty="0">
                <a:latin typeface="DIN Alternate Bold"/>
                <a:cs typeface="DIN Alternate Bold"/>
              </a:rPr>
              <a:t>- The Queen Mary Buddy Scheme</a:t>
            </a:r>
          </a:p>
          <a:p>
            <a:pPr>
              <a:lnSpc>
                <a:spcPts val="3000"/>
              </a:lnSpc>
            </a:pPr>
            <a:r>
              <a:rPr lang="en-GB" sz="2000" dirty="0">
                <a:latin typeface="DIN Alternate Bold"/>
                <a:cs typeface="DIN Alternate Bold"/>
              </a:rPr>
              <a:t>- Your role</a:t>
            </a:r>
          </a:p>
          <a:p>
            <a:pPr>
              <a:lnSpc>
                <a:spcPts val="3000"/>
              </a:lnSpc>
            </a:pPr>
            <a:r>
              <a:rPr lang="en-GB" sz="2000" dirty="0">
                <a:latin typeface="DIN Alternate Bold"/>
                <a:cs typeface="DIN Alternate Bold"/>
              </a:rPr>
              <a:t>- Communication &amp; Empathy</a:t>
            </a:r>
          </a:p>
          <a:p>
            <a:pPr>
              <a:lnSpc>
                <a:spcPts val="3000"/>
              </a:lnSpc>
            </a:pPr>
            <a:r>
              <a:rPr lang="en-GB" sz="2000" b="1" dirty="0">
                <a:latin typeface="DIN Alternate Bold"/>
                <a:cs typeface="DIN Alternate Bold"/>
              </a:rPr>
              <a:t>5 min break</a:t>
            </a:r>
          </a:p>
          <a:p>
            <a:pPr>
              <a:lnSpc>
                <a:spcPts val="3000"/>
              </a:lnSpc>
            </a:pPr>
            <a:r>
              <a:rPr lang="en-GB" sz="2000" dirty="0">
                <a:latin typeface="DIN Alternate Bold"/>
                <a:cs typeface="DIN Alternate Bold"/>
              </a:rPr>
              <a:t>- Referral</a:t>
            </a:r>
          </a:p>
          <a:p>
            <a:pPr>
              <a:lnSpc>
                <a:spcPts val="3000"/>
              </a:lnSpc>
            </a:pPr>
            <a:r>
              <a:rPr lang="en-GB" sz="2000" dirty="0">
                <a:latin typeface="DIN Alternate Bold"/>
                <a:cs typeface="DIN Alternate Bold"/>
              </a:rPr>
              <a:t>- Scheme completion</a:t>
            </a:r>
          </a:p>
          <a:p>
            <a:pPr>
              <a:lnSpc>
                <a:spcPts val="3000"/>
              </a:lnSpc>
            </a:pPr>
            <a:r>
              <a:rPr lang="en-GB" sz="2000" dirty="0">
                <a:latin typeface="DIN Alternate Bold"/>
                <a:cs typeface="DIN Alternate Bold"/>
              </a:rPr>
              <a:t>- Inclusivity</a:t>
            </a:r>
          </a:p>
          <a:p>
            <a:pPr>
              <a:lnSpc>
                <a:spcPts val="3000"/>
              </a:lnSpc>
            </a:pPr>
            <a:r>
              <a:rPr lang="en-GB" sz="2000" dirty="0">
                <a:latin typeface="DIN Alternate Bold"/>
                <a:cs typeface="DIN Alternate Bold"/>
              </a:rPr>
              <a:t>- Meetings and events</a:t>
            </a:r>
          </a:p>
          <a:p>
            <a:pPr>
              <a:lnSpc>
                <a:spcPts val="3000"/>
              </a:lnSpc>
            </a:pPr>
            <a:r>
              <a:rPr lang="en-GB" sz="2000" dirty="0">
                <a:latin typeface="DIN Alternate Bold"/>
                <a:cs typeface="DIN Alternate Bold"/>
              </a:rPr>
              <a:t>- What next?</a:t>
            </a:r>
          </a:p>
          <a:p>
            <a:endParaRPr lang="en-GB" sz="2000" b="1" dirty="0">
              <a:latin typeface="DIN Alternate Bold"/>
              <a:cs typeface="DIN Alternate Bold"/>
            </a:endParaRPr>
          </a:p>
        </p:txBody>
      </p:sp>
    </p:spTree>
    <p:extLst>
      <p:ext uri="{BB962C8B-B14F-4D97-AF65-F5344CB8AC3E}">
        <p14:creationId xmlns:p14="http://schemas.microsoft.com/office/powerpoint/2010/main" val="1636478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457200" y="311952"/>
            <a:ext cx="5426357" cy="1569660"/>
          </a:xfrm>
          <a:prstGeom prst="rect">
            <a:avLst/>
          </a:prstGeom>
        </p:spPr>
        <p:txBody>
          <a:bodyPr wrap="square">
            <a:spAutoFit/>
          </a:bodyPr>
          <a:lstStyle/>
          <a:p>
            <a:r>
              <a:rPr lang="en-US" sz="4800" dirty="0">
                <a:solidFill>
                  <a:srgbClr val="139288"/>
                </a:solidFill>
                <a:latin typeface="Impact" panose="020B0806030902050204" pitchFamily="34" charset="0"/>
                <a:cs typeface="Franxurter"/>
              </a:rPr>
              <a:t>Supporting Different </a:t>
            </a:r>
          </a:p>
          <a:p>
            <a:r>
              <a:rPr lang="en-US" sz="4800" dirty="0">
                <a:solidFill>
                  <a:srgbClr val="139288"/>
                </a:solidFill>
                <a:latin typeface="Impact" panose="020B0806030902050204" pitchFamily="34" charset="0"/>
                <a:cs typeface="Franxurter"/>
              </a:rPr>
              <a:t>Groups of Students </a:t>
            </a:r>
          </a:p>
        </p:txBody>
      </p:sp>
      <p:sp>
        <p:nvSpPr>
          <p:cNvPr id="6" name="Rectangle 5"/>
          <p:cNvSpPr/>
          <p:nvPr/>
        </p:nvSpPr>
        <p:spPr>
          <a:xfrm>
            <a:off x="457200" y="1881612"/>
            <a:ext cx="7289800" cy="2308324"/>
          </a:xfrm>
          <a:prstGeom prst="rect">
            <a:avLst/>
          </a:prstGeom>
        </p:spPr>
        <p:txBody>
          <a:bodyPr wrap="square">
            <a:spAutoFit/>
          </a:bodyPr>
          <a:lstStyle/>
          <a:p>
            <a:pPr marL="285750" indent="-285750">
              <a:buFont typeface="Arial"/>
              <a:buChar char="•"/>
            </a:pPr>
            <a:r>
              <a:rPr lang="en-GB" dirty="0">
                <a:solidFill>
                  <a:schemeClr val="tx1">
                    <a:lumMod val="75000"/>
                    <a:lumOff val="25000"/>
                  </a:schemeClr>
                </a:solidFill>
              </a:rPr>
              <a:t>Queen Mary is in the top 25 most diverse universities in the world in terms of international students uptake.</a:t>
            </a:r>
          </a:p>
          <a:p>
            <a:pPr marL="285750" indent="-285750">
              <a:buFont typeface="Arial"/>
              <a:buChar char="•"/>
            </a:pPr>
            <a:r>
              <a:rPr lang="en-GB" dirty="0">
                <a:solidFill>
                  <a:schemeClr val="tx1">
                    <a:lumMod val="75000"/>
                    <a:lumOff val="25000"/>
                  </a:schemeClr>
                </a:solidFill>
              </a:rPr>
              <a:t>Having a hugely diverse community means that extra caution has to be taken when planning activities for your group.</a:t>
            </a:r>
          </a:p>
          <a:p>
            <a:pPr marL="285750" indent="-285750">
              <a:buFont typeface="Arial"/>
              <a:buChar char="•"/>
            </a:pPr>
            <a:r>
              <a:rPr lang="en-GB" dirty="0">
                <a:solidFill>
                  <a:schemeClr val="tx1">
                    <a:lumMod val="75000"/>
                    <a:lumOff val="25000"/>
                  </a:schemeClr>
                </a:solidFill>
              </a:rPr>
              <a:t>It is important to make sure that the activities or events are entirely </a:t>
            </a:r>
            <a:r>
              <a:rPr lang="en-GB" u="sng" dirty="0">
                <a:solidFill>
                  <a:schemeClr val="tx1">
                    <a:lumMod val="75000"/>
                    <a:lumOff val="25000"/>
                  </a:schemeClr>
                </a:solidFill>
              </a:rPr>
              <a:t>inclusive</a:t>
            </a:r>
            <a:endParaRPr lang="en-GB" dirty="0">
              <a:solidFill>
                <a:schemeClr val="tx1">
                  <a:lumMod val="75000"/>
                  <a:lumOff val="25000"/>
                </a:schemeClr>
              </a:solidFill>
            </a:endParaRPr>
          </a:p>
          <a:p>
            <a:pPr marL="285750" indent="-285750">
              <a:buFont typeface="Arial"/>
              <a:buChar char="•"/>
            </a:pPr>
            <a:r>
              <a:rPr lang="en-GB" dirty="0">
                <a:solidFill>
                  <a:schemeClr val="tx1">
                    <a:lumMod val="75000"/>
                    <a:lumOff val="25000"/>
                  </a:schemeClr>
                </a:solidFill>
              </a:rPr>
              <a:t>Some students may also be vulnerable, try to ensure meetings are in public spaces</a:t>
            </a:r>
          </a:p>
        </p:txBody>
      </p:sp>
      <p:sp>
        <p:nvSpPr>
          <p:cNvPr id="8" name="Rounded Rectangle 7"/>
          <p:cNvSpPr/>
          <p:nvPr/>
        </p:nvSpPr>
        <p:spPr>
          <a:xfrm>
            <a:off x="2484528" y="4115000"/>
            <a:ext cx="3090334" cy="615290"/>
          </a:xfrm>
          <a:prstGeom prst="round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r>
              <a:rPr lang="en-GB" sz="1400" dirty="0">
                <a:latin typeface="DIN Alternate Bold"/>
                <a:cs typeface="DIN Alternate Bold"/>
              </a:rPr>
              <a:t>Inclusivity training is available on our </a:t>
            </a:r>
          </a:p>
          <a:p>
            <a:r>
              <a:rPr lang="en-GB" sz="1400" dirty="0">
                <a:latin typeface="DIN Alternate Bold"/>
                <a:cs typeface="DIN Alternate Bold"/>
              </a:rPr>
              <a:t>QMPlus site Buddy Scheme 2022/23</a:t>
            </a:r>
          </a:p>
        </p:txBody>
      </p:sp>
    </p:spTree>
    <p:extLst>
      <p:ext uri="{BB962C8B-B14F-4D97-AF65-F5344CB8AC3E}">
        <p14:creationId xmlns:p14="http://schemas.microsoft.com/office/powerpoint/2010/main" val="421047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12" name="Rectangle 11"/>
          <p:cNvSpPr/>
          <p:nvPr/>
        </p:nvSpPr>
        <p:spPr>
          <a:xfrm>
            <a:off x="286856" y="213160"/>
            <a:ext cx="5896166"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Mentees and Meetings</a:t>
            </a:r>
            <a:endParaRPr lang="en-US" sz="4800" dirty="0">
              <a:solidFill>
                <a:srgbClr val="139288"/>
              </a:solidFill>
              <a:latin typeface="Impact" panose="020B0806030902050204" pitchFamily="34" charset="0"/>
              <a:cs typeface="Franxurter"/>
            </a:endParaRPr>
          </a:p>
        </p:txBody>
      </p:sp>
      <p:sp>
        <p:nvSpPr>
          <p:cNvPr id="23" name="Oval Callout 22"/>
          <p:cNvSpPr/>
          <p:nvPr/>
        </p:nvSpPr>
        <p:spPr>
          <a:xfrm>
            <a:off x="457200" y="2021767"/>
            <a:ext cx="2252133" cy="1565783"/>
          </a:xfrm>
          <a:prstGeom prst="wedgeEllipseCallout">
            <a:avLst/>
          </a:prstGeom>
          <a:solidFill>
            <a:srgbClr val="FFFFFF"/>
          </a:solidFill>
          <a:ln w="38100" cmpd="sng">
            <a:solidFill>
              <a:srgbClr val="1392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68899" y="2017890"/>
            <a:ext cx="1747594" cy="1569660"/>
          </a:xfrm>
          <a:prstGeom prst="rect">
            <a:avLst/>
          </a:prstGeom>
          <a:noFill/>
        </p:spPr>
        <p:txBody>
          <a:bodyPr wrap="none" rtlCol="0">
            <a:spAutoFit/>
          </a:bodyPr>
          <a:lstStyle/>
          <a:p>
            <a:r>
              <a:rPr lang="en-US" sz="9600" dirty="0">
                <a:solidFill>
                  <a:srgbClr val="139288"/>
                </a:solidFill>
                <a:latin typeface="a Aha Wow"/>
                <a:cs typeface="a Aha Wow"/>
              </a:rPr>
              <a:t>Hi!</a:t>
            </a:r>
          </a:p>
        </p:txBody>
      </p:sp>
      <p:sp>
        <p:nvSpPr>
          <p:cNvPr id="14" name="Rounded Rectangle 13"/>
          <p:cNvSpPr/>
          <p:nvPr/>
        </p:nvSpPr>
        <p:spPr>
          <a:xfrm>
            <a:off x="2516492" y="1108781"/>
            <a:ext cx="4419601" cy="380293"/>
          </a:xfrm>
          <a:prstGeom prst="round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DIN Alternate Bold"/>
                <a:cs typeface="DIN Alternate Bold"/>
              </a:rPr>
              <a:t>Introduce Yourself</a:t>
            </a:r>
          </a:p>
        </p:txBody>
      </p:sp>
      <p:sp>
        <p:nvSpPr>
          <p:cNvPr id="24" name="Oval 23"/>
          <p:cNvSpPr/>
          <p:nvPr/>
        </p:nvSpPr>
        <p:spPr>
          <a:xfrm>
            <a:off x="2213103" y="981054"/>
            <a:ext cx="606778" cy="615993"/>
          </a:xfrm>
          <a:prstGeom prst="ellipse">
            <a:avLst/>
          </a:prstGeom>
          <a:solidFill>
            <a:srgbClr val="FFFFFF"/>
          </a:solidFill>
          <a:ln>
            <a:solidFill>
              <a:srgbClr val="1392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972763" y="1685261"/>
            <a:ext cx="4419601" cy="380293"/>
          </a:xfrm>
          <a:prstGeom prst="round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DIN Alternate Bold"/>
                <a:cs typeface="DIN Alternate Bold"/>
              </a:rPr>
              <a:t>Ask them to introduce themselves</a:t>
            </a:r>
          </a:p>
        </p:txBody>
      </p:sp>
      <p:sp>
        <p:nvSpPr>
          <p:cNvPr id="26" name="Oval 25"/>
          <p:cNvSpPr/>
          <p:nvPr/>
        </p:nvSpPr>
        <p:spPr>
          <a:xfrm>
            <a:off x="2516493" y="1586814"/>
            <a:ext cx="606778" cy="615993"/>
          </a:xfrm>
          <a:prstGeom prst="ellipse">
            <a:avLst/>
          </a:prstGeom>
          <a:solidFill>
            <a:srgbClr val="FFFFFF"/>
          </a:solidFill>
          <a:ln>
            <a:solidFill>
              <a:srgbClr val="1392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3166533" y="2291534"/>
            <a:ext cx="4419601" cy="380293"/>
          </a:xfrm>
          <a:prstGeom prst="round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DIN Alternate Bold"/>
                <a:cs typeface="DIN Alternate Bold"/>
              </a:rPr>
              <a:t>Icebreaker</a:t>
            </a:r>
          </a:p>
        </p:txBody>
      </p:sp>
      <p:sp>
        <p:nvSpPr>
          <p:cNvPr id="28" name="Oval 27"/>
          <p:cNvSpPr/>
          <p:nvPr/>
        </p:nvSpPr>
        <p:spPr>
          <a:xfrm>
            <a:off x="2819882" y="2193281"/>
            <a:ext cx="606778" cy="615993"/>
          </a:xfrm>
          <a:prstGeom prst="ellipse">
            <a:avLst/>
          </a:prstGeom>
          <a:solidFill>
            <a:srgbClr val="FFFFFF"/>
          </a:solidFill>
          <a:ln>
            <a:solidFill>
              <a:srgbClr val="1392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3234939" y="2967160"/>
            <a:ext cx="5140162" cy="380293"/>
          </a:xfrm>
          <a:prstGeom prst="round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DIN Alternate Bold"/>
                <a:cs typeface="DIN Alternate Bold"/>
              </a:rPr>
              <a:t>Find out why they signed up to the scheme</a:t>
            </a:r>
          </a:p>
        </p:txBody>
      </p:sp>
      <p:sp>
        <p:nvSpPr>
          <p:cNvPr id="30" name="Oval 29"/>
          <p:cNvSpPr/>
          <p:nvPr/>
        </p:nvSpPr>
        <p:spPr>
          <a:xfrm>
            <a:off x="2819882" y="2850548"/>
            <a:ext cx="606778" cy="615993"/>
          </a:xfrm>
          <a:prstGeom prst="ellipse">
            <a:avLst/>
          </a:prstGeom>
          <a:solidFill>
            <a:srgbClr val="FFFFFF"/>
          </a:solidFill>
          <a:ln>
            <a:solidFill>
              <a:srgbClr val="1392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972763" y="3605917"/>
            <a:ext cx="4419601" cy="380293"/>
          </a:xfrm>
          <a:prstGeom prst="round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Explain what your role is</a:t>
            </a:r>
          </a:p>
        </p:txBody>
      </p:sp>
      <p:sp>
        <p:nvSpPr>
          <p:cNvPr id="32" name="Oval 31"/>
          <p:cNvSpPr/>
          <p:nvPr/>
        </p:nvSpPr>
        <p:spPr>
          <a:xfrm>
            <a:off x="2516493" y="3459823"/>
            <a:ext cx="606778" cy="615993"/>
          </a:xfrm>
          <a:prstGeom prst="ellipse">
            <a:avLst/>
          </a:prstGeom>
          <a:solidFill>
            <a:srgbClr val="FFFFFF"/>
          </a:solidFill>
          <a:ln>
            <a:solidFill>
              <a:srgbClr val="1392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2764174" y="4250164"/>
            <a:ext cx="4419601" cy="380293"/>
          </a:xfrm>
          <a:prstGeom prst="round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Decide on your next meeting</a:t>
            </a:r>
          </a:p>
        </p:txBody>
      </p:sp>
      <p:sp>
        <p:nvSpPr>
          <p:cNvPr id="34" name="Oval 33"/>
          <p:cNvSpPr/>
          <p:nvPr/>
        </p:nvSpPr>
        <p:spPr>
          <a:xfrm>
            <a:off x="2365503" y="4117090"/>
            <a:ext cx="606778" cy="615993"/>
          </a:xfrm>
          <a:prstGeom prst="ellipse">
            <a:avLst/>
          </a:prstGeom>
          <a:solidFill>
            <a:srgbClr val="FFFFFF"/>
          </a:solidFill>
          <a:ln>
            <a:solidFill>
              <a:srgbClr val="1392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2337281" y="900757"/>
            <a:ext cx="317500" cy="707886"/>
          </a:xfrm>
          <a:prstGeom prst="rect">
            <a:avLst/>
          </a:prstGeom>
          <a:noFill/>
        </p:spPr>
        <p:txBody>
          <a:bodyPr wrap="square" rtlCol="0">
            <a:spAutoFit/>
          </a:bodyPr>
          <a:lstStyle/>
          <a:p>
            <a:r>
              <a:rPr lang="en-US" sz="4000" dirty="0">
                <a:solidFill>
                  <a:srgbClr val="139288"/>
                </a:solidFill>
                <a:latin typeface="Franxurter"/>
                <a:cs typeface="Franxurter"/>
              </a:rPr>
              <a:t>1</a:t>
            </a:r>
          </a:p>
        </p:txBody>
      </p:sp>
      <p:sp>
        <p:nvSpPr>
          <p:cNvPr id="37" name="TextBox 36"/>
          <p:cNvSpPr txBox="1"/>
          <p:nvPr/>
        </p:nvSpPr>
        <p:spPr>
          <a:xfrm>
            <a:off x="2598112" y="1494962"/>
            <a:ext cx="317500" cy="707886"/>
          </a:xfrm>
          <a:prstGeom prst="rect">
            <a:avLst/>
          </a:prstGeom>
          <a:noFill/>
        </p:spPr>
        <p:txBody>
          <a:bodyPr wrap="square" rtlCol="0">
            <a:spAutoFit/>
          </a:bodyPr>
          <a:lstStyle/>
          <a:p>
            <a:r>
              <a:rPr lang="en-US" sz="4000" dirty="0">
                <a:solidFill>
                  <a:srgbClr val="139288"/>
                </a:solidFill>
                <a:latin typeface="Franxurter"/>
                <a:cs typeface="Franxurter"/>
              </a:rPr>
              <a:t>2</a:t>
            </a:r>
          </a:p>
        </p:txBody>
      </p:sp>
      <p:sp>
        <p:nvSpPr>
          <p:cNvPr id="38" name="TextBox 37"/>
          <p:cNvSpPr txBox="1"/>
          <p:nvPr/>
        </p:nvSpPr>
        <p:spPr>
          <a:xfrm>
            <a:off x="2922924" y="2101388"/>
            <a:ext cx="317500" cy="707886"/>
          </a:xfrm>
          <a:prstGeom prst="rect">
            <a:avLst/>
          </a:prstGeom>
          <a:noFill/>
        </p:spPr>
        <p:txBody>
          <a:bodyPr wrap="square" rtlCol="0">
            <a:spAutoFit/>
          </a:bodyPr>
          <a:lstStyle/>
          <a:p>
            <a:r>
              <a:rPr lang="en-US" sz="4000" dirty="0">
                <a:solidFill>
                  <a:srgbClr val="139288"/>
                </a:solidFill>
                <a:latin typeface="Franxurter"/>
                <a:cs typeface="Franxurter"/>
              </a:rPr>
              <a:t>3</a:t>
            </a:r>
          </a:p>
        </p:txBody>
      </p:sp>
      <p:sp>
        <p:nvSpPr>
          <p:cNvPr id="39" name="TextBox 38"/>
          <p:cNvSpPr txBox="1"/>
          <p:nvPr/>
        </p:nvSpPr>
        <p:spPr>
          <a:xfrm>
            <a:off x="2898486" y="2758655"/>
            <a:ext cx="317500" cy="707886"/>
          </a:xfrm>
          <a:prstGeom prst="rect">
            <a:avLst/>
          </a:prstGeom>
          <a:noFill/>
        </p:spPr>
        <p:txBody>
          <a:bodyPr wrap="square" rtlCol="0">
            <a:spAutoFit/>
          </a:bodyPr>
          <a:lstStyle/>
          <a:p>
            <a:r>
              <a:rPr lang="en-US" sz="4000" dirty="0">
                <a:solidFill>
                  <a:srgbClr val="139288"/>
                </a:solidFill>
                <a:latin typeface="Franxurter"/>
                <a:cs typeface="Franxurter"/>
              </a:rPr>
              <a:t>4</a:t>
            </a:r>
          </a:p>
        </p:txBody>
      </p:sp>
      <p:sp>
        <p:nvSpPr>
          <p:cNvPr id="40" name="TextBox 39"/>
          <p:cNvSpPr txBox="1"/>
          <p:nvPr/>
        </p:nvSpPr>
        <p:spPr>
          <a:xfrm>
            <a:off x="2605424" y="3367930"/>
            <a:ext cx="317500" cy="707886"/>
          </a:xfrm>
          <a:prstGeom prst="rect">
            <a:avLst/>
          </a:prstGeom>
          <a:noFill/>
        </p:spPr>
        <p:txBody>
          <a:bodyPr wrap="square" rtlCol="0">
            <a:spAutoFit/>
          </a:bodyPr>
          <a:lstStyle/>
          <a:p>
            <a:r>
              <a:rPr lang="en-US" sz="4000" dirty="0">
                <a:solidFill>
                  <a:srgbClr val="139288"/>
                </a:solidFill>
                <a:latin typeface="Franxurter"/>
                <a:cs typeface="Franxurter"/>
              </a:rPr>
              <a:t>5</a:t>
            </a:r>
          </a:p>
        </p:txBody>
      </p:sp>
      <p:sp>
        <p:nvSpPr>
          <p:cNvPr id="41" name="TextBox 40"/>
          <p:cNvSpPr txBox="1"/>
          <p:nvPr/>
        </p:nvSpPr>
        <p:spPr>
          <a:xfrm>
            <a:off x="2446674" y="4025197"/>
            <a:ext cx="317500" cy="707886"/>
          </a:xfrm>
          <a:prstGeom prst="rect">
            <a:avLst/>
          </a:prstGeom>
          <a:noFill/>
        </p:spPr>
        <p:txBody>
          <a:bodyPr wrap="square" rtlCol="0">
            <a:spAutoFit/>
          </a:bodyPr>
          <a:lstStyle/>
          <a:p>
            <a:r>
              <a:rPr lang="en-US" sz="4000" dirty="0">
                <a:solidFill>
                  <a:srgbClr val="139288"/>
                </a:solidFill>
                <a:latin typeface="Franxurter"/>
                <a:cs typeface="Franxurter"/>
              </a:rPr>
              <a:t>6</a:t>
            </a:r>
          </a:p>
        </p:txBody>
      </p:sp>
    </p:spTree>
    <p:extLst>
      <p:ext uri="{BB962C8B-B14F-4D97-AF65-F5344CB8AC3E}">
        <p14:creationId xmlns:p14="http://schemas.microsoft.com/office/powerpoint/2010/main" val="414111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 name="Content Placeholder 16" descr="Diagram&#10;&#10;Description automatically generated">
            <a:extLst>
              <a:ext uri="{FF2B5EF4-FFF2-40B4-BE49-F238E27FC236}">
                <a16:creationId xmlns:a16="http://schemas.microsoft.com/office/drawing/2014/main" id="{387A993A-ADF6-4B47-B08B-157D3A0F3C57}"/>
              </a:ext>
            </a:extLst>
          </p:cNvPr>
          <p:cNvPicPr>
            <a:picLocks noGrp="1" noChangeAspect="1"/>
          </p:cNvPicPr>
          <p:nvPr>
            <p:ph idx="1"/>
          </p:nvPr>
        </p:nvPicPr>
        <p:blipFill>
          <a:blip r:embed="rId3"/>
          <a:stretch>
            <a:fillRect/>
          </a:stretch>
        </p:blipFill>
        <p:spPr>
          <a:xfrm>
            <a:off x="2874962" y="1200150"/>
            <a:ext cx="3394075" cy="3394075"/>
          </a:xfrm>
        </p:spPr>
      </p:pic>
      <p:pic>
        <p:nvPicPr>
          <p:cNvPr id="4" name="Picture 3" descr="Powerpoint slide w charac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1"/>
            <a:ext cx="9144000" cy="5142857"/>
          </a:xfrm>
          <a:prstGeom prst="rect">
            <a:avLst/>
          </a:prstGeom>
        </p:spPr>
      </p:pic>
      <p:sp>
        <p:nvSpPr>
          <p:cNvPr id="9" name="TextBox 8">
            <a:extLst>
              <a:ext uri="{FF2B5EF4-FFF2-40B4-BE49-F238E27FC236}">
                <a16:creationId xmlns:a16="http://schemas.microsoft.com/office/drawing/2014/main" id="{17E05FEC-769C-4569-9360-2D41109A8FF4}"/>
              </a:ext>
            </a:extLst>
          </p:cNvPr>
          <p:cNvSpPr txBox="1"/>
          <p:nvPr/>
        </p:nvSpPr>
        <p:spPr>
          <a:xfrm>
            <a:off x="337545" y="216524"/>
            <a:ext cx="4572000" cy="707886"/>
          </a:xfrm>
          <a:prstGeom prst="rect">
            <a:avLst/>
          </a:prstGeom>
          <a:noFill/>
        </p:spPr>
        <p:txBody>
          <a:bodyPr wrap="square">
            <a:spAutoFit/>
          </a:bodyPr>
          <a:lstStyle/>
          <a:p>
            <a:r>
              <a:rPr lang="en-GB" sz="4000" dirty="0">
                <a:solidFill>
                  <a:srgbClr val="139288"/>
                </a:solidFill>
                <a:latin typeface="Impact" panose="020B0806030902050204" pitchFamily="34" charset="0"/>
                <a:cs typeface="Franxurter"/>
              </a:rPr>
              <a:t>In-Person Activities</a:t>
            </a:r>
            <a:endParaRPr lang="en-US" sz="4000" dirty="0">
              <a:solidFill>
                <a:srgbClr val="139288"/>
              </a:solidFill>
              <a:latin typeface="Impact" panose="020B0806030902050204" pitchFamily="34" charset="0"/>
              <a:cs typeface="Franxurter"/>
            </a:endParaRPr>
          </a:p>
        </p:txBody>
      </p:sp>
      <p:sp>
        <p:nvSpPr>
          <p:cNvPr id="15" name="TextBox 14">
            <a:extLst>
              <a:ext uri="{FF2B5EF4-FFF2-40B4-BE49-F238E27FC236}">
                <a16:creationId xmlns:a16="http://schemas.microsoft.com/office/drawing/2014/main" id="{8049CF45-53A0-4F45-9376-412A5E4ACEAF}"/>
              </a:ext>
            </a:extLst>
          </p:cNvPr>
          <p:cNvSpPr txBox="1"/>
          <p:nvPr/>
        </p:nvSpPr>
        <p:spPr>
          <a:xfrm>
            <a:off x="309265" y="1101470"/>
            <a:ext cx="3115559" cy="2862322"/>
          </a:xfrm>
          <a:prstGeom prst="rect">
            <a:avLst/>
          </a:prstGeom>
          <a:noFill/>
        </p:spPr>
        <p:txBody>
          <a:bodyPr wrap="square">
            <a:spAutoFit/>
          </a:bodyPr>
          <a:lstStyle/>
          <a:p>
            <a:r>
              <a:rPr lang="en-GB" dirty="0">
                <a:solidFill>
                  <a:schemeClr val="tx1">
                    <a:lumMod val="65000"/>
                    <a:lumOff val="35000"/>
                  </a:schemeClr>
                </a:solidFill>
                <a:effectLst/>
                <a:latin typeface="Calibri" panose="020F0502020204030204" pitchFamily="34" charset="0"/>
                <a:ea typeface="Calibri" panose="020F0502020204030204" pitchFamily="34" charset="0"/>
              </a:rPr>
              <a:t>Take part in Buddy Scheme Bingo by ticking off as many activities as you can and sharing your photos with us, can you get a full house?! </a:t>
            </a:r>
          </a:p>
          <a:p>
            <a:endParaRPr lang="en-GB" dirty="0">
              <a:solidFill>
                <a:schemeClr val="tx1">
                  <a:lumMod val="65000"/>
                  <a:lumOff val="35000"/>
                </a:schemeClr>
              </a:solidFill>
              <a:latin typeface="Calibri" panose="020F0502020204030204" pitchFamily="34" charset="0"/>
              <a:ea typeface="Calibri" panose="020F0502020204030204" pitchFamily="34" charset="0"/>
            </a:endParaRPr>
          </a:p>
          <a:p>
            <a:r>
              <a:rPr lang="en-GB" dirty="0">
                <a:solidFill>
                  <a:schemeClr val="tx1">
                    <a:lumMod val="65000"/>
                    <a:lumOff val="35000"/>
                  </a:schemeClr>
                </a:solidFill>
                <a:effectLst/>
                <a:latin typeface="Calibri" panose="020F0502020204030204" pitchFamily="34" charset="0"/>
                <a:ea typeface="Calibri" panose="020F0502020204030204" pitchFamily="34" charset="0"/>
              </a:rPr>
              <a:t>Term One is all about getting to know your group and exploring the local area with fun, budget-friendly things to do!</a:t>
            </a:r>
          </a:p>
        </p:txBody>
      </p:sp>
      <p:pic>
        <p:nvPicPr>
          <p:cNvPr id="19" name="Picture 18">
            <a:extLst>
              <a:ext uri="{FF2B5EF4-FFF2-40B4-BE49-F238E27FC236}">
                <a16:creationId xmlns:a16="http://schemas.microsoft.com/office/drawing/2014/main" id="{12EA714F-B5F3-4E21-A32C-DC3FFD107781}"/>
              </a:ext>
            </a:extLst>
          </p:cNvPr>
          <p:cNvPicPr>
            <a:picLocks noChangeAspect="1"/>
          </p:cNvPicPr>
          <p:nvPr/>
        </p:nvPicPr>
        <p:blipFill>
          <a:blip r:embed="rId5"/>
          <a:stretch>
            <a:fillRect/>
          </a:stretch>
        </p:blipFill>
        <p:spPr>
          <a:xfrm>
            <a:off x="3423220" y="934955"/>
            <a:ext cx="4572000" cy="3759594"/>
          </a:xfrm>
          <a:prstGeom prst="rect">
            <a:avLst/>
          </a:prstGeom>
        </p:spPr>
      </p:pic>
    </p:spTree>
    <p:extLst>
      <p:ext uri="{BB962C8B-B14F-4D97-AF65-F5344CB8AC3E}">
        <p14:creationId xmlns:p14="http://schemas.microsoft.com/office/powerpoint/2010/main" val="3546212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02"/>
            <a:ext cx="9144000" cy="5142857"/>
          </a:xfrm>
          <a:prstGeom prst="rect">
            <a:avLst/>
          </a:prstGeom>
        </p:spPr>
      </p:pic>
      <p:sp>
        <p:nvSpPr>
          <p:cNvPr id="5" name="Rectangle 4"/>
          <p:cNvSpPr/>
          <p:nvPr/>
        </p:nvSpPr>
        <p:spPr>
          <a:xfrm>
            <a:off x="298888" y="291077"/>
            <a:ext cx="5115503"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In-Person Activities</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339883" y="1126730"/>
            <a:ext cx="2933816" cy="369332"/>
          </a:xfrm>
          <a:prstGeom prst="rect">
            <a:avLst/>
          </a:prstGeom>
        </p:spPr>
        <p:txBody>
          <a:bodyPr wrap="none">
            <a:spAutoFit/>
          </a:bodyPr>
          <a:lstStyle/>
          <a:p>
            <a:r>
              <a:rPr lang="en-GB" b="1" dirty="0">
                <a:solidFill>
                  <a:schemeClr val="tx1">
                    <a:lumMod val="75000"/>
                    <a:lumOff val="25000"/>
                  </a:schemeClr>
                </a:solidFill>
              </a:rPr>
              <a:t>Activities and meeting ideas:</a:t>
            </a:r>
            <a:endParaRPr lang="en-GB" sz="1400" b="1" dirty="0">
              <a:solidFill>
                <a:schemeClr val="tx1">
                  <a:lumMod val="75000"/>
                  <a:lumOff val="25000"/>
                </a:schemeClr>
              </a:solidFill>
            </a:endParaRPr>
          </a:p>
        </p:txBody>
      </p:sp>
      <p:sp>
        <p:nvSpPr>
          <p:cNvPr id="7" name="Rounded Rectangle 6"/>
          <p:cNvSpPr/>
          <p:nvPr/>
        </p:nvSpPr>
        <p:spPr>
          <a:xfrm>
            <a:off x="5912200" y="3802259"/>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Have a picnic in Victoria Park</a:t>
            </a:r>
          </a:p>
        </p:txBody>
      </p:sp>
      <p:sp>
        <p:nvSpPr>
          <p:cNvPr id="8" name="Rounded Rectangle 7"/>
          <p:cNvSpPr/>
          <p:nvPr/>
        </p:nvSpPr>
        <p:spPr>
          <a:xfrm>
            <a:off x="397033" y="2713060"/>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Show your mentees around the Welcome Fair</a:t>
            </a:r>
          </a:p>
        </p:txBody>
      </p:sp>
      <p:sp>
        <p:nvSpPr>
          <p:cNvPr id="9" name="Rounded Rectangle 8"/>
          <p:cNvSpPr/>
          <p:nvPr/>
        </p:nvSpPr>
        <p:spPr>
          <a:xfrm>
            <a:off x="3167317" y="2713059"/>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Pop round to Spitalfields Market</a:t>
            </a:r>
          </a:p>
        </p:txBody>
      </p:sp>
      <p:sp>
        <p:nvSpPr>
          <p:cNvPr id="10" name="Rounded Rectangle 9"/>
          <p:cNvSpPr/>
          <p:nvPr/>
        </p:nvSpPr>
        <p:spPr>
          <a:xfrm>
            <a:off x="3167318" y="1581668"/>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Visit an East London gallery</a:t>
            </a:r>
          </a:p>
        </p:txBody>
      </p:sp>
      <p:sp>
        <p:nvSpPr>
          <p:cNvPr id="11" name="Rounded Rectangle 10"/>
          <p:cNvSpPr/>
          <p:nvPr/>
        </p:nvSpPr>
        <p:spPr>
          <a:xfrm>
            <a:off x="5927059" y="1586109"/>
            <a:ext cx="2470111" cy="893740"/>
          </a:xfrm>
          <a:prstGeom prst="roundRect">
            <a:avLst>
              <a:gd name="adj" fmla="val 16667"/>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Book a walking tour of London Graffiti</a:t>
            </a:r>
          </a:p>
        </p:txBody>
      </p:sp>
      <p:sp>
        <p:nvSpPr>
          <p:cNvPr id="12" name="Rounded Rectangle 11"/>
          <p:cNvSpPr/>
          <p:nvPr/>
        </p:nvSpPr>
        <p:spPr>
          <a:xfrm>
            <a:off x="5912200" y="2713060"/>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Have a coffee crawl</a:t>
            </a:r>
          </a:p>
        </p:txBody>
      </p:sp>
      <p:sp>
        <p:nvSpPr>
          <p:cNvPr id="13" name="Rounded Rectangle 12"/>
          <p:cNvSpPr/>
          <p:nvPr/>
        </p:nvSpPr>
        <p:spPr>
          <a:xfrm>
            <a:off x="397033" y="3802260"/>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Go to Genesis Cinema</a:t>
            </a:r>
          </a:p>
        </p:txBody>
      </p:sp>
      <p:sp>
        <p:nvSpPr>
          <p:cNvPr id="14" name="Rounded Rectangle 13"/>
          <p:cNvSpPr/>
          <p:nvPr/>
        </p:nvSpPr>
        <p:spPr>
          <a:xfrm>
            <a:off x="397033" y="1581667"/>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Have a campus tour</a:t>
            </a:r>
          </a:p>
        </p:txBody>
      </p:sp>
      <p:sp>
        <p:nvSpPr>
          <p:cNvPr id="15" name="Rounded Rectangle 14"/>
          <p:cNvSpPr/>
          <p:nvPr/>
        </p:nvSpPr>
        <p:spPr>
          <a:xfrm>
            <a:off x="3167317" y="3802259"/>
            <a:ext cx="2470111" cy="893740"/>
          </a:xfrm>
          <a:prstGeom prst="roundRect">
            <a:avLst/>
          </a:prstGeom>
          <a:solidFill>
            <a:srgbClr val="139288"/>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Visit a food market</a:t>
            </a:r>
          </a:p>
        </p:txBody>
      </p:sp>
    </p:spTree>
    <p:extLst>
      <p:ext uri="{BB962C8B-B14F-4D97-AF65-F5344CB8AC3E}">
        <p14:creationId xmlns:p14="http://schemas.microsoft.com/office/powerpoint/2010/main" val="3587923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868940"/>
            <a:ext cx="8229600" cy="3394472"/>
          </a:xfrm>
        </p:spPr>
        <p:txBody>
          <a:bodyPr/>
          <a:lstStyle/>
          <a:p>
            <a:endParaRPr lang="en-US" sz="1400"/>
          </a:p>
        </p:txBody>
      </p:sp>
      <p:pic>
        <p:nvPicPr>
          <p:cNvPr id="4" name="Picture 3" descr="Powerpoint slide w characte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ounded Rectangle 4"/>
          <p:cNvSpPr/>
          <p:nvPr/>
        </p:nvSpPr>
        <p:spPr>
          <a:xfrm>
            <a:off x="317500" y="2004329"/>
            <a:ext cx="1864248" cy="668789"/>
          </a:xfrm>
          <a:prstGeom prst="roundRect">
            <a:avLst/>
          </a:prstGeom>
          <a:solidFill>
            <a:srgbClr val="15A59A"/>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Best societies to get involved in </a:t>
            </a:r>
          </a:p>
        </p:txBody>
      </p:sp>
      <p:sp>
        <p:nvSpPr>
          <p:cNvPr id="6" name="Rounded Rectangle 5"/>
          <p:cNvSpPr/>
          <p:nvPr/>
        </p:nvSpPr>
        <p:spPr>
          <a:xfrm>
            <a:off x="2312237" y="2010680"/>
            <a:ext cx="1864248" cy="668789"/>
          </a:xfrm>
          <a:prstGeom prst="roundRect">
            <a:avLst/>
          </a:prstGeom>
          <a:solidFill>
            <a:srgbClr val="18BCB2"/>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Best sports clubs and activities</a:t>
            </a:r>
          </a:p>
        </p:txBody>
      </p:sp>
      <p:sp>
        <p:nvSpPr>
          <p:cNvPr id="7" name="Rounded Rectangle 6"/>
          <p:cNvSpPr/>
          <p:nvPr/>
        </p:nvSpPr>
        <p:spPr>
          <a:xfrm>
            <a:off x="4281574" y="2010680"/>
            <a:ext cx="1864248" cy="668789"/>
          </a:xfrm>
          <a:prstGeom prst="roundRect">
            <a:avLst/>
          </a:prstGeom>
          <a:solidFill>
            <a:srgbClr val="15A59A"/>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Volunteering opportunities</a:t>
            </a:r>
          </a:p>
        </p:txBody>
      </p:sp>
      <p:sp>
        <p:nvSpPr>
          <p:cNvPr id="8" name="Rounded Rectangle 7"/>
          <p:cNvSpPr/>
          <p:nvPr/>
        </p:nvSpPr>
        <p:spPr>
          <a:xfrm>
            <a:off x="6276311" y="2010680"/>
            <a:ext cx="1864248" cy="668789"/>
          </a:xfrm>
          <a:prstGeom prst="roundRect">
            <a:avLst/>
          </a:prstGeom>
          <a:solidFill>
            <a:srgbClr val="139288"/>
          </a:solidFill>
          <a:ln>
            <a:solidFill>
              <a:srgbClr val="15A59A"/>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Cooking ideas</a:t>
            </a:r>
          </a:p>
        </p:txBody>
      </p:sp>
      <p:sp>
        <p:nvSpPr>
          <p:cNvPr id="9" name="Rounded Rectangle 8"/>
          <p:cNvSpPr/>
          <p:nvPr/>
        </p:nvSpPr>
        <p:spPr>
          <a:xfrm>
            <a:off x="6276311" y="2978213"/>
            <a:ext cx="1864248" cy="668789"/>
          </a:xfrm>
          <a:prstGeom prst="roundRect">
            <a:avLst/>
          </a:prstGeom>
          <a:solidFill>
            <a:srgbClr val="18BCB2"/>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Study methods</a:t>
            </a:r>
          </a:p>
        </p:txBody>
      </p:sp>
      <p:sp>
        <p:nvSpPr>
          <p:cNvPr id="10" name="Rounded Rectangle 9"/>
          <p:cNvSpPr/>
          <p:nvPr/>
        </p:nvSpPr>
        <p:spPr>
          <a:xfrm>
            <a:off x="4281574" y="2978213"/>
            <a:ext cx="1864248" cy="668789"/>
          </a:xfrm>
          <a:prstGeom prst="roundRect">
            <a:avLst/>
          </a:prstGeom>
          <a:solidFill>
            <a:srgbClr val="139288"/>
          </a:solidFill>
          <a:ln>
            <a:solidFill>
              <a:srgbClr val="15A59A"/>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Things to do in the area</a:t>
            </a:r>
          </a:p>
        </p:txBody>
      </p:sp>
      <p:sp>
        <p:nvSpPr>
          <p:cNvPr id="11" name="Rounded Rectangle 10"/>
          <p:cNvSpPr/>
          <p:nvPr/>
        </p:nvSpPr>
        <p:spPr>
          <a:xfrm>
            <a:off x="2312237" y="2963978"/>
            <a:ext cx="1864248" cy="668789"/>
          </a:xfrm>
          <a:prstGeom prst="roundRect">
            <a:avLst/>
          </a:prstGeom>
          <a:solidFill>
            <a:srgbClr val="15A59A"/>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How to use library resources</a:t>
            </a:r>
          </a:p>
        </p:txBody>
      </p:sp>
      <p:sp>
        <p:nvSpPr>
          <p:cNvPr id="12" name="Rounded Rectangle 11"/>
          <p:cNvSpPr/>
          <p:nvPr/>
        </p:nvSpPr>
        <p:spPr>
          <a:xfrm>
            <a:off x="317500" y="2971862"/>
            <a:ext cx="1864248" cy="668789"/>
          </a:xfrm>
          <a:prstGeom prst="roundRect">
            <a:avLst/>
          </a:prstGeom>
          <a:solidFill>
            <a:srgbClr val="18BCB2"/>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Money saving tips</a:t>
            </a:r>
          </a:p>
        </p:txBody>
      </p:sp>
      <p:sp>
        <p:nvSpPr>
          <p:cNvPr id="13" name="Rounded Rectangle 12"/>
          <p:cNvSpPr/>
          <p:nvPr/>
        </p:nvSpPr>
        <p:spPr>
          <a:xfrm>
            <a:off x="317500" y="3941117"/>
            <a:ext cx="1864248" cy="668789"/>
          </a:xfrm>
          <a:prstGeom prst="roundRect">
            <a:avLst/>
          </a:prstGeom>
          <a:solidFill>
            <a:srgbClr val="15A59A"/>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How to deal with assignment stress</a:t>
            </a:r>
          </a:p>
        </p:txBody>
      </p:sp>
      <p:sp>
        <p:nvSpPr>
          <p:cNvPr id="14" name="Rounded Rectangle 13"/>
          <p:cNvSpPr/>
          <p:nvPr/>
        </p:nvSpPr>
        <p:spPr>
          <a:xfrm>
            <a:off x="2312237" y="3947468"/>
            <a:ext cx="1864248" cy="668789"/>
          </a:xfrm>
          <a:prstGeom prst="roundRect">
            <a:avLst/>
          </a:prstGeom>
          <a:solidFill>
            <a:srgbClr val="139288"/>
          </a:solidFill>
          <a:ln>
            <a:solidFill>
              <a:srgbClr val="15A59A"/>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How to get a part time job</a:t>
            </a:r>
          </a:p>
        </p:txBody>
      </p:sp>
      <p:sp>
        <p:nvSpPr>
          <p:cNvPr id="15" name="Rounded Rectangle 14"/>
          <p:cNvSpPr/>
          <p:nvPr/>
        </p:nvSpPr>
        <p:spPr>
          <a:xfrm>
            <a:off x="4281574" y="3957516"/>
            <a:ext cx="1864248" cy="668789"/>
          </a:xfrm>
          <a:prstGeom prst="roundRect">
            <a:avLst/>
          </a:prstGeom>
          <a:solidFill>
            <a:srgbClr val="18BCB2"/>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Best places to eat on campus</a:t>
            </a:r>
          </a:p>
        </p:txBody>
      </p:sp>
      <p:sp>
        <p:nvSpPr>
          <p:cNvPr id="16" name="Rounded Rectangle 15"/>
          <p:cNvSpPr/>
          <p:nvPr/>
        </p:nvSpPr>
        <p:spPr>
          <a:xfrm>
            <a:off x="6276311" y="3968016"/>
            <a:ext cx="1864248" cy="668789"/>
          </a:xfrm>
          <a:prstGeom prst="roundRect">
            <a:avLst/>
          </a:prstGeom>
          <a:solidFill>
            <a:srgbClr val="15A59A"/>
          </a:solidFill>
          <a:ln>
            <a:solidFill>
              <a:srgbClr val="13928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How to take notes</a:t>
            </a:r>
          </a:p>
        </p:txBody>
      </p:sp>
      <p:sp>
        <p:nvSpPr>
          <p:cNvPr id="17" name="Rectangle 16"/>
          <p:cNvSpPr/>
          <p:nvPr/>
        </p:nvSpPr>
        <p:spPr>
          <a:xfrm>
            <a:off x="317500" y="365390"/>
            <a:ext cx="5347939"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Conversation Topics</a:t>
            </a:r>
            <a:endParaRPr lang="en-US" sz="4800" dirty="0">
              <a:solidFill>
                <a:srgbClr val="139288"/>
              </a:solidFill>
              <a:latin typeface="Impact" panose="020B0806030902050204" pitchFamily="34" charset="0"/>
              <a:cs typeface="Franxurter"/>
            </a:endParaRPr>
          </a:p>
        </p:txBody>
      </p:sp>
      <p:sp>
        <p:nvSpPr>
          <p:cNvPr id="18" name="Rectangle 17"/>
          <p:cNvSpPr/>
          <p:nvPr/>
        </p:nvSpPr>
        <p:spPr>
          <a:xfrm>
            <a:off x="317500" y="1366450"/>
            <a:ext cx="7823059" cy="369332"/>
          </a:xfrm>
          <a:prstGeom prst="rect">
            <a:avLst/>
          </a:prstGeom>
        </p:spPr>
        <p:txBody>
          <a:bodyPr wrap="square">
            <a:spAutoFit/>
          </a:bodyPr>
          <a:lstStyle/>
          <a:p>
            <a:r>
              <a:rPr lang="en-GB" dirty="0">
                <a:solidFill>
                  <a:schemeClr val="tx1">
                    <a:lumMod val="75000"/>
                    <a:lumOff val="25000"/>
                  </a:schemeClr>
                </a:solidFill>
                <a:latin typeface="DIN Alternate Bold"/>
                <a:cs typeface="DIN Alternate Bold"/>
              </a:rPr>
              <a:t>When planning your first meeting, take into consideration the following topics:</a:t>
            </a:r>
          </a:p>
        </p:txBody>
      </p:sp>
    </p:spTree>
    <p:extLst>
      <p:ext uri="{BB962C8B-B14F-4D97-AF65-F5344CB8AC3E}">
        <p14:creationId xmlns:p14="http://schemas.microsoft.com/office/powerpoint/2010/main" val="2738155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olidFill>
            <a:srgbClr val="18BCB2"/>
          </a:solidFill>
        </p:spPr>
        <p:txBody>
          <a:bodyPr/>
          <a:lstStyle/>
          <a:p>
            <a:endParaRPr lang="en-US"/>
          </a:p>
        </p:txBody>
      </p:sp>
      <p:pic>
        <p:nvPicPr>
          <p:cNvPr id="4" name="Picture 3" descr="Powerpoint slide w characte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619804" y="369154"/>
            <a:ext cx="3265638" cy="830997"/>
          </a:xfrm>
          <a:prstGeom prst="rect">
            <a:avLst/>
          </a:prstGeom>
        </p:spPr>
        <p:txBody>
          <a:bodyPr wrap="none">
            <a:spAutoFit/>
          </a:bodyPr>
          <a:lstStyle/>
          <a:p>
            <a:r>
              <a:rPr lang="en-US" sz="4800">
                <a:solidFill>
                  <a:srgbClr val="139288"/>
                </a:solidFill>
                <a:latin typeface="Impact" panose="020B0806030902050204" pitchFamily="34" charset="0"/>
                <a:cs typeface="Franxurter"/>
              </a:rPr>
              <a:t>Icebreakers</a:t>
            </a:r>
            <a:endParaRPr lang="en-US" sz="4800" dirty="0">
              <a:solidFill>
                <a:srgbClr val="139288"/>
              </a:solidFill>
              <a:latin typeface="Impact" panose="020B0806030902050204" pitchFamily="34" charset="0"/>
              <a:cs typeface="Franxurter"/>
            </a:endParaRPr>
          </a:p>
        </p:txBody>
      </p:sp>
      <p:graphicFrame>
        <p:nvGraphicFramePr>
          <p:cNvPr id="6" name="Content Placeholder 5"/>
          <p:cNvGraphicFramePr>
            <a:graphicFrameLocks/>
          </p:cNvGraphicFramePr>
          <p:nvPr>
            <p:extLst>
              <p:ext uri="{D42A27DB-BD31-4B8C-83A1-F6EECF244321}">
                <p14:modId xmlns:p14="http://schemas.microsoft.com/office/powerpoint/2010/main" val="4034340583"/>
              </p:ext>
            </p:extLst>
          </p:nvPr>
        </p:nvGraphicFramePr>
        <p:xfrm>
          <a:off x="76200" y="1377237"/>
          <a:ext cx="8610600" cy="3040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1046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333821" y="383590"/>
            <a:ext cx="5751896"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Online Catch-Up Ideas</a:t>
            </a:r>
            <a:endParaRPr lang="en-US" sz="4800" dirty="0">
              <a:solidFill>
                <a:srgbClr val="139288"/>
              </a:solidFill>
              <a:latin typeface="Impact" panose="020B0806030902050204" pitchFamily="34" charset="0"/>
              <a:cs typeface="Franxurter"/>
            </a:endParaRPr>
          </a:p>
        </p:txBody>
      </p:sp>
      <p:sp>
        <p:nvSpPr>
          <p:cNvPr id="6" name="Content Placeholder 2"/>
          <p:cNvSpPr txBox="1">
            <a:spLocks/>
          </p:cNvSpPr>
          <p:nvPr/>
        </p:nvSpPr>
        <p:spPr>
          <a:xfrm>
            <a:off x="457200" y="1365946"/>
            <a:ext cx="10178322" cy="5692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400" b="1" dirty="0">
                <a:solidFill>
                  <a:schemeClr val="tx1">
                    <a:lumMod val="75000"/>
                    <a:lumOff val="25000"/>
                  </a:schemeClr>
                </a:solidFill>
                <a:latin typeface="DIN Alternate Bold"/>
                <a:cs typeface="DIN Alternate Bold"/>
              </a:rPr>
              <a:t>What can you do in the virtual world?</a:t>
            </a:r>
          </a:p>
          <a:p>
            <a:pPr marL="0" indent="0">
              <a:buFont typeface="Arial"/>
              <a:buNone/>
            </a:pPr>
            <a:endParaRPr lang="en-GB" dirty="0"/>
          </a:p>
        </p:txBody>
      </p:sp>
      <p:sp>
        <p:nvSpPr>
          <p:cNvPr id="16" name="Rounded Rectangle 15"/>
          <p:cNvSpPr/>
          <p:nvPr/>
        </p:nvSpPr>
        <p:spPr>
          <a:xfrm>
            <a:off x="5495813" y="3866422"/>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a:p>
            <a:pPr algn="ctr"/>
            <a:r>
              <a:rPr lang="en-GB" sz="1600" b="1" dirty="0"/>
              <a:t>Attend an online talk</a:t>
            </a:r>
          </a:p>
          <a:p>
            <a:pPr algn="ctr"/>
            <a:r>
              <a:rPr lang="en-GB" sz="1200" b="1" dirty="0">
                <a:hlinkClick r:id="rId4"/>
              </a:rPr>
              <a:t>https://www.ted.com/</a:t>
            </a:r>
            <a:endParaRPr lang="en-GB" sz="1200" b="1" dirty="0"/>
          </a:p>
          <a:p>
            <a:pPr algn="ctr"/>
            <a:endParaRPr lang="en-GB" sz="1200" dirty="0"/>
          </a:p>
          <a:p>
            <a:pPr algn="ctr"/>
            <a:endParaRPr lang="en-GB" sz="1200" dirty="0"/>
          </a:p>
        </p:txBody>
      </p:sp>
      <p:sp>
        <p:nvSpPr>
          <p:cNvPr id="17" name="Rounded Rectangle 16"/>
          <p:cNvSpPr/>
          <p:nvPr/>
        </p:nvSpPr>
        <p:spPr>
          <a:xfrm>
            <a:off x="457202" y="2963937"/>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Share your breakfasts</a:t>
            </a:r>
          </a:p>
        </p:txBody>
      </p:sp>
      <p:sp>
        <p:nvSpPr>
          <p:cNvPr id="18" name="Rounded Rectangle 17"/>
          <p:cNvSpPr/>
          <p:nvPr/>
        </p:nvSpPr>
        <p:spPr>
          <a:xfrm>
            <a:off x="2984297" y="2963939"/>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Play an online board game</a:t>
            </a:r>
          </a:p>
          <a:p>
            <a:pPr algn="ctr"/>
            <a:r>
              <a:rPr lang="en-GB" sz="1200" b="1" u="sng" dirty="0">
                <a:hlinkClick r:id="rId5"/>
              </a:rPr>
              <a:t>http://playingcards.io/</a:t>
            </a:r>
            <a:endParaRPr lang="en-GB" sz="1200" b="1" dirty="0"/>
          </a:p>
        </p:txBody>
      </p:sp>
      <p:sp>
        <p:nvSpPr>
          <p:cNvPr id="19" name="Rounded Rectangle 18"/>
          <p:cNvSpPr/>
          <p:nvPr/>
        </p:nvSpPr>
        <p:spPr>
          <a:xfrm>
            <a:off x="2984298" y="2069648"/>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Scavenger Hunt</a:t>
            </a:r>
          </a:p>
        </p:txBody>
      </p:sp>
      <p:sp>
        <p:nvSpPr>
          <p:cNvPr id="20" name="Rounded Rectangle 19"/>
          <p:cNvSpPr/>
          <p:nvPr/>
        </p:nvSpPr>
        <p:spPr>
          <a:xfrm>
            <a:off x="5495814" y="2069649"/>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Have a cook off</a:t>
            </a:r>
          </a:p>
          <a:p>
            <a:pPr algn="ctr"/>
            <a:r>
              <a:rPr lang="en-GB" sz="1100" b="1" u="sng" dirty="0">
                <a:hlinkClick r:id="rId6"/>
              </a:rPr>
              <a:t>https://www.bbcgoodfood.com/recipes/collection/student</a:t>
            </a:r>
            <a:endParaRPr lang="en-GB" sz="1100" b="1" dirty="0"/>
          </a:p>
        </p:txBody>
      </p:sp>
      <p:sp>
        <p:nvSpPr>
          <p:cNvPr id="21" name="Rounded Rectangle 20"/>
          <p:cNvSpPr/>
          <p:nvPr/>
        </p:nvSpPr>
        <p:spPr>
          <a:xfrm>
            <a:off x="5495813" y="2963938"/>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b="1" dirty="0"/>
              <a:t>Set up an online book club</a:t>
            </a:r>
          </a:p>
          <a:p>
            <a:pPr algn="ctr"/>
            <a:r>
              <a:rPr lang="en-GB" sz="1100" b="1" u="sng" dirty="0">
                <a:hlinkClick r:id="rId7"/>
              </a:rPr>
              <a:t>https://www.penguin.co.uk/articles/2020/april/online-book-club-set-up.html</a:t>
            </a:r>
            <a:r>
              <a:rPr lang="en-GB" sz="1100" b="1" u="sng" dirty="0"/>
              <a:t> </a:t>
            </a:r>
            <a:endParaRPr lang="en-GB" sz="1100" b="1" dirty="0"/>
          </a:p>
        </p:txBody>
      </p:sp>
      <p:sp>
        <p:nvSpPr>
          <p:cNvPr id="22" name="Rounded Rectangle 21"/>
          <p:cNvSpPr/>
          <p:nvPr/>
        </p:nvSpPr>
        <p:spPr>
          <a:xfrm>
            <a:off x="457202" y="3849711"/>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Movie night over teams</a:t>
            </a:r>
          </a:p>
        </p:txBody>
      </p:sp>
      <p:sp>
        <p:nvSpPr>
          <p:cNvPr id="23" name="Rounded Rectangle 22"/>
          <p:cNvSpPr/>
          <p:nvPr/>
        </p:nvSpPr>
        <p:spPr>
          <a:xfrm>
            <a:off x="457201" y="2069645"/>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Have an online tea break/ pizza night</a:t>
            </a:r>
          </a:p>
        </p:txBody>
      </p:sp>
      <p:sp>
        <p:nvSpPr>
          <p:cNvPr id="24" name="Rounded Rectangle 23"/>
          <p:cNvSpPr/>
          <p:nvPr/>
        </p:nvSpPr>
        <p:spPr>
          <a:xfrm>
            <a:off x="2976507" y="3858230"/>
            <a:ext cx="2406751" cy="728202"/>
          </a:xfrm>
          <a:prstGeom prst="roundRect">
            <a:avLst/>
          </a:prstGeom>
          <a:solidFill>
            <a:srgbClr val="A8CABD"/>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Host a quiz</a:t>
            </a:r>
          </a:p>
          <a:p>
            <a:pPr algn="ctr"/>
            <a:r>
              <a:rPr lang="en-GB" sz="1200" b="1" dirty="0">
                <a:hlinkClick r:id="rId8"/>
              </a:rPr>
              <a:t>https://kahoot.com/</a:t>
            </a:r>
            <a:r>
              <a:rPr lang="en-GB" sz="1200" b="1" dirty="0"/>
              <a:t>   </a:t>
            </a:r>
          </a:p>
        </p:txBody>
      </p:sp>
    </p:spTree>
    <p:extLst>
      <p:ext uri="{BB962C8B-B14F-4D97-AF65-F5344CB8AC3E}">
        <p14:creationId xmlns:p14="http://schemas.microsoft.com/office/powerpoint/2010/main" val="3787982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Rectangle 4"/>
          <p:cNvSpPr/>
          <p:nvPr/>
        </p:nvSpPr>
        <p:spPr>
          <a:xfrm>
            <a:off x="713232" y="253773"/>
            <a:ext cx="3121367"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Next steps?</a:t>
            </a:r>
            <a:endParaRPr lang="en-US" sz="4800" dirty="0">
              <a:solidFill>
                <a:srgbClr val="139288"/>
              </a:solidFill>
              <a:latin typeface="Impact" panose="020B0806030902050204" pitchFamily="34" charset="0"/>
              <a:cs typeface="Franxurter"/>
            </a:endParaRPr>
          </a:p>
        </p:txBody>
      </p:sp>
      <p:sp>
        <p:nvSpPr>
          <p:cNvPr id="6" name="Rectangle 5"/>
          <p:cNvSpPr/>
          <p:nvPr/>
        </p:nvSpPr>
        <p:spPr>
          <a:xfrm>
            <a:off x="283464" y="1201422"/>
            <a:ext cx="8229600" cy="3077766"/>
          </a:xfrm>
          <a:prstGeom prst="rect">
            <a:avLst/>
          </a:prstGeom>
        </p:spPr>
        <p:txBody>
          <a:bodyPr wrap="square">
            <a:spAutoFit/>
          </a:bodyPr>
          <a:lstStyle/>
          <a:p>
            <a:pPr marL="457200" indent="-457200">
              <a:buFont typeface="+mj-lt"/>
              <a:buAutoNum type="arabicPeriod"/>
            </a:pPr>
            <a:r>
              <a:rPr lang="en-GB" sz="2000" b="1" dirty="0">
                <a:solidFill>
                  <a:schemeClr val="tx1">
                    <a:lumMod val="75000"/>
                    <a:lumOff val="25000"/>
                  </a:schemeClr>
                </a:solidFill>
                <a:latin typeface="DIN Alternate Bold"/>
                <a:cs typeface="DIN Alternate Bold"/>
              </a:rPr>
              <a:t>Get in contact with other mentors in your school and say hello </a:t>
            </a:r>
            <a:r>
              <a:rPr lang="en-GB" sz="1600" dirty="0">
                <a:solidFill>
                  <a:schemeClr val="tx1">
                    <a:lumMod val="75000"/>
                    <a:lumOff val="25000"/>
                  </a:schemeClr>
                </a:solidFill>
                <a:latin typeface="DIN Alternate Bold"/>
                <a:cs typeface="DIN Alternate Bold"/>
              </a:rPr>
              <a:t>(mentors lists per school will be put on the </a:t>
            </a:r>
            <a:r>
              <a:rPr lang="en-GB" sz="1600" dirty="0" err="1">
                <a:solidFill>
                  <a:schemeClr val="tx1">
                    <a:lumMod val="75000"/>
                    <a:lumOff val="25000"/>
                  </a:schemeClr>
                </a:solidFill>
                <a:latin typeface="DIN Alternate Bold"/>
                <a:cs typeface="DIN Alternate Bold"/>
              </a:rPr>
              <a:t>QMplus</a:t>
            </a:r>
            <a:r>
              <a:rPr lang="en-GB" sz="1600" dirty="0">
                <a:solidFill>
                  <a:schemeClr val="tx1">
                    <a:lumMod val="75000"/>
                    <a:lumOff val="25000"/>
                  </a:schemeClr>
                </a:solidFill>
                <a:latin typeface="DIN Alternate Bold"/>
                <a:cs typeface="DIN Alternate Bold"/>
              </a:rPr>
              <a:t> page following training in August)</a:t>
            </a:r>
            <a:endParaRPr lang="en-GB" sz="2000" dirty="0">
              <a:solidFill>
                <a:schemeClr val="tx1">
                  <a:lumMod val="75000"/>
                  <a:lumOff val="25000"/>
                </a:schemeClr>
              </a:solidFill>
              <a:latin typeface="DIN Alternate Bold"/>
              <a:cs typeface="DIN Alternate Bold"/>
            </a:endParaRPr>
          </a:p>
          <a:p>
            <a:pPr marL="457200" indent="-457200">
              <a:buFont typeface="+mj-lt"/>
              <a:buAutoNum type="arabicPeriod"/>
            </a:pPr>
            <a:r>
              <a:rPr lang="en-GB" sz="2000" b="1" dirty="0">
                <a:solidFill>
                  <a:schemeClr val="tx1">
                    <a:lumMod val="75000"/>
                    <a:lumOff val="25000"/>
                  </a:schemeClr>
                </a:solidFill>
                <a:latin typeface="DIN Alternate Bold"/>
                <a:cs typeface="DIN Alternate Bold"/>
              </a:rPr>
              <a:t>Do the catch up quiz online </a:t>
            </a:r>
            <a:r>
              <a:rPr lang="en-GB" sz="1600" dirty="0">
                <a:solidFill>
                  <a:schemeClr val="tx1">
                    <a:lumMod val="75000"/>
                    <a:lumOff val="25000"/>
                  </a:schemeClr>
                </a:solidFill>
                <a:latin typeface="DIN Alternate Bold"/>
                <a:cs typeface="DIN Alternate Bold"/>
              </a:rPr>
              <a:t>(early September)</a:t>
            </a:r>
          </a:p>
          <a:p>
            <a:pPr marL="457200" indent="-457200">
              <a:buFont typeface="+mj-lt"/>
              <a:buAutoNum type="arabicPeriod"/>
            </a:pPr>
            <a:r>
              <a:rPr lang="en-GB" sz="2000" b="1" dirty="0">
                <a:solidFill>
                  <a:schemeClr val="tx1">
                    <a:lumMod val="75000"/>
                    <a:lumOff val="25000"/>
                  </a:schemeClr>
                </a:solidFill>
                <a:latin typeface="DIN Alternate Bold"/>
                <a:cs typeface="DIN Alternate Bold"/>
              </a:rPr>
              <a:t>Student transition </a:t>
            </a:r>
            <a:r>
              <a:rPr lang="en-GB" sz="1600" dirty="0">
                <a:solidFill>
                  <a:schemeClr val="tx1">
                    <a:lumMod val="75000"/>
                    <a:lumOff val="25000"/>
                  </a:schemeClr>
                </a:solidFill>
                <a:latin typeface="DIN Alternate Bold"/>
                <a:cs typeface="DIN Alternate Bold"/>
              </a:rPr>
              <a:t>(from 19</a:t>
            </a:r>
            <a:r>
              <a:rPr lang="en-GB" sz="1600" baseline="30000" dirty="0">
                <a:solidFill>
                  <a:schemeClr val="tx1">
                    <a:lumMod val="75000"/>
                    <a:lumOff val="25000"/>
                  </a:schemeClr>
                </a:solidFill>
                <a:latin typeface="DIN Alternate Bold"/>
                <a:cs typeface="DIN Alternate Bold"/>
              </a:rPr>
              <a:t>th</a:t>
            </a:r>
            <a:r>
              <a:rPr lang="en-GB" sz="1600" dirty="0">
                <a:solidFill>
                  <a:schemeClr val="tx1">
                    <a:lumMod val="75000"/>
                    <a:lumOff val="25000"/>
                  </a:schemeClr>
                </a:solidFill>
                <a:latin typeface="DIN Alternate Bold"/>
                <a:cs typeface="DIN Alternate Bold"/>
              </a:rPr>
              <a:t> September – 5</a:t>
            </a:r>
            <a:r>
              <a:rPr lang="en-GB" sz="1600" baseline="30000" dirty="0">
                <a:solidFill>
                  <a:schemeClr val="tx1">
                    <a:lumMod val="75000"/>
                    <a:lumOff val="25000"/>
                  </a:schemeClr>
                </a:solidFill>
                <a:latin typeface="DIN Alternate Bold"/>
                <a:cs typeface="DIN Alternate Bold"/>
              </a:rPr>
              <a:t>th</a:t>
            </a:r>
            <a:r>
              <a:rPr lang="en-GB" sz="1600" dirty="0">
                <a:solidFill>
                  <a:schemeClr val="tx1">
                    <a:lumMod val="75000"/>
                    <a:lumOff val="25000"/>
                  </a:schemeClr>
                </a:solidFill>
                <a:latin typeface="DIN Alternate Bold"/>
                <a:cs typeface="DIN Alternate Bold"/>
              </a:rPr>
              <a:t> October onwards, get your group of mentees, email mentees individually, then arrange to meet up and meet each other)</a:t>
            </a:r>
          </a:p>
          <a:p>
            <a:pPr marL="457200" indent="-457200">
              <a:buFont typeface="+mj-lt"/>
              <a:buAutoNum type="arabicPeriod"/>
            </a:pPr>
            <a:r>
              <a:rPr lang="en-GB" sz="2000" b="1" dirty="0">
                <a:solidFill>
                  <a:schemeClr val="tx1">
                    <a:lumMod val="75000"/>
                    <a:lumOff val="25000"/>
                  </a:schemeClr>
                </a:solidFill>
                <a:latin typeface="DIN Alternate Bold"/>
                <a:cs typeface="DIN Alternate Bold"/>
              </a:rPr>
              <a:t>Keep in touch with mentees throughout the year on a weekly basis online</a:t>
            </a:r>
          </a:p>
          <a:p>
            <a:pPr marL="457200" indent="-457200">
              <a:buFont typeface="+mj-lt"/>
              <a:buAutoNum type="arabicPeriod"/>
            </a:pPr>
            <a:r>
              <a:rPr lang="en-GB" sz="2000" b="1" dirty="0">
                <a:solidFill>
                  <a:schemeClr val="tx1">
                    <a:lumMod val="75000"/>
                    <a:lumOff val="25000"/>
                  </a:schemeClr>
                </a:solidFill>
                <a:latin typeface="DIN Alternate Bold"/>
                <a:cs typeface="DIN Alternate Bold"/>
              </a:rPr>
              <a:t>Run at least 4 catch up events</a:t>
            </a:r>
          </a:p>
          <a:p>
            <a:pPr marL="457200" indent="-457200">
              <a:buFont typeface="+mj-lt"/>
              <a:buAutoNum type="arabicPeriod"/>
            </a:pPr>
            <a:r>
              <a:rPr lang="en-GB" sz="2000" b="1" dirty="0">
                <a:solidFill>
                  <a:schemeClr val="tx1">
                    <a:lumMod val="75000"/>
                    <a:lumOff val="25000"/>
                  </a:schemeClr>
                </a:solidFill>
                <a:latin typeface="DIN Alternate Bold"/>
                <a:cs typeface="DIN Alternate Bold"/>
              </a:rPr>
              <a:t>Complete your write up for 14</a:t>
            </a:r>
            <a:r>
              <a:rPr lang="en-GB" sz="2000" b="1" baseline="30000" dirty="0">
                <a:solidFill>
                  <a:schemeClr val="tx1">
                    <a:lumMod val="75000"/>
                    <a:lumOff val="25000"/>
                  </a:schemeClr>
                </a:solidFill>
                <a:latin typeface="DIN Alternate Bold"/>
                <a:cs typeface="DIN Alternate Bold"/>
              </a:rPr>
              <a:t>th</a:t>
            </a:r>
            <a:r>
              <a:rPr lang="en-GB" sz="2000" b="1" dirty="0">
                <a:solidFill>
                  <a:schemeClr val="tx1">
                    <a:lumMod val="75000"/>
                    <a:lumOff val="25000"/>
                  </a:schemeClr>
                </a:solidFill>
                <a:latin typeface="DIN Alternate Bold"/>
                <a:cs typeface="DIN Alternate Bold"/>
              </a:rPr>
              <a:t> March 2023 and upload to the </a:t>
            </a:r>
          </a:p>
          <a:p>
            <a:r>
              <a:rPr lang="en-GB" sz="2000" b="1" dirty="0">
                <a:solidFill>
                  <a:schemeClr val="tx1">
                    <a:lumMod val="75000"/>
                    <a:lumOff val="25000"/>
                  </a:schemeClr>
                </a:solidFill>
                <a:latin typeface="DIN Alternate Bold"/>
                <a:cs typeface="DIN Alternate Bold"/>
              </a:rPr>
              <a:t>	</a:t>
            </a:r>
            <a:r>
              <a:rPr lang="en-GB" sz="2000" b="1" dirty="0" err="1">
                <a:solidFill>
                  <a:schemeClr val="tx1">
                    <a:lumMod val="75000"/>
                    <a:lumOff val="25000"/>
                  </a:schemeClr>
                </a:solidFill>
                <a:latin typeface="DIN Alternate Bold"/>
                <a:cs typeface="DIN Alternate Bold"/>
              </a:rPr>
              <a:t>QMplus</a:t>
            </a:r>
            <a:r>
              <a:rPr lang="en-GB" sz="2000" b="1" dirty="0">
                <a:solidFill>
                  <a:schemeClr val="tx1">
                    <a:lumMod val="75000"/>
                    <a:lumOff val="25000"/>
                  </a:schemeClr>
                </a:solidFill>
                <a:latin typeface="DIN Alternate Bold"/>
                <a:cs typeface="DIN Alternate Bold"/>
              </a:rPr>
              <a:t> page</a:t>
            </a:r>
          </a:p>
        </p:txBody>
      </p:sp>
    </p:spTree>
    <p:extLst>
      <p:ext uri="{BB962C8B-B14F-4D97-AF65-F5344CB8AC3E}">
        <p14:creationId xmlns:p14="http://schemas.microsoft.com/office/powerpoint/2010/main" val="3441605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Title 1"/>
          <p:cNvSpPr txBox="1">
            <a:spLocks/>
          </p:cNvSpPr>
          <p:nvPr/>
        </p:nvSpPr>
        <p:spPr>
          <a:xfrm>
            <a:off x="-517161" y="529805"/>
            <a:ext cx="10178322" cy="106684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5400" dirty="0">
                <a:solidFill>
                  <a:srgbClr val="139288"/>
                </a:solidFill>
                <a:latin typeface="Modern Love Caps" panose="04070805081001020A01" pitchFamily="82" charset="0"/>
                <a:cs typeface="Franxurter"/>
              </a:rPr>
              <a:t>Any questions at any point</a:t>
            </a:r>
          </a:p>
        </p:txBody>
      </p:sp>
      <p:sp>
        <p:nvSpPr>
          <p:cNvPr id="6" name="Rectangle 5"/>
          <p:cNvSpPr/>
          <p:nvPr/>
        </p:nvSpPr>
        <p:spPr>
          <a:xfrm>
            <a:off x="594360" y="1603101"/>
            <a:ext cx="7724453" cy="2369880"/>
          </a:xfrm>
          <a:prstGeom prst="rect">
            <a:avLst/>
          </a:prstGeom>
        </p:spPr>
        <p:txBody>
          <a:bodyPr wrap="square">
            <a:spAutoFit/>
          </a:bodyPr>
          <a:lstStyle/>
          <a:p>
            <a:pPr algn="ctr"/>
            <a:r>
              <a:rPr lang="en-GB" sz="3600" dirty="0">
                <a:solidFill>
                  <a:schemeClr val="tx1">
                    <a:lumMod val="75000"/>
                    <a:lumOff val="25000"/>
                  </a:schemeClr>
                </a:solidFill>
              </a:rPr>
              <a:t>Please e-mail:</a:t>
            </a:r>
            <a:r>
              <a:rPr lang="en-GB" sz="3600" dirty="0"/>
              <a:t> </a:t>
            </a:r>
            <a:r>
              <a:rPr lang="en-GB" sz="4000" dirty="0">
                <a:solidFill>
                  <a:srgbClr val="0070C0"/>
                </a:solidFill>
                <a:hlinkClick r:id="rId4"/>
              </a:rPr>
              <a:t>buddyscheme@qmul.ac.uk</a:t>
            </a:r>
            <a:endParaRPr lang="en-GB" sz="4000" dirty="0">
              <a:solidFill>
                <a:srgbClr val="0070C0"/>
              </a:solidFill>
            </a:endParaRPr>
          </a:p>
          <a:p>
            <a:pPr algn="ctr"/>
            <a:endParaRPr lang="en-GB" sz="4400" dirty="0">
              <a:solidFill>
                <a:srgbClr val="0070C0"/>
              </a:solidFill>
              <a:highlight>
                <a:srgbClr val="00FFFF"/>
              </a:highlight>
            </a:endParaRPr>
          </a:p>
          <a:p>
            <a:pPr algn="ctr"/>
            <a:r>
              <a:rPr lang="en-GB" sz="2800" b="1" dirty="0">
                <a:solidFill>
                  <a:srgbClr val="002060"/>
                </a:solidFill>
                <a:highlight>
                  <a:srgbClr val="00FFFF"/>
                </a:highlight>
              </a:rPr>
              <a:t>Give us your feedback! Only takes </a:t>
            </a:r>
            <a:r>
              <a:rPr lang="en-GB" sz="2800" b="1">
                <a:solidFill>
                  <a:srgbClr val="002060"/>
                </a:solidFill>
                <a:highlight>
                  <a:srgbClr val="00FFFF"/>
                </a:highlight>
              </a:rPr>
              <a:t>2mins!!</a:t>
            </a:r>
            <a:endParaRPr lang="en-GB" sz="2800" b="1" dirty="0">
              <a:solidFill>
                <a:srgbClr val="002060"/>
              </a:solidFill>
              <a:highlight>
                <a:srgbClr val="00FFFF"/>
              </a:highlight>
            </a:endParaRPr>
          </a:p>
        </p:txBody>
      </p:sp>
    </p:spTree>
    <p:extLst>
      <p:ext uri="{BB962C8B-B14F-4D97-AF65-F5344CB8AC3E}">
        <p14:creationId xmlns:p14="http://schemas.microsoft.com/office/powerpoint/2010/main" val="385714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5143500"/>
          </a:xfrm>
          <a:prstGeom prst="rect">
            <a:avLst/>
          </a:prstGeom>
          <a:solidFill>
            <a:srgbClr val="13928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Buddy schme ideas fon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852" y="2660416"/>
            <a:ext cx="4229032" cy="1268980"/>
          </a:xfrm>
          <a:prstGeom prst="rect">
            <a:avLst/>
          </a:prstGeom>
        </p:spPr>
      </p:pic>
      <p:sp>
        <p:nvSpPr>
          <p:cNvPr id="10" name="TextBox 9"/>
          <p:cNvSpPr txBox="1"/>
          <p:nvPr/>
        </p:nvSpPr>
        <p:spPr>
          <a:xfrm>
            <a:off x="1712638" y="952398"/>
            <a:ext cx="6635834" cy="1615827"/>
          </a:xfrm>
          <a:prstGeom prst="rect">
            <a:avLst/>
          </a:prstGeom>
          <a:noFill/>
        </p:spPr>
        <p:txBody>
          <a:bodyPr wrap="square" rtlCol="0">
            <a:spAutoFit/>
          </a:bodyPr>
          <a:lstStyle/>
          <a:p>
            <a:r>
              <a:rPr lang="en-US" sz="9900" dirty="0">
                <a:solidFill>
                  <a:schemeClr val="bg1"/>
                </a:solidFill>
                <a:latin typeface="Modern Love Caps" panose="04070805081001020A01" pitchFamily="82" charset="0"/>
                <a:cs typeface="Franxurter"/>
              </a:rPr>
              <a:t>Thank you!</a:t>
            </a:r>
          </a:p>
        </p:txBody>
      </p:sp>
    </p:spTree>
    <p:extLst>
      <p:ext uri="{BB962C8B-B14F-4D97-AF65-F5344CB8AC3E}">
        <p14:creationId xmlns:p14="http://schemas.microsoft.com/office/powerpoint/2010/main" val="198032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 slide w charact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7" name="Rectangle 6"/>
          <p:cNvSpPr/>
          <p:nvPr/>
        </p:nvSpPr>
        <p:spPr>
          <a:xfrm>
            <a:off x="378810" y="213477"/>
            <a:ext cx="8387282" cy="800219"/>
          </a:xfrm>
          <a:prstGeom prst="rect">
            <a:avLst/>
          </a:prstGeom>
        </p:spPr>
        <p:txBody>
          <a:bodyPr wrap="square">
            <a:spAutoFit/>
          </a:bodyPr>
          <a:lstStyle/>
          <a:p>
            <a:r>
              <a:rPr lang="en-GB" sz="4600" dirty="0">
                <a:solidFill>
                  <a:srgbClr val="139288"/>
                </a:solidFill>
                <a:latin typeface="Impact" panose="020B0806030902050204" pitchFamily="34" charset="0"/>
                <a:cs typeface="Franxurter"/>
              </a:rPr>
              <a:t>How to know what is going on</a:t>
            </a:r>
            <a:endParaRPr lang="en-US" sz="4600" dirty="0">
              <a:solidFill>
                <a:srgbClr val="139288"/>
              </a:solidFill>
              <a:latin typeface="Impact" panose="020B0806030902050204" pitchFamily="34" charset="0"/>
              <a:cs typeface="Franxurter"/>
            </a:endParaRPr>
          </a:p>
        </p:txBody>
      </p:sp>
      <p:sp>
        <p:nvSpPr>
          <p:cNvPr id="8" name="Rectangle 7"/>
          <p:cNvSpPr/>
          <p:nvPr/>
        </p:nvSpPr>
        <p:spPr>
          <a:xfrm>
            <a:off x="378810" y="1247534"/>
            <a:ext cx="6920028" cy="3231654"/>
          </a:xfrm>
          <a:prstGeom prst="rect">
            <a:avLst/>
          </a:prstGeom>
        </p:spPr>
        <p:txBody>
          <a:bodyPr wrap="square">
            <a:spAutoFit/>
          </a:bodyPr>
          <a:lstStyle/>
          <a:p>
            <a:r>
              <a:rPr lang="en-GB" sz="2800" dirty="0">
                <a:solidFill>
                  <a:schemeClr val="tx1">
                    <a:lumMod val="75000"/>
                    <a:lumOff val="25000"/>
                  </a:schemeClr>
                </a:solidFill>
                <a:latin typeface="Modern Love Caps" panose="04070805081001020A01" pitchFamily="82" charset="0"/>
                <a:cs typeface="DIN Alternate Bold"/>
              </a:rPr>
              <a:t>Follow us on Instagram:</a:t>
            </a:r>
            <a:r>
              <a:rPr lang="en-GB" sz="2000" dirty="0">
                <a:solidFill>
                  <a:schemeClr val="tx1">
                    <a:lumMod val="75000"/>
                    <a:lumOff val="25000"/>
                  </a:schemeClr>
                </a:solidFill>
                <a:latin typeface="DIN Alternate Bold"/>
                <a:cs typeface="DIN Alternate Bold"/>
              </a:rPr>
              <a:t> </a:t>
            </a:r>
            <a:r>
              <a:rPr lang="en-GB" sz="2400" dirty="0" err="1">
                <a:solidFill>
                  <a:schemeClr val="tx1">
                    <a:lumMod val="75000"/>
                    <a:lumOff val="25000"/>
                  </a:schemeClr>
                </a:solidFill>
                <a:latin typeface="DIN Alternate Bold"/>
                <a:cs typeface="DIN Alternate Bold"/>
              </a:rPr>
              <a:t>qmbuddyscheme</a:t>
            </a:r>
            <a:endParaRPr lang="en-GB" sz="2400" dirty="0">
              <a:solidFill>
                <a:schemeClr val="tx1">
                  <a:lumMod val="75000"/>
                  <a:lumOff val="25000"/>
                </a:schemeClr>
              </a:solidFill>
              <a:latin typeface="DIN Alternate Bold"/>
              <a:cs typeface="DIN Alternate Bold"/>
            </a:endParaRPr>
          </a:p>
          <a:p>
            <a:endParaRPr lang="en-GB" sz="2400" dirty="0">
              <a:latin typeface="DIN Alternate Bold"/>
              <a:cs typeface="DIN Alternate Bold"/>
            </a:endParaRPr>
          </a:p>
          <a:p>
            <a:endParaRPr lang="en-GB" sz="2800" dirty="0">
              <a:latin typeface="Modern Love Caps" panose="04070805081001020A01" pitchFamily="82" charset="0"/>
              <a:cs typeface="DIN Alternate Bold"/>
            </a:endParaRPr>
          </a:p>
          <a:p>
            <a:r>
              <a:rPr lang="en-GB" sz="2800" dirty="0">
                <a:solidFill>
                  <a:schemeClr val="tx1">
                    <a:lumMod val="75000"/>
                    <a:lumOff val="25000"/>
                  </a:schemeClr>
                </a:solidFill>
                <a:latin typeface="Modern Love Caps" panose="04070805081001020A01" pitchFamily="82" charset="0"/>
                <a:cs typeface="DIN Alternate Bold"/>
              </a:rPr>
              <a:t>Look at the </a:t>
            </a:r>
            <a:r>
              <a:rPr lang="en-GB" sz="2800" dirty="0" err="1">
                <a:solidFill>
                  <a:schemeClr val="tx1">
                    <a:lumMod val="75000"/>
                    <a:lumOff val="25000"/>
                  </a:schemeClr>
                </a:solidFill>
                <a:latin typeface="Modern Love Caps" panose="04070805081001020A01" pitchFamily="82" charset="0"/>
                <a:cs typeface="DIN Alternate Bold"/>
              </a:rPr>
              <a:t>QMplus</a:t>
            </a:r>
            <a:r>
              <a:rPr lang="en-GB" sz="2800" dirty="0">
                <a:solidFill>
                  <a:schemeClr val="tx1">
                    <a:lumMod val="75000"/>
                    <a:lumOff val="25000"/>
                  </a:schemeClr>
                </a:solidFill>
                <a:latin typeface="Modern Love Caps" panose="04070805081001020A01" pitchFamily="82" charset="0"/>
                <a:cs typeface="DIN Alternate Bold"/>
              </a:rPr>
              <a:t> page:</a:t>
            </a:r>
            <a:r>
              <a:rPr lang="en-GB" sz="2000" dirty="0">
                <a:solidFill>
                  <a:schemeClr val="tx1">
                    <a:lumMod val="75000"/>
                    <a:lumOff val="25000"/>
                  </a:schemeClr>
                </a:solidFill>
                <a:latin typeface="DIN Alternate Bold"/>
                <a:cs typeface="DIN Alternate Bold"/>
              </a:rPr>
              <a:t> QM Buddy Scheme 2022/23</a:t>
            </a:r>
          </a:p>
          <a:p>
            <a:r>
              <a:rPr lang="en-GB" sz="2000" dirty="0">
                <a:latin typeface="DIN Alternate Bold"/>
                <a:cs typeface="DIN Alternate Bold"/>
              </a:rPr>
              <a:t>                                               		(</a:t>
            </a:r>
            <a:r>
              <a:rPr lang="en-GB" sz="2000" b="1" dirty="0">
                <a:solidFill>
                  <a:schemeClr val="tx1">
                    <a:lumMod val="75000"/>
                    <a:lumOff val="25000"/>
                  </a:schemeClr>
                </a:solidFill>
                <a:latin typeface="DIN Alternate Bold"/>
                <a:cs typeface="DIN Alternate Bold"/>
              </a:rPr>
              <a:t>you will be enrolled following 								training</a:t>
            </a:r>
            <a:r>
              <a:rPr lang="en-GB" sz="2000" dirty="0">
                <a:solidFill>
                  <a:schemeClr val="tx1">
                    <a:lumMod val="75000"/>
                    <a:lumOff val="25000"/>
                  </a:schemeClr>
                </a:solidFill>
                <a:latin typeface="DIN Alternate Bold"/>
                <a:cs typeface="DIN Alternate Bold"/>
              </a:rPr>
              <a:t>)</a:t>
            </a:r>
          </a:p>
          <a:p>
            <a:endParaRPr lang="en-GB" sz="2800" dirty="0">
              <a:solidFill>
                <a:srgbClr val="139288"/>
              </a:solidFill>
              <a:latin typeface="Modern Love Caps" panose="04070805081001020A01" pitchFamily="82" charset="0"/>
              <a:cs typeface="DIN Alternate Bold"/>
            </a:endParaRPr>
          </a:p>
          <a:p>
            <a:r>
              <a:rPr lang="en-GB" sz="2800" dirty="0">
                <a:solidFill>
                  <a:schemeClr val="tx1">
                    <a:lumMod val="75000"/>
                    <a:lumOff val="25000"/>
                  </a:schemeClr>
                </a:solidFill>
                <a:latin typeface="Modern Love Caps" panose="04070805081001020A01" pitchFamily="82" charset="0"/>
                <a:cs typeface="DIN Alternate Bold"/>
              </a:rPr>
              <a:t>Send us an e-mail: </a:t>
            </a:r>
            <a:r>
              <a:rPr lang="en-GB" sz="2400" dirty="0">
                <a:latin typeface="DIN Alternate Bold"/>
                <a:cs typeface="DIN Alternate Bold"/>
                <a:hlinkClick r:id="rId4"/>
              </a:rPr>
              <a:t>buddyscheme@qmul.ac.uk</a:t>
            </a:r>
            <a:endParaRPr lang="en-GB" sz="2400" dirty="0">
              <a:latin typeface="DIN Alternate Bold"/>
              <a:cs typeface="DIN Alternate Bold"/>
            </a:endParaRPr>
          </a:p>
        </p:txBody>
      </p:sp>
      <p:pic>
        <p:nvPicPr>
          <p:cNvPr id="9" name="Picture 8" descr="580b57fcd9996e24bc43c52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1732" y="1172351"/>
            <a:ext cx="539552" cy="539552"/>
          </a:xfrm>
          <a:prstGeom prst="rect">
            <a:avLst/>
          </a:prstGeom>
        </p:spPr>
      </p:pic>
    </p:spTree>
    <p:extLst>
      <p:ext uri="{BB962C8B-B14F-4D97-AF65-F5344CB8AC3E}">
        <p14:creationId xmlns:p14="http://schemas.microsoft.com/office/powerpoint/2010/main" val="304328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7" name="Rectangle 6"/>
          <p:cNvSpPr/>
          <p:nvPr/>
        </p:nvSpPr>
        <p:spPr>
          <a:xfrm>
            <a:off x="342778" y="276088"/>
            <a:ext cx="8358186"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The Queen Mary Buddy Scheme </a:t>
            </a:r>
            <a:endParaRPr lang="en-US" sz="4800" dirty="0">
              <a:solidFill>
                <a:srgbClr val="139288"/>
              </a:solidFill>
              <a:latin typeface="Impact" panose="020B0806030902050204" pitchFamily="34" charset="0"/>
              <a:cs typeface="Franxurter"/>
            </a:endParaRPr>
          </a:p>
        </p:txBody>
      </p:sp>
      <p:sp>
        <p:nvSpPr>
          <p:cNvPr id="8" name="Rectangle 7"/>
          <p:cNvSpPr/>
          <p:nvPr/>
        </p:nvSpPr>
        <p:spPr>
          <a:xfrm>
            <a:off x="457200" y="1124804"/>
            <a:ext cx="8229600" cy="1200329"/>
          </a:xfrm>
          <a:prstGeom prst="rect">
            <a:avLst/>
          </a:prstGeom>
        </p:spPr>
        <p:txBody>
          <a:bodyPr wrap="square">
            <a:spAutoFit/>
          </a:bodyPr>
          <a:lstStyle/>
          <a:p>
            <a:r>
              <a:rPr lang="en-GB" dirty="0">
                <a:solidFill>
                  <a:schemeClr val="tx1">
                    <a:lumMod val="75000"/>
                    <a:lumOff val="25000"/>
                  </a:schemeClr>
                </a:solidFill>
              </a:rPr>
              <a:t>The Buddy Scheme helps incoming students settle into life at Queen Mary by matching them with current students who provide informal support by regularly meeting up and sharing their experiences and tips. </a:t>
            </a:r>
          </a:p>
          <a:p>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3950565529"/>
              </p:ext>
            </p:extLst>
          </p:nvPr>
        </p:nvGraphicFramePr>
        <p:xfrm>
          <a:off x="2976339" y="2139696"/>
          <a:ext cx="3151177" cy="2640006"/>
        </p:xfrm>
        <a:graphic>
          <a:graphicData uri="http://schemas.openxmlformats.org/drawingml/2006/table">
            <a:tbl>
              <a:tblPr firstRow="1" bandRow="1">
                <a:tableStyleId>{1FECB4D8-DB02-4DC6-A0A2-4F2EBAE1DC90}</a:tableStyleId>
              </a:tblPr>
              <a:tblGrid>
                <a:gridCol w="3151177">
                  <a:extLst>
                    <a:ext uri="{9D8B030D-6E8A-4147-A177-3AD203B41FA5}">
                      <a16:colId xmlns:a16="http://schemas.microsoft.com/office/drawing/2014/main" val="20000"/>
                    </a:ext>
                  </a:extLst>
                </a:gridCol>
              </a:tblGrid>
              <a:tr h="379720">
                <a:tc>
                  <a:txBody>
                    <a:bodyPr/>
                    <a:lstStyle/>
                    <a:p>
                      <a:pPr algn="ctr"/>
                      <a:r>
                        <a:rPr lang="en-GB" sz="1400" dirty="0"/>
                        <a:t>Buddy Scheme</a:t>
                      </a:r>
                      <a:r>
                        <a:rPr lang="en-GB" sz="1400" baseline="0" dirty="0"/>
                        <a:t> 2022/23</a:t>
                      </a:r>
                      <a:endParaRPr lang="en-GB" sz="1400" dirty="0">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9288"/>
                    </a:solidFill>
                  </a:tcPr>
                </a:tc>
                <a:extLst>
                  <a:ext uri="{0D108BD9-81ED-4DB2-BD59-A6C34878D82A}">
                    <a16:rowId xmlns:a16="http://schemas.microsoft.com/office/drawing/2014/main" val="10000"/>
                  </a:ext>
                </a:extLst>
              </a:tr>
              <a:tr h="322898">
                <a:tc>
                  <a:txBody>
                    <a:bodyPr/>
                    <a:lstStyle/>
                    <a:p>
                      <a:pPr algn="ctr"/>
                      <a:r>
                        <a:rPr lang="en-GB" sz="1400" baseline="0" dirty="0">
                          <a:solidFill>
                            <a:schemeClr val="bg1"/>
                          </a:solidFill>
                        </a:rPr>
                        <a:t>Starts in Welcome Week (transition)</a:t>
                      </a:r>
                      <a:endParaRPr lang="en-GB" sz="1400" dirty="0">
                        <a:solidFill>
                          <a:schemeClr val="bg1"/>
                        </a:solidFill>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5A59A"/>
                    </a:solidFill>
                  </a:tcPr>
                </a:tc>
                <a:extLst>
                  <a:ext uri="{0D108BD9-81ED-4DB2-BD59-A6C34878D82A}">
                    <a16:rowId xmlns:a16="http://schemas.microsoft.com/office/drawing/2014/main" val="10001"/>
                  </a:ext>
                </a:extLst>
              </a:tr>
              <a:tr h="322898">
                <a:tc>
                  <a:txBody>
                    <a:bodyPr/>
                    <a:lstStyle/>
                    <a:p>
                      <a:pPr algn="ctr"/>
                      <a:r>
                        <a:rPr lang="en-GB" sz="1400" dirty="0">
                          <a:solidFill>
                            <a:schemeClr val="bg1"/>
                          </a:solidFill>
                        </a:rPr>
                        <a:t>Lasts for</a:t>
                      </a:r>
                      <a:r>
                        <a:rPr lang="en-GB" sz="1400" baseline="0" dirty="0">
                          <a:solidFill>
                            <a:schemeClr val="bg1"/>
                          </a:solidFill>
                        </a:rPr>
                        <a:t> the academic year</a:t>
                      </a:r>
                      <a:endParaRPr lang="en-GB" sz="1400" dirty="0">
                        <a:solidFill>
                          <a:schemeClr val="bg1"/>
                        </a:solidFill>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9288"/>
                    </a:solidFill>
                  </a:tcPr>
                </a:tc>
                <a:extLst>
                  <a:ext uri="{0D108BD9-81ED-4DB2-BD59-A6C34878D82A}">
                    <a16:rowId xmlns:a16="http://schemas.microsoft.com/office/drawing/2014/main" val="10002"/>
                  </a:ext>
                </a:extLst>
              </a:tr>
              <a:tr h="322898">
                <a:tc>
                  <a:txBody>
                    <a:bodyPr/>
                    <a:lstStyle/>
                    <a:p>
                      <a:pPr algn="ctr"/>
                      <a:r>
                        <a:rPr lang="en-GB" sz="1400" dirty="0">
                          <a:solidFill>
                            <a:schemeClr val="bg1"/>
                          </a:solidFill>
                        </a:rPr>
                        <a:t> Events-led</a:t>
                      </a:r>
                      <a:endParaRPr lang="en-GB" sz="1400" dirty="0">
                        <a:solidFill>
                          <a:schemeClr val="bg1"/>
                        </a:solidFill>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5A59A"/>
                    </a:solidFill>
                  </a:tcPr>
                </a:tc>
                <a:extLst>
                  <a:ext uri="{0D108BD9-81ED-4DB2-BD59-A6C34878D82A}">
                    <a16:rowId xmlns:a16="http://schemas.microsoft.com/office/drawing/2014/main" val="10003"/>
                  </a:ext>
                </a:extLst>
              </a:tr>
              <a:tr h="322898">
                <a:tc>
                  <a:txBody>
                    <a:bodyPr/>
                    <a:lstStyle/>
                    <a:p>
                      <a:pPr algn="ctr"/>
                      <a:r>
                        <a:rPr lang="en-GB" sz="1400" dirty="0">
                          <a:solidFill>
                            <a:schemeClr val="bg1"/>
                          </a:solidFill>
                        </a:rPr>
                        <a:t>School-specific</a:t>
                      </a:r>
                      <a:endParaRPr lang="en-GB" sz="1400" dirty="0">
                        <a:solidFill>
                          <a:schemeClr val="bg1"/>
                        </a:solidFill>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9288"/>
                    </a:solidFill>
                  </a:tcPr>
                </a:tc>
                <a:extLst>
                  <a:ext uri="{0D108BD9-81ED-4DB2-BD59-A6C34878D82A}">
                    <a16:rowId xmlns:a16="http://schemas.microsoft.com/office/drawing/2014/main" val="10004"/>
                  </a:ext>
                </a:extLst>
              </a:tr>
              <a:tr h="322898">
                <a:tc>
                  <a:txBody>
                    <a:bodyPr/>
                    <a:lstStyle/>
                    <a:p>
                      <a:pPr algn="ctr"/>
                      <a:r>
                        <a:rPr lang="en-GB" sz="1400" dirty="0">
                          <a:solidFill>
                            <a:schemeClr val="bg1"/>
                          </a:solidFill>
                        </a:rPr>
                        <a:t>Aimed at incoming students</a:t>
                      </a:r>
                      <a:endParaRPr lang="en-GB" sz="1400" dirty="0">
                        <a:solidFill>
                          <a:schemeClr val="bg1"/>
                        </a:solidFill>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5A59A"/>
                    </a:solidFill>
                  </a:tcPr>
                </a:tc>
                <a:extLst>
                  <a:ext uri="{0D108BD9-81ED-4DB2-BD59-A6C34878D82A}">
                    <a16:rowId xmlns:a16="http://schemas.microsoft.com/office/drawing/2014/main" val="10005"/>
                  </a:ext>
                </a:extLst>
              </a:tr>
              <a:tr h="322898">
                <a:tc>
                  <a:txBody>
                    <a:bodyPr/>
                    <a:lstStyle/>
                    <a:p>
                      <a:pPr algn="ctr"/>
                      <a:r>
                        <a:rPr lang="en-GB" sz="1400" dirty="0">
                          <a:solidFill>
                            <a:schemeClr val="bg1"/>
                          </a:solidFill>
                        </a:rPr>
                        <a:t>Sense of community,</a:t>
                      </a:r>
                      <a:r>
                        <a:rPr lang="en-GB" sz="1400" baseline="0" dirty="0">
                          <a:solidFill>
                            <a:schemeClr val="bg1"/>
                          </a:solidFill>
                        </a:rPr>
                        <a:t> belonging</a:t>
                      </a:r>
                      <a:endParaRPr lang="en-GB" sz="1400" dirty="0">
                        <a:solidFill>
                          <a:schemeClr val="bg1"/>
                        </a:solidFill>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39288"/>
                    </a:solidFill>
                  </a:tcPr>
                </a:tc>
                <a:extLst>
                  <a:ext uri="{0D108BD9-81ED-4DB2-BD59-A6C34878D82A}">
                    <a16:rowId xmlns:a16="http://schemas.microsoft.com/office/drawing/2014/main" val="10006"/>
                  </a:ext>
                </a:extLst>
              </a:tr>
              <a:tr h="322898">
                <a:tc>
                  <a:txBody>
                    <a:bodyPr/>
                    <a:lstStyle/>
                    <a:p>
                      <a:pPr algn="ctr"/>
                      <a:r>
                        <a:rPr lang="en-GB" sz="1400" dirty="0">
                          <a:solidFill>
                            <a:schemeClr val="bg1"/>
                          </a:solidFill>
                        </a:rPr>
                        <a:t>Online</a:t>
                      </a:r>
                      <a:r>
                        <a:rPr lang="en-GB" sz="1400" baseline="0" dirty="0">
                          <a:solidFill>
                            <a:schemeClr val="bg1"/>
                          </a:solidFill>
                        </a:rPr>
                        <a:t> resources</a:t>
                      </a:r>
                      <a:endParaRPr lang="en-GB" sz="1400" dirty="0">
                        <a:solidFill>
                          <a:schemeClr val="bg1"/>
                        </a:solidFill>
                        <a:latin typeface="DIN Alternate Bold"/>
                        <a:cs typeface="DIN Alternate Bold"/>
                      </a:endParaRPr>
                    </a:p>
                  </a:txBody>
                  <a:tcPr marL="67077" marR="67077" marT="33539" marB="33539">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5A59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418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owerpoint slide w character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6" name="Rectangle 5"/>
          <p:cNvSpPr/>
          <p:nvPr/>
        </p:nvSpPr>
        <p:spPr>
          <a:xfrm>
            <a:off x="839649" y="242091"/>
            <a:ext cx="2430089"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Your role</a:t>
            </a:r>
            <a:endParaRPr lang="en-US" sz="4800" dirty="0">
              <a:solidFill>
                <a:srgbClr val="139288"/>
              </a:solidFill>
              <a:latin typeface="Impact" panose="020B0806030902050204" pitchFamily="34" charset="0"/>
              <a:cs typeface="Franxurter"/>
            </a:endParaRPr>
          </a:p>
        </p:txBody>
      </p:sp>
      <p:sp>
        <p:nvSpPr>
          <p:cNvPr id="7" name="Rectangle 6"/>
          <p:cNvSpPr/>
          <p:nvPr/>
        </p:nvSpPr>
        <p:spPr>
          <a:xfrm>
            <a:off x="839649" y="1166884"/>
            <a:ext cx="6587370" cy="3170099"/>
          </a:xfrm>
          <a:prstGeom prst="rect">
            <a:avLst/>
          </a:prstGeom>
        </p:spPr>
        <p:txBody>
          <a:bodyPr wrap="square">
            <a:spAutoFit/>
          </a:bodyPr>
          <a:lstStyle/>
          <a:p>
            <a:pPr lvl="0"/>
            <a:r>
              <a:rPr lang="en-US" sz="2000" dirty="0">
                <a:solidFill>
                  <a:schemeClr val="tx1">
                    <a:lumMod val="75000"/>
                    <a:lumOff val="25000"/>
                  </a:schemeClr>
                </a:solidFill>
                <a:latin typeface="DIN Alternate Bold"/>
                <a:cs typeface="DIN Alternate Bold"/>
              </a:rPr>
              <a:t>What makes a good mentor</a:t>
            </a:r>
          </a:p>
          <a:p>
            <a:pPr lvl="0"/>
            <a:endParaRPr lang="en-US" dirty="0">
              <a:solidFill>
                <a:schemeClr val="tx1">
                  <a:lumMod val="75000"/>
                  <a:lumOff val="25000"/>
                </a:schemeClr>
              </a:solidFill>
              <a:latin typeface="DIN Alternate Bold"/>
              <a:cs typeface="DIN Alternate Bold"/>
            </a:endParaRPr>
          </a:p>
          <a:p>
            <a:pPr marL="285750" indent="-285750">
              <a:buFont typeface="Arial"/>
              <a:buChar char="•"/>
            </a:pPr>
            <a:r>
              <a:rPr lang="en-US" dirty="0">
                <a:solidFill>
                  <a:schemeClr val="tx1">
                    <a:lumMod val="75000"/>
                    <a:lumOff val="25000"/>
                  </a:schemeClr>
                </a:solidFill>
                <a:latin typeface="DIN Alternate Bold"/>
                <a:cs typeface="DIN Alternate Bold"/>
              </a:rPr>
              <a:t>Good communication skills</a:t>
            </a:r>
          </a:p>
          <a:p>
            <a:pPr marL="285750" indent="-285750">
              <a:buFont typeface="Arial"/>
              <a:buChar char="•"/>
            </a:pPr>
            <a:r>
              <a:rPr lang="en-US" dirty="0">
                <a:solidFill>
                  <a:schemeClr val="tx1">
                    <a:lumMod val="75000"/>
                    <a:lumOff val="25000"/>
                  </a:schemeClr>
                </a:solidFill>
                <a:latin typeface="DIN Alternate Bold"/>
                <a:cs typeface="DIN Alternate Bold"/>
              </a:rPr>
              <a:t>Empathic</a:t>
            </a:r>
            <a:endParaRPr lang="en-GB" dirty="0">
              <a:solidFill>
                <a:schemeClr val="tx1">
                  <a:lumMod val="75000"/>
                  <a:lumOff val="25000"/>
                </a:schemeClr>
              </a:solidFill>
              <a:latin typeface="DIN Alternate Bold"/>
              <a:cs typeface="DIN Alternate Bold"/>
            </a:endParaRPr>
          </a:p>
          <a:p>
            <a:pPr marL="285750" indent="-285750">
              <a:buFont typeface="Arial"/>
              <a:buChar char="•"/>
            </a:pPr>
            <a:r>
              <a:rPr lang="en-US" dirty="0">
                <a:solidFill>
                  <a:schemeClr val="tx1">
                    <a:lumMod val="75000"/>
                    <a:lumOff val="25000"/>
                  </a:schemeClr>
                </a:solidFill>
                <a:latin typeface="DIN Alternate Bold"/>
                <a:cs typeface="DIN Alternate Bold"/>
              </a:rPr>
              <a:t>Enthusiastic and energetic</a:t>
            </a:r>
            <a:endParaRPr lang="en-GB" dirty="0">
              <a:solidFill>
                <a:schemeClr val="tx1">
                  <a:lumMod val="75000"/>
                  <a:lumOff val="25000"/>
                </a:schemeClr>
              </a:solidFill>
              <a:latin typeface="DIN Alternate Bold"/>
              <a:cs typeface="DIN Alternate Bold"/>
            </a:endParaRPr>
          </a:p>
          <a:p>
            <a:pPr marL="285750" lvl="0" indent="-285750">
              <a:buFont typeface="Arial"/>
              <a:buChar char="•"/>
            </a:pPr>
            <a:r>
              <a:rPr lang="en-US" dirty="0">
                <a:solidFill>
                  <a:schemeClr val="tx1">
                    <a:lumMod val="75000"/>
                    <a:lumOff val="25000"/>
                  </a:schemeClr>
                </a:solidFill>
                <a:latin typeface="DIN Alternate Bold"/>
                <a:cs typeface="DIN Alternate Bold"/>
              </a:rPr>
              <a:t>Reliable</a:t>
            </a:r>
          </a:p>
          <a:p>
            <a:pPr marL="285750" lvl="0" indent="-285750">
              <a:buFont typeface="Arial"/>
              <a:buChar char="•"/>
            </a:pPr>
            <a:r>
              <a:rPr lang="en-US" dirty="0">
                <a:solidFill>
                  <a:schemeClr val="tx1">
                    <a:lumMod val="75000"/>
                    <a:lumOff val="25000"/>
                  </a:schemeClr>
                </a:solidFill>
                <a:latin typeface="DIN Alternate Bold"/>
                <a:cs typeface="DIN Alternate Bold"/>
              </a:rPr>
              <a:t>Good organisation</a:t>
            </a:r>
          </a:p>
          <a:p>
            <a:pPr marL="285750" lvl="0" indent="-285750">
              <a:buFont typeface="Arial"/>
              <a:buChar char="•"/>
            </a:pPr>
            <a:r>
              <a:rPr lang="en-US" dirty="0">
                <a:solidFill>
                  <a:schemeClr val="tx1">
                    <a:lumMod val="75000"/>
                    <a:lumOff val="25000"/>
                  </a:schemeClr>
                </a:solidFill>
                <a:latin typeface="DIN Alternate Bold"/>
                <a:cs typeface="DIN Alternate Bold"/>
              </a:rPr>
              <a:t>Understanding and non-judgmental </a:t>
            </a:r>
            <a:endParaRPr lang="en-GB" dirty="0">
              <a:solidFill>
                <a:schemeClr val="tx1">
                  <a:lumMod val="75000"/>
                  <a:lumOff val="25000"/>
                </a:schemeClr>
              </a:solidFill>
              <a:latin typeface="DIN Alternate Bold"/>
              <a:cs typeface="DIN Alternate Bold"/>
            </a:endParaRPr>
          </a:p>
          <a:p>
            <a:pPr marL="285750" lvl="0" indent="-285750">
              <a:buFont typeface="Arial"/>
              <a:buChar char="•"/>
            </a:pPr>
            <a:r>
              <a:rPr lang="en-US" dirty="0">
                <a:solidFill>
                  <a:schemeClr val="tx1">
                    <a:lumMod val="75000"/>
                    <a:lumOff val="25000"/>
                  </a:schemeClr>
                </a:solidFill>
                <a:latin typeface="DIN Alternate Bold"/>
                <a:cs typeface="DIN Alternate Bold"/>
              </a:rPr>
              <a:t>Friendly and approachable</a:t>
            </a:r>
            <a:endParaRPr lang="en-GB" dirty="0">
              <a:solidFill>
                <a:schemeClr val="tx1">
                  <a:lumMod val="75000"/>
                  <a:lumOff val="25000"/>
                </a:schemeClr>
              </a:solidFill>
              <a:latin typeface="DIN Alternate Bold"/>
              <a:cs typeface="DIN Alternate Bold"/>
            </a:endParaRPr>
          </a:p>
          <a:p>
            <a:pPr marL="285750" lvl="0" indent="-285750">
              <a:buFont typeface="Arial"/>
              <a:buChar char="•"/>
            </a:pPr>
            <a:r>
              <a:rPr lang="en-US" dirty="0">
                <a:solidFill>
                  <a:schemeClr val="tx1">
                    <a:lumMod val="75000"/>
                    <a:lumOff val="25000"/>
                  </a:schemeClr>
                </a:solidFill>
                <a:latin typeface="DIN Alternate Bold"/>
                <a:cs typeface="DIN Alternate Bold"/>
              </a:rPr>
              <a:t>Knowledgeable, about the university and student life</a:t>
            </a:r>
            <a:endParaRPr lang="en-GB" dirty="0">
              <a:solidFill>
                <a:schemeClr val="tx1">
                  <a:lumMod val="75000"/>
                  <a:lumOff val="25000"/>
                </a:schemeClr>
              </a:solidFill>
              <a:latin typeface="DIN Alternate Bold"/>
              <a:cs typeface="DIN Alternate Bold"/>
            </a:endParaRPr>
          </a:p>
          <a:p>
            <a:pPr marL="285750" lvl="0" indent="-285750">
              <a:buFont typeface="Arial"/>
              <a:buChar char="•"/>
            </a:pPr>
            <a:r>
              <a:rPr lang="en-US" dirty="0">
                <a:solidFill>
                  <a:schemeClr val="tx1">
                    <a:lumMod val="75000"/>
                    <a:lumOff val="25000"/>
                  </a:schemeClr>
                </a:solidFill>
                <a:latin typeface="DIN Alternate Bold"/>
                <a:cs typeface="DIN Alternate Bold"/>
              </a:rPr>
              <a:t>Positive attitude towards student life </a:t>
            </a:r>
            <a:endParaRPr lang="en-GB" dirty="0">
              <a:solidFill>
                <a:schemeClr val="tx1">
                  <a:lumMod val="75000"/>
                  <a:lumOff val="25000"/>
                </a:schemeClr>
              </a:solidFill>
              <a:latin typeface="DIN Alternate Bold"/>
              <a:cs typeface="DIN Alternate Bold"/>
            </a:endParaRPr>
          </a:p>
        </p:txBody>
      </p:sp>
    </p:spTree>
    <p:extLst>
      <p:ext uri="{BB962C8B-B14F-4D97-AF65-F5344CB8AC3E}">
        <p14:creationId xmlns:p14="http://schemas.microsoft.com/office/powerpoint/2010/main" val="50427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owerpoint slide v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2857"/>
          </a:xfrm>
          <a:prstGeom prst="rect">
            <a:avLst/>
          </a:prstGeom>
        </p:spPr>
      </p:pic>
      <p:sp>
        <p:nvSpPr>
          <p:cNvPr id="5" name="Rectangle 4"/>
          <p:cNvSpPr/>
          <p:nvPr/>
        </p:nvSpPr>
        <p:spPr>
          <a:xfrm>
            <a:off x="356769" y="297816"/>
            <a:ext cx="2542299" cy="830997"/>
          </a:xfrm>
          <a:prstGeom prst="rect">
            <a:avLst/>
          </a:prstGeom>
        </p:spPr>
        <p:txBody>
          <a:bodyPr wrap="none">
            <a:spAutoFit/>
          </a:bodyPr>
          <a:lstStyle/>
          <a:p>
            <a:r>
              <a:rPr lang="en-GB" sz="4800" dirty="0">
                <a:solidFill>
                  <a:srgbClr val="139288"/>
                </a:solidFill>
                <a:latin typeface="Impact" panose="020B0806030902050204" pitchFamily="34" charset="0"/>
                <a:cs typeface="Franxurter"/>
              </a:rPr>
              <a:t>Your Role</a:t>
            </a:r>
            <a:endParaRPr lang="en-US" sz="4800" dirty="0">
              <a:solidFill>
                <a:srgbClr val="139288"/>
              </a:solidFill>
              <a:latin typeface="Impact" panose="020B0806030902050204" pitchFamily="34" charset="0"/>
              <a:cs typeface="Franxurter"/>
            </a:endParaRPr>
          </a:p>
        </p:txBody>
      </p:sp>
      <p:graphicFrame>
        <p:nvGraphicFramePr>
          <p:cNvPr id="9" name="Content Placeholder 3"/>
          <p:cNvGraphicFramePr>
            <a:graphicFrameLocks/>
          </p:cNvGraphicFramePr>
          <p:nvPr>
            <p:extLst>
              <p:ext uri="{D42A27DB-BD31-4B8C-83A1-F6EECF244321}">
                <p14:modId xmlns:p14="http://schemas.microsoft.com/office/powerpoint/2010/main" val="3952614323"/>
              </p:ext>
            </p:extLst>
          </p:nvPr>
        </p:nvGraphicFramePr>
        <p:xfrm>
          <a:off x="457200" y="1200151"/>
          <a:ext cx="8281153" cy="10857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87181770"/>
              </p:ext>
            </p:extLst>
          </p:nvPr>
        </p:nvGraphicFramePr>
        <p:xfrm>
          <a:off x="356769" y="2357236"/>
          <a:ext cx="8434030" cy="179738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TextBox 10"/>
          <p:cNvSpPr txBox="1"/>
          <p:nvPr/>
        </p:nvSpPr>
        <p:spPr>
          <a:xfrm>
            <a:off x="356769" y="4426194"/>
            <a:ext cx="3695768" cy="276999"/>
          </a:xfrm>
          <a:prstGeom prst="rect">
            <a:avLst/>
          </a:prstGeom>
          <a:noFill/>
        </p:spPr>
        <p:txBody>
          <a:bodyPr wrap="none" rtlCol="0">
            <a:spAutoFit/>
          </a:bodyPr>
          <a:lstStyle/>
          <a:p>
            <a:pPr lvl="0"/>
            <a:r>
              <a:rPr lang="en-GB" sz="1200" dirty="0">
                <a:latin typeface="DIN Alternate Bold"/>
                <a:cs typeface="DIN Alternate Bold"/>
              </a:rPr>
              <a:t>* </a:t>
            </a:r>
            <a:r>
              <a:rPr lang="en-GB" sz="1200" b="1" dirty="0">
                <a:latin typeface="DIN Alternate Bold"/>
                <a:cs typeface="DIN Alternate Bold"/>
              </a:rPr>
              <a:t>Conversation topics and events ideas will be provided</a:t>
            </a:r>
          </a:p>
        </p:txBody>
      </p:sp>
    </p:spTree>
    <p:extLst>
      <p:ext uri="{BB962C8B-B14F-4D97-AF65-F5344CB8AC3E}">
        <p14:creationId xmlns:p14="http://schemas.microsoft.com/office/powerpoint/2010/main" val="8705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 slide w charac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
            <a:ext cx="9144000" cy="5142857"/>
          </a:xfrm>
          <a:prstGeom prst="rect">
            <a:avLst/>
          </a:prstGeom>
        </p:spPr>
      </p:pic>
      <p:sp>
        <p:nvSpPr>
          <p:cNvPr id="5" name="Title 1"/>
          <p:cNvSpPr>
            <a:spLocks noGrp="1"/>
          </p:cNvSpPr>
          <p:nvPr>
            <p:ph type="title"/>
          </p:nvPr>
        </p:nvSpPr>
        <p:spPr>
          <a:xfrm>
            <a:off x="1124177" y="417830"/>
            <a:ext cx="6895646" cy="1512570"/>
          </a:xfrm>
        </p:spPr>
        <p:txBody>
          <a:bodyPr>
            <a:noAutofit/>
          </a:bodyPr>
          <a:lstStyle/>
          <a:p>
            <a:r>
              <a:rPr lang="en-GB" sz="3800" dirty="0">
                <a:solidFill>
                  <a:srgbClr val="139288"/>
                </a:solidFill>
                <a:latin typeface="Impact" panose="020B0806030902050204" pitchFamily="34" charset="0"/>
                <a:cs typeface="Franxurter"/>
              </a:rPr>
              <a:t> Maintaining </a:t>
            </a:r>
            <a:br>
              <a:rPr lang="en-GB" sz="3800" dirty="0">
                <a:solidFill>
                  <a:srgbClr val="139288"/>
                </a:solidFill>
                <a:latin typeface="Impact" panose="020B0806030902050204" pitchFamily="34" charset="0"/>
                <a:cs typeface="Franxurter"/>
              </a:rPr>
            </a:br>
            <a:r>
              <a:rPr lang="en-GB" sz="3800" dirty="0">
                <a:solidFill>
                  <a:srgbClr val="139288"/>
                </a:solidFill>
                <a:latin typeface="Impact" panose="020B0806030902050204" pitchFamily="34" charset="0"/>
                <a:cs typeface="Franxurter"/>
              </a:rPr>
              <a:t>engagement with mentees is key</a:t>
            </a:r>
            <a:br>
              <a:rPr lang="en-GB" sz="4000" dirty="0">
                <a:solidFill>
                  <a:srgbClr val="139288"/>
                </a:solidFill>
                <a:latin typeface="Impact" panose="020B0806030902050204" pitchFamily="34" charset="0"/>
                <a:cs typeface="Franxurter"/>
              </a:rPr>
            </a:br>
            <a:endParaRPr lang="en-GB" sz="4000" dirty="0">
              <a:solidFill>
                <a:srgbClr val="139288"/>
              </a:solidFill>
              <a:latin typeface="Impact" panose="020B0806030902050204" pitchFamily="34" charset="0"/>
              <a:cs typeface="Franxurter"/>
            </a:endParaRPr>
          </a:p>
        </p:txBody>
      </p:sp>
      <p:sp>
        <p:nvSpPr>
          <p:cNvPr id="6" name="Content Placeholder 2"/>
          <p:cNvSpPr>
            <a:spLocks noGrp="1"/>
          </p:cNvSpPr>
          <p:nvPr>
            <p:ph idx="1"/>
          </p:nvPr>
        </p:nvSpPr>
        <p:spPr>
          <a:xfrm>
            <a:off x="385961" y="1617536"/>
            <a:ext cx="8224118" cy="2830512"/>
          </a:xfrm>
        </p:spPr>
        <p:txBody>
          <a:bodyPr>
            <a:normAutofit/>
          </a:bodyPr>
          <a:lstStyle/>
          <a:p>
            <a:r>
              <a:rPr lang="en-GB" sz="1700" b="1" dirty="0">
                <a:solidFill>
                  <a:schemeClr val="tx1">
                    <a:lumMod val="75000"/>
                    <a:lumOff val="25000"/>
                  </a:schemeClr>
                </a:solidFill>
                <a:latin typeface="DIN Alternate Bold"/>
                <a:cs typeface="DIN Alternate Bold"/>
              </a:rPr>
              <a:t>In this world building a community is be more important than ever!</a:t>
            </a:r>
          </a:p>
          <a:p>
            <a:r>
              <a:rPr lang="en-GB" sz="1700" b="1" dirty="0">
                <a:solidFill>
                  <a:schemeClr val="tx1">
                    <a:lumMod val="75000"/>
                    <a:lumOff val="25000"/>
                  </a:schemeClr>
                </a:solidFill>
                <a:latin typeface="DIN Alternate Bold"/>
                <a:cs typeface="DIN Alternate Bold"/>
              </a:rPr>
              <a:t>It is easy to feel isolated when starting out in a new environment</a:t>
            </a:r>
          </a:p>
          <a:p>
            <a:r>
              <a:rPr lang="en-GB" sz="1700" b="1" dirty="0">
                <a:solidFill>
                  <a:schemeClr val="tx1">
                    <a:lumMod val="75000"/>
                    <a:lumOff val="25000"/>
                  </a:schemeClr>
                </a:solidFill>
                <a:latin typeface="DIN Alternate Bold"/>
                <a:cs typeface="DIN Alternate Bold"/>
              </a:rPr>
              <a:t>Your role will involve organising events to allow the students in your community to meet with each other, facilitating those events and being there for anyone experiencing difficulties. DO NOT WORRY – these do not need to be big complex events.</a:t>
            </a:r>
          </a:p>
          <a:p>
            <a:r>
              <a:rPr lang="en-GB" sz="1700" b="1" dirty="0">
                <a:solidFill>
                  <a:schemeClr val="tx1">
                    <a:lumMod val="75000"/>
                    <a:lumOff val="25000"/>
                  </a:schemeClr>
                </a:solidFill>
                <a:latin typeface="DIN Alternate Bold"/>
                <a:cs typeface="DIN Alternate Bold"/>
              </a:rPr>
              <a:t>In some schools it may be beneficial to open these events out to other groups of students or work together with other Mentors to create larger events</a:t>
            </a:r>
          </a:p>
          <a:p>
            <a:r>
              <a:rPr lang="en-GB" sz="1700" b="1" dirty="0">
                <a:solidFill>
                  <a:schemeClr val="tx1">
                    <a:lumMod val="75000"/>
                    <a:lumOff val="25000"/>
                  </a:schemeClr>
                </a:solidFill>
                <a:latin typeface="DIN Alternate Bold"/>
                <a:cs typeface="DIN Alternate Bold"/>
              </a:rPr>
              <a:t>If mentees drop out don’t worry – this is entirely normal as people find their feet</a:t>
            </a:r>
          </a:p>
          <a:p>
            <a:endParaRPr lang="en-GB" sz="1600" dirty="0">
              <a:solidFill>
                <a:schemeClr val="tx1">
                  <a:lumMod val="75000"/>
                  <a:lumOff val="25000"/>
                </a:schemeClr>
              </a:solidFill>
              <a:latin typeface="DIN Alternate Bold"/>
              <a:cs typeface="DIN Alternate Bold"/>
            </a:endParaRPr>
          </a:p>
        </p:txBody>
      </p:sp>
    </p:spTree>
    <p:extLst>
      <p:ext uri="{BB962C8B-B14F-4D97-AF65-F5344CB8AC3E}">
        <p14:creationId xmlns:p14="http://schemas.microsoft.com/office/powerpoint/2010/main" val="358412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Powerpoint slide w character2.png">
            <a:extLst>
              <a:ext uri="{FF2B5EF4-FFF2-40B4-BE49-F238E27FC236}">
                <a16:creationId xmlns:a16="http://schemas.microsoft.com/office/drawing/2014/main" id="{CECC46BC-F089-48AB-93C2-F4409CBE0C8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8"/>
          <a:stretch/>
        </p:blipFill>
        <p:spPr>
          <a:xfrm>
            <a:off x="1143" y="0"/>
            <a:ext cx="9144000" cy="5142857"/>
          </a:xfrm>
          <a:prstGeom prst="rect">
            <a:avLst/>
          </a:prstGeom>
        </p:spPr>
      </p:pic>
      <p:sp>
        <p:nvSpPr>
          <p:cNvPr id="5" name="TextBox 4">
            <a:extLst>
              <a:ext uri="{FF2B5EF4-FFF2-40B4-BE49-F238E27FC236}">
                <a16:creationId xmlns:a16="http://schemas.microsoft.com/office/drawing/2014/main" id="{0CDFEF95-97F6-41C8-86BC-05D16D0E5FC3}"/>
              </a:ext>
            </a:extLst>
          </p:cNvPr>
          <p:cNvSpPr txBox="1"/>
          <p:nvPr/>
        </p:nvSpPr>
        <p:spPr>
          <a:xfrm>
            <a:off x="338667" y="270933"/>
            <a:ext cx="6256866" cy="830997"/>
          </a:xfrm>
          <a:prstGeom prst="rect">
            <a:avLst/>
          </a:prstGeom>
          <a:noFill/>
        </p:spPr>
        <p:txBody>
          <a:bodyPr wrap="square" rtlCol="0">
            <a:spAutoFit/>
          </a:bodyPr>
          <a:lstStyle/>
          <a:p>
            <a:r>
              <a:rPr lang="en-GB" sz="4800" dirty="0">
                <a:solidFill>
                  <a:srgbClr val="139288"/>
                </a:solidFill>
                <a:latin typeface="Impact" panose="020B0806030902050204" pitchFamily="34" charset="0"/>
              </a:rPr>
              <a:t>Unresponsive Mentees</a:t>
            </a:r>
          </a:p>
        </p:txBody>
      </p:sp>
      <p:sp>
        <p:nvSpPr>
          <p:cNvPr id="6" name="TextBox 5">
            <a:extLst>
              <a:ext uri="{FF2B5EF4-FFF2-40B4-BE49-F238E27FC236}">
                <a16:creationId xmlns:a16="http://schemas.microsoft.com/office/drawing/2014/main" id="{F30DEED2-009F-446E-B96C-5BB449CDB3C5}"/>
              </a:ext>
            </a:extLst>
          </p:cNvPr>
          <p:cNvSpPr txBox="1"/>
          <p:nvPr/>
        </p:nvSpPr>
        <p:spPr>
          <a:xfrm>
            <a:off x="1532467" y="1052730"/>
            <a:ext cx="4284133" cy="369332"/>
          </a:xfrm>
          <a:prstGeom prst="rect">
            <a:avLst/>
          </a:prstGeom>
          <a:noFill/>
        </p:spPr>
        <p:txBody>
          <a:bodyPr wrap="square" rtlCol="0">
            <a:spAutoFit/>
          </a:bodyPr>
          <a:lstStyle/>
          <a:p>
            <a:r>
              <a:rPr lang="en-GB" dirty="0">
                <a:solidFill>
                  <a:schemeClr val="tx1">
                    <a:lumMod val="75000"/>
                    <a:lumOff val="25000"/>
                  </a:schemeClr>
                </a:solidFill>
                <a:latin typeface="Modern Love Caps" panose="04070805081001020A01" pitchFamily="82" charset="0"/>
              </a:rPr>
              <a:t>quotes from mentors….</a:t>
            </a:r>
          </a:p>
        </p:txBody>
      </p:sp>
      <p:sp>
        <p:nvSpPr>
          <p:cNvPr id="8" name="TextBox 7">
            <a:extLst>
              <a:ext uri="{FF2B5EF4-FFF2-40B4-BE49-F238E27FC236}">
                <a16:creationId xmlns:a16="http://schemas.microsoft.com/office/drawing/2014/main" id="{DC47973F-71D6-47E3-84F6-C7B6BFB55262}"/>
              </a:ext>
            </a:extLst>
          </p:cNvPr>
          <p:cNvSpPr txBox="1"/>
          <p:nvPr/>
        </p:nvSpPr>
        <p:spPr>
          <a:xfrm rot="190578">
            <a:off x="452967" y="1513207"/>
            <a:ext cx="8238067" cy="646331"/>
          </a:xfrm>
          <a:prstGeom prst="rect">
            <a:avLst/>
          </a:prstGeom>
          <a:noFill/>
        </p:spPr>
        <p:txBody>
          <a:bodyPr wrap="square" rtlCol="0">
            <a:spAutoFit/>
          </a:bodyPr>
          <a:lstStyle/>
          <a:p>
            <a:r>
              <a:rPr lang="en-GB" dirty="0">
                <a:solidFill>
                  <a:schemeClr val="accent5">
                    <a:lumMod val="75000"/>
                  </a:schemeClr>
                </a:solidFill>
                <a:latin typeface="Cordia New" panose="020B0304020202020204" pitchFamily="34" charset="-34"/>
                <a:cs typeface="Cordia New" panose="020B0304020202020204" pitchFamily="34" charset="-34"/>
              </a:rPr>
              <a:t>“I became more aware that even if mentees don’t respond to all messages or emails, if you continue to remind them of your support, they will contact you when needed.” </a:t>
            </a:r>
          </a:p>
        </p:txBody>
      </p:sp>
      <p:sp>
        <p:nvSpPr>
          <p:cNvPr id="10" name="Rectangle 9">
            <a:extLst>
              <a:ext uri="{FF2B5EF4-FFF2-40B4-BE49-F238E27FC236}">
                <a16:creationId xmlns:a16="http://schemas.microsoft.com/office/drawing/2014/main" id="{6B8EB78A-EEB7-41BD-9AB0-061DE043884D}"/>
              </a:ext>
            </a:extLst>
          </p:cNvPr>
          <p:cNvSpPr/>
          <p:nvPr/>
        </p:nvSpPr>
        <p:spPr>
          <a:xfrm rot="21390810">
            <a:off x="281884" y="2165294"/>
            <a:ext cx="7874000" cy="1212127"/>
          </a:xfrm>
          <a:prstGeom prst="rect">
            <a:avLst/>
          </a:prstGeom>
        </p:spPr>
        <p:txBody>
          <a:bodyPr wrap="square">
            <a:spAutoFit/>
          </a:bodyPr>
          <a:lstStyle/>
          <a:p>
            <a:pPr lvl="0">
              <a:lnSpc>
                <a:spcPct val="107000"/>
              </a:lnSpc>
              <a:spcAft>
                <a:spcPts val="800"/>
              </a:spcAft>
            </a:pPr>
            <a:r>
              <a:rPr lang="en-GB" sz="1700" b="1" dirty="0">
                <a:solidFill>
                  <a:schemeClr val="accent6"/>
                </a:solidFill>
                <a:latin typeface="Cordia New" panose="020B0304020202020204" pitchFamily="34" charset="-34"/>
                <a:ea typeface="Calibri" panose="020F0502020204030204" pitchFamily="34" charset="0"/>
                <a:cs typeface="Cordia New" panose="020B0304020202020204" pitchFamily="34" charset="-34"/>
              </a:rPr>
              <a:t>“The main point I would like to address is don’t be discouraged if your mentees don’t show up to meetings/Catch ups or game nights, they have busy schedules like you and might be trying to balance buddy meetings with all other aspects of their personal and academic lives. Just the fact that you’re there is so important because your mentee knows they have someone to listen to them/give them advice.” </a:t>
            </a:r>
          </a:p>
        </p:txBody>
      </p:sp>
      <p:sp>
        <p:nvSpPr>
          <p:cNvPr id="12" name="TextBox 11">
            <a:extLst>
              <a:ext uri="{FF2B5EF4-FFF2-40B4-BE49-F238E27FC236}">
                <a16:creationId xmlns:a16="http://schemas.microsoft.com/office/drawing/2014/main" id="{E212C71C-9D3A-41D7-A4D4-16EB149342FF}"/>
              </a:ext>
            </a:extLst>
          </p:cNvPr>
          <p:cNvSpPr txBox="1"/>
          <p:nvPr/>
        </p:nvSpPr>
        <p:spPr>
          <a:xfrm>
            <a:off x="471019" y="3801533"/>
            <a:ext cx="6124514" cy="369332"/>
          </a:xfrm>
          <a:prstGeom prst="rect">
            <a:avLst/>
          </a:prstGeom>
          <a:noFill/>
        </p:spPr>
        <p:txBody>
          <a:bodyPr wrap="square" rtlCol="0">
            <a:spAutoFit/>
          </a:bodyPr>
          <a:lstStyle/>
          <a:p>
            <a:endParaRPr lang="en-GB" dirty="0"/>
          </a:p>
        </p:txBody>
      </p:sp>
      <p:sp>
        <p:nvSpPr>
          <p:cNvPr id="13" name="TextBox 12">
            <a:extLst>
              <a:ext uri="{FF2B5EF4-FFF2-40B4-BE49-F238E27FC236}">
                <a16:creationId xmlns:a16="http://schemas.microsoft.com/office/drawing/2014/main" id="{9DB32291-A81D-4512-A888-6A07260177A9}"/>
              </a:ext>
            </a:extLst>
          </p:cNvPr>
          <p:cNvSpPr txBox="1"/>
          <p:nvPr/>
        </p:nvSpPr>
        <p:spPr>
          <a:xfrm>
            <a:off x="695195" y="3560295"/>
            <a:ext cx="7047377" cy="1631216"/>
          </a:xfrm>
          <a:prstGeom prst="rect">
            <a:avLst/>
          </a:prstGeom>
          <a:noFill/>
        </p:spPr>
        <p:txBody>
          <a:bodyPr wrap="square" rtlCol="0">
            <a:spAutoFit/>
          </a:bodyPr>
          <a:lstStyle/>
          <a:p>
            <a:r>
              <a:rPr lang="en-GB" sz="2000" b="1" dirty="0">
                <a:solidFill>
                  <a:srgbClr val="FF66FF"/>
                </a:solidFill>
                <a:latin typeface="Cordia New" panose="020B0304020202020204" pitchFamily="34" charset="-34"/>
                <a:cs typeface="Cordia New" panose="020B0304020202020204" pitchFamily="34" charset="-34"/>
              </a:rPr>
              <a:t>This was especially difficult when my mentees were unresponsive and unengaged. However, this has taught me to be more patient and not give up. I have been reminded that most people do actually want to have someone to talk to and to be able to reach out to, even though it might be scary at first. </a:t>
            </a:r>
          </a:p>
          <a:p>
            <a:endParaRPr lang="en-GB" sz="2000" b="1" dirty="0">
              <a:solidFill>
                <a:srgbClr val="FF66FF"/>
              </a:solidFill>
            </a:endParaRPr>
          </a:p>
        </p:txBody>
      </p:sp>
    </p:spTree>
    <p:extLst>
      <p:ext uri="{BB962C8B-B14F-4D97-AF65-F5344CB8AC3E}">
        <p14:creationId xmlns:p14="http://schemas.microsoft.com/office/powerpoint/2010/main" val="144159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QMULDocumentTypeTaxHTField0 xmlns="http://schemas.microsoft.com/sharepoint/v3">
      <Terms xmlns="http://schemas.microsoft.com/office/infopath/2007/PartnerControls"/>
    </QMULDocumentTypeTaxHTField0>
    <QMULReviewDate xmlns="http://schemas.microsoft.com/sharepoint/v3" xsi:nil="true"/>
    <TaxCatchAll xmlns="d5efd484-15aa-41a0-83f6-0646502cb6d6">
      <Value>1</Value>
    </TaxCatchAll>
    <TaxKeywordTaxHTField xmlns="d5efd484-15aa-41a0-83f6-0646502cb6d6">
      <Terms xmlns="http://schemas.microsoft.com/office/infopath/2007/PartnerControls"/>
    </TaxKeywordTaxHTField>
    <QMULProject xmlns="http://schemas.microsoft.com/sharepoint/v3" xsi:nil="true"/>
    <QMULOwner xmlns="http://schemas.microsoft.com/sharepoint/v3">
      <UserInfo>
        <DisplayName/>
        <AccountId xsi:nil="true"/>
        <AccountType/>
      </UserInfo>
    </QMULOwner>
    <QMULInformationClassificationTaxHTField0 xmlns="http://schemas.microsoft.com/sharepoint/v3">
      <Terms xmlns="http://schemas.microsoft.com/office/infopath/2007/PartnerControls">
        <TermInfo xmlns="http://schemas.microsoft.com/office/infopath/2007/PartnerControls">
          <TermName xmlns="http://schemas.microsoft.com/office/infopath/2007/PartnerControls">Protect</TermName>
          <TermId xmlns="http://schemas.microsoft.com/office/infopath/2007/PartnerControls">9124d8d9-0c1c-41e9-aa14-aba001e9a028</TermId>
        </TermInfo>
      </Terms>
    </QMULInformationClassificationTaxHTField0>
    <QMULDepartmentTaxHTField0 xmlns="http://schemas.microsoft.com/sharepoint/v3">
      <Terms xmlns="http://schemas.microsoft.com/office/infopath/2007/PartnerControls"/>
    </QMULDepartmentTaxHTField0>
    <QMULAcademicYear xmlns="http://schemas.microsoft.com/sharepoint/v3" xsi:nil="true"/>
    <QMULSchoolTaxHTField0 xmlns="http://schemas.microsoft.com/sharepoint/v3">
      <Terms xmlns="http://schemas.microsoft.com/office/infopath/2007/PartnerControls"/>
    </QMULSchoolTaxHTField0>
    <QMULDocumentStatusTaxHTField0 xmlns="http://schemas.microsoft.com/sharepoint/v3">
      <Terms xmlns="http://schemas.microsoft.com/office/infopath/2007/PartnerControls"/>
    </QMULDocumentStatusTaxHTField0>
    <QMULLocationTaxHTField0 xmlns="http://schemas.microsoft.com/sharepoint/v3">
      <Terms xmlns="http://schemas.microsoft.com/office/infopath/2007/PartnerControls"/>
    </QMULLocationTaxHTField0>
    <lcf76f155ced4ddcb4097134ff3c332f xmlns="45ae7f3d-bcd0-4e4b-af93-f03a9fbb19b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QMUL Document" ma:contentTypeID="0x0101005EA864BF41DF8A41860E925F5B29BCF500E491B0A4BF4FF345AE8139CF01357859" ma:contentTypeVersion="40" ma:contentTypeDescription="" ma:contentTypeScope="" ma:versionID="d79dd2f89eac9c6dcbb9cf41a28f24a6">
  <xsd:schema xmlns:xsd="http://www.w3.org/2001/XMLSchema" xmlns:xs="http://www.w3.org/2001/XMLSchema" xmlns:p="http://schemas.microsoft.com/office/2006/metadata/properties" xmlns:ns1="http://schemas.microsoft.com/sharepoint/v3" xmlns:ns2="d5efd484-15aa-41a0-83f6-0646502cb6d6" xmlns:ns3="45ae7f3d-bcd0-4e4b-af93-f03a9fbb19b5" xmlns:ns4="6649982f-b66b-4072-8006-4697fed55f9d" targetNamespace="http://schemas.microsoft.com/office/2006/metadata/properties" ma:root="true" ma:fieldsID="9e037e8fc9e717dd253a9a7fc9d9c7db" ns1:_="" ns2:_="" ns3:_="" ns4:_="">
    <xsd:import namespace="http://schemas.microsoft.com/sharepoint/v3"/>
    <xsd:import namespace="d5efd484-15aa-41a0-83f6-0646502cb6d6"/>
    <xsd:import namespace="45ae7f3d-bcd0-4e4b-af93-f03a9fbb19b5"/>
    <xsd:import namespace="6649982f-b66b-4072-8006-4697fed55f9d"/>
    <xsd:element name="properties">
      <xsd:complexType>
        <xsd:sequence>
          <xsd:element name="documentManagement">
            <xsd:complexType>
              <xsd:all>
                <xsd:element ref="ns1:QMULDocumentStatusTaxHTField0" minOccurs="0"/>
                <xsd:element ref="ns1:QMULDepartmentTaxHTField0" minOccurs="0"/>
                <xsd:element ref="ns1:QMULSchoolTaxHTField0" minOccurs="0"/>
                <xsd:element ref="ns1:QMULDocumentTypeTaxHTField0" minOccurs="0"/>
                <xsd:element ref="ns1:QMULLocationTaxHTField0" minOccurs="0"/>
                <xsd:element ref="ns1:QMULInformationClassificationTaxHTField0" minOccurs="0"/>
                <xsd:element ref="ns1:QMULAcademicYear" minOccurs="0"/>
                <xsd:element ref="ns1:QMULProject" minOccurs="0"/>
                <xsd:element ref="ns1:QMULReviewDate" minOccurs="0"/>
                <xsd:element ref="ns1:QMULOwner" minOccurs="0"/>
                <xsd:element ref="ns2:TaxKeywordTaxHTField" minOccurs="0"/>
                <xsd:element ref="ns2:TaxCatchAll" minOccurs="0"/>
                <xsd:element ref="ns2:TaxCatchAllLabel"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3:MediaLengthInSeconds" minOccurs="0"/>
                <xsd:element ref="ns3:MediaServiceLocation"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QMULDocumentStatusTaxHTField0" ma:index="8" nillable="true" ma:taxonomy="true" ma:internalName="QMULDocumentStatusTaxHTField0" ma:taxonomyFieldName="QMULDocumentStatus" ma:displayName="Document Status" ma:default="" ma:fieldId="{083bdfb7-9f4e-4bc9-b582-62ed6b950f9e}" ma:sspId="9c18f9b8-5ae4-4f0b-a238-a922c51e2dda" ma:termSetId="780aba48-6c17-4ca0-84b9-f0207a095630" ma:anchorId="00000000-0000-0000-0000-000000000000" ma:open="false" ma:isKeyword="false">
      <xsd:complexType>
        <xsd:sequence>
          <xsd:element ref="pc:Terms" minOccurs="0" maxOccurs="1"/>
        </xsd:sequence>
      </xsd:complexType>
    </xsd:element>
    <xsd:element name="QMULDepartmentTaxHTField0" ma:index="10" nillable="true" ma:taxonomy="true" ma:internalName="QMULDepartmentTaxHTField0" ma:taxonomyFieldName="QMULDepartment" ma:displayName="Department" ma:readOnly="false" ma:default="" ma:fieldId="{2a7d89f9-5f8e-4c42-ab4f-aa1fc3002ea0}" ma:sspId="9c18f9b8-5ae4-4f0b-a238-a922c51e2dda" ma:termSetId="28874c57-2df5-45e8-a804-d15afc96d4ee" ma:anchorId="00000000-0000-0000-0000-000000000000" ma:open="false" ma:isKeyword="false">
      <xsd:complexType>
        <xsd:sequence>
          <xsd:element ref="pc:Terms" minOccurs="0" maxOccurs="1"/>
        </xsd:sequence>
      </xsd:complexType>
    </xsd:element>
    <xsd:element name="QMULSchoolTaxHTField0" ma:index="12" nillable="true" ma:taxonomy="true" ma:internalName="QMULSchoolTaxHTField0" ma:taxonomyFieldName="QMULSchool" ma:displayName="School" ma:readOnly="false" ma:default="" ma:fieldId="{46346f8e-3161-4021-8b14-3dcca2e3ca8d}" ma:sspId="9c18f9b8-5ae4-4f0b-a238-a922c51e2dda" ma:termSetId="0f9f7e9f-7d6b-4cae-9193-a3e3200f87de" ma:anchorId="00000000-0000-0000-0000-000000000000" ma:open="false" ma:isKeyword="false">
      <xsd:complexType>
        <xsd:sequence>
          <xsd:element ref="pc:Terms" minOccurs="0" maxOccurs="1"/>
        </xsd:sequence>
      </xsd:complexType>
    </xsd:element>
    <xsd:element name="QMULDocumentTypeTaxHTField0" ma:index="14" nillable="true" ma:taxonomy="true" ma:internalName="QMULDocumentTypeTaxHTField0" ma:taxonomyFieldName="QMULDocumentType" ma:displayName="Document Type" ma:default="" ma:fieldId="{2596c3af-0d77-4ea4-a15d-d3f71457b096}" ma:sspId="9c18f9b8-5ae4-4f0b-a238-a922c51e2dda" ma:termSetId="8ec3f1bd-c4f8-46a7-ae88-878ed3be39d1" ma:anchorId="00000000-0000-0000-0000-000000000000" ma:open="false" ma:isKeyword="false">
      <xsd:complexType>
        <xsd:sequence>
          <xsd:element ref="pc:Terms" minOccurs="0" maxOccurs="1"/>
        </xsd:sequence>
      </xsd:complexType>
    </xsd:element>
    <xsd:element name="QMULLocationTaxHTField0" ma:index="16" nillable="true" ma:taxonomy="true" ma:internalName="QMULLocationTaxHTField0" ma:taxonomyFieldName="QMULLocation" ma:displayName="Location" ma:default="" ma:fieldId="{29b985f4-a05e-4f39-b5da-e9fb81ddaa79}" ma:sspId="9c18f9b8-5ae4-4f0b-a238-a922c51e2dda" ma:termSetId="5327f1c4-618f-4317-b197-fc29da39fa66" ma:anchorId="00000000-0000-0000-0000-000000000000" ma:open="false" ma:isKeyword="false">
      <xsd:complexType>
        <xsd:sequence>
          <xsd:element ref="pc:Terms" minOccurs="0" maxOccurs="1"/>
        </xsd:sequence>
      </xsd:complexType>
    </xsd:element>
    <xsd:element name="QMULInformationClassificationTaxHTField0" ma:index="18" nillable="true" ma:taxonomy="true" ma:internalName="QMULInformationClassificationTaxHTField0" ma:taxonomyFieldName="QMULInformationClassification" ma:displayName="Information Classification" ma:default="1;#Protect|9124d8d9-0c1c-41e9-aa14-aba001e9a028" ma:fieldId="{57b3469a-2ea1-4a06-a2d1-c99ce62a5d6f}" ma:sspId="9c18f9b8-5ae4-4f0b-a238-a922c51e2dda" ma:termSetId="a3d7b326-4e5e-4e73-95fa-6245adfab113" ma:anchorId="00000000-0000-0000-0000-000000000000" ma:open="false" ma:isKeyword="false">
      <xsd:complexType>
        <xsd:sequence>
          <xsd:element ref="pc:Terms" minOccurs="0" maxOccurs="1"/>
        </xsd:sequence>
      </xsd:complexType>
    </xsd:element>
    <xsd:element name="QMULAcademicYear" ma:index="20" nillable="true" ma:displayName="Academic Year" ma:decimals="0" ma:internalName="QMULAcademicYear" ma:percentage="FALSE">
      <xsd:simpleType>
        <xsd:restriction base="dms:Number">
          <xsd:maxInclusive value="9999"/>
          <xsd:minInclusive value="1000"/>
        </xsd:restriction>
      </xsd:simpleType>
    </xsd:element>
    <xsd:element name="QMULProject" ma:index="21" nillable="true" ma:displayName="Project" ma:internalName="QMULProject">
      <xsd:simpleType>
        <xsd:restriction base="dms:Text">
          <xsd:maxLength value="255"/>
        </xsd:restriction>
      </xsd:simpleType>
    </xsd:element>
    <xsd:element name="QMULReviewDate" ma:index="22" nillable="true" ma:displayName="Review Date" ma:format="DateOnly" ma:internalName="QMULReviewDate">
      <xsd:simpleType>
        <xsd:restriction base="dms:DateTime"/>
      </xsd:simpleType>
    </xsd:element>
    <xsd:element name="QMULOwner" ma:index="23" nillable="true" ma:displayName="Owner" ma:list="UserInfo" ma:SharePointGroup="0" ma:internalName="QMUL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5efd484-15aa-41a0-83f6-0646502cb6d6" elementFormDefault="qualified">
    <xsd:import namespace="http://schemas.microsoft.com/office/2006/documentManagement/types"/>
    <xsd:import namespace="http://schemas.microsoft.com/office/infopath/2007/PartnerControls"/>
    <xsd:element name="TaxKeywordTaxHTField" ma:index="24" nillable="true" ma:taxonomy="true" ma:internalName="TaxKeywordTaxHTField" ma:taxonomyFieldName="TaxKeyword" ma:displayName="Enterprise Keywords" ma:fieldId="{23f27201-bee3-471e-b2e7-b64fd8b7ca38}" ma:taxonomyMulti="true" ma:sspId="9c18f9b8-5ae4-4f0b-a238-a922c51e2dd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853d933a-1e71-4514-b2be-4da4ec61601a}" ma:internalName="TaxCatchAll" ma:showField="CatchAllData" ma:web="6649982f-b66b-4072-8006-4697fed55f9d">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853d933a-1e71-4514-b2be-4da4ec61601a}" ma:internalName="TaxCatchAllLabel" ma:readOnly="true" ma:showField="CatchAllDataLabel" ma:web="6649982f-b66b-4072-8006-4697fed55f9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5ae7f3d-bcd0-4e4b-af93-f03a9fbb19b5"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Tags" ma:index="30" nillable="true" ma:displayName="Tags" ma:internalName="MediaServiceAutoTags" ma:readOnly="true">
      <xsd:simpleType>
        <xsd:restriction base="dms:Text"/>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DateTaken" ma:index="34" nillable="true" ma:displayName="MediaServiceDateTaken" ma:hidden="true" ma:internalName="MediaServiceDateTaken"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element name="MediaLengthInSeconds" ma:index="39" nillable="true" ma:displayName="Length (seconds)" ma:internalName="MediaLengthInSeconds" ma:readOnly="true">
      <xsd:simpleType>
        <xsd:restriction base="dms:Unknown"/>
      </xsd:simpleType>
    </xsd:element>
    <xsd:element name="MediaServiceLocation" ma:index="40" nillable="true" ma:displayName="Location" ma:internalName="MediaServiceLocation" ma:readOnly="true">
      <xsd:simpleType>
        <xsd:restriction base="dms:Text"/>
      </xsd:simpleType>
    </xsd:element>
    <xsd:element name="lcf76f155ced4ddcb4097134ff3c332f" ma:index="42" nillable="true" ma:taxonomy="true" ma:internalName="lcf76f155ced4ddcb4097134ff3c332f" ma:taxonomyFieldName="MediaServiceImageTags" ma:displayName="Image Tags" ma:readOnly="false" ma:fieldId="{5cf76f15-5ced-4ddc-b409-7134ff3c332f}" ma:taxonomyMulti="true" ma:sspId="9c18f9b8-5ae4-4f0b-a238-a922c51e2dd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649982f-b66b-4072-8006-4697fed55f9d" elementFormDefault="qualified">
    <xsd:import namespace="http://schemas.microsoft.com/office/2006/documentManagement/types"/>
    <xsd:import namespace="http://schemas.microsoft.com/office/infopath/2007/PartnerControls"/>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9c18f9b8-5ae4-4f0b-a238-a922c51e2dda" ContentTypeId="0x0101005EA864BF41DF8A41860E925F5B29BCF5" PreviousValue="false"/>
</file>

<file path=customXml/itemProps1.xml><?xml version="1.0" encoding="utf-8"?>
<ds:datastoreItem xmlns:ds="http://schemas.openxmlformats.org/officeDocument/2006/customXml" ds:itemID="{3B398D9D-12F0-4F2A-9952-CB11B82C8024}">
  <ds:schemaRefs>
    <ds:schemaRef ds:uri="http://schemas.microsoft.com/office/2006/metadata/properties"/>
    <ds:schemaRef ds:uri="http://schemas.microsoft.com/office/infopath/2007/PartnerControls"/>
    <ds:schemaRef ds:uri="http://schemas.microsoft.com/sharepoint/v3"/>
    <ds:schemaRef ds:uri="d5efd484-15aa-41a0-83f6-0646502cb6d6"/>
    <ds:schemaRef ds:uri="45ae7f3d-bcd0-4e4b-af93-f03a9fbb19b5"/>
  </ds:schemaRefs>
</ds:datastoreItem>
</file>

<file path=customXml/itemProps2.xml><?xml version="1.0" encoding="utf-8"?>
<ds:datastoreItem xmlns:ds="http://schemas.openxmlformats.org/officeDocument/2006/customXml" ds:itemID="{EC78F6F5-B619-440F-8965-2CDB0F42A9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efd484-15aa-41a0-83f6-0646502cb6d6"/>
    <ds:schemaRef ds:uri="45ae7f3d-bcd0-4e4b-af93-f03a9fbb19b5"/>
    <ds:schemaRef ds:uri="6649982f-b66b-4072-8006-4697fed55f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F19092-0276-4D07-B1F2-073F94076FB7}">
  <ds:schemaRefs>
    <ds:schemaRef ds:uri="http://schemas.microsoft.com/sharepoint/v3/contenttype/forms"/>
  </ds:schemaRefs>
</ds:datastoreItem>
</file>

<file path=customXml/itemProps4.xml><?xml version="1.0" encoding="utf-8"?>
<ds:datastoreItem xmlns:ds="http://schemas.openxmlformats.org/officeDocument/2006/customXml" ds:itemID="{4D3EBFC2-699F-4E08-B586-BFA23F49320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30156</TotalTime>
  <Words>8305</Words>
  <Application>Microsoft Office PowerPoint</Application>
  <PresentationFormat>On-screen Show (16:9)</PresentationFormat>
  <Paragraphs>699</Paragraphs>
  <Slides>39</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 Aha Wow</vt:lpstr>
      <vt:lpstr>Arial</vt:lpstr>
      <vt:lpstr>Calibri</vt:lpstr>
      <vt:lpstr>Cordia New</vt:lpstr>
      <vt:lpstr>DIN Alternate Bold</vt:lpstr>
      <vt:lpstr>Franxurter</vt:lpstr>
      <vt:lpstr>Impact</vt:lpstr>
      <vt:lpstr>Modern Love</vt:lpstr>
      <vt:lpstr>Modern Love Caps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Maintaining  engagement with mentees is key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dc:creator>
  <cp:lastModifiedBy>Scarlett Catterall</cp:lastModifiedBy>
  <cp:revision>83</cp:revision>
  <dcterms:created xsi:type="dcterms:W3CDTF">2021-04-01T12:47:43Z</dcterms:created>
  <dcterms:modified xsi:type="dcterms:W3CDTF">2022-06-16T11:30:51Z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QMULDocumentStatus">
    <vt:lpwstr/>
  </property>
  <property fmtid="{D5CDD505-2E9C-101B-9397-08002B2CF9AE}" pid="4" name="ContentTypeId">
    <vt:lpwstr>0x0101005EA864BF41DF8A41860E925F5B29BCF500E491B0A4BF4FF345AE8139CF01357859</vt:lpwstr>
  </property>
  <property fmtid="{D5CDD505-2E9C-101B-9397-08002B2CF9AE}" pid="5" name="QMULInformationClassification">
    <vt:lpwstr>1;#Protect|9124d8d9-0c1c-41e9-aa14-aba001e9a028</vt:lpwstr>
  </property>
  <property fmtid="{D5CDD505-2E9C-101B-9397-08002B2CF9AE}" pid="6" name="QMULLocation">
    <vt:lpwstr/>
  </property>
  <property fmtid="{D5CDD505-2E9C-101B-9397-08002B2CF9AE}" pid="7" name="QMULDepartment">
    <vt:lpwstr/>
  </property>
  <property fmtid="{D5CDD505-2E9C-101B-9397-08002B2CF9AE}" pid="8" name="QMULDocumentType">
    <vt:lpwstr/>
  </property>
  <property fmtid="{D5CDD505-2E9C-101B-9397-08002B2CF9AE}" pid="9" name="QMULSchool">
    <vt:lpwstr/>
  </property>
  <property fmtid="{D5CDD505-2E9C-101B-9397-08002B2CF9AE}" pid="10" name="MediaServiceImageTags">
    <vt:lpwstr/>
  </property>
</Properties>
</file>