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Titillium Web"/>
      <p:regular r:id="rId30"/>
      <p:bold r:id="rId31"/>
      <p:italic r:id="rId32"/>
      <p:boldItalic r:id="rId33"/>
    </p:embeddedFont>
    <p:embeddedFont>
      <p:font typeface="Titillium Web Extra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-bold.fntdata"/><Relationship Id="rId30" Type="http://schemas.openxmlformats.org/officeDocument/2006/relationships/font" Target="fonts/TitilliumWeb-regular.fntdata"/><Relationship Id="rId11" Type="http://schemas.openxmlformats.org/officeDocument/2006/relationships/slide" Target="slides/slide7.xml"/><Relationship Id="rId33" Type="http://schemas.openxmlformats.org/officeDocument/2006/relationships/font" Target="fonts/TitilliumWeb-boldItalic.fntdata"/><Relationship Id="rId10" Type="http://schemas.openxmlformats.org/officeDocument/2006/relationships/slide" Target="slides/slide6.xml"/><Relationship Id="rId32" Type="http://schemas.openxmlformats.org/officeDocument/2006/relationships/font" Target="fonts/TitilliumWeb-italic.fntdata"/><Relationship Id="rId13" Type="http://schemas.openxmlformats.org/officeDocument/2006/relationships/slide" Target="slides/slide9.xml"/><Relationship Id="rId35" Type="http://schemas.openxmlformats.org/officeDocument/2006/relationships/font" Target="fonts/TitilliumWebExtraLight-bold.fntdata"/><Relationship Id="rId12" Type="http://schemas.openxmlformats.org/officeDocument/2006/relationships/slide" Target="slides/slide8.xml"/><Relationship Id="rId34" Type="http://schemas.openxmlformats.org/officeDocument/2006/relationships/font" Target="fonts/TitilliumWebExtraLight-regular.fntdata"/><Relationship Id="rId15" Type="http://schemas.openxmlformats.org/officeDocument/2006/relationships/slide" Target="slides/slide11.xml"/><Relationship Id="rId37" Type="http://schemas.openxmlformats.org/officeDocument/2006/relationships/font" Target="fonts/TitilliumWebExtraLight-boldItalic.fntdata"/><Relationship Id="rId14" Type="http://schemas.openxmlformats.org/officeDocument/2006/relationships/slide" Target="slides/slide10.xml"/><Relationship Id="rId36" Type="http://schemas.openxmlformats.org/officeDocument/2006/relationships/font" Target="fonts/TitilliumWebExtraLigh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7" name="Google Shape;7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498de7d91e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3" name="Google Shape;883;g498de7d91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Outline of presentation: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Shocking facts about Amazon/other companies’ shipments.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Stats, photos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Even tho amazon has delay shipping, no one chooses it.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Conclusion: not an efficient system for sustainability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do we fix it? Core changes: privacy (for boxes), delay via incentive (transportation); took into account distances, time.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 into each problem and show the code + explain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Hands-on illustration: pass the computer around judges and ask them to input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Then, show the result (picture of pathway)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Explain why result is efficient/sustainable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***if we can’t do hands-on example, just show a mock up example and present the result.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487cd8e70a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9" name="Google Shape;899;g487cd8e70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Outline of presentation: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Shocking facts about Amazon/other companies’ shipments.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Stats, photos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Even tho amazon has delay shipping, no one chooses it.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Conclusion: not an efficient system for sustainability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do we fix it? Core changes: privacy (for boxes), delay via incentive (transportation); took into account distances, time.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 into each problem and show the code + explain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Hands-on illustration: pass the computer around judges and ask them to input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Then, show the result (picture of pathway)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Explain why result is efficient/sustainable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***if we can’t do hands-on example, just show a mock up example and present the result.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498de7d91e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3" name="Google Shape;933;g498de7d91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Outline of presentation: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Shocking facts about Amazon/other companies’ shipments.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Stats, photos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Even tho amazon has delay shipping, no one chooses it.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Conclusion: not an efficient system for sustainability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do we fix it? Core changes: privacy (for boxes), delay via incentive (transportation); took into account distances, time.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 into each problem and show the code + explain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Hands-on illustration: pass the computer around judges and ask them to input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Then, show the result (picture of pathway)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Explain why result is efficient/sustainable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***if we can’t do hands-on example, just show a mock up example and present the result.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487cd8e70a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7" name="Google Shape;967;g487cd8e70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Bobby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Outline of presentation: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Shocking facts about Amazon/other companies’ shipments.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Stats, photos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Even tho amazon has delay shipping, no one chooses it.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Conclusion: not an efficient system for sustainability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do we fix it? Core changes: privacy (for boxes), delay via incentive (transportation); took into account distances, time.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 into each problem and show the code + explain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Hands-on illustration: pass the computer around judges and ask them to input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Then, show the result (picture of pathway)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Explain why result is efficient/sustainable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***if we can’t do hands-on example, just show a mock up example and present the result.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498de7d91e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4" name="Google Shape;1004;g498de7d91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Outline of presentation: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Shocking facts about Amazon/other companies’ shipments.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Stats, photos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Even tho amazon has delay shipping, no one chooses it.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Conclusion: not an efficient system for sustainability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do we fix it? Core changes: privacy (for boxes), delay via incentive (transportation); took into account distances, time.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 into each problem and show the code + explain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Hands-on illustration: pass the computer around judges and ask them to input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Then, show the result (picture of pathway)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Explain why result is efficient/sustainable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***if we can’t do hands-on example, just show a mock up example and present the result.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498de7d91e_0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0" name="Google Shape;1040;g498de7d91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Outline of presentation: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Shocking facts about Amazon/other companies’ shipments.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Stats, photos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Even tho amazon has delay shipping, no one chooses it.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Conclusion: not an efficient system for sustainability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do we fix it? Core changes: privacy (for boxes), delay via incentive (transportation); took into account distances, time.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 into each problem and show the code + explain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Hands-on illustration: pass the computer around judges and ask them to input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Then, show the result (picture of pathway)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Explain why result is efficient/sustainable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***if we can’t do hands-on example, just show a mock up example and present the result.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7" name="Google Shape;10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498de7d91e_0_3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4" name="Google Shape;1094;g498de7d91e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La Jolla Country Club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498de7d91e_0_3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6" name="Google Shape;1116;g498de7d91e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498de7d91e_0_3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5" name="Google Shape;1135;g498de7d91e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Erased example here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4880c7783d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3" name="Google Shape;783;g4880c7783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Outline of presentation: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Shocking facts about Amazon/other companies’ shipments.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Stats, photos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Even tho amazon has delay shipping, no one chooses it.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Conclusion: not an efficient system for sustainability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do we fix it? Core changes: privacy (for boxes), delay via incentive (transportation); took into account distances, time.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 into each problem and show the code + explain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Hands-on illustration: pass the computer around judges and ask them to input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Then, show the result (picture of pathway)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Explain why result is efficient/sustainable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***if we can’t do hands-on example, just show a mock up example and present the result.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4880c7783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6" name="Google Shape;1156;g4880c778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487cd8e70a_1_2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3" name="Google Shape;1173;g487cd8e70a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Outline of presentation: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Shocking facts about Amazon/other companies’ shipments.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Stats, photos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Even tho amazon has delay shipping, no one chooses it.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Conclusion: not an efficient system for sustainability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do we fix it? Core changes: privacy (for boxes), delay via incentive (transportation); took into account distances, time.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 into each problem and show the code + explain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Hands-on illustration: pass the computer around judges and ask them to input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Then, show the result (picture of pathway)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Explain why result is efficient/sustainable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***if we can’t do hands-on example, just show a mock up example and present the result.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4880c7783d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9" name="Google Shape;1189;g4880c7783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Outline of presentation: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Shocking facts about Amazon/other companies’ shipments.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Stats, photos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Even tho amazon has delay shipping, no one chooses it.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Conclusion: not an efficient system for sustainability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do we fix it? Core changes: privacy (for boxes), delay via incentive (transportation); took into account distances, time.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 into each problem and show the code + explain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Hands-on illustration: pass the computer around judges and ask them to input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Then, show the result (picture of pathway)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Explain why result is efficient/sustainable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***if we can’t do hands-on example, just show a mock up example and present the result.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6" name="Google Shape;120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487cd8e70a_3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6" name="Google Shape;1216;g487cd8e70a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498de7d91e_0_2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6" name="Google Shape;1226;g498de7d91e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1" name="Google Shape;7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Outline of presentation: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Shocking facts about Amazon/other companies’ shipments.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Stats, photos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Even tho amazon has delay shipping, no one chooses it.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Conclusion: not an efficient system for sustainability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do we fix it? Core changes: privacy (for boxes), delay via incentive (</a:t>
            </a:r>
            <a:r>
              <a:rPr lang="en"/>
              <a:t>transportation); took into account distances, time.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 into each problem and show the code + explain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Hands-on illustration: pass the computer around judges and ask them to input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Then, show the result (picture of pathway)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Explain why result is efficient/sustainable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***if we can’t do hands-on example, just show a mock up example and present the result.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4880c775f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2" name="Google Shape;802;g4880c775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Outline of presentation: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Shocking facts about Amazon/other companies’ shipments.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Stats, photos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Even tho amazon has delay shipping, no one chooses it.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Conclusion: not an efficient system for sustainability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do we fix it? Core changes: privacy (for boxes), delay via incentive (transportation); took into account distances, time.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 into each problem and show the code + explain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Hands-on illustration: pass the computer around judges and ask them to input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Then, show the result (picture of pathway)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Explain why result is efficient/sustainable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***if we can’t do hands-on example, just show a mock up example and present the result.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3" name="Google Shape;8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487cd8e70a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8" name="Google Shape;828;g487cd8e70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Outline of presentation: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Shocking facts about Amazon/other companies’ shipments.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Stats, photos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Even tho amazon has delay shipping, no one chooses it.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Conclusion: not an efficient system for sustainability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do we fix it? Core changes: privacy (for boxes), delay via incentive (transportation); took into account distances, time.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 into each problem and show the code + explain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Hands-on illustration: pass the computer around judges and ask them to input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Then, show the result (picture of pathway)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Explain why result is efficient/sustainable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***if we can’t do hands-on example, just show a mock up example and present the result.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4" name="Google Shape;8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487cd8e70a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4" name="Google Shape;854;g487cd8e70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Bobby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Outline of presentation: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Shocking facts about Amazon/other companies’ shipments.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Stats, photos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Even tho amazon has delay shipping, no one chooses it.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Conclusion: not an efficient system for sustainability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do we fix it? Core changes: privacy (for boxes), delay via incentive (transportation); took into account distances, time.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 into each problem and show the code + explain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Hands-on illustration: pass the computer around judges and ask them to input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Then, show the result (picture of pathway)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Explain why result is efficient/sustainable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***if we can’t do hands-on example, just show a mock up example and present the result.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487cd8e70a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7" name="Google Shape;867;g487cd8e70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Outline of presentation: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Shocking facts about Amazon/other companies’ shipments.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Stats, photos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Even tho amazon has delay shipping, no one chooses it.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Conclusion: not an efficient system for sustainability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do we fix it? Core changes: privacy (for boxes), delay via incentive (transportation); took into account distances, time.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 into each problem and show the code + explain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Hands-on illustration: pass the computer around judges and ask them to input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Then, show the result (picture of pathway)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Explain why result is efficient/sustainable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***if we can’t do hands-on example, just show a mock up example and present the result.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1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1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0" name="Google Shape;560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2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3" name="Google Shape;563;p12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64" name="Google Shape;564;p1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7" name="Google Shape;597;p12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98" name="Google Shape;598;p1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4" name="Google Shape;664;p12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6" name="Google Shape;666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graphs">
  <p:cSld name="BLANK_2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69" name="Google Shape;669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0" name="Google Shape;670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3" name="Google Shape;703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4" name="Google Shape;704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0" name="Google Shape;770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4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14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117" name="Google Shape;117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151" name="Google Shape;151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9" name="Google Shape;219;p3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20" name="Google Shape;220;p3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21" name="Google Shape;221;p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4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30" name="Google Shape;230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5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" name="Google Shape;234;p6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235" name="Google Shape;235;p6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236" name="Google Shape;236;p6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270" name="Google Shape;270;p6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9" name="Google Shape;339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40" name="Google Shape;340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3" name="Google Shape;373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4" name="Google Shape;374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2" name="Google Shape;442;p7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7" name="Google Shape;447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8" name="Google Shape;448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1" name="Google Shape;481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2" name="Google Shape;482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8" name="Google Shape;548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50" name="Google Shape;550;p9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9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2" name="Google Shape;552;p9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3" name="Google Shape;553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0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type="ctrTitle"/>
          </p:nvPr>
        </p:nvSpPr>
        <p:spPr>
          <a:xfrm>
            <a:off x="707400" y="485055"/>
            <a:ext cx="77292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b="1" lang="en">
                <a:solidFill>
                  <a:srgbClr val="FFD966"/>
                </a:solidFill>
                <a:latin typeface="Titillium Web"/>
                <a:ea typeface="Titillium Web"/>
                <a:cs typeface="Titillium Web"/>
                <a:sym typeface="Titillium Web"/>
              </a:rPr>
              <a:t>Sustainable Shipment</a:t>
            </a:r>
            <a:r>
              <a:rPr lang="en"/>
              <a:t> </a:t>
            </a:r>
            <a:r>
              <a:rPr b="1" lang="en">
                <a:solidFill>
                  <a:srgbClr val="FFD966"/>
                </a:solidFill>
                <a:latin typeface="Titillium Web"/>
                <a:ea typeface="Titillium Web"/>
                <a:cs typeface="Titillium Web"/>
                <a:sym typeface="Titillium Web"/>
              </a:rPr>
              <a:t>Systems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Titillium Web"/>
                <a:ea typeface="Titillium Web"/>
                <a:cs typeface="Titillium Web"/>
                <a:sym typeface="Titillium Web"/>
              </a:rPr>
              <a:t>Ido Durst, Bobby Tatu, Rickesh Khilnani</a:t>
            </a:r>
            <a:endParaRPr sz="2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t/>
            </a:r>
            <a:endParaRPr/>
          </a:p>
        </p:txBody>
      </p:sp>
      <p:pic>
        <p:nvPicPr>
          <p:cNvPr id="780" name="Google Shape;7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901" y="2083552"/>
            <a:ext cx="2685625" cy="26956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st="38100">
              <a:srgbClr val="000000"/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4"/>
          <p:cNvSpPr txBox="1"/>
          <p:nvPr>
            <p:ph type="title"/>
          </p:nvPr>
        </p:nvSpPr>
        <p:spPr>
          <a:xfrm>
            <a:off x="1233150" y="645675"/>
            <a:ext cx="4056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FFD966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Privacy</a:t>
            </a:r>
            <a:endParaRPr/>
          </a:p>
        </p:txBody>
      </p:sp>
      <p:sp>
        <p:nvSpPr>
          <p:cNvPr id="886" name="Google Shape;886;p24"/>
          <p:cNvSpPr txBox="1"/>
          <p:nvPr>
            <p:ph idx="1" type="body"/>
          </p:nvPr>
        </p:nvSpPr>
        <p:spPr>
          <a:xfrm>
            <a:off x="484175" y="1503075"/>
            <a:ext cx="53094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Let’s Get Efficient!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"/>
              <a:buChar char="▫"/>
            </a:pPr>
            <a:r>
              <a:rPr lang="en" sz="1800">
                <a:solidFill>
                  <a:srgbClr val="FFFFFF"/>
                </a:solidFill>
              </a:rPr>
              <a:t>General Orders:</a:t>
            </a:r>
            <a:endParaRPr sz="1800">
              <a:solidFill>
                <a:srgbClr val="FFFFFF"/>
              </a:solidFill>
            </a:endParaRP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Look for similar dates and addresses</a:t>
            </a:r>
            <a:endParaRPr sz="1800">
              <a:solidFill>
                <a:srgbClr val="FFFFFF"/>
              </a:solidFill>
            </a:endParaRP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If same, can share the box!  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87" name="Google Shape;887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888" name="Google Shape;888;p24"/>
          <p:cNvSpPr txBox="1"/>
          <p:nvPr/>
        </p:nvSpPr>
        <p:spPr>
          <a:xfrm>
            <a:off x="5589575" y="1098750"/>
            <a:ext cx="3151800" cy="2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</a:endParaRPr>
          </a:p>
        </p:txBody>
      </p:sp>
      <p:grpSp>
        <p:nvGrpSpPr>
          <p:cNvPr id="889" name="Google Shape;889;p24"/>
          <p:cNvGrpSpPr/>
          <p:nvPr/>
        </p:nvGrpSpPr>
        <p:grpSpPr>
          <a:xfrm>
            <a:off x="8634963" y="535930"/>
            <a:ext cx="460615" cy="418653"/>
            <a:chOff x="4556450" y="4963575"/>
            <a:chExt cx="548025" cy="498100"/>
          </a:xfrm>
        </p:grpSpPr>
        <p:sp>
          <p:nvSpPr>
            <p:cNvPr id="890" name="Google Shape;890;p24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95" name="Google Shape;895;p24"/>
          <p:cNvPicPr preferRelativeResize="0"/>
          <p:nvPr/>
        </p:nvPicPr>
        <p:blipFill rotWithShape="1">
          <a:blip r:embed="rId3">
            <a:alphaModFix/>
          </a:blip>
          <a:srcRect b="0" l="0" r="9690" t="50687"/>
          <a:stretch/>
        </p:blipFill>
        <p:spPr>
          <a:xfrm>
            <a:off x="5589575" y="1234091"/>
            <a:ext cx="3151800" cy="1224959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6" name="Google Shape;896;p24"/>
          <p:cNvPicPr preferRelativeResize="0"/>
          <p:nvPr/>
        </p:nvPicPr>
        <p:blipFill rotWithShape="1">
          <a:blip r:embed="rId4">
            <a:alphaModFix/>
          </a:blip>
          <a:srcRect b="129" l="0" r="0" t="-130"/>
          <a:stretch/>
        </p:blipFill>
        <p:spPr>
          <a:xfrm>
            <a:off x="5589575" y="2738575"/>
            <a:ext cx="3151799" cy="141262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5"/>
          <p:cNvSpPr txBox="1"/>
          <p:nvPr>
            <p:ph type="title"/>
          </p:nvPr>
        </p:nvSpPr>
        <p:spPr>
          <a:xfrm>
            <a:off x="4324600" y="645675"/>
            <a:ext cx="4056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FFD966"/>
                </a:solidFill>
                <a:latin typeface="Titillium Web"/>
                <a:ea typeface="Titillium Web"/>
                <a:cs typeface="Titillium Web"/>
                <a:sym typeface="Titillium Web"/>
              </a:rPr>
              <a:t>Delaying</a:t>
            </a:r>
            <a:r>
              <a:rPr lang="en"/>
              <a:t> </a:t>
            </a:r>
            <a:r>
              <a:rPr b="1" lang="en">
                <a:solidFill>
                  <a:srgbClr val="FFD966"/>
                </a:solidFill>
                <a:latin typeface="Titillium Web"/>
                <a:ea typeface="Titillium Web"/>
                <a:cs typeface="Titillium Web"/>
                <a:sym typeface="Titillium Web"/>
              </a:rPr>
              <a:t>Arrival Times</a:t>
            </a:r>
            <a:endParaRPr/>
          </a:p>
        </p:txBody>
      </p:sp>
      <p:sp>
        <p:nvSpPr>
          <p:cNvPr id="902" name="Google Shape;902;p25"/>
          <p:cNvSpPr txBox="1"/>
          <p:nvPr>
            <p:ph idx="1" type="body"/>
          </p:nvPr>
        </p:nvSpPr>
        <p:spPr>
          <a:xfrm>
            <a:off x="3698350" y="1503075"/>
            <a:ext cx="53094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Let’s Get Efficient!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"/>
              <a:buChar char="▫"/>
            </a:pPr>
            <a:r>
              <a:rPr lang="en" sz="1800">
                <a:solidFill>
                  <a:srgbClr val="FFFFFF"/>
                </a:solidFill>
              </a:rPr>
              <a:t>We ask if user is willing to delay by one or two days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If willing by one, we increase the timestamp day by one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If willing by two, we increase the timestamp day by two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03" name="Google Shape;903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11</a:t>
            </a:r>
            <a:endParaRPr/>
          </a:p>
        </p:txBody>
      </p:sp>
      <p:grpSp>
        <p:nvGrpSpPr>
          <p:cNvPr id="904" name="Google Shape;904;p25"/>
          <p:cNvGrpSpPr/>
          <p:nvPr/>
        </p:nvGrpSpPr>
        <p:grpSpPr>
          <a:xfrm>
            <a:off x="8698938" y="535928"/>
            <a:ext cx="332670" cy="332670"/>
            <a:chOff x="6649150" y="309350"/>
            <a:chExt cx="395800" cy="395800"/>
          </a:xfrm>
        </p:grpSpPr>
        <p:sp>
          <p:nvSpPr>
            <p:cNvPr id="905" name="Google Shape;905;p25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5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5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5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5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5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5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5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5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5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5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5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5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5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5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5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5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5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5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28" name="Google Shape;928;p25"/>
          <p:cNvPicPr preferRelativeResize="0"/>
          <p:nvPr/>
        </p:nvPicPr>
        <p:blipFill rotWithShape="1">
          <a:blip r:embed="rId3">
            <a:alphaModFix/>
          </a:blip>
          <a:srcRect b="48046" l="0" r="9690" t="20625"/>
          <a:stretch/>
        </p:blipFill>
        <p:spPr>
          <a:xfrm>
            <a:off x="209913" y="2405675"/>
            <a:ext cx="3472570" cy="857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29" name="Google Shape;929;p25"/>
          <p:cNvPicPr preferRelativeResize="0"/>
          <p:nvPr/>
        </p:nvPicPr>
        <p:blipFill rotWithShape="1">
          <a:blip r:embed="rId4">
            <a:alphaModFix/>
          </a:blip>
          <a:srcRect b="0" l="1219" r="1219" t="0"/>
          <a:stretch/>
        </p:blipFill>
        <p:spPr>
          <a:xfrm>
            <a:off x="209927" y="3601350"/>
            <a:ext cx="4005851" cy="98907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0" name="Google Shape;93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19772">
            <a:off x="1037050" y="262600"/>
            <a:ext cx="1818302" cy="1818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6"/>
          <p:cNvSpPr txBox="1"/>
          <p:nvPr>
            <p:ph type="title"/>
          </p:nvPr>
        </p:nvSpPr>
        <p:spPr>
          <a:xfrm>
            <a:off x="4324600" y="645675"/>
            <a:ext cx="4056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FFD966"/>
                </a:solidFill>
                <a:latin typeface="Titillium Web"/>
                <a:ea typeface="Titillium Web"/>
                <a:cs typeface="Titillium Web"/>
                <a:sym typeface="Titillium Web"/>
              </a:rPr>
              <a:t>Delaying</a:t>
            </a:r>
            <a:r>
              <a:rPr lang="en"/>
              <a:t> </a:t>
            </a:r>
            <a:r>
              <a:rPr b="1" lang="en">
                <a:solidFill>
                  <a:srgbClr val="FFD966"/>
                </a:solidFill>
                <a:latin typeface="Titillium Web"/>
                <a:ea typeface="Titillium Web"/>
                <a:cs typeface="Titillium Web"/>
                <a:sym typeface="Titillium Web"/>
              </a:rPr>
              <a:t>Arrival Times</a:t>
            </a:r>
            <a:endParaRPr/>
          </a:p>
        </p:txBody>
      </p:sp>
      <p:sp>
        <p:nvSpPr>
          <p:cNvPr id="936" name="Google Shape;936;p26"/>
          <p:cNvSpPr txBox="1"/>
          <p:nvPr>
            <p:ph idx="1" type="body"/>
          </p:nvPr>
        </p:nvSpPr>
        <p:spPr>
          <a:xfrm>
            <a:off x="3698350" y="1503075"/>
            <a:ext cx="53094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Let’s Get Efficient!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"/>
              <a:buChar char="▫"/>
            </a:pPr>
            <a:r>
              <a:rPr lang="en" sz="1800">
                <a:solidFill>
                  <a:srgbClr val="FFFFFF"/>
                </a:solidFill>
              </a:rPr>
              <a:t>Then, we have lists of all orders of: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"/>
              <a:buChar char="-"/>
            </a:pPr>
            <a:r>
              <a:rPr lang="en" sz="1800">
                <a:solidFill>
                  <a:srgbClr val="FFFFFF"/>
                </a:solidFill>
              </a:rPr>
              <a:t>That day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"/>
              <a:buChar char="-"/>
            </a:pPr>
            <a:r>
              <a:rPr lang="en" sz="1800">
                <a:solidFill>
                  <a:srgbClr val="FFFFFF"/>
                </a:solidFill>
              </a:rPr>
              <a:t>People willing to wait to have their orders shipped that day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37" name="Google Shape;937;p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12</a:t>
            </a:r>
            <a:endParaRPr/>
          </a:p>
        </p:txBody>
      </p:sp>
      <p:grpSp>
        <p:nvGrpSpPr>
          <p:cNvPr id="938" name="Google Shape;938;p26"/>
          <p:cNvGrpSpPr/>
          <p:nvPr/>
        </p:nvGrpSpPr>
        <p:grpSpPr>
          <a:xfrm>
            <a:off x="8698938" y="535928"/>
            <a:ext cx="332670" cy="332670"/>
            <a:chOff x="6649150" y="309350"/>
            <a:chExt cx="395800" cy="395800"/>
          </a:xfrm>
        </p:grpSpPr>
        <p:sp>
          <p:nvSpPr>
            <p:cNvPr id="939" name="Google Shape;939;p26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2" name="Google Shape;962;p26"/>
          <p:cNvPicPr preferRelativeResize="0"/>
          <p:nvPr/>
        </p:nvPicPr>
        <p:blipFill rotWithShape="1">
          <a:blip r:embed="rId3">
            <a:alphaModFix/>
          </a:blip>
          <a:srcRect b="48046" l="0" r="9690" t="20625"/>
          <a:stretch/>
        </p:blipFill>
        <p:spPr>
          <a:xfrm>
            <a:off x="209913" y="2405675"/>
            <a:ext cx="3472570" cy="857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3" name="Google Shape;963;p26"/>
          <p:cNvPicPr preferRelativeResize="0"/>
          <p:nvPr/>
        </p:nvPicPr>
        <p:blipFill rotWithShape="1">
          <a:blip r:embed="rId4">
            <a:alphaModFix/>
          </a:blip>
          <a:srcRect b="0" l="1219" r="1219" t="0"/>
          <a:stretch/>
        </p:blipFill>
        <p:spPr>
          <a:xfrm>
            <a:off x="209927" y="3601350"/>
            <a:ext cx="4005851" cy="98907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4" name="Google Shape;96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19772">
            <a:off x="1037050" y="262600"/>
            <a:ext cx="1818302" cy="1818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7"/>
          <p:cNvSpPr txBox="1"/>
          <p:nvPr>
            <p:ph type="title"/>
          </p:nvPr>
        </p:nvSpPr>
        <p:spPr>
          <a:xfrm>
            <a:off x="0" y="645675"/>
            <a:ext cx="3453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FFD966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Distance and Path</a:t>
            </a:r>
            <a:endParaRPr/>
          </a:p>
        </p:txBody>
      </p:sp>
      <p:sp>
        <p:nvSpPr>
          <p:cNvPr id="970" name="Google Shape;970;p27"/>
          <p:cNvSpPr txBox="1"/>
          <p:nvPr>
            <p:ph idx="1" type="body"/>
          </p:nvPr>
        </p:nvSpPr>
        <p:spPr>
          <a:xfrm>
            <a:off x="240650" y="1430725"/>
            <a:ext cx="38736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Let’s Get Efficient!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"/>
              <a:buChar char="▫"/>
            </a:pPr>
            <a:r>
              <a:rPr lang="en" sz="1800">
                <a:solidFill>
                  <a:srgbClr val="FFFFFF"/>
                </a:solidFill>
              </a:rPr>
              <a:t>Using </a:t>
            </a:r>
            <a:r>
              <a:rPr lang="en" sz="1800">
                <a:solidFill>
                  <a:schemeClr val="lt1"/>
                </a:solidFill>
              </a:rPr>
              <a:t>Google Maps GeoCoding API, we find the </a:t>
            </a:r>
            <a:r>
              <a:rPr b="1" lang="en" sz="1800">
                <a:solidFill>
                  <a:schemeClr val="lt1"/>
                </a:solidFill>
              </a:rPr>
              <a:t>longitudes and latitudes</a:t>
            </a:r>
            <a:r>
              <a:rPr lang="en" sz="1800">
                <a:solidFill>
                  <a:schemeClr val="lt1"/>
                </a:solidFill>
              </a:rPr>
              <a:t> of each address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▫"/>
            </a:pPr>
            <a:r>
              <a:rPr lang="en" sz="1800">
                <a:solidFill>
                  <a:schemeClr val="lt1"/>
                </a:solidFill>
              </a:rPr>
              <a:t>We can find distance between all addresses through </a:t>
            </a:r>
            <a:r>
              <a:rPr b="1" lang="en" sz="1800">
                <a:solidFill>
                  <a:schemeClr val="lt1"/>
                </a:solidFill>
              </a:rPr>
              <a:t>the Haversine Formula!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71" name="Google Shape;971;p2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13</a:t>
            </a:r>
            <a:endParaRPr/>
          </a:p>
        </p:txBody>
      </p:sp>
      <p:grpSp>
        <p:nvGrpSpPr>
          <p:cNvPr id="972" name="Google Shape;972;p27"/>
          <p:cNvGrpSpPr/>
          <p:nvPr/>
        </p:nvGrpSpPr>
        <p:grpSpPr>
          <a:xfrm>
            <a:off x="8671316" y="535917"/>
            <a:ext cx="387933" cy="345971"/>
            <a:chOff x="3927500" y="301425"/>
            <a:chExt cx="461550" cy="411625"/>
          </a:xfrm>
        </p:grpSpPr>
        <p:sp>
          <p:nvSpPr>
            <p:cNvPr id="973" name="Google Shape;973;p27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7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7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7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7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7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7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7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7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7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7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7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7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7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7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7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7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7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7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7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7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7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7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00" name="Google Shape;1000;p27"/>
          <p:cNvPicPr preferRelativeResize="0"/>
          <p:nvPr/>
        </p:nvPicPr>
        <p:blipFill rotWithShape="1">
          <a:blip r:embed="rId3">
            <a:alphaModFix/>
          </a:blip>
          <a:srcRect b="0" l="0" r="25931" t="0"/>
          <a:stretch/>
        </p:blipFill>
        <p:spPr>
          <a:xfrm>
            <a:off x="3863813" y="126188"/>
            <a:ext cx="3873599" cy="1896374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1" name="Google Shape;1001;p27"/>
          <p:cNvPicPr preferRelativeResize="0"/>
          <p:nvPr/>
        </p:nvPicPr>
        <p:blipFill rotWithShape="1">
          <a:blip r:embed="rId4">
            <a:alphaModFix/>
          </a:blip>
          <a:srcRect b="3540" l="0" r="0" t="0"/>
          <a:stretch/>
        </p:blipFill>
        <p:spPr>
          <a:xfrm>
            <a:off x="5064700" y="2177625"/>
            <a:ext cx="3873575" cy="282845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8"/>
          <p:cNvSpPr txBox="1"/>
          <p:nvPr>
            <p:ph idx="1" type="body"/>
          </p:nvPr>
        </p:nvSpPr>
        <p:spPr>
          <a:xfrm>
            <a:off x="106350" y="1503075"/>
            <a:ext cx="54363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Let’s Get Efficient!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"/>
              <a:buChar char="▫"/>
            </a:pPr>
            <a:r>
              <a:rPr lang="en" sz="1800">
                <a:solidFill>
                  <a:srgbClr val="FFFFFF"/>
                </a:solidFill>
              </a:rPr>
              <a:t>Then, starting at our base:</a:t>
            </a:r>
            <a:endParaRPr sz="1800">
              <a:solidFill>
                <a:srgbClr val="FFFFFF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Check distances to all other points</a:t>
            </a:r>
            <a:endParaRPr sz="1800">
              <a:solidFill>
                <a:srgbClr val="FFFFFF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Choose shortest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</a:pPr>
            <a:r>
              <a:rPr lang="en" sz="1800">
                <a:solidFill>
                  <a:srgbClr val="FFFFFF"/>
                </a:solidFill>
              </a:rPr>
              <a:t>From next chosen point: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Check distances to all other points,   excluding those already checked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Choose shortest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07" name="Google Shape;1007;p2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14</a:t>
            </a:r>
            <a:endParaRPr/>
          </a:p>
        </p:txBody>
      </p:sp>
      <p:grpSp>
        <p:nvGrpSpPr>
          <p:cNvPr id="1008" name="Google Shape;1008;p28"/>
          <p:cNvGrpSpPr/>
          <p:nvPr/>
        </p:nvGrpSpPr>
        <p:grpSpPr>
          <a:xfrm>
            <a:off x="8671316" y="535917"/>
            <a:ext cx="387933" cy="345971"/>
            <a:chOff x="3927500" y="301425"/>
            <a:chExt cx="461550" cy="411625"/>
          </a:xfrm>
        </p:grpSpPr>
        <p:sp>
          <p:nvSpPr>
            <p:cNvPr id="1009" name="Google Shape;1009;p28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8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8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8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8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8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8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8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8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8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8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8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8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8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8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8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8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8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8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8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8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8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8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8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8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8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8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6" name="Google Shape;1036;p28"/>
          <p:cNvSpPr txBox="1"/>
          <p:nvPr>
            <p:ph type="title"/>
          </p:nvPr>
        </p:nvSpPr>
        <p:spPr>
          <a:xfrm>
            <a:off x="1233150" y="645675"/>
            <a:ext cx="4056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FFD966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Distance and Path</a:t>
            </a:r>
            <a:endParaRPr/>
          </a:p>
        </p:txBody>
      </p:sp>
      <p:pic>
        <p:nvPicPr>
          <p:cNvPr id="1037" name="Google Shape;103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0000" y="1738425"/>
            <a:ext cx="4529251" cy="196872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29"/>
          <p:cNvSpPr txBox="1"/>
          <p:nvPr>
            <p:ph idx="1" type="body"/>
          </p:nvPr>
        </p:nvSpPr>
        <p:spPr>
          <a:xfrm>
            <a:off x="472600" y="1503075"/>
            <a:ext cx="54363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Let’s Get Efficient!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</a:pPr>
            <a:r>
              <a:rPr lang="en" sz="1800">
                <a:solidFill>
                  <a:srgbClr val="FFFFFF"/>
                </a:solidFill>
              </a:rPr>
              <a:t>Repeatedly until back at base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</a:pPr>
            <a:r>
              <a:rPr lang="en" sz="1800">
                <a:solidFill>
                  <a:srgbClr val="FFFFFF"/>
                </a:solidFill>
              </a:rPr>
              <a:t>Voila! Shortest path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43" name="Google Shape;1043;p2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15</a:t>
            </a:r>
            <a:endParaRPr/>
          </a:p>
        </p:txBody>
      </p:sp>
      <p:grpSp>
        <p:nvGrpSpPr>
          <p:cNvPr id="1044" name="Google Shape;1044;p29"/>
          <p:cNvGrpSpPr/>
          <p:nvPr/>
        </p:nvGrpSpPr>
        <p:grpSpPr>
          <a:xfrm>
            <a:off x="8671316" y="535917"/>
            <a:ext cx="387933" cy="345971"/>
            <a:chOff x="3927500" y="301425"/>
            <a:chExt cx="461550" cy="411625"/>
          </a:xfrm>
        </p:grpSpPr>
        <p:sp>
          <p:nvSpPr>
            <p:cNvPr id="1045" name="Google Shape;1045;p29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9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9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9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9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9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9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9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9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9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9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9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9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9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9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9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9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9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9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9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9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29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9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9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9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2" name="Google Shape;1072;p29"/>
          <p:cNvSpPr txBox="1"/>
          <p:nvPr>
            <p:ph type="title"/>
          </p:nvPr>
        </p:nvSpPr>
        <p:spPr>
          <a:xfrm>
            <a:off x="1013400" y="645675"/>
            <a:ext cx="4056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FFD966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Distance and Path</a:t>
            </a:r>
            <a:endParaRPr/>
          </a:p>
        </p:txBody>
      </p:sp>
      <p:pic>
        <p:nvPicPr>
          <p:cNvPr id="1073" name="Google Shape;10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175" y="268575"/>
            <a:ext cx="3502625" cy="474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4" name="Google Shape;10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9025" y="3149750"/>
            <a:ext cx="2836650" cy="16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16</a:t>
            </a:r>
            <a:endParaRPr/>
          </a:p>
        </p:txBody>
      </p:sp>
      <p:grpSp>
        <p:nvGrpSpPr>
          <p:cNvPr id="1080" name="Google Shape;1080;p30"/>
          <p:cNvGrpSpPr/>
          <p:nvPr/>
        </p:nvGrpSpPr>
        <p:grpSpPr>
          <a:xfrm>
            <a:off x="8680518" y="535933"/>
            <a:ext cx="369526" cy="268183"/>
            <a:chOff x="3932350" y="3714775"/>
            <a:chExt cx="439650" cy="319075"/>
          </a:xfrm>
        </p:grpSpPr>
        <p:sp>
          <p:nvSpPr>
            <p:cNvPr id="1081" name="Google Shape;1081;p30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0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0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0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30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6" name="Google Shape;1086;p30"/>
          <p:cNvSpPr txBox="1"/>
          <p:nvPr>
            <p:ph type="title"/>
          </p:nvPr>
        </p:nvSpPr>
        <p:spPr>
          <a:xfrm>
            <a:off x="0" y="150425"/>
            <a:ext cx="2386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FFD966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</a:t>
            </a:r>
            <a:endParaRPr/>
          </a:p>
        </p:txBody>
      </p:sp>
      <p:pic>
        <p:nvPicPr>
          <p:cNvPr id="1087" name="Google Shape;10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325" y="1555175"/>
            <a:ext cx="3649800" cy="2611592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30"/>
          <p:cNvSpPr txBox="1"/>
          <p:nvPr>
            <p:ph idx="4294967295" type="body"/>
          </p:nvPr>
        </p:nvSpPr>
        <p:spPr>
          <a:xfrm>
            <a:off x="2137600" y="1007825"/>
            <a:ext cx="54363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Today’s (12/2) orders: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89" name="Google Shape;1089;p30"/>
          <p:cNvSpPr txBox="1"/>
          <p:nvPr>
            <p:ph idx="4294967295" type="body"/>
          </p:nvPr>
        </p:nvSpPr>
        <p:spPr>
          <a:xfrm>
            <a:off x="2592325" y="4049875"/>
            <a:ext cx="3649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</a:rPr>
              <a:t>Will go to</a:t>
            </a:r>
            <a:r>
              <a:rPr b="1" lang="en" sz="2000">
                <a:solidFill>
                  <a:srgbClr val="FFFF00"/>
                </a:solidFill>
              </a:rPr>
              <a:t> </a:t>
            </a:r>
            <a:r>
              <a:rPr b="1" lang="en" sz="2000">
                <a:solidFill>
                  <a:srgbClr val="93C47D"/>
                </a:solidFill>
              </a:rPr>
              <a:t>general list</a:t>
            </a:r>
            <a:r>
              <a:rPr b="1" lang="en" sz="2000">
                <a:solidFill>
                  <a:srgbClr val="FFFFFF"/>
                </a:solidFill>
              </a:rPr>
              <a:t> of </a:t>
            </a:r>
            <a:r>
              <a:rPr b="1" lang="en" sz="2000">
                <a:solidFill>
                  <a:srgbClr val="E06666"/>
                </a:solidFill>
              </a:rPr>
              <a:t>12/4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090" name="Google Shape;1090;p30"/>
          <p:cNvSpPr/>
          <p:nvPr/>
        </p:nvSpPr>
        <p:spPr>
          <a:xfrm>
            <a:off x="2630625" y="2441875"/>
            <a:ext cx="1571700" cy="2682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0"/>
          <p:cNvSpPr/>
          <p:nvPr/>
        </p:nvSpPr>
        <p:spPr>
          <a:xfrm>
            <a:off x="2592325" y="3438525"/>
            <a:ext cx="1207200" cy="2682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3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17</a:t>
            </a:r>
            <a:endParaRPr/>
          </a:p>
        </p:txBody>
      </p:sp>
      <p:grpSp>
        <p:nvGrpSpPr>
          <p:cNvPr id="1097" name="Google Shape;1097;p31"/>
          <p:cNvGrpSpPr/>
          <p:nvPr/>
        </p:nvGrpSpPr>
        <p:grpSpPr>
          <a:xfrm>
            <a:off x="8680518" y="535933"/>
            <a:ext cx="369526" cy="268183"/>
            <a:chOff x="3932350" y="3714775"/>
            <a:chExt cx="439650" cy="319075"/>
          </a:xfrm>
        </p:grpSpPr>
        <p:sp>
          <p:nvSpPr>
            <p:cNvPr id="1098" name="Google Shape;1098;p31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3" name="Google Shape;1103;p31"/>
          <p:cNvSpPr txBox="1"/>
          <p:nvPr>
            <p:ph type="title"/>
          </p:nvPr>
        </p:nvSpPr>
        <p:spPr>
          <a:xfrm>
            <a:off x="0" y="150425"/>
            <a:ext cx="2386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FFD966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</a:t>
            </a:r>
            <a:endParaRPr/>
          </a:p>
        </p:txBody>
      </p:sp>
      <p:pic>
        <p:nvPicPr>
          <p:cNvPr id="1104" name="Google Shape;11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75" y="1830525"/>
            <a:ext cx="3973970" cy="27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Google Shape;11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825" y="1808625"/>
            <a:ext cx="3912188" cy="27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p31"/>
          <p:cNvSpPr txBox="1"/>
          <p:nvPr>
            <p:ph idx="4294967295" type="body"/>
          </p:nvPr>
        </p:nvSpPr>
        <p:spPr>
          <a:xfrm>
            <a:off x="156400" y="1007825"/>
            <a:ext cx="54363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12/3’s orders: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07" name="Google Shape;1107;p31"/>
          <p:cNvSpPr txBox="1"/>
          <p:nvPr>
            <p:ph idx="4294967295" type="body"/>
          </p:nvPr>
        </p:nvSpPr>
        <p:spPr>
          <a:xfrm>
            <a:off x="4673000" y="1007825"/>
            <a:ext cx="54363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12/4’s orders: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08" name="Google Shape;1108;p31"/>
          <p:cNvSpPr txBox="1"/>
          <p:nvPr>
            <p:ph idx="4294967295" type="body"/>
          </p:nvPr>
        </p:nvSpPr>
        <p:spPr>
          <a:xfrm>
            <a:off x="338225" y="4437825"/>
            <a:ext cx="3649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</a:rPr>
              <a:t>Will go to</a:t>
            </a:r>
            <a:r>
              <a:rPr b="1" lang="en" sz="2000">
                <a:solidFill>
                  <a:srgbClr val="FFFF00"/>
                </a:solidFill>
              </a:rPr>
              <a:t> </a:t>
            </a:r>
            <a:r>
              <a:rPr b="1" lang="en" sz="2000">
                <a:solidFill>
                  <a:srgbClr val="93C47D"/>
                </a:solidFill>
              </a:rPr>
              <a:t>general list</a:t>
            </a:r>
            <a:r>
              <a:rPr b="1" lang="en" sz="2000">
                <a:solidFill>
                  <a:srgbClr val="FFFFFF"/>
                </a:solidFill>
              </a:rPr>
              <a:t> of </a:t>
            </a:r>
            <a:r>
              <a:rPr b="1" lang="en" sz="2000">
                <a:solidFill>
                  <a:srgbClr val="E06666"/>
                </a:solidFill>
              </a:rPr>
              <a:t>12/4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109" name="Google Shape;1109;p31"/>
          <p:cNvSpPr/>
          <p:nvPr/>
        </p:nvSpPr>
        <p:spPr>
          <a:xfrm>
            <a:off x="441475" y="2557050"/>
            <a:ext cx="1571700" cy="2682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31"/>
          <p:cNvSpPr/>
          <p:nvPr/>
        </p:nvSpPr>
        <p:spPr>
          <a:xfrm>
            <a:off x="403175" y="3819550"/>
            <a:ext cx="1207200" cy="2682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31"/>
          <p:cNvSpPr txBox="1"/>
          <p:nvPr>
            <p:ph idx="4294967295" type="body"/>
          </p:nvPr>
        </p:nvSpPr>
        <p:spPr>
          <a:xfrm>
            <a:off x="4757825" y="4514025"/>
            <a:ext cx="3649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</a:rPr>
              <a:t>Will go to</a:t>
            </a:r>
            <a:r>
              <a:rPr b="1" lang="en" sz="2000">
                <a:solidFill>
                  <a:srgbClr val="FFFF00"/>
                </a:solidFill>
              </a:rPr>
              <a:t> </a:t>
            </a:r>
            <a:r>
              <a:rPr b="1" lang="en" sz="2000">
                <a:solidFill>
                  <a:srgbClr val="93C47D"/>
                </a:solidFill>
              </a:rPr>
              <a:t>general list</a:t>
            </a:r>
            <a:r>
              <a:rPr b="1" lang="en" sz="2000">
                <a:solidFill>
                  <a:srgbClr val="FFFFFF"/>
                </a:solidFill>
              </a:rPr>
              <a:t> of </a:t>
            </a:r>
            <a:r>
              <a:rPr b="1" lang="en" sz="2000">
                <a:solidFill>
                  <a:srgbClr val="E06666"/>
                </a:solidFill>
              </a:rPr>
              <a:t>12/4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112" name="Google Shape;1112;p31"/>
          <p:cNvSpPr/>
          <p:nvPr/>
        </p:nvSpPr>
        <p:spPr>
          <a:xfrm>
            <a:off x="4822775" y="3006175"/>
            <a:ext cx="658500" cy="2352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31"/>
          <p:cNvSpPr/>
          <p:nvPr/>
        </p:nvSpPr>
        <p:spPr>
          <a:xfrm>
            <a:off x="4822775" y="3819550"/>
            <a:ext cx="1139100" cy="2352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18</a:t>
            </a:r>
            <a:endParaRPr/>
          </a:p>
        </p:txBody>
      </p:sp>
      <p:grpSp>
        <p:nvGrpSpPr>
          <p:cNvPr id="1119" name="Google Shape;1119;p32"/>
          <p:cNvGrpSpPr/>
          <p:nvPr/>
        </p:nvGrpSpPr>
        <p:grpSpPr>
          <a:xfrm>
            <a:off x="8680518" y="535933"/>
            <a:ext cx="369526" cy="268183"/>
            <a:chOff x="3932350" y="3714775"/>
            <a:chExt cx="439650" cy="319075"/>
          </a:xfrm>
        </p:grpSpPr>
        <p:sp>
          <p:nvSpPr>
            <p:cNvPr id="1120" name="Google Shape;1120;p32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32"/>
          <p:cNvSpPr txBox="1"/>
          <p:nvPr>
            <p:ph type="title"/>
          </p:nvPr>
        </p:nvSpPr>
        <p:spPr>
          <a:xfrm>
            <a:off x="0" y="150425"/>
            <a:ext cx="2386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FFD966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</a:t>
            </a:r>
            <a:endParaRPr/>
          </a:p>
        </p:txBody>
      </p:sp>
      <p:sp>
        <p:nvSpPr>
          <p:cNvPr id="1126" name="Google Shape;1126;p32"/>
          <p:cNvSpPr txBox="1"/>
          <p:nvPr>
            <p:ph idx="4294967295" type="body"/>
          </p:nvPr>
        </p:nvSpPr>
        <p:spPr>
          <a:xfrm>
            <a:off x="156400" y="1007825"/>
            <a:ext cx="5436300" cy="26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In summary, 12/4 general (</a:t>
            </a:r>
            <a:r>
              <a:rPr b="1" lang="en" sz="1800"/>
              <a:t>non-private</a:t>
            </a:r>
            <a:r>
              <a:rPr b="1" lang="en" sz="1800"/>
              <a:t>) orders: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pic>
        <p:nvPicPr>
          <p:cNvPr id="1127" name="Google Shape;1127;p32"/>
          <p:cNvPicPr preferRelativeResize="0"/>
          <p:nvPr/>
        </p:nvPicPr>
        <p:blipFill rotWithShape="1">
          <a:blip r:embed="rId3">
            <a:alphaModFix/>
          </a:blip>
          <a:srcRect b="79024" l="0" r="0" t="0"/>
          <a:stretch/>
        </p:blipFill>
        <p:spPr>
          <a:xfrm>
            <a:off x="351350" y="1685050"/>
            <a:ext cx="3973975" cy="596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Google Shape;1128;p32"/>
          <p:cNvPicPr preferRelativeResize="0"/>
          <p:nvPr/>
        </p:nvPicPr>
        <p:blipFill rotWithShape="1">
          <a:blip r:embed="rId4">
            <a:alphaModFix/>
          </a:blip>
          <a:srcRect b="80259" l="0" r="0" t="0"/>
          <a:stretch/>
        </p:blipFill>
        <p:spPr>
          <a:xfrm>
            <a:off x="351350" y="2406488"/>
            <a:ext cx="3973976" cy="5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1129;p32"/>
          <p:cNvPicPr preferRelativeResize="0"/>
          <p:nvPr/>
        </p:nvPicPr>
        <p:blipFill rotWithShape="1">
          <a:blip r:embed="rId5">
            <a:alphaModFix/>
          </a:blip>
          <a:srcRect b="80259" l="0" r="0" t="0"/>
          <a:stretch/>
        </p:blipFill>
        <p:spPr>
          <a:xfrm>
            <a:off x="351350" y="3079275"/>
            <a:ext cx="3973976" cy="5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32"/>
          <p:cNvSpPr txBox="1"/>
          <p:nvPr/>
        </p:nvSpPr>
        <p:spPr>
          <a:xfrm>
            <a:off x="4325325" y="2522950"/>
            <a:ext cx="49875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But these two were not private &amp;  </a:t>
            </a:r>
            <a:r>
              <a:rPr lang="en" sz="1800">
                <a:solidFill>
                  <a:srgbClr val="E06666"/>
                </a:solidFill>
                <a:latin typeface="Titillium Web"/>
                <a:ea typeface="Titillium Web"/>
                <a:cs typeface="Titillium Web"/>
                <a:sym typeface="Titillium Web"/>
              </a:rPr>
              <a:t>same location</a:t>
            </a: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:</a:t>
            </a: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same box! </a:t>
            </a: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(and same shipment location)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→ only two stops in total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31" name="Google Shape;1131;p32"/>
          <p:cNvSpPr/>
          <p:nvPr/>
        </p:nvSpPr>
        <p:spPr>
          <a:xfrm>
            <a:off x="2386500" y="2686075"/>
            <a:ext cx="1886700" cy="2682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2"/>
          <p:cNvSpPr/>
          <p:nvPr/>
        </p:nvSpPr>
        <p:spPr>
          <a:xfrm>
            <a:off x="2438625" y="3306975"/>
            <a:ext cx="1886700" cy="3201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33"/>
          <p:cNvSpPr txBox="1"/>
          <p:nvPr>
            <p:ph idx="4294967295" type="body"/>
          </p:nvPr>
        </p:nvSpPr>
        <p:spPr>
          <a:xfrm>
            <a:off x="3922038" y="3817813"/>
            <a:ext cx="3649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</a:rPr>
              <a:t>Will go to</a:t>
            </a:r>
            <a:r>
              <a:rPr b="1" lang="en" sz="2000">
                <a:solidFill>
                  <a:srgbClr val="FFFF00"/>
                </a:solidFill>
              </a:rPr>
              <a:t> </a:t>
            </a:r>
            <a:r>
              <a:rPr b="1" lang="en" sz="2000">
                <a:solidFill>
                  <a:srgbClr val="93C47D"/>
                </a:solidFill>
              </a:rPr>
              <a:t>privacy list</a:t>
            </a:r>
            <a:r>
              <a:rPr b="1" lang="en" sz="2000">
                <a:solidFill>
                  <a:srgbClr val="FFFFFF"/>
                </a:solidFill>
              </a:rPr>
              <a:t> of </a:t>
            </a:r>
            <a:r>
              <a:rPr b="1" lang="en" sz="2000">
                <a:solidFill>
                  <a:srgbClr val="E06666"/>
                </a:solidFill>
              </a:rPr>
              <a:t>12/3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138" name="Google Shape;1138;p33"/>
          <p:cNvSpPr/>
          <p:nvPr/>
        </p:nvSpPr>
        <p:spPr>
          <a:xfrm>
            <a:off x="3922038" y="2084638"/>
            <a:ext cx="1437600" cy="2031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33"/>
          <p:cNvSpPr/>
          <p:nvPr/>
        </p:nvSpPr>
        <p:spPr>
          <a:xfrm>
            <a:off x="3922038" y="3436788"/>
            <a:ext cx="1944300" cy="2682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3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19</a:t>
            </a:r>
            <a:endParaRPr/>
          </a:p>
        </p:txBody>
      </p:sp>
      <p:grpSp>
        <p:nvGrpSpPr>
          <p:cNvPr id="1141" name="Google Shape;1141;p33"/>
          <p:cNvGrpSpPr/>
          <p:nvPr/>
        </p:nvGrpSpPr>
        <p:grpSpPr>
          <a:xfrm>
            <a:off x="8680518" y="535933"/>
            <a:ext cx="369526" cy="268183"/>
            <a:chOff x="3932350" y="3714775"/>
            <a:chExt cx="439650" cy="319075"/>
          </a:xfrm>
        </p:grpSpPr>
        <p:sp>
          <p:nvSpPr>
            <p:cNvPr id="1142" name="Google Shape;1142;p33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7" name="Google Shape;1147;p33"/>
          <p:cNvSpPr txBox="1"/>
          <p:nvPr>
            <p:ph type="title"/>
          </p:nvPr>
        </p:nvSpPr>
        <p:spPr>
          <a:xfrm>
            <a:off x="0" y="150425"/>
            <a:ext cx="2386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FFD966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</a:t>
            </a:r>
            <a:endParaRPr/>
          </a:p>
        </p:txBody>
      </p:sp>
      <p:pic>
        <p:nvPicPr>
          <p:cNvPr id="1148" name="Google Shape;11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038" y="1401025"/>
            <a:ext cx="3649800" cy="257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9" name="Google Shape;114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5075" y="701325"/>
            <a:ext cx="4003718" cy="4185706"/>
          </a:xfrm>
          <a:prstGeom prst="rect">
            <a:avLst/>
          </a:prstGeom>
          <a:noFill/>
          <a:ln>
            <a:noFill/>
          </a:ln>
        </p:spPr>
      </p:pic>
      <p:sp>
        <p:nvSpPr>
          <p:cNvPr id="1150" name="Google Shape;1150;p33"/>
          <p:cNvSpPr txBox="1"/>
          <p:nvPr>
            <p:ph idx="4294967295" type="body"/>
          </p:nvPr>
        </p:nvSpPr>
        <p:spPr>
          <a:xfrm>
            <a:off x="727900" y="1735175"/>
            <a:ext cx="2947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Voila!</a:t>
            </a:r>
            <a:endParaRPr b="1" sz="3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12/4’s most efficient route</a:t>
            </a:r>
            <a:endParaRPr b="1" sz="1800"/>
          </a:p>
        </p:txBody>
      </p:sp>
      <p:sp>
        <p:nvSpPr>
          <p:cNvPr id="1151" name="Google Shape;1151;p33"/>
          <p:cNvSpPr txBox="1"/>
          <p:nvPr/>
        </p:nvSpPr>
        <p:spPr>
          <a:xfrm>
            <a:off x="4016100" y="4193625"/>
            <a:ext cx="18936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06666"/>
                </a:solidFill>
              </a:rPr>
              <a:t>Towels + Bags (2)</a:t>
            </a:r>
            <a:endParaRPr b="1" sz="1600">
              <a:solidFill>
                <a:srgbClr val="E06666"/>
              </a:solidFill>
            </a:endParaRPr>
          </a:p>
        </p:txBody>
      </p:sp>
      <p:sp>
        <p:nvSpPr>
          <p:cNvPr id="1152" name="Google Shape;1152;p33"/>
          <p:cNvSpPr txBox="1"/>
          <p:nvPr/>
        </p:nvSpPr>
        <p:spPr>
          <a:xfrm>
            <a:off x="4592450" y="2865325"/>
            <a:ext cx="1831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06666"/>
                </a:solidFill>
              </a:rPr>
              <a:t>Toothbrush (1)</a:t>
            </a:r>
            <a:endParaRPr b="1" sz="1600">
              <a:solidFill>
                <a:srgbClr val="E06666"/>
              </a:solidFill>
            </a:endParaRPr>
          </a:p>
        </p:txBody>
      </p:sp>
      <p:sp>
        <p:nvSpPr>
          <p:cNvPr id="1153" name="Google Shape;1153;p33"/>
          <p:cNvSpPr txBox="1"/>
          <p:nvPr/>
        </p:nvSpPr>
        <p:spPr>
          <a:xfrm>
            <a:off x="6092675" y="896150"/>
            <a:ext cx="18315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06666"/>
                </a:solidFill>
              </a:rPr>
              <a:t>Base</a:t>
            </a:r>
            <a:endParaRPr b="1" sz="16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06666"/>
                </a:solidFill>
              </a:rPr>
              <a:t>(0),(3) </a:t>
            </a:r>
            <a:endParaRPr b="1" sz="16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6"/>
          <p:cNvSpPr txBox="1"/>
          <p:nvPr>
            <p:ph type="title"/>
          </p:nvPr>
        </p:nvSpPr>
        <p:spPr>
          <a:xfrm>
            <a:off x="3747150" y="535925"/>
            <a:ext cx="1649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FFD966"/>
                </a:solidFill>
                <a:latin typeface="Titillium Web"/>
                <a:ea typeface="Titillium Web"/>
                <a:cs typeface="Titillium Web"/>
                <a:sym typeface="Titillium Web"/>
              </a:rPr>
              <a:t>Outline</a:t>
            </a:r>
            <a:endParaRPr/>
          </a:p>
        </p:txBody>
      </p:sp>
      <p:sp>
        <p:nvSpPr>
          <p:cNvPr id="786" name="Google Shape;786;p16"/>
          <p:cNvSpPr txBox="1"/>
          <p:nvPr>
            <p:ph idx="1" type="body"/>
          </p:nvPr>
        </p:nvSpPr>
        <p:spPr>
          <a:xfrm>
            <a:off x="606900" y="1074675"/>
            <a:ext cx="53094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What is happening in the world right now?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Why is it not </a:t>
            </a:r>
            <a:r>
              <a:rPr lang="en" sz="1800"/>
              <a:t>sustainable</a:t>
            </a:r>
            <a:r>
              <a:rPr lang="en" sz="1800"/>
              <a:t>?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What does our team do to change that? How?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>
                <a:solidFill>
                  <a:schemeClr val="lt1"/>
                </a:solidFill>
              </a:rPr>
              <a:t>Dive into code!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>
                <a:solidFill>
                  <a:schemeClr val="lt1"/>
                </a:solidFill>
              </a:rPr>
              <a:t>Example + Result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87" name="Google Shape;787;p1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8" name="Google Shape;7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901" y="2083552"/>
            <a:ext cx="2685625" cy="26956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st="38100">
              <a:srgbClr val="000000"/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4"/>
          <p:cNvSpPr txBox="1"/>
          <p:nvPr>
            <p:ph type="title"/>
          </p:nvPr>
        </p:nvSpPr>
        <p:spPr>
          <a:xfrm>
            <a:off x="373925" y="639849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FFD966"/>
                </a:solidFill>
                <a:latin typeface="Titillium Web"/>
                <a:ea typeface="Titillium Web"/>
                <a:cs typeface="Titillium Web"/>
                <a:sym typeface="Titillium Web"/>
              </a:rPr>
              <a:t>OUR BUILD PROCESS</a:t>
            </a:r>
            <a:endParaRPr/>
          </a:p>
        </p:txBody>
      </p:sp>
      <p:sp>
        <p:nvSpPr>
          <p:cNvPr id="1159" name="Google Shape;1159;p3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1160" name="Google Shape;1160;p34"/>
          <p:cNvSpPr/>
          <p:nvPr/>
        </p:nvSpPr>
        <p:spPr>
          <a:xfrm>
            <a:off x="5563367" y="1623691"/>
            <a:ext cx="3175800" cy="642600"/>
          </a:xfrm>
          <a:prstGeom prst="chevron">
            <a:avLst>
              <a:gd fmla="val 50000" name="adj"/>
            </a:avLst>
          </a:prstGeom>
          <a:solidFill>
            <a:srgbClr val="FFFFFF">
              <a:alpha val="5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STEP 3</a:t>
            </a:r>
            <a:endParaRPr b="0" i="0" sz="14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61" name="Google Shape;1161;p34"/>
          <p:cNvSpPr/>
          <p:nvPr/>
        </p:nvSpPr>
        <p:spPr>
          <a:xfrm>
            <a:off x="2828497" y="1623691"/>
            <a:ext cx="3175800" cy="642600"/>
          </a:xfrm>
          <a:prstGeom prst="chevron">
            <a:avLst>
              <a:gd fmla="val 50000" name="adj"/>
            </a:avLst>
          </a:prstGeom>
          <a:solidFill>
            <a:srgbClr val="FFFFFF">
              <a:alpha val="3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STEP 2</a:t>
            </a:r>
            <a:endParaRPr b="0" i="0" sz="14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162" name="Google Shape;1162;p34"/>
          <p:cNvGrpSpPr/>
          <p:nvPr/>
        </p:nvGrpSpPr>
        <p:grpSpPr>
          <a:xfrm>
            <a:off x="8693834" y="535933"/>
            <a:ext cx="342882" cy="350068"/>
            <a:chOff x="3951850" y="2985350"/>
            <a:chExt cx="407950" cy="416500"/>
          </a:xfrm>
        </p:grpSpPr>
        <p:sp>
          <p:nvSpPr>
            <p:cNvPr id="1163" name="Google Shape;1163;p3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7" name="Google Shape;1167;p34"/>
          <p:cNvSpPr/>
          <p:nvPr/>
        </p:nvSpPr>
        <p:spPr>
          <a:xfrm>
            <a:off x="152400" y="1623897"/>
            <a:ext cx="3407400" cy="642600"/>
          </a:xfrm>
          <a:prstGeom prst="homePlate">
            <a:avLst>
              <a:gd fmla="val 50000" name="adj"/>
            </a:avLst>
          </a:prstGeom>
          <a:solidFill>
            <a:srgbClr val="FFFFFF">
              <a:alpha val="1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STEP 1</a:t>
            </a:r>
            <a:endParaRPr b="0" i="0" sz="14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68" name="Google Shape;1168;p34"/>
          <p:cNvSpPr txBox="1"/>
          <p:nvPr>
            <p:ph idx="4294967295" type="body"/>
          </p:nvPr>
        </p:nvSpPr>
        <p:spPr>
          <a:xfrm>
            <a:off x="373925" y="2139525"/>
            <a:ext cx="28161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"/>
              <a:buChar char="▫"/>
            </a:pPr>
            <a:r>
              <a:rPr lang="en" sz="1800"/>
              <a:t>Get frontend (Flask through Python)</a:t>
            </a:r>
            <a:br>
              <a:rPr lang="en" sz="1800"/>
            </a:br>
            <a:r>
              <a:rPr lang="en" sz="1800"/>
              <a:t> 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69" name="Google Shape;1169;p34"/>
          <p:cNvSpPr txBox="1"/>
          <p:nvPr>
            <p:ph idx="4294967295" type="body"/>
          </p:nvPr>
        </p:nvSpPr>
        <p:spPr>
          <a:xfrm>
            <a:off x="3051300" y="2139525"/>
            <a:ext cx="28161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"/>
              <a:buChar char="▫"/>
            </a:pPr>
            <a:r>
              <a:rPr lang="en" sz="1800"/>
              <a:t>Code algorithm   (taking into account all data and finding path) 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170" name="Google Shape;1170;p34"/>
          <p:cNvSpPr txBox="1"/>
          <p:nvPr>
            <p:ph idx="4294967295" type="body"/>
          </p:nvPr>
        </p:nvSpPr>
        <p:spPr>
          <a:xfrm>
            <a:off x="5794500" y="2139525"/>
            <a:ext cx="28161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"/>
              <a:buChar char="▫"/>
            </a:pPr>
            <a:r>
              <a:rPr lang="en" sz="1800"/>
              <a:t>Implement code &amp; check it works!</a:t>
            </a:r>
            <a:r>
              <a:rPr lang="en" sz="1800"/>
              <a:t>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35"/>
          <p:cNvSpPr txBox="1"/>
          <p:nvPr>
            <p:ph type="title"/>
          </p:nvPr>
        </p:nvSpPr>
        <p:spPr>
          <a:xfrm>
            <a:off x="2543550" y="535925"/>
            <a:ext cx="4056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FFD966"/>
                </a:solidFill>
                <a:latin typeface="Titillium Web"/>
                <a:ea typeface="Titillium Web"/>
                <a:cs typeface="Titillium Web"/>
                <a:sym typeface="Titillium Web"/>
              </a:rPr>
              <a:t>Our Struggles</a:t>
            </a:r>
            <a:endParaRPr/>
          </a:p>
        </p:txBody>
      </p:sp>
      <p:sp>
        <p:nvSpPr>
          <p:cNvPr id="1176" name="Google Shape;1176;p35"/>
          <p:cNvSpPr txBox="1"/>
          <p:nvPr>
            <p:ph idx="1" type="body"/>
          </p:nvPr>
        </p:nvSpPr>
        <p:spPr>
          <a:xfrm>
            <a:off x="549900" y="1320075"/>
            <a:ext cx="82074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Why Was This Difficult?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Time!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If not for time, we would have learned a lot more about HTML and Python!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UI would be more friendly (input boxes more detailed, text not as bland)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Debugging!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Tough time getting our microframework to initiate (Flask)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Unfamiliar syntax in Python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77" name="Google Shape;1177;p3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21</a:t>
            </a:r>
            <a:endParaRPr/>
          </a:p>
        </p:txBody>
      </p:sp>
      <p:grpSp>
        <p:nvGrpSpPr>
          <p:cNvPr id="1178" name="Google Shape;1178;p35"/>
          <p:cNvGrpSpPr/>
          <p:nvPr/>
        </p:nvGrpSpPr>
        <p:grpSpPr>
          <a:xfrm>
            <a:off x="8757291" y="535922"/>
            <a:ext cx="215966" cy="342399"/>
            <a:chOff x="6718575" y="2318625"/>
            <a:chExt cx="256950" cy="407375"/>
          </a:xfrm>
        </p:grpSpPr>
        <p:sp>
          <p:nvSpPr>
            <p:cNvPr id="1179" name="Google Shape;1179;p3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36"/>
          <p:cNvSpPr txBox="1"/>
          <p:nvPr>
            <p:ph type="title"/>
          </p:nvPr>
        </p:nvSpPr>
        <p:spPr>
          <a:xfrm>
            <a:off x="2543550" y="535925"/>
            <a:ext cx="4056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FFD966"/>
                </a:solidFill>
                <a:latin typeface="Titillium Web"/>
                <a:ea typeface="Titillium Web"/>
                <a:cs typeface="Titillium Web"/>
                <a:sym typeface="Titillium Web"/>
              </a:rPr>
              <a:t>Our Vision</a:t>
            </a:r>
            <a:endParaRPr/>
          </a:p>
        </p:txBody>
      </p:sp>
      <p:sp>
        <p:nvSpPr>
          <p:cNvPr id="1192" name="Google Shape;1192;p36"/>
          <p:cNvSpPr txBox="1"/>
          <p:nvPr>
            <p:ph idx="1" type="body"/>
          </p:nvPr>
        </p:nvSpPr>
        <p:spPr>
          <a:xfrm>
            <a:off x="549900" y="1522925"/>
            <a:ext cx="54255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A more efficient global shipment order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▫"/>
            </a:pPr>
            <a:r>
              <a:rPr lang="en" sz="1800"/>
              <a:t>Users will always be asked about their privacy  and delay preferences 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Best route everywhere </a:t>
            </a:r>
            <a:endParaRPr sz="1800"/>
          </a:p>
        </p:txBody>
      </p:sp>
      <p:sp>
        <p:nvSpPr>
          <p:cNvPr id="1193" name="Google Shape;1193;p3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22</a:t>
            </a:r>
            <a:endParaRPr/>
          </a:p>
        </p:txBody>
      </p:sp>
      <p:grpSp>
        <p:nvGrpSpPr>
          <p:cNvPr id="1194" name="Google Shape;1194;p36"/>
          <p:cNvGrpSpPr/>
          <p:nvPr/>
        </p:nvGrpSpPr>
        <p:grpSpPr>
          <a:xfrm>
            <a:off x="8757291" y="535922"/>
            <a:ext cx="215966" cy="342399"/>
            <a:chOff x="6718575" y="2318625"/>
            <a:chExt cx="256950" cy="407375"/>
          </a:xfrm>
        </p:grpSpPr>
        <p:sp>
          <p:nvSpPr>
            <p:cNvPr id="1195" name="Google Shape;1195;p3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03" name="Google Shape;1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3775" y="2123026"/>
            <a:ext cx="2543525" cy="25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37"/>
          <p:cNvSpPr txBox="1"/>
          <p:nvPr>
            <p:ph type="title"/>
          </p:nvPr>
        </p:nvSpPr>
        <p:spPr>
          <a:xfrm>
            <a:off x="729000" y="269975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FFD966"/>
                </a:solidFill>
                <a:latin typeface="Titillium Web"/>
                <a:ea typeface="Titillium Web"/>
                <a:cs typeface="Titillium Web"/>
                <a:sym typeface="Titillium Web"/>
              </a:rPr>
              <a:t>CREDITS</a:t>
            </a:r>
            <a:endParaRPr b="1">
              <a:solidFill>
                <a:srgbClr val="FFD966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09" name="Google Shape;1209;p37"/>
          <p:cNvSpPr txBox="1"/>
          <p:nvPr>
            <p:ph idx="1" type="body"/>
          </p:nvPr>
        </p:nvSpPr>
        <p:spPr>
          <a:xfrm>
            <a:off x="642005" y="112737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Flask — The microframework for python we used (FrontEnd)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Google Map Geocoding API — The API we used to calculate distances and times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Python 2.7 — The backbone of our code interpreted and organized user input data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Shoutout to </a:t>
            </a:r>
            <a:r>
              <a:rPr b="1" lang="en" sz="1800"/>
              <a:t>Dillon Hicks</a:t>
            </a:r>
            <a:r>
              <a:rPr lang="en" sz="1800"/>
              <a:t> and </a:t>
            </a:r>
            <a:r>
              <a:rPr b="1" lang="en" sz="1800"/>
              <a:t>Bassel Hatoum</a:t>
            </a:r>
            <a:r>
              <a:rPr lang="en" sz="1800"/>
              <a:t> for the tips and check-ins! Thank you!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Shoutout to </a:t>
            </a:r>
            <a:r>
              <a:rPr b="1" lang="en" sz="1800"/>
              <a:t>Stack Overflow</a:t>
            </a:r>
            <a:r>
              <a:rPr lang="en" sz="1800"/>
              <a:t> for keeping us sane!</a:t>
            </a:r>
            <a:endParaRPr sz="1800"/>
          </a:p>
        </p:txBody>
      </p:sp>
      <p:sp>
        <p:nvSpPr>
          <p:cNvPr id="1210" name="Google Shape;1210;p3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23</a:t>
            </a:r>
            <a:endParaRPr/>
          </a:p>
        </p:txBody>
      </p:sp>
      <p:grpSp>
        <p:nvGrpSpPr>
          <p:cNvPr id="1211" name="Google Shape;1211;p37"/>
          <p:cNvGrpSpPr/>
          <p:nvPr/>
        </p:nvGrpSpPr>
        <p:grpSpPr>
          <a:xfrm>
            <a:off x="8692281" y="535925"/>
            <a:ext cx="345971" cy="325505"/>
            <a:chOff x="5972700" y="2330200"/>
            <a:chExt cx="411625" cy="387275"/>
          </a:xfrm>
        </p:grpSpPr>
        <p:sp>
          <p:nvSpPr>
            <p:cNvPr id="1212" name="Google Shape;1212;p37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7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38"/>
          <p:cNvSpPr txBox="1"/>
          <p:nvPr>
            <p:ph type="title"/>
          </p:nvPr>
        </p:nvSpPr>
        <p:spPr>
          <a:xfrm>
            <a:off x="729000" y="269975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FFD966"/>
                </a:solidFill>
                <a:latin typeface="Titillium Web"/>
                <a:ea typeface="Titillium Web"/>
                <a:cs typeface="Titillium Web"/>
                <a:sym typeface="Titillium Web"/>
              </a:rPr>
              <a:t>WORKS CITED</a:t>
            </a:r>
            <a:endParaRPr b="1">
              <a:solidFill>
                <a:srgbClr val="FFD966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19" name="Google Shape;1219;p38"/>
          <p:cNvSpPr txBox="1"/>
          <p:nvPr>
            <p:ph idx="1" type="body"/>
          </p:nvPr>
        </p:nvSpPr>
        <p:spPr>
          <a:xfrm>
            <a:off x="295450" y="1132150"/>
            <a:ext cx="70482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Favors, Estelle L. “How many boxes does Amazon ship</a:t>
            </a:r>
            <a:br>
              <a:rPr lang="en" sz="1800"/>
            </a:br>
            <a:r>
              <a:rPr lang="en" sz="1800"/>
              <a:t>	every day?” Quora.com. Quora, 21 March 2017. </a:t>
            </a:r>
            <a:br>
              <a:rPr lang="en" sz="1800"/>
            </a:br>
            <a:r>
              <a:rPr lang="en" sz="1800"/>
              <a:t>	Web. 1 December 2018.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Jaller, Miguel. “Black Friday Shopping is Terrible for the</a:t>
            </a:r>
            <a:endParaRPr sz="18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Environment</a:t>
            </a:r>
            <a:r>
              <a:rPr lang="en" sz="1800"/>
              <a:t>. It doesn’t have to be.” Vox.Com. Vox, 21</a:t>
            </a:r>
            <a:endParaRPr sz="18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November</a:t>
            </a:r>
            <a:r>
              <a:rPr lang="en" sz="1800"/>
              <a:t> 2018. Web. 1 December 2018.</a:t>
            </a:r>
            <a:endParaRPr sz="1800"/>
          </a:p>
        </p:txBody>
      </p:sp>
      <p:sp>
        <p:nvSpPr>
          <p:cNvPr id="1220" name="Google Shape;1220;p3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24</a:t>
            </a:r>
            <a:endParaRPr/>
          </a:p>
        </p:txBody>
      </p:sp>
      <p:grpSp>
        <p:nvGrpSpPr>
          <p:cNvPr id="1221" name="Google Shape;1221;p38"/>
          <p:cNvGrpSpPr/>
          <p:nvPr/>
        </p:nvGrpSpPr>
        <p:grpSpPr>
          <a:xfrm>
            <a:off x="8692281" y="535925"/>
            <a:ext cx="345971" cy="325505"/>
            <a:chOff x="5972700" y="2330200"/>
            <a:chExt cx="411625" cy="387275"/>
          </a:xfrm>
        </p:grpSpPr>
        <p:sp>
          <p:nvSpPr>
            <p:cNvPr id="1222" name="Google Shape;1222;p3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39"/>
          <p:cNvSpPr txBox="1"/>
          <p:nvPr>
            <p:ph type="title"/>
          </p:nvPr>
        </p:nvSpPr>
        <p:spPr>
          <a:xfrm>
            <a:off x="103925" y="718550"/>
            <a:ext cx="9144000" cy="31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10000">
                <a:solidFill>
                  <a:srgbClr val="FFD966"/>
                </a:solidFill>
                <a:latin typeface="Titillium Web"/>
                <a:ea typeface="Titillium Web"/>
                <a:cs typeface="Titillium Web"/>
                <a:sym typeface="Titillium Web"/>
              </a:rPr>
              <a:t>Thank you!</a:t>
            </a:r>
            <a:endParaRPr b="1" sz="10000">
              <a:solidFill>
                <a:srgbClr val="FFD966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8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Questions?</a:t>
            </a:r>
            <a:endParaRPr b="1" sz="8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29" name="Google Shape;1229;p3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25</a:t>
            </a:r>
            <a:endParaRPr/>
          </a:p>
        </p:txBody>
      </p:sp>
      <p:grpSp>
        <p:nvGrpSpPr>
          <p:cNvPr id="1230" name="Google Shape;1230;p39"/>
          <p:cNvGrpSpPr/>
          <p:nvPr/>
        </p:nvGrpSpPr>
        <p:grpSpPr>
          <a:xfrm>
            <a:off x="8692281" y="535925"/>
            <a:ext cx="345971" cy="325505"/>
            <a:chOff x="5972700" y="2330200"/>
            <a:chExt cx="411625" cy="387275"/>
          </a:xfrm>
        </p:grpSpPr>
        <p:sp>
          <p:nvSpPr>
            <p:cNvPr id="1231" name="Google Shape;1231;p3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7"/>
          <p:cNvSpPr txBox="1"/>
          <p:nvPr>
            <p:ph type="title"/>
          </p:nvPr>
        </p:nvSpPr>
        <p:spPr>
          <a:xfrm>
            <a:off x="1116925" y="645675"/>
            <a:ext cx="4173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FFD966"/>
                </a:solidFill>
                <a:latin typeface="Titillium Web"/>
                <a:ea typeface="Titillium Web"/>
                <a:cs typeface="Titillium Web"/>
                <a:sym typeface="Titillium Web"/>
              </a:rPr>
              <a:t>What Is Amazon Doing?</a:t>
            </a:r>
            <a:endParaRPr/>
          </a:p>
        </p:txBody>
      </p:sp>
      <p:pic>
        <p:nvPicPr>
          <p:cNvPr descr="Image result for transparent mother earth image" id="794" name="Google Shape;7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5923">
            <a:off x="6595925" y="273050"/>
            <a:ext cx="1772250" cy="1772250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17"/>
          <p:cNvSpPr txBox="1"/>
          <p:nvPr>
            <p:ph idx="1" type="body"/>
          </p:nvPr>
        </p:nvSpPr>
        <p:spPr>
          <a:xfrm>
            <a:off x="606900" y="1503075"/>
            <a:ext cx="53094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Wasting a ton of boxes!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Amazon ships an average of 608 million packages each year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About 1,600,000 packages a day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At its peak in 2016, Amazon sold 26 million items per day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This means, after calculation, 3,300,300 boxes per day (Quora)</a:t>
            </a:r>
            <a:endParaRPr sz="1800"/>
          </a:p>
        </p:txBody>
      </p:sp>
      <p:pic>
        <p:nvPicPr>
          <p:cNvPr descr="Image result for transparent red cross" id="796" name="Google Shape;7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89833">
            <a:off x="6445468" y="122607"/>
            <a:ext cx="2073162" cy="207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2525" y="2528875"/>
            <a:ext cx="2911725" cy="19347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98" name="Google Shape;798;p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9" name="Google Shape;799;p17"/>
          <p:cNvSpPr/>
          <p:nvPr/>
        </p:nvSpPr>
        <p:spPr>
          <a:xfrm>
            <a:off x="8693313" y="53591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8"/>
          <p:cNvSpPr txBox="1"/>
          <p:nvPr>
            <p:ph type="title"/>
          </p:nvPr>
        </p:nvSpPr>
        <p:spPr>
          <a:xfrm>
            <a:off x="1116925" y="645675"/>
            <a:ext cx="4173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FFD966"/>
                </a:solidFill>
                <a:latin typeface="Titillium Web"/>
                <a:ea typeface="Titillium Web"/>
                <a:cs typeface="Titillium Web"/>
                <a:sym typeface="Titillium Web"/>
              </a:rPr>
              <a:t>What Is Amazon Doing?</a:t>
            </a:r>
            <a:endParaRPr/>
          </a:p>
        </p:txBody>
      </p:sp>
      <p:pic>
        <p:nvPicPr>
          <p:cNvPr descr="Image result for transparent mother earth image" id="805" name="Google Shape;8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5923">
            <a:off x="6595925" y="273050"/>
            <a:ext cx="1772250" cy="1772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18"/>
          <p:cNvSpPr txBox="1"/>
          <p:nvPr>
            <p:ph idx="1" type="body"/>
          </p:nvPr>
        </p:nvSpPr>
        <p:spPr>
          <a:xfrm>
            <a:off x="178275" y="1503075"/>
            <a:ext cx="56796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Sustainability</a:t>
            </a:r>
            <a:r>
              <a:rPr b="1" lang="en" sz="1800"/>
              <a:t> </a:t>
            </a:r>
            <a:r>
              <a:rPr b="1" lang="en" sz="1800"/>
              <a:t>Consequences</a:t>
            </a:r>
            <a:r>
              <a:rPr b="1" lang="en" sz="1800"/>
              <a:t>!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In 2016, </a:t>
            </a:r>
            <a:r>
              <a:rPr b="1" lang="en" sz="1800"/>
              <a:t>transportation overtook power plants</a:t>
            </a:r>
            <a:r>
              <a:rPr lang="en" sz="1800"/>
              <a:t> as top producer of carbon dioxide emissions (Vox)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25% of transportation vehicles are trucks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“Last mile” (distribution center to destination)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▫"/>
            </a:pPr>
            <a:r>
              <a:rPr lang="en" sz="1800"/>
              <a:t>WE BUY MORE STUFF 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Have to design a SUSTAINABLE shipment system for our growing needs!</a:t>
            </a:r>
            <a:endParaRPr sz="1800"/>
          </a:p>
        </p:txBody>
      </p:sp>
      <p:pic>
        <p:nvPicPr>
          <p:cNvPr descr="Image result for transparent red cross" id="807" name="Google Shape;8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89833">
            <a:off x="6445468" y="122607"/>
            <a:ext cx="2073162" cy="207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2525" y="2528875"/>
            <a:ext cx="2911725" cy="19347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09" name="Google Shape;809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0" name="Google Shape;810;p18"/>
          <p:cNvSpPr/>
          <p:nvPr/>
        </p:nvSpPr>
        <p:spPr>
          <a:xfrm>
            <a:off x="8693313" y="53591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9"/>
          <p:cNvSpPr txBox="1"/>
          <p:nvPr>
            <p:ph idx="1" type="body"/>
          </p:nvPr>
        </p:nvSpPr>
        <p:spPr>
          <a:xfrm>
            <a:off x="1595600" y="1414650"/>
            <a:ext cx="61491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/>
              <a:t>“</a:t>
            </a:r>
            <a:r>
              <a:rPr lang="en"/>
              <a:t>Obviously, the highest type of efficiency is that which can utilize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existing</a:t>
            </a:r>
            <a:r>
              <a:rPr lang="en"/>
              <a:t> material to the best advantage”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Jawaharlal Nehru, first Prime Minister of India</a:t>
            </a:r>
            <a:endParaRPr sz="2400"/>
          </a:p>
        </p:txBody>
      </p:sp>
      <p:sp>
        <p:nvSpPr>
          <p:cNvPr id="816" name="Google Shape;816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7" name="Google Shape;817;p19"/>
          <p:cNvGrpSpPr/>
          <p:nvPr/>
        </p:nvGrpSpPr>
        <p:grpSpPr>
          <a:xfrm>
            <a:off x="8757291" y="535922"/>
            <a:ext cx="215966" cy="342399"/>
            <a:chOff x="6718575" y="2318625"/>
            <a:chExt cx="256950" cy="407375"/>
          </a:xfrm>
        </p:grpSpPr>
        <p:sp>
          <p:nvSpPr>
            <p:cNvPr id="818" name="Google Shape;818;p1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transparent shipping image" id="830" name="Google Shape;8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02326">
            <a:off x="407200" y="3128438"/>
            <a:ext cx="3507875" cy="164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400000" dist="76200">
              <a:srgbClr val="000000"/>
            </a:outerShdw>
          </a:effectLst>
        </p:spPr>
      </p:pic>
      <p:sp>
        <p:nvSpPr>
          <p:cNvPr id="831" name="Google Shape;831;p20"/>
          <p:cNvSpPr txBox="1"/>
          <p:nvPr>
            <p:ph type="title"/>
          </p:nvPr>
        </p:nvSpPr>
        <p:spPr>
          <a:xfrm>
            <a:off x="3964913" y="645675"/>
            <a:ext cx="393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FFD966"/>
                </a:solidFill>
                <a:latin typeface="Titillium Web"/>
                <a:ea typeface="Titillium Web"/>
                <a:cs typeface="Titillium Web"/>
                <a:sym typeface="Titillium Web"/>
              </a:rPr>
              <a:t>What Are We Doing?</a:t>
            </a:r>
            <a:endParaRPr b="1">
              <a:solidFill>
                <a:srgbClr val="FFD966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2" name="Google Shape;832;p20"/>
          <p:cNvSpPr txBox="1"/>
          <p:nvPr>
            <p:ph idx="1" type="body"/>
          </p:nvPr>
        </p:nvSpPr>
        <p:spPr>
          <a:xfrm>
            <a:off x="3461375" y="1426875"/>
            <a:ext cx="5682600" cy="3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Creating A Sustainable Shipment System!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Organizing online orders in order that reduces 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Amount of incoming/outgoing boxes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Distance traveled</a:t>
            </a:r>
            <a:r>
              <a:rPr lang="en" sz="1800">
                <a:solidFill>
                  <a:schemeClr val="lt1"/>
                </a:solidFill>
              </a:rPr>
              <a:t> 	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>
                <a:solidFill>
                  <a:schemeClr val="lt1"/>
                </a:solidFill>
              </a:rPr>
              <a:t>The system will take grouped data of similar order times, locations, and other factors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>
                <a:solidFill>
                  <a:schemeClr val="lt1"/>
                </a:solidFill>
              </a:rPr>
              <a:t>Output a most efficient list (route) of where to go, what boxes to take, and at what times.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33" name="Google Shape;833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4" name="Google Shape;834;p20"/>
          <p:cNvGrpSpPr/>
          <p:nvPr/>
        </p:nvGrpSpPr>
        <p:grpSpPr>
          <a:xfrm>
            <a:off x="8668746" y="535931"/>
            <a:ext cx="393060" cy="393060"/>
            <a:chOff x="5941025" y="3634400"/>
            <a:chExt cx="467650" cy="467650"/>
          </a:xfrm>
        </p:grpSpPr>
        <p:sp>
          <p:nvSpPr>
            <p:cNvPr id="835" name="Google Shape;835;p20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0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0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0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0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0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41" name="Google Shape;8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225" y="819675"/>
            <a:ext cx="2474500" cy="211482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1"/>
          <p:cNvSpPr txBox="1"/>
          <p:nvPr>
            <p:ph idx="4294967295" type="title"/>
          </p:nvPr>
        </p:nvSpPr>
        <p:spPr>
          <a:xfrm>
            <a:off x="1411500" y="645675"/>
            <a:ext cx="4271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>
                <a:solidFill>
                  <a:srgbClr val="FFD966"/>
                </a:solidFill>
                <a:latin typeface="Titillium Web"/>
                <a:ea typeface="Titillium Web"/>
                <a:cs typeface="Titillium Web"/>
                <a:sym typeface="Titillium Web"/>
              </a:rPr>
              <a:t>Why Are We Doing 	This?</a:t>
            </a:r>
            <a:endParaRPr/>
          </a:p>
        </p:txBody>
      </p:sp>
      <p:sp>
        <p:nvSpPr>
          <p:cNvPr id="847" name="Google Shape;847;p21"/>
          <p:cNvSpPr txBox="1"/>
          <p:nvPr>
            <p:ph idx="4294967295" type="body"/>
          </p:nvPr>
        </p:nvSpPr>
        <p:spPr>
          <a:xfrm>
            <a:off x="606900" y="1503075"/>
            <a:ext cx="60822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To Help Mother Earth!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Reduce amount of pollution due to excessive shipments driving distances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Reduce carbon footprint (if implemented on a national scale)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Create a more efficient shipment system to benefit consumers and growing needs of sustainability</a:t>
            </a:r>
            <a:endParaRPr sz="1800"/>
          </a:p>
        </p:txBody>
      </p:sp>
      <p:pic>
        <p:nvPicPr>
          <p:cNvPr descr="Image result for transparent red cross" id="848" name="Google Shape;8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7131">
            <a:off x="6626988" y="2474000"/>
            <a:ext cx="2300300" cy="2397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ransparent mother earth image" id="849" name="Google Shape;8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5924">
            <a:off x="6216428" y="250954"/>
            <a:ext cx="2206939" cy="2206963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21"/>
          <p:cNvSpPr txBox="1"/>
          <p:nvPr>
            <p:ph idx="4294967295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1" name="Google Shape;851;p21"/>
          <p:cNvSpPr/>
          <p:nvPr/>
        </p:nvSpPr>
        <p:spPr>
          <a:xfrm>
            <a:off x="8694854" y="535928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22"/>
          <p:cNvSpPr txBox="1"/>
          <p:nvPr>
            <p:ph type="title"/>
          </p:nvPr>
        </p:nvSpPr>
        <p:spPr>
          <a:xfrm>
            <a:off x="727375" y="658125"/>
            <a:ext cx="4259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FFD966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 Are We Fixing This</a:t>
            </a:r>
            <a:r>
              <a:rPr b="1" lang="en">
                <a:solidFill>
                  <a:srgbClr val="FFD966"/>
                </a:solidFill>
                <a:latin typeface="Titillium Web"/>
                <a:ea typeface="Titillium Web"/>
                <a:cs typeface="Titillium Web"/>
                <a:sym typeface="Titillium Web"/>
              </a:rPr>
              <a:t>?</a:t>
            </a:r>
            <a:endParaRPr/>
          </a:p>
        </p:txBody>
      </p:sp>
      <p:sp>
        <p:nvSpPr>
          <p:cNvPr id="857" name="Google Shape;857;p22"/>
          <p:cNvSpPr txBox="1"/>
          <p:nvPr>
            <p:ph idx="1" type="body"/>
          </p:nvPr>
        </p:nvSpPr>
        <p:spPr>
          <a:xfrm>
            <a:off x="45000" y="1455050"/>
            <a:ext cx="6051300" cy="3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Limiting Waste!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1800"/>
              <a:buFont typeface="Titillium Web"/>
              <a:buChar char="▫"/>
            </a:pPr>
            <a:r>
              <a:rPr lang="en" sz="1800"/>
              <a:t>If privacy unnecessary, and shipments go to the same address, they can</a:t>
            </a:r>
            <a:r>
              <a:rPr lang="en" sz="2400"/>
              <a:t> </a:t>
            </a:r>
            <a:r>
              <a:rPr b="1" lang="en" sz="2400">
                <a:solidFill>
                  <a:srgbClr val="E06666"/>
                </a:solidFill>
              </a:rPr>
              <a:t>share the box!</a:t>
            </a:r>
            <a:r>
              <a:rPr lang="en" sz="2400">
                <a:solidFill>
                  <a:srgbClr val="E06666"/>
                </a:solidFill>
              </a:rPr>
              <a:t> </a:t>
            </a:r>
            <a:endParaRPr sz="2400">
              <a:solidFill>
                <a:srgbClr val="E0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If possible, </a:t>
            </a:r>
            <a:r>
              <a:rPr b="1" lang="en" sz="2400">
                <a:solidFill>
                  <a:srgbClr val="E06666"/>
                </a:solidFill>
              </a:rPr>
              <a:t>delay </a:t>
            </a:r>
            <a:r>
              <a:rPr lang="en" sz="1800"/>
              <a:t>arrival times (By one or two days)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encourage through an incentive (unlike Amazon)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Calculate distances and times to get the                   </a:t>
            </a:r>
            <a:r>
              <a:rPr b="1" lang="en" sz="2400">
                <a:solidFill>
                  <a:srgbClr val="E06666"/>
                </a:solidFill>
              </a:rPr>
              <a:t>most efficient route</a:t>
            </a:r>
            <a:endParaRPr sz="1800"/>
          </a:p>
        </p:txBody>
      </p:sp>
      <p:sp>
        <p:nvSpPr>
          <p:cNvPr id="858" name="Google Shape;858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 result for transparent amazon shipping truck" id="859" name="Google Shape;8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63472">
            <a:off x="6212500" y="2493062"/>
            <a:ext cx="2421601" cy="2242999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2580000" dist="76200">
              <a:srgbClr val="000000"/>
            </a:outerShdw>
          </a:effectLst>
        </p:spPr>
      </p:pic>
      <p:sp>
        <p:nvSpPr>
          <p:cNvPr id="860" name="Google Shape;860;p22"/>
          <p:cNvSpPr txBox="1"/>
          <p:nvPr/>
        </p:nvSpPr>
        <p:spPr>
          <a:xfrm rot="1632880">
            <a:off x="5936207" y="4201031"/>
            <a:ext cx="2118184" cy="547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Amazon but better!</a:t>
            </a:r>
            <a:endParaRPr/>
          </a:p>
        </p:txBody>
      </p:sp>
      <p:grpSp>
        <p:nvGrpSpPr>
          <p:cNvPr id="861" name="Google Shape;861;p22"/>
          <p:cNvGrpSpPr/>
          <p:nvPr/>
        </p:nvGrpSpPr>
        <p:grpSpPr>
          <a:xfrm>
            <a:off x="8647771" y="535937"/>
            <a:ext cx="435022" cy="323445"/>
            <a:chOff x="5247525" y="3007275"/>
            <a:chExt cx="517575" cy="384825"/>
          </a:xfrm>
        </p:grpSpPr>
        <p:sp>
          <p:nvSpPr>
            <p:cNvPr id="862" name="Google Shape;862;p22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64" name="Google Shape;864;p22"/>
          <p:cNvPicPr preferRelativeResize="0"/>
          <p:nvPr/>
        </p:nvPicPr>
        <p:blipFill rotWithShape="1">
          <a:blip r:embed="rId4">
            <a:alphaModFix/>
          </a:blip>
          <a:srcRect b="0" l="0" r="9690" t="0"/>
          <a:stretch/>
        </p:blipFill>
        <p:spPr>
          <a:xfrm>
            <a:off x="5928200" y="248300"/>
            <a:ext cx="2683300" cy="211482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3"/>
          <p:cNvSpPr txBox="1"/>
          <p:nvPr>
            <p:ph type="title"/>
          </p:nvPr>
        </p:nvSpPr>
        <p:spPr>
          <a:xfrm>
            <a:off x="1233150" y="645675"/>
            <a:ext cx="4056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rgbClr val="FFD966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Privacy</a:t>
            </a:r>
            <a:endParaRPr/>
          </a:p>
        </p:txBody>
      </p:sp>
      <p:sp>
        <p:nvSpPr>
          <p:cNvPr id="870" name="Google Shape;870;p23"/>
          <p:cNvSpPr txBox="1"/>
          <p:nvPr>
            <p:ph idx="1" type="body"/>
          </p:nvPr>
        </p:nvSpPr>
        <p:spPr>
          <a:xfrm>
            <a:off x="484175" y="1503075"/>
            <a:ext cx="53094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Let’s Get Efficient!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tillium Web"/>
              <a:buChar char="▫"/>
            </a:pPr>
            <a:r>
              <a:rPr lang="en" sz="1800">
                <a:solidFill>
                  <a:srgbClr val="FFFFFF"/>
                </a:solidFill>
              </a:rPr>
              <a:t>We ask whether or not user wants privacy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If user does: privacy orders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If user does not: general orders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71" name="Google Shape;871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2" name="Google Shape;872;p23"/>
          <p:cNvSpPr txBox="1"/>
          <p:nvPr/>
        </p:nvSpPr>
        <p:spPr>
          <a:xfrm>
            <a:off x="5589575" y="1098750"/>
            <a:ext cx="3151800" cy="2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</a:endParaRPr>
          </a:p>
        </p:txBody>
      </p:sp>
      <p:grpSp>
        <p:nvGrpSpPr>
          <p:cNvPr id="873" name="Google Shape;873;p23"/>
          <p:cNvGrpSpPr/>
          <p:nvPr/>
        </p:nvGrpSpPr>
        <p:grpSpPr>
          <a:xfrm>
            <a:off x="8634963" y="535930"/>
            <a:ext cx="460615" cy="418653"/>
            <a:chOff x="4556450" y="4963575"/>
            <a:chExt cx="548025" cy="498100"/>
          </a:xfrm>
        </p:grpSpPr>
        <p:sp>
          <p:nvSpPr>
            <p:cNvPr id="874" name="Google Shape;874;p23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79" name="Google Shape;879;p23"/>
          <p:cNvPicPr preferRelativeResize="0"/>
          <p:nvPr/>
        </p:nvPicPr>
        <p:blipFill rotWithShape="1">
          <a:blip r:embed="rId3">
            <a:alphaModFix/>
          </a:blip>
          <a:srcRect b="0" l="0" r="9690" t="50687"/>
          <a:stretch/>
        </p:blipFill>
        <p:spPr>
          <a:xfrm>
            <a:off x="5589575" y="1234091"/>
            <a:ext cx="3151800" cy="1224959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0" name="Google Shape;880;p23"/>
          <p:cNvPicPr preferRelativeResize="0"/>
          <p:nvPr/>
        </p:nvPicPr>
        <p:blipFill rotWithShape="1">
          <a:blip r:embed="rId4">
            <a:alphaModFix/>
          </a:blip>
          <a:srcRect b="129" l="0" r="0" t="-130"/>
          <a:stretch/>
        </p:blipFill>
        <p:spPr>
          <a:xfrm>
            <a:off x="5589575" y="2738575"/>
            <a:ext cx="3151799" cy="141262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