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59" r:id="rId6"/>
    <p:sldId id="264" r:id="rId7"/>
    <p:sldId id="261" r:id="rId8"/>
    <p:sldId id="266" r:id="rId9"/>
    <p:sldId id="267" r:id="rId10"/>
    <p:sldId id="268" r:id="rId11"/>
    <p:sldId id="269" r:id="rId12"/>
    <p:sldId id="270" r:id="rId13"/>
    <p:sldId id="271" r:id="rId14"/>
    <p:sldId id="276" r:id="rId15"/>
    <p:sldId id="272" r:id="rId16"/>
    <p:sldId id="273" r:id="rId17"/>
    <p:sldId id="274" r:id="rId18"/>
    <p:sldId id="277" r:id="rId19"/>
    <p:sldId id="265" r:id="rId20"/>
    <p:sldId id="26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6/19/2020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6/19/2020</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6/19/2020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6/19/2020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hindawi.com/journals/cmmm/2018/8145713/" TargetMode="External"/><Relationship Id="rId3" Type="http://schemas.openxmlformats.org/officeDocument/2006/relationships/hyperlink" Target="https://www.kaggle.com/vbookshelf/skin-lesion-analyzer-tensorflow-js-web-app/execution" TargetMode="External"/><Relationship Id="rId7" Type="http://schemas.openxmlformats.org/officeDocument/2006/relationships/hyperlink" Target="https://www.semanticscholar.org/paper/Expert-System-For-Diagnosis-Of-Skin-Diseases-Amarathunga-Ellawala/44ea2264c70c2d631ef5f638179c0c44eff78078#paper-header" TargetMode="External"/><Relationship Id="rId2" Type="http://schemas.openxmlformats.org/officeDocument/2006/relationships/hyperlink" Target="https://dataverse.harvard.edu/dataset.xhtml?persistentId=doi:10.7910/DVN/DBW86T" TargetMode="External"/><Relationship Id="rId1" Type="http://schemas.openxmlformats.org/officeDocument/2006/relationships/slideLayout" Target="../slideLayouts/slideLayout2.xml"/><Relationship Id="rId6" Type="http://schemas.openxmlformats.org/officeDocument/2006/relationships/hyperlink" Target="https://www.kaggle.com/vbookshelf/skin-lesion-analyzer-tensorflow-js-web-app" TargetMode="External"/><Relationship Id="rId11" Type="http://schemas.openxmlformats.org/officeDocument/2006/relationships/hyperlink" Target="https://docs.opencv.org/master/d1/d32/tutorial_py_contour_properties.html" TargetMode="External"/><Relationship Id="rId5" Type="http://schemas.openxmlformats.org/officeDocument/2006/relationships/hyperlink" Target="https://docs.opencv.org/4.3.0/d6/d00/tutorial_py_root.html" TargetMode="External"/><Relationship Id="rId10" Type="http://schemas.openxmlformats.org/officeDocument/2006/relationships/hyperlink" Target="https://keras.io/getting_started/" TargetMode="External"/><Relationship Id="rId4" Type="http://schemas.openxmlformats.org/officeDocument/2006/relationships/hyperlink" Target="https://keras.io/api/" TargetMode="External"/><Relationship Id="rId9" Type="http://schemas.openxmlformats.org/officeDocument/2006/relationships/hyperlink" Target="https://www.analyticsvidhya.com/blog/2019/08/3-techniques-extract-features-from-image-data-machine-learning-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a:bodyPr>
          <a:lstStyle/>
          <a:p>
            <a:r>
              <a:rPr lang="tr-TR" sz="5400" dirty="0"/>
              <a:t>Skin </a:t>
            </a:r>
            <a:r>
              <a:rPr lang="tr-TR" sz="5400" dirty="0" smtClean="0"/>
              <a:t>Disease Recognition</a:t>
            </a:r>
            <a:r>
              <a:rPr lang="tr-TR" dirty="0" smtClean="0"/>
              <a:t/>
            </a:r>
            <a:br>
              <a:rPr lang="tr-TR" dirty="0" smtClean="0"/>
            </a:br>
            <a:r>
              <a:rPr lang="tr-TR" sz="2200" dirty="0" err="1" smtClean="0"/>
              <a:t>with</a:t>
            </a:r>
            <a:r>
              <a:rPr lang="tr-TR" sz="2200" dirty="0" smtClean="0"/>
              <a:t> Image </a:t>
            </a:r>
            <a:r>
              <a:rPr lang="tr-TR" sz="2200" dirty="0" err="1" smtClean="0"/>
              <a:t>Processing</a:t>
            </a:r>
            <a:r>
              <a:rPr lang="tr-TR" sz="2200" dirty="0" err="1"/>
              <a:t>,</a:t>
            </a:r>
            <a:r>
              <a:rPr lang="tr-TR" sz="2200" dirty="0" err="1" smtClean="0"/>
              <a:t>Neural</a:t>
            </a:r>
            <a:r>
              <a:rPr lang="tr-TR" sz="2200" dirty="0" smtClean="0"/>
              <a:t> Network an </a:t>
            </a:r>
            <a:r>
              <a:rPr lang="tr-TR" sz="2200" dirty="0" err="1" smtClean="0"/>
              <a:t>Raspberry</a:t>
            </a:r>
            <a:r>
              <a:rPr lang="tr-TR" sz="2200" dirty="0" smtClean="0"/>
              <a:t> Pi</a:t>
            </a:r>
            <a:endParaRPr lang="en-US" sz="2200" dirty="0"/>
          </a:p>
        </p:txBody>
      </p:sp>
      <p:sp>
        <p:nvSpPr>
          <p:cNvPr id="3" name="Subtitle 2"/>
          <p:cNvSpPr>
            <a:spLocks noGrp="1"/>
          </p:cNvSpPr>
          <p:nvPr>
            <p:ph type="subTitle" idx="1"/>
          </p:nvPr>
        </p:nvSpPr>
        <p:spPr>
          <a:xfrm>
            <a:off x="457200" y="4191000"/>
            <a:ext cx="4953000" cy="1752600"/>
          </a:xfrm>
        </p:spPr>
        <p:txBody>
          <a:bodyPr>
            <a:normAutofit/>
          </a:bodyPr>
          <a:lstStyle/>
          <a:p>
            <a:r>
              <a:rPr lang="tr-TR" sz="2000" dirty="0" err="1" smtClean="0"/>
              <a:t>By</a:t>
            </a:r>
            <a:r>
              <a:rPr lang="tr-TR" sz="2000" dirty="0" smtClean="0"/>
              <a:t>: </a:t>
            </a:r>
          </a:p>
          <a:p>
            <a:r>
              <a:rPr lang="tr-TR" dirty="0" smtClean="0"/>
              <a:t>151805011 Dursun ERYILMAZ</a:t>
            </a:r>
            <a:endParaRPr lang="en-US" dirty="0"/>
          </a:p>
        </p:txBody>
      </p:sp>
    </p:spTree>
    <p:extLst>
      <p:ext uri="{BB962C8B-B14F-4D97-AF65-F5344CB8AC3E}">
        <p14:creationId xmlns:p14="http://schemas.microsoft.com/office/powerpoint/2010/main" val="2941374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Preprocessing</a:t>
            </a:r>
            <a:r>
              <a:rPr lang="tr-TR" dirty="0" smtClean="0"/>
              <a:t> </a:t>
            </a:r>
            <a:r>
              <a:rPr lang="tr-TR" dirty="0" err="1" smtClean="0"/>
              <a:t>Cont</a:t>
            </a:r>
            <a:r>
              <a:rPr lang="tr-TR" dirty="0" smtClean="0"/>
              <a:t>.</a:t>
            </a:r>
            <a:endParaRPr lang="en-US" dirty="0"/>
          </a:p>
        </p:txBody>
      </p:sp>
      <p:sp>
        <p:nvSpPr>
          <p:cNvPr id="3" name="Content Placeholder 2"/>
          <p:cNvSpPr>
            <a:spLocks noGrp="1"/>
          </p:cNvSpPr>
          <p:nvPr>
            <p:ph idx="1"/>
          </p:nvPr>
        </p:nvSpPr>
        <p:spPr/>
        <p:txBody>
          <a:bodyPr>
            <a:normAutofit/>
          </a:bodyPr>
          <a:lstStyle/>
          <a:p>
            <a:r>
              <a:rPr lang="en-US" sz="2400" dirty="0"/>
              <a:t>Cropped image's contours calculated and biggest one selected. Center of contour, area and </a:t>
            </a:r>
            <a:r>
              <a:rPr lang="tr-TR" sz="2400" dirty="0" err="1" smtClean="0"/>
              <a:t>perimeter</a:t>
            </a:r>
            <a:r>
              <a:rPr lang="en-US" sz="2400" dirty="0" smtClean="0"/>
              <a:t> </a:t>
            </a:r>
            <a:r>
              <a:rPr lang="en-US" sz="2400" dirty="0"/>
              <a:t>lengths found for selected contour.</a:t>
            </a:r>
          </a:p>
        </p:txBody>
      </p:sp>
      <p:sp>
        <p:nvSpPr>
          <p:cNvPr id="5" name="Rectangle 4"/>
          <p:cNvSpPr/>
          <p:nvPr/>
        </p:nvSpPr>
        <p:spPr>
          <a:xfrm>
            <a:off x="728472" y="5715000"/>
            <a:ext cx="4572000" cy="215444"/>
          </a:xfrm>
          <a:prstGeom prst="rect">
            <a:avLst/>
          </a:prstGeom>
        </p:spPr>
        <p:txBody>
          <a:bodyPr>
            <a:spAutoFit/>
          </a:bodyPr>
          <a:lstStyle/>
          <a:p>
            <a:r>
              <a:rPr lang="tr-TR" sz="800" dirty="0" err="1"/>
              <a:t>Fig</a:t>
            </a:r>
            <a:r>
              <a:rPr lang="tr-TR" sz="800" dirty="0"/>
              <a:t>. </a:t>
            </a:r>
            <a:r>
              <a:rPr lang="tr-TR" sz="800" dirty="0" smtClean="0"/>
              <a:t>10.1 </a:t>
            </a:r>
            <a:r>
              <a:rPr lang="tr-TR" sz="800" dirty="0" err="1" smtClean="0"/>
              <a:t>Get</a:t>
            </a:r>
            <a:r>
              <a:rPr lang="tr-TR" sz="800" dirty="0" smtClean="0"/>
              <a:t> </a:t>
            </a:r>
            <a:r>
              <a:rPr lang="tr-TR" sz="800" dirty="0" err="1" smtClean="0"/>
              <a:t>biggest</a:t>
            </a:r>
            <a:r>
              <a:rPr lang="tr-TR" sz="800" dirty="0" smtClean="0"/>
              <a:t> </a:t>
            </a:r>
            <a:r>
              <a:rPr lang="tr-TR" sz="800" dirty="0" err="1" smtClean="0"/>
              <a:t>contour</a:t>
            </a:r>
            <a:r>
              <a:rPr lang="tr-TR" sz="800" dirty="0" smtClean="0"/>
              <a:t> </a:t>
            </a:r>
            <a:r>
              <a:rPr lang="tr-TR" sz="800" dirty="0" err="1" smtClean="0"/>
              <a:t>and</a:t>
            </a:r>
            <a:r>
              <a:rPr lang="tr-TR" sz="800" dirty="0" smtClean="0"/>
              <a:t> </a:t>
            </a:r>
            <a:r>
              <a:rPr lang="tr-TR" sz="800" dirty="0" err="1" smtClean="0"/>
              <a:t>find</a:t>
            </a:r>
            <a:r>
              <a:rPr lang="tr-TR" sz="800" dirty="0" smtClean="0"/>
              <a:t> </a:t>
            </a:r>
            <a:r>
              <a:rPr lang="tr-TR" sz="800" dirty="0" err="1" smtClean="0"/>
              <a:t>center</a:t>
            </a:r>
            <a:r>
              <a:rPr lang="tr-TR" sz="800" dirty="0" smtClean="0"/>
              <a:t> </a:t>
            </a:r>
            <a:r>
              <a:rPr lang="tr-TR" sz="800" dirty="0" err="1" smtClean="0"/>
              <a:t>points</a:t>
            </a:r>
            <a:r>
              <a:rPr lang="tr-TR" sz="800" dirty="0" smtClean="0"/>
              <a:t>, </a:t>
            </a:r>
            <a:r>
              <a:rPr lang="tr-TR" sz="800" dirty="0" err="1" smtClean="0"/>
              <a:t>area</a:t>
            </a:r>
            <a:r>
              <a:rPr lang="tr-TR" sz="800" dirty="0" smtClean="0"/>
              <a:t>, </a:t>
            </a:r>
            <a:r>
              <a:rPr lang="tr-TR" sz="800" dirty="0" err="1" smtClean="0"/>
              <a:t>perimeter</a:t>
            </a:r>
            <a:r>
              <a:rPr lang="tr-TR" sz="800" dirty="0" smtClean="0"/>
              <a:t> </a:t>
            </a:r>
            <a:r>
              <a:rPr lang="tr-TR" sz="800" dirty="0" err="1" smtClean="0"/>
              <a:t>lenght</a:t>
            </a:r>
            <a:r>
              <a:rPr lang="tr-TR" sz="800" dirty="0" smtClean="0"/>
              <a:t>.</a:t>
            </a:r>
          </a:p>
        </p:txBody>
      </p:sp>
      <p:pic>
        <p:nvPicPr>
          <p:cNvPr id="5122" name="Picture 2" descr="C:\Users\dursun\Desktop\Ekran Alıntısı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2" y="3429000"/>
            <a:ext cx="501184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dursun\Desktop\im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399" y="3429000"/>
            <a:ext cx="2822299" cy="2286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867399" y="5800904"/>
            <a:ext cx="2822299" cy="215444"/>
          </a:xfrm>
          <a:prstGeom prst="rect">
            <a:avLst/>
          </a:prstGeom>
        </p:spPr>
        <p:txBody>
          <a:bodyPr wrap="square">
            <a:spAutoFit/>
          </a:bodyPr>
          <a:lstStyle/>
          <a:p>
            <a:r>
              <a:rPr lang="tr-TR" sz="800" dirty="0" err="1"/>
              <a:t>Fig</a:t>
            </a:r>
            <a:r>
              <a:rPr lang="tr-TR" sz="800" dirty="0"/>
              <a:t>. </a:t>
            </a:r>
            <a:r>
              <a:rPr lang="tr-TR" sz="800" dirty="0" smtClean="0"/>
              <a:t>10.2 </a:t>
            </a:r>
            <a:r>
              <a:rPr lang="tr-TR" sz="800" dirty="0" err="1" smtClean="0"/>
              <a:t>Founded</a:t>
            </a:r>
            <a:r>
              <a:rPr lang="tr-TR" sz="800" dirty="0" smtClean="0"/>
              <a:t> </a:t>
            </a:r>
            <a:r>
              <a:rPr lang="tr-TR" sz="800" dirty="0" err="1" smtClean="0"/>
              <a:t>contour</a:t>
            </a:r>
            <a:r>
              <a:rPr lang="tr-TR" sz="800" dirty="0" smtClean="0"/>
              <a:t> </a:t>
            </a:r>
            <a:r>
              <a:rPr lang="tr-TR" sz="800" dirty="0" err="1" smtClean="0"/>
              <a:t>perimeter</a:t>
            </a:r>
            <a:r>
              <a:rPr lang="tr-TR" sz="800" dirty="0" smtClean="0"/>
              <a:t> </a:t>
            </a:r>
            <a:r>
              <a:rPr lang="tr-TR" sz="800" dirty="0" err="1" smtClean="0"/>
              <a:t>and</a:t>
            </a:r>
            <a:r>
              <a:rPr lang="tr-TR" sz="800" dirty="0" smtClean="0"/>
              <a:t> </a:t>
            </a:r>
            <a:r>
              <a:rPr lang="tr-TR" sz="800" dirty="0" err="1" smtClean="0"/>
              <a:t>center</a:t>
            </a:r>
            <a:r>
              <a:rPr lang="tr-TR" sz="800" dirty="0" smtClean="0"/>
              <a:t> </a:t>
            </a:r>
            <a:r>
              <a:rPr lang="tr-TR" sz="800" dirty="0" err="1" smtClean="0"/>
              <a:t>point</a:t>
            </a:r>
            <a:r>
              <a:rPr lang="tr-TR" sz="800" dirty="0" smtClean="0"/>
              <a:t>.</a:t>
            </a:r>
          </a:p>
        </p:txBody>
      </p:sp>
    </p:spTree>
    <p:extLst>
      <p:ext uri="{BB962C8B-B14F-4D97-AF65-F5344CB8AC3E}">
        <p14:creationId xmlns:p14="http://schemas.microsoft.com/office/powerpoint/2010/main" val="709846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Preprocessing</a:t>
            </a:r>
            <a:r>
              <a:rPr lang="tr-TR" dirty="0" smtClean="0"/>
              <a:t> </a:t>
            </a:r>
            <a:r>
              <a:rPr lang="tr-TR" dirty="0" err="1" smtClean="0"/>
              <a:t>Cont</a:t>
            </a:r>
            <a:r>
              <a:rPr lang="tr-TR" dirty="0" smtClean="0"/>
              <a:t>.</a:t>
            </a:r>
            <a:endParaRPr lang="en-US" dirty="0"/>
          </a:p>
        </p:txBody>
      </p:sp>
      <p:sp>
        <p:nvSpPr>
          <p:cNvPr id="3" name="Content Placeholder 2"/>
          <p:cNvSpPr>
            <a:spLocks noGrp="1"/>
          </p:cNvSpPr>
          <p:nvPr>
            <p:ph idx="1"/>
          </p:nvPr>
        </p:nvSpPr>
        <p:spPr/>
        <p:txBody>
          <a:bodyPr>
            <a:normAutofit/>
          </a:bodyPr>
          <a:lstStyle/>
          <a:p>
            <a:r>
              <a:rPr lang="en-US" sz="2400" dirty="0"/>
              <a:t>Bounding rectangle area, aspect ratio, extend value, solidity value, diameter value, major length value and minor </a:t>
            </a:r>
            <a:r>
              <a:rPr lang="en-US" sz="2400" dirty="0" err="1"/>
              <a:t>lenght</a:t>
            </a:r>
            <a:r>
              <a:rPr lang="en-US" sz="2400" dirty="0"/>
              <a:t> value </a:t>
            </a:r>
            <a:r>
              <a:rPr lang="en-US" sz="2400" dirty="0" smtClean="0"/>
              <a:t>calculated</a:t>
            </a:r>
            <a:r>
              <a:rPr lang="tr-TR" sz="2400" dirty="0" smtClean="0"/>
              <a:t> </a:t>
            </a:r>
            <a:r>
              <a:rPr lang="tr-TR" sz="2400" dirty="0" err="1" smtClean="0"/>
              <a:t>and</a:t>
            </a:r>
            <a:r>
              <a:rPr lang="tr-TR" sz="2400" dirty="0" smtClean="0"/>
              <a:t> </a:t>
            </a:r>
            <a:r>
              <a:rPr lang="tr-TR" sz="2400" dirty="0" err="1" smtClean="0"/>
              <a:t>used</a:t>
            </a:r>
            <a:r>
              <a:rPr lang="tr-TR" sz="2400" dirty="0" smtClean="0"/>
              <a:t> as </a:t>
            </a:r>
            <a:r>
              <a:rPr lang="tr-TR" sz="2400" dirty="0" err="1" smtClean="0"/>
              <a:t>features</a:t>
            </a:r>
            <a:r>
              <a:rPr lang="tr-TR" sz="2400" dirty="0" smtClean="0"/>
              <a:t>.</a:t>
            </a:r>
            <a:endParaRPr lang="en-US" sz="2400" dirty="0"/>
          </a:p>
        </p:txBody>
      </p:sp>
      <p:sp>
        <p:nvSpPr>
          <p:cNvPr id="5" name="Rectangle 4"/>
          <p:cNvSpPr/>
          <p:nvPr/>
        </p:nvSpPr>
        <p:spPr>
          <a:xfrm>
            <a:off x="685800" y="6562025"/>
            <a:ext cx="4572000" cy="215444"/>
          </a:xfrm>
          <a:prstGeom prst="rect">
            <a:avLst/>
          </a:prstGeom>
        </p:spPr>
        <p:txBody>
          <a:bodyPr>
            <a:spAutoFit/>
          </a:bodyPr>
          <a:lstStyle/>
          <a:p>
            <a:r>
              <a:rPr lang="tr-TR" sz="800" dirty="0" err="1"/>
              <a:t>Fig</a:t>
            </a:r>
            <a:r>
              <a:rPr lang="tr-TR" sz="800" dirty="0"/>
              <a:t>. </a:t>
            </a:r>
            <a:r>
              <a:rPr lang="tr-TR" sz="800" dirty="0" smtClean="0"/>
              <a:t>11.1 </a:t>
            </a:r>
            <a:r>
              <a:rPr lang="tr-TR" sz="800" dirty="0" err="1" smtClean="0"/>
              <a:t>Feature</a:t>
            </a:r>
            <a:r>
              <a:rPr lang="tr-TR" sz="800" dirty="0" smtClean="0"/>
              <a:t> </a:t>
            </a:r>
            <a:r>
              <a:rPr lang="tr-TR" sz="800" dirty="0" err="1" smtClean="0"/>
              <a:t>calculations</a:t>
            </a:r>
            <a:r>
              <a:rPr lang="tr-TR" sz="800" dirty="0" smtClean="0"/>
              <a:t>.</a:t>
            </a:r>
          </a:p>
        </p:txBody>
      </p:sp>
      <p:pic>
        <p:nvPicPr>
          <p:cNvPr id="6146" name="Picture 2" descr="C:\Users\dursun\Desktop\Ekran Alıntısı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61754"/>
            <a:ext cx="4572000" cy="310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46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Preprocessing</a:t>
            </a:r>
            <a:r>
              <a:rPr lang="tr-TR" dirty="0" smtClean="0"/>
              <a:t> </a:t>
            </a:r>
            <a:r>
              <a:rPr lang="tr-TR" dirty="0" err="1" smtClean="0"/>
              <a:t>Cont</a:t>
            </a:r>
            <a:r>
              <a:rPr lang="tr-TR" dirty="0" smtClean="0"/>
              <a:t>.</a:t>
            </a:r>
            <a:endParaRPr lang="en-US" dirty="0"/>
          </a:p>
        </p:txBody>
      </p:sp>
      <p:sp>
        <p:nvSpPr>
          <p:cNvPr id="3" name="Content Placeholder 2"/>
          <p:cNvSpPr>
            <a:spLocks noGrp="1"/>
          </p:cNvSpPr>
          <p:nvPr>
            <p:ph idx="1"/>
          </p:nvPr>
        </p:nvSpPr>
        <p:spPr/>
        <p:txBody>
          <a:bodyPr>
            <a:normAutofit/>
          </a:bodyPr>
          <a:lstStyle/>
          <a:p>
            <a:r>
              <a:rPr lang="tr-TR" sz="2400" dirty="0" smtClean="0"/>
              <a:t>Image </a:t>
            </a:r>
            <a:r>
              <a:rPr lang="tr-TR" sz="2400" dirty="0" err="1" smtClean="0"/>
              <a:t>resized</a:t>
            </a:r>
            <a:r>
              <a:rPr lang="tr-TR" sz="2400" dirty="0" smtClean="0"/>
              <a:t> as 7x5 </a:t>
            </a:r>
            <a:r>
              <a:rPr lang="tr-TR" sz="2400" dirty="0" err="1" smtClean="0"/>
              <a:t>px</a:t>
            </a:r>
            <a:r>
              <a:rPr lang="tr-TR" sz="2400" dirty="0" smtClean="0"/>
              <a:t>, </a:t>
            </a:r>
            <a:r>
              <a:rPr lang="tr-TR" sz="2400" dirty="0" err="1" smtClean="0"/>
              <a:t>and</a:t>
            </a:r>
            <a:r>
              <a:rPr lang="tr-TR" sz="2400" dirty="0" smtClean="0"/>
              <a:t> </a:t>
            </a:r>
            <a:r>
              <a:rPr lang="tr-TR" sz="2400" dirty="0" err="1" smtClean="0"/>
              <a:t>flattened</a:t>
            </a:r>
            <a:r>
              <a:rPr lang="tr-TR" sz="2400" dirty="0" smtClean="0"/>
              <a:t> </a:t>
            </a:r>
            <a:r>
              <a:rPr lang="tr-TR" sz="2400" dirty="0" err="1" smtClean="0"/>
              <a:t>to</a:t>
            </a:r>
            <a:r>
              <a:rPr lang="tr-TR" sz="2400" dirty="0" smtClean="0"/>
              <a:t> </a:t>
            </a:r>
            <a:r>
              <a:rPr lang="tr-TR" sz="2400" dirty="0" err="1" smtClean="0"/>
              <a:t>get</a:t>
            </a:r>
            <a:r>
              <a:rPr lang="tr-TR" sz="2400" dirty="0" smtClean="0"/>
              <a:t> </a:t>
            </a:r>
            <a:r>
              <a:rPr lang="tr-TR" sz="2400" dirty="0" err="1" smtClean="0"/>
              <a:t>array</a:t>
            </a:r>
            <a:r>
              <a:rPr lang="tr-TR" sz="2400" dirty="0" smtClean="0"/>
              <a:t> </a:t>
            </a:r>
            <a:r>
              <a:rPr lang="tr-TR" sz="2400" dirty="0" err="1" smtClean="0"/>
              <a:t>and</a:t>
            </a:r>
            <a:r>
              <a:rPr lang="tr-TR" sz="2400" dirty="0" smtClean="0"/>
              <a:t> </a:t>
            </a:r>
            <a:r>
              <a:rPr lang="tr-TR" sz="2400" dirty="0" err="1" smtClean="0"/>
              <a:t>use</a:t>
            </a:r>
            <a:r>
              <a:rPr lang="tr-TR" sz="2400" dirty="0" smtClean="0"/>
              <a:t> as </a:t>
            </a:r>
            <a:r>
              <a:rPr lang="tr-TR" sz="2400" dirty="0" err="1" smtClean="0"/>
              <a:t>feature</a:t>
            </a:r>
            <a:r>
              <a:rPr lang="tr-TR" sz="2400" dirty="0" smtClean="0"/>
              <a:t> </a:t>
            </a:r>
            <a:r>
              <a:rPr lang="tr-TR" sz="2400" dirty="0" err="1" smtClean="0"/>
              <a:t>vector</a:t>
            </a:r>
            <a:r>
              <a:rPr lang="tr-TR" sz="2400" dirty="0" smtClean="0"/>
              <a:t>.</a:t>
            </a:r>
          </a:p>
          <a:p>
            <a:endParaRPr lang="tr-TR" sz="2400" dirty="0" smtClean="0"/>
          </a:p>
          <a:p>
            <a:endParaRPr lang="en-US" sz="2400" dirty="0"/>
          </a:p>
        </p:txBody>
      </p:sp>
      <p:sp>
        <p:nvSpPr>
          <p:cNvPr id="5" name="Rectangle 4"/>
          <p:cNvSpPr/>
          <p:nvPr/>
        </p:nvSpPr>
        <p:spPr>
          <a:xfrm>
            <a:off x="728472" y="3960887"/>
            <a:ext cx="4572000" cy="215444"/>
          </a:xfrm>
          <a:prstGeom prst="rect">
            <a:avLst/>
          </a:prstGeom>
        </p:spPr>
        <p:txBody>
          <a:bodyPr>
            <a:spAutoFit/>
          </a:bodyPr>
          <a:lstStyle/>
          <a:p>
            <a:r>
              <a:rPr lang="tr-TR" sz="800" dirty="0" err="1"/>
              <a:t>Fig</a:t>
            </a:r>
            <a:r>
              <a:rPr lang="tr-TR" sz="800" dirty="0"/>
              <a:t>. </a:t>
            </a:r>
            <a:r>
              <a:rPr lang="tr-TR" sz="800" dirty="0" smtClean="0"/>
              <a:t>12.1 </a:t>
            </a:r>
            <a:r>
              <a:rPr lang="tr-TR" sz="800" dirty="0" err="1" smtClean="0"/>
              <a:t>Resize</a:t>
            </a:r>
            <a:r>
              <a:rPr lang="tr-TR" sz="800" dirty="0" smtClean="0"/>
              <a:t> </a:t>
            </a:r>
            <a:r>
              <a:rPr lang="tr-TR" sz="800" dirty="0" err="1" smtClean="0"/>
              <a:t>image</a:t>
            </a:r>
            <a:r>
              <a:rPr lang="tr-TR" sz="800" dirty="0" smtClean="0"/>
              <a:t> </a:t>
            </a:r>
            <a:r>
              <a:rPr lang="tr-TR" sz="800" dirty="0" err="1" smtClean="0"/>
              <a:t>and</a:t>
            </a:r>
            <a:r>
              <a:rPr lang="tr-TR" sz="800" dirty="0" smtClean="0"/>
              <a:t> </a:t>
            </a:r>
            <a:r>
              <a:rPr lang="tr-TR" sz="800" dirty="0" err="1" smtClean="0"/>
              <a:t>flatten</a:t>
            </a:r>
            <a:r>
              <a:rPr lang="tr-TR" sz="800" dirty="0" smtClean="0"/>
              <a:t> it.</a:t>
            </a:r>
          </a:p>
        </p:txBody>
      </p:sp>
      <p:pic>
        <p:nvPicPr>
          <p:cNvPr id="7170" name="Picture 2" descr="C:\Users\dursun\Desktop\Ekran Alıntısı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2" y="3581400"/>
            <a:ext cx="7116763"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46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Preprocessing</a:t>
            </a:r>
            <a:r>
              <a:rPr lang="tr-TR" dirty="0" smtClean="0"/>
              <a:t> </a:t>
            </a:r>
            <a:r>
              <a:rPr lang="tr-TR" dirty="0" err="1" smtClean="0"/>
              <a:t>Cont</a:t>
            </a:r>
            <a:r>
              <a:rPr lang="tr-TR" dirty="0" smtClean="0"/>
              <a:t>.</a:t>
            </a:r>
            <a:endParaRPr lang="en-US" dirty="0"/>
          </a:p>
        </p:txBody>
      </p:sp>
      <p:sp>
        <p:nvSpPr>
          <p:cNvPr id="3" name="Content Placeholder 2"/>
          <p:cNvSpPr>
            <a:spLocks noGrp="1"/>
          </p:cNvSpPr>
          <p:nvPr>
            <p:ph idx="1"/>
          </p:nvPr>
        </p:nvSpPr>
        <p:spPr/>
        <p:txBody>
          <a:bodyPr>
            <a:normAutofit/>
          </a:bodyPr>
          <a:lstStyle/>
          <a:p>
            <a:r>
              <a:rPr lang="en-US" sz="2400" dirty="0"/>
              <a:t>Previous steps were applied to all images using below </a:t>
            </a:r>
            <a:r>
              <a:rPr lang="en-US" sz="2400" dirty="0" smtClean="0"/>
              <a:t>function.</a:t>
            </a:r>
            <a:r>
              <a:rPr lang="tr-TR" sz="2400" dirty="0" smtClean="0"/>
              <a:t> </a:t>
            </a:r>
            <a:r>
              <a:rPr lang="en-US" sz="2400" dirty="0" smtClean="0"/>
              <a:t>Identified </a:t>
            </a:r>
            <a:r>
              <a:rPr lang="en-US" sz="2400" dirty="0"/>
              <a:t>features extracted and then saved as </a:t>
            </a:r>
            <a:r>
              <a:rPr lang="en-US" sz="2400" dirty="0" err="1"/>
              <a:t>numpy</a:t>
            </a:r>
            <a:r>
              <a:rPr lang="en-US" sz="2400" dirty="0"/>
              <a:t> files.</a:t>
            </a:r>
          </a:p>
        </p:txBody>
      </p:sp>
      <p:sp>
        <p:nvSpPr>
          <p:cNvPr id="5" name="Rectangle 4"/>
          <p:cNvSpPr/>
          <p:nvPr/>
        </p:nvSpPr>
        <p:spPr>
          <a:xfrm>
            <a:off x="728472" y="6446683"/>
            <a:ext cx="4572000" cy="215444"/>
          </a:xfrm>
          <a:prstGeom prst="rect">
            <a:avLst/>
          </a:prstGeom>
        </p:spPr>
        <p:txBody>
          <a:bodyPr>
            <a:spAutoFit/>
          </a:bodyPr>
          <a:lstStyle/>
          <a:p>
            <a:r>
              <a:rPr lang="tr-TR" sz="800" dirty="0" err="1"/>
              <a:t>Fig</a:t>
            </a:r>
            <a:r>
              <a:rPr lang="tr-TR" sz="800" dirty="0"/>
              <a:t>. </a:t>
            </a:r>
            <a:r>
              <a:rPr lang="tr-TR" sz="800" dirty="0" smtClean="0"/>
              <a:t>13.1 </a:t>
            </a:r>
            <a:r>
              <a:rPr lang="tr-TR" sz="800" dirty="0" err="1" smtClean="0"/>
              <a:t>Feature</a:t>
            </a:r>
            <a:r>
              <a:rPr lang="tr-TR" sz="800" dirty="0" smtClean="0"/>
              <a:t> </a:t>
            </a:r>
            <a:r>
              <a:rPr lang="tr-TR" sz="800" dirty="0" err="1" smtClean="0"/>
              <a:t>extraction</a:t>
            </a:r>
            <a:r>
              <a:rPr lang="tr-TR" sz="800" dirty="0" smtClean="0"/>
              <a:t> </a:t>
            </a:r>
            <a:r>
              <a:rPr lang="tr-TR" sz="800" dirty="0" err="1" smtClean="0"/>
              <a:t>function</a:t>
            </a:r>
            <a:r>
              <a:rPr lang="tr-TR" sz="800" dirty="0" smtClean="0"/>
              <a:t> </a:t>
            </a:r>
            <a:r>
              <a:rPr lang="tr-TR" sz="800" dirty="0" err="1" smtClean="0"/>
              <a:t>for</a:t>
            </a:r>
            <a:r>
              <a:rPr lang="tr-TR" sz="800" dirty="0" smtClean="0"/>
              <a:t> </a:t>
            </a:r>
            <a:r>
              <a:rPr lang="tr-TR" sz="800" dirty="0" err="1" smtClean="0"/>
              <a:t>all</a:t>
            </a:r>
            <a:r>
              <a:rPr lang="tr-TR" sz="800" dirty="0" smtClean="0"/>
              <a:t> </a:t>
            </a:r>
            <a:r>
              <a:rPr lang="tr-TR" sz="800" dirty="0" err="1" smtClean="0"/>
              <a:t>images</a:t>
            </a:r>
            <a:r>
              <a:rPr lang="tr-TR" sz="800" dirty="0" smtClean="0"/>
              <a:t>.</a:t>
            </a:r>
          </a:p>
        </p:txBody>
      </p:sp>
      <p:pic>
        <p:nvPicPr>
          <p:cNvPr id="8194" name="Picture 2" descr="C:\Users\dursun\Desktop\et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2" y="3530658"/>
            <a:ext cx="4419600" cy="291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46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Preprocessing</a:t>
            </a:r>
            <a:r>
              <a:rPr lang="tr-TR" dirty="0" smtClean="0"/>
              <a:t> </a:t>
            </a:r>
            <a:r>
              <a:rPr lang="tr-TR" dirty="0" err="1" smtClean="0"/>
              <a:t>Cont</a:t>
            </a:r>
            <a:r>
              <a:rPr lang="tr-TR" dirty="0" smtClean="0"/>
              <a:t>.</a:t>
            </a:r>
            <a:endParaRPr lang="en-US" dirty="0"/>
          </a:p>
        </p:txBody>
      </p:sp>
      <p:sp>
        <p:nvSpPr>
          <p:cNvPr id="3" name="Content Placeholder 2"/>
          <p:cNvSpPr>
            <a:spLocks noGrp="1"/>
          </p:cNvSpPr>
          <p:nvPr>
            <p:ph idx="1"/>
          </p:nvPr>
        </p:nvSpPr>
        <p:spPr/>
        <p:txBody>
          <a:bodyPr>
            <a:normAutofit/>
          </a:bodyPr>
          <a:lstStyle/>
          <a:p>
            <a:r>
              <a:rPr lang="tr-TR" sz="2400" dirty="0" err="1" smtClean="0"/>
              <a:t>Below</a:t>
            </a:r>
            <a:r>
              <a:rPr lang="tr-TR" sz="2400" dirty="0" smtClean="0"/>
              <a:t> </a:t>
            </a:r>
            <a:r>
              <a:rPr lang="tr-TR" sz="2400" dirty="0" err="1" smtClean="0"/>
              <a:t>steps</a:t>
            </a:r>
            <a:r>
              <a:rPr lang="tr-TR" sz="2400" dirty="0" smtClean="0"/>
              <a:t> </a:t>
            </a:r>
            <a:r>
              <a:rPr lang="tr-TR" sz="2400" dirty="0" err="1" smtClean="0"/>
              <a:t>applied</a:t>
            </a:r>
            <a:r>
              <a:rPr lang="tr-TR" sz="2400" dirty="0" smtClean="0"/>
              <a:t> </a:t>
            </a:r>
            <a:r>
              <a:rPr lang="tr-TR" sz="2400" dirty="0" err="1" smtClean="0"/>
              <a:t>one</a:t>
            </a:r>
            <a:r>
              <a:rPr lang="tr-TR" sz="2400" dirty="0" smtClean="0"/>
              <a:t> </a:t>
            </a:r>
            <a:r>
              <a:rPr lang="tr-TR" sz="2400" dirty="0" err="1" smtClean="0"/>
              <a:t>image</a:t>
            </a:r>
            <a:r>
              <a:rPr lang="tr-TR" sz="2400" dirty="0" smtClean="0"/>
              <a:t>. </a:t>
            </a:r>
            <a:r>
              <a:rPr lang="en-US" sz="2400" dirty="0"/>
              <a:t>Identified features extracted </a:t>
            </a:r>
            <a:r>
              <a:rPr lang="tr-TR" sz="2400" dirty="0" err="1" smtClean="0"/>
              <a:t>to</a:t>
            </a:r>
            <a:r>
              <a:rPr lang="tr-TR" sz="2400" dirty="0" smtClean="0"/>
              <a:t> </a:t>
            </a:r>
            <a:r>
              <a:rPr lang="tr-TR" sz="2400" dirty="0" err="1" smtClean="0"/>
              <a:t>use</a:t>
            </a:r>
            <a:r>
              <a:rPr lang="tr-TR" sz="2400" dirty="0" smtClean="0"/>
              <a:t> model </a:t>
            </a:r>
            <a:r>
              <a:rPr lang="tr-TR" sz="2400" dirty="0" err="1" smtClean="0"/>
              <a:t>prediction</a:t>
            </a:r>
            <a:r>
              <a:rPr lang="tr-TR" sz="2400" dirty="0" smtClean="0"/>
              <a:t> step.</a:t>
            </a:r>
            <a:endParaRPr lang="en-US" sz="2400" dirty="0"/>
          </a:p>
        </p:txBody>
      </p:sp>
      <p:sp>
        <p:nvSpPr>
          <p:cNvPr id="5" name="Rectangle 4"/>
          <p:cNvSpPr/>
          <p:nvPr/>
        </p:nvSpPr>
        <p:spPr>
          <a:xfrm>
            <a:off x="728471" y="5745163"/>
            <a:ext cx="4572000" cy="215444"/>
          </a:xfrm>
          <a:prstGeom prst="rect">
            <a:avLst/>
          </a:prstGeom>
        </p:spPr>
        <p:txBody>
          <a:bodyPr>
            <a:spAutoFit/>
          </a:bodyPr>
          <a:lstStyle/>
          <a:p>
            <a:r>
              <a:rPr lang="tr-TR" sz="800" dirty="0" err="1"/>
              <a:t>Fig</a:t>
            </a:r>
            <a:r>
              <a:rPr lang="tr-TR" sz="800" dirty="0"/>
              <a:t>. </a:t>
            </a:r>
            <a:r>
              <a:rPr lang="tr-TR" sz="800" dirty="0" smtClean="0"/>
              <a:t>14.1 </a:t>
            </a:r>
            <a:r>
              <a:rPr lang="tr-TR" sz="800" dirty="0" err="1" smtClean="0"/>
              <a:t>Feature</a:t>
            </a:r>
            <a:r>
              <a:rPr lang="tr-TR" sz="800" dirty="0" smtClean="0"/>
              <a:t> </a:t>
            </a:r>
            <a:r>
              <a:rPr lang="tr-TR" sz="800" dirty="0" err="1" smtClean="0"/>
              <a:t>extraction</a:t>
            </a:r>
            <a:r>
              <a:rPr lang="tr-TR" sz="800" dirty="0" smtClean="0"/>
              <a:t> </a:t>
            </a:r>
            <a:r>
              <a:rPr lang="tr-TR" sz="800" dirty="0" err="1" smtClean="0"/>
              <a:t>for</a:t>
            </a:r>
            <a:r>
              <a:rPr lang="tr-TR" sz="800" dirty="0" smtClean="0"/>
              <a:t> </a:t>
            </a:r>
            <a:r>
              <a:rPr lang="tr-TR" sz="800" dirty="0" err="1" smtClean="0"/>
              <a:t>one</a:t>
            </a:r>
            <a:r>
              <a:rPr lang="tr-TR" sz="800" dirty="0" smtClean="0"/>
              <a:t> </a:t>
            </a:r>
            <a:r>
              <a:rPr lang="tr-TR" sz="800" dirty="0" err="1" smtClean="0"/>
              <a:t>image</a:t>
            </a:r>
            <a:r>
              <a:rPr lang="tr-TR" sz="800" dirty="0" smtClean="0"/>
              <a:t>.</a:t>
            </a:r>
          </a:p>
        </p:txBody>
      </p:sp>
      <p:pic>
        <p:nvPicPr>
          <p:cNvPr id="4098" name="Picture 2" descr="C:\Users\dursun\Desktop\etlfor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1" y="3352800"/>
            <a:ext cx="6454775" cy="239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450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 Train</a:t>
            </a:r>
            <a:endParaRPr lang="en-US" dirty="0"/>
          </a:p>
        </p:txBody>
      </p:sp>
      <p:sp>
        <p:nvSpPr>
          <p:cNvPr id="3" name="Content Placeholder 2"/>
          <p:cNvSpPr>
            <a:spLocks noGrp="1"/>
          </p:cNvSpPr>
          <p:nvPr>
            <p:ph idx="1"/>
          </p:nvPr>
        </p:nvSpPr>
        <p:spPr/>
        <p:txBody>
          <a:bodyPr>
            <a:normAutofit/>
          </a:bodyPr>
          <a:lstStyle/>
          <a:p>
            <a:r>
              <a:rPr lang="en-US" sz="2400" dirty="0"/>
              <a:t>Model checkpoint was created to save model at high accuracy. Saved </a:t>
            </a:r>
            <a:r>
              <a:rPr lang="en-US" sz="2400" dirty="0" err="1"/>
              <a:t>numpy</a:t>
            </a:r>
            <a:r>
              <a:rPr lang="en-US" sz="2400" dirty="0"/>
              <a:t> data files were loaded and </a:t>
            </a:r>
            <a:r>
              <a:rPr lang="en-US" sz="2400" dirty="0" err="1"/>
              <a:t>splitted</a:t>
            </a:r>
            <a:r>
              <a:rPr lang="en-US" sz="2400" dirty="0"/>
              <a:t> into train and test pieces.</a:t>
            </a:r>
            <a:endParaRPr lang="tr-TR" sz="2400" dirty="0" smtClean="0"/>
          </a:p>
        </p:txBody>
      </p:sp>
      <p:sp>
        <p:nvSpPr>
          <p:cNvPr id="5" name="Rectangle 4"/>
          <p:cNvSpPr/>
          <p:nvPr/>
        </p:nvSpPr>
        <p:spPr>
          <a:xfrm>
            <a:off x="728472" y="6175132"/>
            <a:ext cx="4572000" cy="215444"/>
          </a:xfrm>
          <a:prstGeom prst="rect">
            <a:avLst/>
          </a:prstGeom>
        </p:spPr>
        <p:txBody>
          <a:bodyPr>
            <a:spAutoFit/>
          </a:bodyPr>
          <a:lstStyle/>
          <a:p>
            <a:r>
              <a:rPr lang="tr-TR" sz="800" dirty="0" err="1"/>
              <a:t>Fig</a:t>
            </a:r>
            <a:r>
              <a:rPr lang="tr-TR" sz="800" dirty="0"/>
              <a:t>. </a:t>
            </a:r>
            <a:r>
              <a:rPr lang="tr-TR" sz="800" dirty="0" smtClean="0"/>
              <a:t>15.1 </a:t>
            </a:r>
            <a:r>
              <a:rPr lang="tr-TR" sz="800" dirty="0" err="1" smtClean="0"/>
              <a:t>create_model</a:t>
            </a:r>
            <a:r>
              <a:rPr lang="tr-TR" sz="800" dirty="0" smtClean="0"/>
              <a:t> </a:t>
            </a:r>
            <a:r>
              <a:rPr lang="tr-TR" sz="800" dirty="0" err="1" smtClean="0"/>
              <a:t>function</a:t>
            </a:r>
            <a:r>
              <a:rPr lang="tr-TR" sz="800" dirty="0" smtClean="0"/>
              <a:t> part-1.</a:t>
            </a:r>
          </a:p>
        </p:txBody>
      </p:sp>
      <p:pic>
        <p:nvPicPr>
          <p:cNvPr id="1026" name="Picture 2" descr="C:\Users\dursun\Desktop\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1" y="3581400"/>
            <a:ext cx="7209983"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46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 Train </a:t>
            </a:r>
            <a:r>
              <a:rPr lang="tr-TR" dirty="0" err="1" smtClean="0"/>
              <a:t>Cont</a:t>
            </a:r>
            <a:r>
              <a:rPr lang="tr-TR" dirty="0" smtClean="0"/>
              <a:t>.</a:t>
            </a:r>
            <a:endParaRPr lang="en-US" dirty="0"/>
          </a:p>
        </p:txBody>
      </p:sp>
      <p:sp>
        <p:nvSpPr>
          <p:cNvPr id="3" name="Content Placeholder 2"/>
          <p:cNvSpPr>
            <a:spLocks noGrp="1"/>
          </p:cNvSpPr>
          <p:nvPr>
            <p:ph idx="1"/>
          </p:nvPr>
        </p:nvSpPr>
        <p:spPr/>
        <p:txBody>
          <a:bodyPr>
            <a:normAutofit/>
          </a:bodyPr>
          <a:lstStyle/>
          <a:p>
            <a:r>
              <a:rPr lang="tr-TR" sz="2400" dirty="0" err="1" smtClean="0"/>
              <a:t>Sequential</a:t>
            </a:r>
            <a:r>
              <a:rPr lang="tr-TR" sz="2400" dirty="0" smtClean="0"/>
              <a:t> model </a:t>
            </a:r>
            <a:r>
              <a:rPr lang="tr-TR" sz="2400" dirty="0" err="1" smtClean="0"/>
              <a:t>created</a:t>
            </a:r>
            <a:r>
              <a:rPr lang="tr-TR" sz="2400" dirty="0" smtClean="0"/>
              <a:t>, </a:t>
            </a:r>
            <a:r>
              <a:rPr lang="tr-TR" sz="2400" dirty="0" err="1" smtClean="0"/>
              <a:t>layers</a:t>
            </a:r>
            <a:r>
              <a:rPr lang="tr-TR" sz="2400" dirty="0" smtClean="0"/>
              <a:t> </a:t>
            </a:r>
            <a:r>
              <a:rPr lang="tr-TR" sz="2400" dirty="0" err="1" smtClean="0"/>
              <a:t>added</a:t>
            </a:r>
            <a:r>
              <a:rPr lang="tr-TR" sz="2400" dirty="0" smtClean="0"/>
              <a:t>, model </a:t>
            </a:r>
            <a:r>
              <a:rPr lang="tr-TR" sz="2400" dirty="0" err="1" smtClean="0"/>
              <a:t>compiled,train</a:t>
            </a:r>
            <a:r>
              <a:rPr lang="tr-TR" sz="2400" dirty="0" smtClean="0"/>
              <a:t> data </a:t>
            </a:r>
            <a:r>
              <a:rPr lang="tr-TR" sz="2400" dirty="0" err="1" smtClean="0"/>
              <a:t>fitted</a:t>
            </a:r>
            <a:r>
              <a:rPr lang="tr-TR" sz="2400" dirty="0" err="1"/>
              <a:t>,</a:t>
            </a:r>
            <a:r>
              <a:rPr lang="tr-TR" sz="2400" dirty="0" err="1" smtClean="0"/>
              <a:t>test</a:t>
            </a:r>
            <a:r>
              <a:rPr lang="tr-TR" sz="2400" dirty="0" smtClean="0"/>
              <a:t> data </a:t>
            </a:r>
            <a:r>
              <a:rPr lang="tr-TR" sz="2400" dirty="0" err="1" smtClean="0"/>
              <a:t>predicted</a:t>
            </a:r>
            <a:r>
              <a:rPr lang="tr-TR" sz="2400" dirty="0" smtClean="0"/>
              <a:t> </a:t>
            </a:r>
            <a:r>
              <a:rPr lang="tr-TR" sz="2400" dirty="0" err="1" smtClean="0"/>
              <a:t>and</a:t>
            </a:r>
            <a:r>
              <a:rPr lang="tr-TR" sz="2400" dirty="0" smtClean="0"/>
              <a:t> </a:t>
            </a:r>
            <a:r>
              <a:rPr lang="tr-TR" sz="2400" dirty="0" err="1" smtClean="0"/>
              <a:t>result</a:t>
            </a:r>
            <a:r>
              <a:rPr lang="tr-TR" sz="2400" dirty="0" smtClean="0"/>
              <a:t> </a:t>
            </a:r>
            <a:r>
              <a:rPr lang="tr-TR" sz="2400" dirty="0" err="1" smtClean="0"/>
              <a:t>printted</a:t>
            </a:r>
            <a:r>
              <a:rPr lang="tr-TR" sz="2400" dirty="0" smtClean="0"/>
              <a:t> </a:t>
            </a:r>
            <a:r>
              <a:rPr lang="tr-TR" sz="2400" dirty="0" err="1" smtClean="0"/>
              <a:t>to</a:t>
            </a:r>
            <a:r>
              <a:rPr lang="tr-TR" sz="2400" dirty="0" smtClean="0"/>
              <a:t> </a:t>
            </a:r>
            <a:r>
              <a:rPr lang="tr-TR" sz="2400" dirty="0" err="1" smtClean="0"/>
              <a:t>screen</a:t>
            </a:r>
            <a:r>
              <a:rPr lang="tr-TR" sz="2400" dirty="0"/>
              <a:t> </a:t>
            </a:r>
            <a:r>
              <a:rPr lang="tr-TR" sz="2400" dirty="0" err="1" smtClean="0"/>
              <a:t>with</a:t>
            </a:r>
            <a:r>
              <a:rPr lang="tr-TR" sz="2400" dirty="0" smtClean="0"/>
              <a:t> </a:t>
            </a:r>
            <a:r>
              <a:rPr lang="tr-TR" sz="2400" dirty="0" err="1" smtClean="0"/>
              <a:t>classification</a:t>
            </a:r>
            <a:r>
              <a:rPr lang="tr-TR" sz="2400" dirty="0" smtClean="0"/>
              <a:t> </a:t>
            </a:r>
            <a:r>
              <a:rPr lang="tr-TR" sz="2400" dirty="0" err="1" smtClean="0"/>
              <a:t>result</a:t>
            </a:r>
            <a:r>
              <a:rPr lang="tr-TR" sz="2400" dirty="0" smtClean="0"/>
              <a:t>.</a:t>
            </a:r>
          </a:p>
        </p:txBody>
      </p:sp>
      <p:sp>
        <p:nvSpPr>
          <p:cNvPr id="5" name="Rectangle 4"/>
          <p:cNvSpPr/>
          <p:nvPr/>
        </p:nvSpPr>
        <p:spPr>
          <a:xfrm>
            <a:off x="728472" y="6377062"/>
            <a:ext cx="4572000" cy="215444"/>
          </a:xfrm>
          <a:prstGeom prst="rect">
            <a:avLst/>
          </a:prstGeom>
        </p:spPr>
        <p:txBody>
          <a:bodyPr>
            <a:spAutoFit/>
          </a:bodyPr>
          <a:lstStyle/>
          <a:p>
            <a:r>
              <a:rPr lang="tr-TR" sz="800" dirty="0" err="1"/>
              <a:t>Fig</a:t>
            </a:r>
            <a:r>
              <a:rPr lang="tr-TR" sz="800" dirty="0"/>
              <a:t>. </a:t>
            </a:r>
            <a:r>
              <a:rPr lang="tr-TR" sz="800" dirty="0" smtClean="0"/>
              <a:t>16.1 </a:t>
            </a:r>
            <a:r>
              <a:rPr lang="tr-TR" sz="800" dirty="0" err="1" smtClean="0"/>
              <a:t>create_model</a:t>
            </a:r>
            <a:r>
              <a:rPr lang="tr-TR" sz="800" dirty="0" smtClean="0"/>
              <a:t> </a:t>
            </a:r>
            <a:r>
              <a:rPr lang="tr-TR" sz="800" dirty="0" err="1" smtClean="0"/>
              <a:t>function</a:t>
            </a:r>
            <a:r>
              <a:rPr lang="tr-TR" sz="800" dirty="0" smtClean="0"/>
              <a:t> part-2</a:t>
            </a:r>
          </a:p>
        </p:txBody>
      </p:sp>
      <p:pic>
        <p:nvPicPr>
          <p:cNvPr id="2050" name="Picture 2" descr="C:\Users\dursun\Desktop\mode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2" y="3680772"/>
            <a:ext cx="6586728" cy="269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617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Live </a:t>
            </a:r>
            <a:r>
              <a:rPr lang="tr-TR" dirty="0" err="1" smtClean="0"/>
              <a:t>Camera</a:t>
            </a:r>
            <a:r>
              <a:rPr lang="tr-TR" dirty="0" smtClean="0"/>
              <a:t> Test</a:t>
            </a:r>
            <a:endParaRPr lang="en-US" dirty="0"/>
          </a:p>
        </p:txBody>
      </p:sp>
      <p:sp>
        <p:nvSpPr>
          <p:cNvPr id="3" name="Content Placeholder 2"/>
          <p:cNvSpPr>
            <a:spLocks noGrp="1"/>
          </p:cNvSpPr>
          <p:nvPr>
            <p:ph idx="1"/>
          </p:nvPr>
        </p:nvSpPr>
        <p:spPr/>
        <p:txBody>
          <a:bodyPr>
            <a:normAutofit/>
          </a:bodyPr>
          <a:lstStyle/>
          <a:p>
            <a:r>
              <a:rPr lang="tr-TR" sz="2000" dirty="0" err="1" smtClean="0"/>
              <a:t>Saved</a:t>
            </a:r>
            <a:r>
              <a:rPr lang="tr-TR" sz="2000" dirty="0" smtClean="0"/>
              <a:t> model </a:t>
            </a:r>
            <a:r>
              <a:rPr lang="tr-TR" sz="2000" dirty="0" err="1" smtClean="0"/>
              <a:t>loaded</a:t>
            </a:r>
            <a:r>
              <a:rPr lang="tr-TR" sz="2000" dirty="0" smtClean="0"/>
              <a:t>, </a:t>
            </a:r>
            <a:r>
              <a:rPr lang="tr-TR" sz="2000" dirty="0" err="1" smtClean="0"/>
              <a:t>live</a:t>
            </a:r>
            <a:r>
              <a:rPr lang="tr-TR" sz="2000" dirty="0" smtClean="0"/>
              <a:t> </a:t>
            </a:r>
            <a:r>
              <a:rPr lang="tr-TR" sz="2000" dirty="0" err="1" smtClean="0"/>
              <a:t>frame</a:t>
            </a:r>
            <a:r>
              <a:rPr lang="tr-TR" sz="2000" dirty="0" smtClean="0"/>
              <a:t> </a:t>
            </a:r>
            <a:r>
              <a:rPr lang="tr-TR" sz="2000" dirty="0" err="1" smtClean="0"/>
              <a:t>captured</a:t>
            </a:r>
            <a:r>
              <a:rPr lang="tr-TR" sz="2000" dirty="0" smtClean="0"/>
              <a:t> </a:t>
            </a:r>
            <a:r>
              <a:rPr lang="tr-TR" sz="2000" dirty="0" err="1" smtClean="0"/>
              <a:t>from</a:t>
            </a:r>
            <a:r>
              <a:rPr lang="tr-TR" sz="2000" dirty="0" smtClean="0"/>
              <a:t> </a:t>
            </a:r>
            <a:r>
              <a:rPr lang="tr-TR" sz="2000" dirty="0" err="1" smtClean="0"/>
              <a:t>camera</a:t>
            </a:r>
            <a:r>
              <a:rPr lang="tr-TR" sz="2000" dirty="0" smtClean="0"/>
              <a:t> </a:t>
            </a:r>
            <a:r>
              <a:rPr lang="tr-TR" sz="2000" dirty="0" err="1" smtClean="0"/>
              <a:t>and</a:t>
            </a:r>
            <a:r>
              <a:rPr lang="tr-TR" sz="2000" dirty="0" smtClean="0"/>
              <a:t> </a:t>
            </a:r>
            <a:r>
              <a:rPr lang="tr-TR" sz="2000" dirty="0" err="1" smtClean="0"/>
              <a:t>saved</a:t>
            </a:r>
            <a:r>
              <a:rPr lang="tr-TR" sz="2000" dirty="0" smtClean="0"/>
              <a:t> </a:t>
            </a:r>
            <a:r>
              <a:rPr lang="tr-TR" sz="2000" dirty="0" err="1" smtClean="0"/>
              <a:t>to</a:t>
            </a:r>
            <a:r>
              <a:rPr lang="tr-TR" sz="2000" dirty="0" smtClean="0"/>
              <a:t> </a:t>
            </a:r>
            <a:r>
              <a:rPr lang="tr-TR" sz="2000" dirty="0" err="1" smtClean="0"/>
              <a:t>use</a:t>
            </a:r>
            <a:r>
              <a:rPr lang="tr-TR" sz="2000" dirty="0" smtClean="0"/>
              <a:t>. </a:t>
            </a:r>
            <a:r>
              <a:rPr lang="tr-TR" sz="2000" dirty="0" err="1" smtClean="0"/>
              <a:t>Saved</a:t>
            </a:r>
            <a:r>
              <a:rPr lang="tr-TR" sz="2000" dirty="0" smtClean="0"/>
              <a:t> </a:t>
            </a:r>
            <a:r>
              <a:rPr lang="tr-TR" sz="2000" dirty="0" err="1" smtClean="0"/>
              <a:t>frame</a:t>
            </a:r>
            <a:r>
              <a:rPr lang="tr-TR" sz="2000" dirty="0" smtClean="0"/>
              <a:t> </a:t>
            </a:r>
            <a:r>
              <a:rPr lang="tr-TR" sz="2000" dirty="0" err="1" smtClean="0"/>
              <a:t>processed</a:t>
            </a:r>
            <a:r>
              <a:rPr lang="tr-TR" sz="2000" dirty="0" smtClean="0"/>
              <a:t> </a:t>
            </a:r>
            <a:r>
              <a:rPr lang="tr-TR" sz="2000" dirty="0" err="1" smtClean="0"/>
              <a:t>by</a:t>
            </a:r>
            <a:r>
              <a:rPr lang="tr-TR" sz="2000" dirty="0" smtClean="0"/>
              <a:t> </a:t>
            </a:r>
            <a:r>
              <a:rPr lang="tr-TR" sz="2000" dirty="0" err="1" smtClean="0"/>
              <a:t>previous</a:t>
            </a:r>
            <a:r>
              <a:rPr lang="tr-TR" sz="2000" dirty="0" smtClean="0"/>
              <a:t> </a:t>
            </a:r>
            <a:r>
              <a:rPr lang="tr-TR" sz="2000" dirty="0" err="1" smtClean="0"/>
              <a:t>functions</a:t>
            </a:r>
            <a:r>
              <a:rPr lang="tr-TR" sz="2000" dirty="0" smtClean="0"/>
              <a:t> </a:t>
            </a:r>
            <a:r>
              <a:rPr lang="tr-TR" sz="2000" dirty="0" err="1" smtClean="0"/>
              <a:t>and</a:t>
            </a:r>
            <a:r>
              <a:rPr lang="tr-TR" sz="2000" dirty="0" smtClean="0"/>
              <a:t> </a:t>
            </a:r>
            <a:r>
              <a:rPr lang="tr-TR" sz="2000" dirty="0" err="1" smtClean="0"/>
              <a:t>predicted</a:t>
            </a:r>
            <a:r>
              <a:rPr lang="tr-TR" sz="2000" dirty="0" smtClean="0"/>
              <a:t> </a:t>
            </a:r>
            <a:r>
              <a:rPr lang="tr-TR" sz="2000" dirty="0" err="1" smtClean="0"/>
              <a:t>by</a:t>
            </a:r>
            <a:r>
              <a:rPr lang="tr-TR" sz="2000" dirty="0" smtClean="0"/>
              <a:t> </a:t>
            </a:r>
            <a:r>
              <a:rPr lang="tr-TR" sz="2000" dirty="0" err="1" smtClean="0"/>
              <a:t>loaded</a:t>
            </a:r>
            <a:r>
              <a:rPr lang="tr-TR" sz="2000" dirty="0" smtClean="0"/>
              <a:t> model </a:t>
            </a:r>
            <a:r>
              <a:rPr lang="tr-TR" sz="2000" dirty="0" err="1" smtClean="0"/>
              <a:t>and</a:t>
            </a:r>
            <a:r>
              <a:rPr lang="tr-TR" sz="2000" dirty="0" smtClean="0"/>
              <a:t> </a:t>
            </a:r>
            <a:r>
              <a:rPr lang="tr-TR" sz="2000" dirty="0" err="1" smtClean="0"/>
              <a:t>result</a:t>
            </a:r>
            <a:r>
              <a:rPr lang="tr-TR" sz="2000" dirty="0" smtClean="0"/>
              <a:t> </a:t>
            </a:r>
            <a:r>
              <a:rPr lang="tr-TR" sz="2000" dirty="0" err="1" smtClean="0"/>
              <a:t>showed</a:t>
            </a:r>
            <a:r>
              <a:rPr lang="tr-TR" sz="2000" dirty="0" smtClean="0"/>
              <a:t>  </a:t>
            </a:r>
            <a:r>
              <a:rPr lang="tr-TR" sz="2000" dirty="0" err="1" smtClean="0"/>
              <a:t>to</a:t>
            </a:r>
            <a:r>
              <a:rPr lang="tr-TR" sz="2000" dirty="0" smtClean="0"/>
              <a:t> </a:t>
            </a:r>
            <a:r>
              <a:rPr lang="tr-TR" sz="2000" dirty="0" err="1" smtClean="0"/>
              <a:t>camera</a:t>
            </a:r>
            <a:r>
              <a:rPr lang="tr-TR" sz="2000" dirty="0" smtClean="0"/>
              <a:t> </a:t>
            </a:r>
            <a:r>
              <a:rPr lang="tr-TR" sz="2000" dirty="0" err="1" smtClean="0"/>
              <a:t>preview</a:t>
            </a:r>
            <a:r>
              <a:rPr lang="tr-TR" sz="2000" dirty="0" smtClean="0"/>
              <a:t>.</a:t>
            </a:r>
          </a:p>
        </p:txBody>
      </p:sp>
      <p:sp>
        <p:nvSpPr>
          <p:cNvPr id="5" name="Rectangle 4"/>
          <p:cNvSpPr/>
          <p:nvPr/>
        </p:nvSpPr>
        <p:spPr>
          <a:xfrm>
            <a:off x="720852" y="6584008"/>
            <a:ext cx="4572000" cy="215444"/>
          </a:xfrm>
          <a:prstGeom prst="rect">
            <a:avLst/>
          </a:prstGeom>
        </p:spPr>
        <p:txBody>
          <a:bodyPr>
            <a:spAutoFit/>
          </a:bodyPr>
          <a:lstStyle/>
          <a:p>
            <a:r>
              <a:rPr lang="tr-TR" sz="800" dirty="0" err="1"/>
              <a:t>Fig</a:t>
            </a:r>
            <a:r>
              <a:rPr lang="tr-TR" sz="800" dirty="0"/>
              <a:t>. </a:t>
            </a:r>
            <a:r>
              <a:rPr lang="tr-TR" sz="800" dirty="0" smtClean="0"/>
              <a:t>17.1 Live </a:t>
            </a:r>
            <a:r>
              <a:rPr lang="tr-TR" sz="800" dirty="0" err="1" smtClean="0"/>
              <a:t>camera</a:t>
            </a:r>
            <a:r>
              <a:rPr lang="tr-TR" sz="800" dirty="0" smtClean="0"/>
              <a:t> test </a:t>
            </a:r>
            <a:r>
              <a:rPr lang="tr-TR" sz="800" dirty="0" err="1" smtClean="0"/>
              <a:t>function</a:t>
            </a:r>
            <a:r>
              <a:rPr lang="tr-TR" sz="800" dirty="0" smtClean="0"/>
              <a:t>.</a:t>
            </a:r>
          </a:p>
        </p:txBody>
      </p:sp>
      <p:pic>
        <p:nvPicPr>
          <p:cNvPr id="9218" name="Picture 2" descr="C:\Users\dursun\Desktop\live c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51" y="3200400"/>
            <a:ext cx="4545665" cy="338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617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Conclusion</a:t>
            </a:r>
            <a:endParaRPr lang="en-US" dirty="0"/>
          </a:p>
        </p:txBody>
      </p:sp>
      <p:sp>
        <p:nvSpPr>
          <p:cNvPr id="3" name="Content Placeholder 2"/>
          <p:cNvSpPr>
            <a:spLocks noGrp="1"/>
          </p:cNvSpPr>
          <p:nvPr>
            <p:ph idx="1"/>
          </p:nvPr>
        </p:nvSpPr>
        <p:spPr/>
        <p:txBody>
          <a:bodyPr>
            <a:normAutofit/>
          </a:bodyPr>
          <a:lstStyle/>
          <a:p>
            <a:r>
              <a:rPr lang="tr-TR" sz="2400" dirty="0"/>
              <a:t>P</a:t>
            </a:r>
            <a:r>
              <a:rPr lang="tr-TR" sz="2400" dirty="0" smtClean="0"/>
              <a:t>roject can </a:t>
            </a:r>
            <a:r>
              <a:rPr lang="tr-TR" sz="2400" dirty="0" err="1" smtClean="0"/>
              <a:t>classify</a:t>
            </a:r>
            <a:r>
              <a:rPr lang="tr-TR" sz="2400" dirty="0" smtClean="0"/>
              <a:t> </a:t>
            </a:r>
            <a:r>
              <a:rPr lang="tr-TR" sz="2400" dirty="0" err="1" smtClean="0"/>
              <a:t>lesions</a:t>
            </a:r>
            <a:r>
              <a:rPr lang="tr-TR" sz="2400" dirty="0" smtClean="0"/>
              <a:t> 40% – 45% </a:t>
            </a:r>
            <a:r>
              <a:rPr lang="tr-TR" sz="2400" dirty="0" err="1" smtClean="0"/>
              <a:t>correctly</a:t>
            </a:r>
            <a:r>
              <a:rPr lang="tr-TR" sz="2400" dirty="0" smtClean="0"/>
              <a:t>. </a:t>
            </a:r>
            <a:endParaRPr lang="en-US" sz="2400" dirty="0"/>
          </a:p>
        </p:txBody>
      </p:sp>
    </p:spTree>
    <p:extLst>
      <p:ext uri="{BB962C8B-B14F-4D97-AF65-F5344CB8AC3E}">
        <p14:creationId xmlns:p14="http://schemas.microsoft.com/office/powerpoint/2010/main" val="3994450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Feature</a:t>
            </a:r>
            <a:r>
              <a:rPr lang="tr-TR" dirty="0"/>
              <a:t> </a:t>
            </a:r>
            <a:r>
              <a:rPr lang="tr-TR" dirty="0" smtClean="0"/>
              <a:t>Works</a:t>
            </a:r>
            <a:endParaRPr lang="en-US" dirty="0"/>
          </a:p>
        </p:txBody>
      </p:sp>
      <p:sp>
        <p:nvSpPr>
          <p:cNvPr id="3" name="Content Placeholder 2"/>
          <p:cNvSpPr>
            <a:spLocks noGrp="1"/>
          </p:cNvSpPr>
          <p:nvPr>
            <p:ph idx="1"/>
          </p:nvPr>
        </p:nvSpPr>
        <p:spPr/>
        <p:txBody>
          <a:bodyPr/>
          <a:lstStyle/>
          <a:p>
            <a:r>
              <a:rPr lang="tr-TR" dirty="0" err="1"/>
              <a:t>This</a:t>
            </a:r>
            <a:r>
              <a:rPr lang="tr-TR" dirty="0"/>
              <a:t> </a:t>
            </a:r>
            <a:r>
              <a:rPr lang="tr-TR" dirty="0" err="1"/>
              <a:t>project</a:t>
            </a:r>
            <a:r>
              <a:rPr lang="tr-TR" dirty="0"/>
              <a:t> can </a:t>
            </a:r>
            <a:r>
              <a:rPr lang="tr-TR" dirty="0" err="1"/>
              <a:t>evolve</a:t>
            </a:r>
            <a:r>
              <a:rPr lang="tr-TR" dirty="0"/>
              <a:t> a </a:t>
            </a:r>
            <a:r>
              <a:rPr lang="tr-TR" dirty="0" err="1"/>
              <a:t>product</a:t>
            </a:r>
            <a:r>
              <a:rPr lang="tr-TR" dirty="0"/>
              <a:t> </a:t>
            </a:r>
            <a:r>
              <a:rPr lang="tr-TR" dirty="0" err="1"/>
              <a:t>with</a:t>
            </a:r>
            <a:r>
              <a:rPr lang="tr-TR" dirty="0"/>
              <a:t> </a:t>
            </a:r>
            <a:r>
              <a:rPr lang="tr-TR" dirty="0" err="1"/>
              <a:t>raspberry</a:t>
            </a:r>
            <a:r>
              <a:rPr lang="tr-TR" dirty="0"/>
              <a:t> pi </a:t>
            </a:r>
            <a:r>
              <a:rPr lang="tr-TR" dirty="0" err="1"/>
              <a:t>and</a:t>
            </a:r>
            <a:r>
              <a:rPr lang="tr-TR" dirty="0"/>
              <a:t> a </a:t>
            </a:r>
            <a:r>
              <a:rPr lang="tr-TR" dirty="0" err="1"/>
              <a:t>camera</a:t>
            </a:r>
            <a:r>
              <a:rPr lang="tr-TR" dirty="0"/>
              <a:t> (</a:t>
            </a:r>
            <a:r>
              <a:rPr lang="tr-TR" dirty="0" err="1"/>
              <a:t>module</a:t>
            </a:r>
            <a:r>
              <a:rPr lang="tr-TR" dirty="0"/>
              <a:t> </a:t>
            </a:r>
            <a:r>
              <a:rPr lang="tr-TR" dirty="0" err="1"/>
              <a:t>or</a:t>
            </a:r>
            <a:r>
              <a:rPr lang="tr-TR" dirty="0"/>
              <a:t> USB).</a:t>
            </a:r>
          </a:p>
          <a:p>
            <a:r>
              <a:rPr lang="tr-TR" dirty="0" err="1"/>
              <a:t>In</a:t>
            </a:r>
            <a:r>
              <a:rPr lang="tr-TR" dirty="0"/>
              <a:t> </a:t>
            </a:r>
            <a:r>
              <a:rPr lang="tr-TR" dirty="0" err="1"/>
              <a:t>this</a:t>
            </a:r>
            <a:r>
              <a:rPr lang="tr-TR" dirty="0"/>
              <a:t> </a:t>
            </a:r>
            <a:r>
              <a:rPr lang="tr-TR" dirty="0" err="1"/>
              <a:t>situation</a:t>
            </a:r>
            <a:r>
              <a:rPr lang="tr-TR" dirty="0"/>
              <a:t> </a:t>
            </a:r>
            <a:r>
              <a:rPr lang="tr-TR" dirty="0" err="1"/>
              <a:t>raspberry</a:t>
            </a:r>
            <a:r>
              <a:rPr lang="tr-TR" dirty="0"/>
              <a:t> pi can </a:t>
            </a:r>
            <a:r>
              <a:rPr lang="tr-TR" dirty="0" err="1"/>
              <a:t>serve</a:t>
            </a:r>
            <a:r>
              <a:rPr lang="tr-TR" dirty="0"/>
              <a:t> </a:t>
            </a:r>
            <a:r>
              <a:rPr lang="tr-TR" dirty="0" err="1"/>
              <a:t>camera</a:t>
            </a:r>
            <a:r>
              <a:rPr lang="tr-TR" dirty="0"/>
              <a:t> </a:t>
            </a:r>
            <a:r>
              <a:rPr lang="tr-TR" dirty="0" err="1"/>
              <a:t>preview</a:t>
            </a:r>
            <a:r>
              <a:rPr lang="tr-TR" dirty="0"/>
              <a:t> </a:t>
            </a:r>
            <a:r>
              <a:rPr lang="tr-TR" dirty="0" err="1"/>
              <a:t>which</a:t>
            </a:r>
            <a:r>
              <a:rPr lang="tr-TR" dirty="0"/>
              <a:t> </a:t>
            </a:r>
            <a:r>
              <a:rPr lang="tr-TR" dirty="0" err="1"/>
              <a:t>includes</a:t>
            </a:r>
            <a:r>
              <a:rPr lang="tr-TR" dirty="0"/>
              <a:t> </a:t>
            </a:r>
            <a:r>
              <a:rPr lang="tr-TR" dirty="0" err="1"/>
              <a:t>classification</a:t>
            </a:r>
            <a:r>
              <a:rPr lang="tr-TR" dirty="0"/>
              <a:t> </a:t>
            </a:r>
            <a:r>
              <a:rPr lang="tr-TR" dirty="0" err="1"/>
              <a:t>result</a:t>
            </a:r>
            <a:r>
              <a:rPr lang="tr-TR" dirty="0"/>
              <a:t> in a </a:t>
            </a:r>
            <a:r>
              <a:rPr lang="tr-TR" dirty="0" err="1"/>
              <a:t>webserver</a:t>
            </a:r>
            <a:r>
              <a:rPr lang="tr-TR" dirty="0"/>
              <a:t> </a:t>
            </a:r>
            <a:r>
              <a:rPr lang="tr-TR" dirty="0" err="1"/>
              <a:t>using</a:t>
            </a:r>
            <a:r>
              <a:rPr lang="tr-TR" dirty="0"/>
              <a:t> </a:t>
            </a:r>
            <a:r>
              <a:rPr lang="tr-TR" dirty="0" err="1"/>
              <a:t>RPi</a:t>
            </a:r>
            <a:r>
              <a:rPr lang="tr-TR" dirty="0"/>
              <a:t> Cam Web </a:t>
            </a:r>
            <a:r>
              <a:rPr lang="tr-TR" dirty="0" err="1"/>
              <a:t>Interface</a:t>
            </a:r>
            <a:r>
              <a:rPr lang="tr-TR" dirty="0"/>
              <a:t> </a:t>
            </a:r>
            <a:r>
              <a:rPr lang="tr-TR" dirty="0" err="1"/>
              <a:t>to</a:t>
            </a:r>
            <a:r>
              <a:rPr lang="tr-TR" dirty="0"/>
              <a:t> </a:t>
            </a:r>
            <a:r>
              <a:rPr lang="tr-TR" dirty="0" err="1"/>
              <a:t>avoid</a:t>
            </a:r>
            <a:r>
              <a:rPr lang="tr-TR" dirty="0"/>
              <a:t> </a:t>
            </a:r>
            <a:r>
              <a:rPr lang="tr-TR" dirty="0" err="1"/>
              <a:t>using</a:t>
            </a:r>
            <a:r>
              <a:rPr lang="tr-TR" dirty="0"/>
              <a:t> a </a:t>
            </a:r>
            <a:r>
              <a:rPr lang="tr-TR" dirty="0" err="1"/>
              <a:t>screen</a:t>
            </a:r>
            <a:r>
              <a:rPr lang="tr-TR" dirty="0"/>
              <a:t> </a:t>
            </a:r>
            <a:r>
              <a:rPr lang="tr-TR" dirty="0" err="1"/>
              <a:t>to</a:t>
            </a:r>
            <a:r>
              <a:rPr lang="tr-TR" dirty="0"/>
              <a:t> </a:t>
            </a:r>
            <a:r>
              <a:rPr lang="tr-TR" dirty="0" err="1"/>
              <a:t>decrease</a:t>
            </a:r>
            <a:r>
              <a:rPr lang="tr-TR" dirty="0"/>
              <a:t> </a:t>
            </a:r>
            <a:r>
              <a:rPr lang="tr-TR" dirty="0" err="1"/>
              <a:t>cost</a:t>
            </a:r>
            <a:r>
              <a:rPr lang="tr-TR" dirty="0"/>
              <a:t>. </a:t>
            </a:r>
          </a:p>
          <a:p>
            <a:pPr marL="109728" indent="0">
              <a:buNone/>
            </a:pPr>
            <a:endParaRPr lang="en-US" dirty="0"/>
          </a:p>
        </p:txBody>
      </p:sp>
    </p:spTree>
    <p:extLst>
      <p:ext uri="{BB962C8B-B14F-4D97-AF65-F5344CB8AC3E}">
        <p14:creationId xmlns:p14="http://schemas.microsoft.com/office/powerpoint/2010/main" val="3186298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Content</a:t>
            </a:r>
            <a:endParaRPr lang="en-US" dirty="0"/>
          </a:p>
        </p:txBody>
      </p:sp>
      <p:sp>
        <p:nvSpPr>
          <p:cNvPr id="3" name="Content Placeholder 2"/>
          <p:cNvSpPr>
            <a:spLocks noGrp="1"/>
          </p:cNvSpPr>
          <p:nvPr>
            <p:ph idx="1"/>
          </p:nvPr>
        </p:nvSpPr>
        <p:spPr/>
        <p:txBody>
          <a:bodyPr/>
          <a:lstStyle/>
          <a:p>
            <a:r>
              <a:rPr lang="tr-TR" dirty="0" err="1" smtClean="0"/>
              <a:t>Introduction</a:t>
            </a:r>
            <a:endParaRPr lang="tr-TR" dirty="0" smtClean="0"/>
          </a:p>
          <a:p>
            <a:r>
              <a:rPr lang="tr-TR" dirty="0" err="1" smtClean="0"/>
              <a:t>Requirements</a:t>
            </a:r>
            <a:endParaRPr lang="tr-TR" dirty="0" smtClean="0"/>
          </a:p>
          <a:p>
            <a:r>
              <a:rPr lang="tr-TR" dirty="0" err="1" smtClean="0"/>
              <a:t>Dataset</a:t>
            </a:r>
            <a:endParaRPr lang="tr-TR" dirty="0" smtClean="0"/>
          </a:p>
          <a:p>
            <a:r>
              <a:rPr lang="tr-TR" dirty="0" err="1" smtClean="0"/>
              <a:t>Preprocessing</a:t>
            </a:r>
            <a:endParaRPr lang="tr-TR" dirty="0"/>
          </a:p>
          <a:p>
            <a:r>
              <a:rPr lang="tr-TR" dirty="0" smtClean="0"/>
              <a:t>Model Train</a:t>
            </a:r>
          </a:p>
          <a:p>
            <a:r>
              <a:rPr lang="tr-TR" dirty="0" smtClean="0"/>
              <a:t>Live </a:t>
            </a:r>
            <a:r>
              <a:rPr lang="tr-TR" dirty="0" err="1" smtClean="0"/>
              <a:t>Camera</a:t>
            </a:r>
            <a:r>
              <a:rPr lang="tr-TR" dirty="0" smtClean="0"/>
              <a:t> Test</a:t>
            </a:r>
          </a:p>
          <a:p>
            <a:r>
              <a:rPr lang="tr-TR" dirty="0" err="1" smtClean="0"/>
              <a:t>Conclusion</a:t>
            </a:r>
            <a:endParaRPr lang="tr-TR" dirty="0" smtClean="0"/>
          </a:p>
          <a:p>
            <a:r>
              <a:rPr lang="tr-TR" dirty="0" err="1" smtClean="0"/>
              <a:t>Feature</a:t>
            </a:r>
            <a:r>
              <a:rPr lang="tr-TR" dirty="0" smtClean="0"/>
              <a:t> Works</a:t>
            </a:r>
          </a:p>
          <a:p>
            <a:r>
              <a:rPr lang="tr-TR" dirty="0" smtClean="0"/>
              <a:t>Reference</a:t>
            </a:r>
            <a:endParaRPr lang="en-US" dirty="0"/>
          </a:p>
        </p:txBody>
      </p:sp>
    </p:spTree>
    <p:extLst>
      <p:ext uri="{BB962C8B-B14F-4D97-AF65-F5344CB8AC3E}">
        <p14:creationId xmlns:p14="http://schemas.microsoft.com/office/powerpoint/2010/main" val="1642323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Reference</a:t>
            </a:r>
            <a:endParaRPr lang="en-US" dirty="0"/>
          </a:p>
        </p:txBody>
      </p:sp>
      <p:sp>
        <p:nvSpPr>
          <p:cNvPr id="3" name="Content Placeholder 2"/>
          <p:cNvSpPr>
            <a:spLocks noGrp="1"/>
          </p:cNvSpPr>
          <p:nvPr>
            <p:ph idx="1"/>
          </p:nvPr>
        </p:nvSpPr>
        <p:spPr/>
        <p:txBody>
          <a:bodyPr>
            <a:normAutofit/>
          </a:bodyPr>
          <a:lstStyle/>
          <a:p>
            <a:r>
              <a:rPr lang="en-US" sz="1400" dirty="0">
                <a:hlinkClick r:id="rId2"/>
              </a:rPr>
              <a:t>https://</a:t>
            </a:r>
            <a:r>
              <a:rPr lang="en-US" sz="1400" dirty="0" smtClean="0">
                <a:hlinkClick r:id="rId2"/>
              </a:rPr>
              <a:t>dataverse.harvard.edu/dataset.xhtml?persistentId=doi:10.7910/DVN/DBW86T</a:t>
            </a:r>
            <a:r>
              <a:rPr lang="tr-TR" sz="1400" dirty="0" smtClean="0"/>
              <a:t> </a:t>
            </a:r>
          </a:p>
          <a:p>
            <a:r>
              <a:rPr lang="en-US" sz="1400" dirty="0" smtClean="0">
                <a:hlinkClick r:id="rId3"/>
              </a:rPr>
              <a:t>https</a:t>
            </a:r>
            <a:r>
              <a:rPr lang="en-US" sz="1400" dirty="0">
                <a:hlinkClick r:id="rId3"/>
              </a:rPr>
              <a:t>://</a:t>
            </a:r>
            <a:r>
              <a:rPr lang="en-US" sz="1400" dirty="0" smtClean="0">
                <a:hlinkClick r:id="rId3"/>
              </a:rPr>
              <a:t>www.kaggle.com/vbookshelf/skin-lesion-analyzer-tensorflow-js-web-app/execution</a:t>
            </a:r>
            <a:endParaRPr lang="tr-TR" sz="1400" dirty="0" smtClean="0"/>
          </a:p>
          <a:p>
            <a:r>
              <a:rPr lang="en-US" sz="1400" dirty="0" smtClean="0">
                <a:hlinkClick r:id="rId4"/>
              </a:rPr>
              <a:t>https</a:t>
            </a:r>
            <a:r>
              <a:rPr lang="en-US" sz="1400" dirty="0">
                <a:hlinkClick r:id="rId4"/>
              </a:rPr>
              <a:t>://keras.io/api</a:t>
            </a:r>
            <a:r>
              <a:rPr lang="en-US" sz="1400" dirty="0" smtClean="0">
                <a:hlinkClick r:id="rId4"/>
              </a:rPr>
              <a:t>/</a:t>
            </a:r>
            <a:endParaRPr lang="tr-TR" sz="1400" dirty="0" smtClean="0"/>
          </a:p>
          <a:p>
            <a:r>
              <a:rPr lang="en-US" sz="1400" dirty="0" smtClean="0">
                <a:hlinkClick r:id="rId5"/>
              </a:rPr>
              <a:t>https</a:t>
            </a:r>
            <a:r>
              <a:rPr lang="en-US" sz="1400" dirty="0">
                <a:hlinkClick r:id="rId5"/>
              </a:rPr>
              <a:t>://</a:t>
            </a:r>
            <a:r>
              <a:rPr lang="en-US" sz="1400" dirty="0" smtClean="0">
                <a:hlinkClick r:id="rId5"/>
              </a:rPr>
              <a:t>docs.opencv.org/4.3.0/d6/d00/tutorial_py_root.html</a:t>
            </a:r>
            <a:r>
              <a:rPr lang="tr-TR" sz="1400" dirty="0" smtClean="0"/>
              <a:t> </a:t>
            </a:r>
            <a:r>
              <a:rPr lang="en-US" sz="1400" dirty="0" smtClean="0">
                <a:hlinkClick r:id="rId6"/>
              </a:rPr>
              <a:t>https</a:t>
            </a:r>
            <a:r>
              <a:rPr lang="en-US" sz="1400" dirty="0">
                <a:hlinkClick r:id="rId6"/>
              </a:rPr>
              <a:t>://www.kaggle.com/vbookshelf/skin-lesion-analyzer-tensorflow-js-web-app</a:t>
            </a:r>
            <a:endParaRPr lang="en-US" sz="1400" dirty="0"/>
          </a:p>
          <a:p>
            <a:pPr fontAlgn="base"/>
            <a:r>
              <a:rPr lang="en-US" sz="1400" dirty="0">
                <a:hlinkClick r:id="rId7"/>
              </a:rPr>
              <a:t>https://www.semanticscholar.org/paper/Expert-System-For-Diagnosis-Of-Skin-Diseases-Amarathunga-Ellawala/44ea2264c70c2d631ef5f638179c0c44eff78078#paper-header</a:t>
            </a:r>
            <a:endParaRPr lang="en-US" sz="1400" dirty="0"/>
          </a:p>
          <a:p>
            <a:pPr fontAlgn="base"/>
            <a:r>
              <a:rPr lang="en-US" sz="1400" dirty="0">
                <a:hlinkClick r:id="rId8"/>
              </a:rPr>
              <a:t>https://www.hindawi.com/journals/cmmm/2018/8145713/</a:t>
            </a:r>
            <a:endParaRPr lang="en-US" sz="1400" dirty="0"/>
          </a:p>
          <a:p>
            <a:pPr fontAlgn="base"/>
            <a:r>
              <a:rPr lang="en-US" sz="1400" dirty="0">
                <a:hlinkClick r:id="rId9"/>
              </a:rPr>
              <a:t>https://www.analyticsvidhya.com/blog/2019/08/3-techniques-extract-features-from-image-data-machine-learning-python/</a:t>
            </a:r>
            <a:endParaRPr lang="en-US" sz="1400" dirty="0"/>
          </a:p>
          <a:p>
            <a:pPr fontAlgn="base"/>
            <a:r>
              <a:rPr lang="en-US" sz="1400" dirty="0">
                <a:hlinkClick r:id="rId10"/>
              </a:rPr>
              <a:t>https://keras.io/getting_started/</a:t>
            </a:r>
            <a:endParaRPr lang="en-US" sz="1400" dirty="0"/>
          </a:p>
          <a:p>
            <a:pPr fontAlgn="base"/>
            <a:r>
              <a:rPr lang="en-US" sz="1400" dirty="0">
                <a:hlinkClick r:id="rId11"/>
              </a:rPr>
              <a:t>https://docs.opencv.org/master/d1/d32/tutorial_py_contour_properties.html</a:t>
            </a:r>
            <a:endParaRPr lang="en-US" sz="1400" dirty="0"/>
          </a:p>
          <a:p>
            <a:endParaRPr lang="en-US" dirty="0"/>
          </a:p>
        </p:txBody>
      </p:sp>
    </p:spTree>
    <p:extLst>
      <p:ext uri="{BB962C8B-B14F-4D97-AF65-F5344CB8AC3E}">
        <p14:creationId xmlns:p14="http://schemas.microsoft.com/office/powerpoint/2010/main" val="2851516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Introduction</a:t>
            </a:r>
            <a:endParaRPr lang="en-US" dirty="0"/>
          </a:p>
        </p:txBody>
      </p:sp>
      <p:sp>
        <p:nvSpPr>
          <p:cNvPr id="3" name="Content Placeholder 2"/>
          <p:cNvSpPr>
            <a:spLocks noGrp="1"/>
          </p:cNvSpPr>
          <p:nvPr>
            <p:ph idx="1"/>
          </p:nvPr>
        </p:nvSpPr>
        <p:spPr/>
        <p:txBody>
          <a:bodyPr>
            <a:normAutofit/>
          </a:bodyPr>
          <a:lstStyle/>
          <a:p>
            <a:pPr marL="109728" indent="0">
              <a:buNone/>
            </a:pPr>
            <a:r>
              <a:rPr lang="en-US" sz="2000" dirty="0"/>
              <a:t>This project covers three type of skin disease recognition by using image processing and neural network. Supervised learning approach  was used to train neural network. Dataset images used to create the neural network model were taken from the HAM10000 (Human Against Machine) image dataset</a:t>
            </a:r>
            <a:r>
              <a:rPr lang="en-US" sz="2000" dirty="0" smtClean="0"/>
              <a:t>.</a:t>
            </a:r>
            <a:r>
              <a:rPr lang="tr-TR" sz="2000" dirty="0"/>
              <a:t> </a:t>
            </a:r>
            <a:r>
              <a:rPr lang="tr-TR" sz="2000" dirty="0" err="1"/>
              <a:t>This</a:t>
            </a:r>
            <a:r>
              <a:rPr lang="tr-TR" sz="2000" dirty="0"/>
              <a:t> Project </a:t>
            </a:r>
            <a:r>
              <a:rPr lang="tr-TR" sz="2000" dirty="0" err="1"/>
              <a:t>aim</a:t>
            </a:r>
            <a:r>
              <a:rPr lang="tr-TR" sz="2000" dirty="0"/>
              <a:t> </a:t>
            </a:r>
            <a:r>
              <a:rPr lang="tr-TR" sz="2000" dirty="0" err="1"/>
              <a:t>to</a:t>
            </a:r>
            <a:r>
              <a:rPr lang="tr-TR" sz="2000" dirty="0"/>
              <a:t> </a:t>
            </a:r>
            <a:r>
              <a:rPr lang="tr-TR" sz="2000" dirty="0" err="1"/>
              <a:t>classify</a:t>
            </a:r>
            <a:r>
              <a:rPr lang="tr-TR" sz="2000" dirty="0"/>
              <a:t> </a:t>
            </a:r>
            <a:r>
              <a:rPr lang="tr-TR" sz="2000" dirty="0" err="1"/>
              <a:t>Melanocytic</a:t>
            </a:r>
            <a:r>
              <a:rPr lang="tr-TR" sz="2000" dirty="0"/>
              <a:t> nevi, </a:t>
            </a:r>
            <a:r>
              <a:rPr lang="tr-TR" sz="2000" dirty="0" err="1"/>
              <a:t>Melanoma</a:t>
            </a:r>
            <a:r>
              <a:rPr lang="tr-TR" sz="2000" dirty="0"/>
              <a:t>, </a:t>
            </a:r>
            <a:r>
              <a:rPr lang="tr-TR" sz="2000" dirty="0" err="1"/>
              <a:t>Benign</a:t>
            </a:r>
            <a:r>
              <a:rPr lang="tr-TR" sz="2000" dirty="0"/>
              <a:t> </a:t>
            </a:r>
            <a:r>
              <a:rPr lang="tr-TR" sz="2000" dirty="0" err="1" smtClean="0"/>
              <a:t>keratosis</a:t>
            </a:r>
            <a:r>
              <a:rPr lang="tr-TR" sz="2000" dirty="0" smtClean="0"/>
              <a:t>. </a:t>
            </a:r>
            <a:r>
              <a:rPr lang="en-US" sz="2000" dirty="0"/>
              <a:t/>
            </a:r>
            <a:br>
              <a:rPr lang="en-US" sz="2000" dirty="0"/>
            </a:br>
            <a:r>
              <a:rPr lang="en-US" sz="2000" dirty="0"/>
              <a:t>It is aimed to spend less processing power at the artificial neural network stage by creating a numerical data set with the information obtained from the form of the lesion.</a:t>
            </a:r>
          </a:p>
        </p:txBody>
      </p:sp>
    </p:spTree>
    <p:extLst>
      <p:ext uri="{BB962C8B-B14F-4D97-AF65-F5344CB8AC3E}">
        <p14:creationId xmlns:p14="http://schemas.microsoft.com/office/powerpoint/2010/main" val="3945247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Requirements</a:t>
            </a:r>
            <a:endParaRPr lang="en-US" dirty="0"/>
          </a:p>
        </p:txBody>
      </p:sp>
      <p:sp>
        <p:nvSpPr>
          <p:cNvPr id="3" name="Content Placeholder 2"/>
          <p:cNvSpPr>
            <a:spLocks noGrp="1"/>
          </p:cNvSpPr>
          <p:nvPr>
            <p:ph idx="1"/>
          </p:nvPr>
        </p:nvSpPr>
        <p:spPr/>
        <p:txBody>
          <a:bodyPr/>
          <a:lstStyle/>
          <a:p>
            <a:r>
              <a:rPr lang="en-US" sz="2000" dirty="0"/>
              <a:t>A computer with webcam and a python environment to satisfy project's requirements specified below is </a:t>
            </a:r>
            <a:r>
              <a:rPr lang="en-US" sz="2000" dirty="0" smtClean="0"/>
              <a:t>needed</a:t>
            </a:r>
            <a:endParaRPr lang="tr-TR" sz="2000" dirty="0" smtClean="0"/>
          </a:p>
          <a:p>
            <a:r>
              <a:rPr lang="tr-TR" sz="2000" dirty="0" err="1"/>
              <a:t>P</a:t>
            </a:r>
            <a:r>
              <a:rPr lang="tr-TR" sz="2000" dirty="0" err="1" smtClean="0"/>
              <a:t>ython</a:t>
            </a:r>
            <a:r>
              <a:rPr lang="tr-TR" sz="2000" dirty="0" smtClean="0"/>
              <a:t> 3.7</a:t>
            </a:r>
          </a:p>
          <a:p>
            <a:r>
              <a:rPr lang="tr-TR" sz="2000" dirty="0" err="1" smtClean="0"/>
              <a:t>OpenCV</a:t>
            </a:r>
            <a:r>
              <a:rPr lang="tr-TR" sz="2000" dirty="0" smtClean="0"/>
              <a:t> 4.2</a:t>
            </a:r>
          </a:p>
          <a:p>
            <a:r>
              <a:rPr lang="tr-TR" sz="2000" dirty="0" err="1" smtClean="0"/>
              <a:t>Keras</a:t>
            </a:r>
            <a:r>
              <a:rPr lang="tr-TR" sz="2000" dirty="0" smtClean="0"/>
              <a:t> 2 (</a:t>
            </a:r>
            <a:r>
              <a:rPr lang="tr-TR" sz="2000" dirty="0" err="1" smtClean="0"/>
              <a:t>Tensorflow</a:t>
            </a:r>
            <a:r>
              <a:rPr lang="tr-TR" sz="2000" dirty="0" smtClean="0"/>
              <a:t> </a:t>
            </a:r>
            <a:r>
              <a:rPr lang="tr-TR" sz="2000" dirty="0" err="1" smtClean="0"/>
              <a:t>backend</a:t>
            </a:r>
            <a:r>
              <a:rPr lang="tr-TR" sz="2000" dirty="0" smtClean="0"/>
              <a:t>)</a:t>
            </a:r>
          </a:p>
          <a:p>
            <a:r>
              <a:rPr lang="tr-TR" sz="2000" dirty="0" err="1" smtClean="0"/>
              <a:t>Numpy</a:t>
            </a:r>
            <a:endParaRPr lang="tr-TR" sz="2000" dirty="0" smtClean="0"/>
          </a:p>
          <a:p>
            <a:r>
              <a:rPr lang="tr-TR" sz="2000" dirty="0" err="1" smtClean="0"/>
              <a:t>Pandas</a:t>
            </a:r>
            <a:endParaRPr lang="tr-TR" sz="2000" dirty="0" smtClean="0"/>
          </a:p>
        </p:txBody>
      </p:sp>
    </p:spTree>
    <p:extLst>
      <p:ext uri="{BB962C8B-B14F-4D97-AF65-F5344CB8AC3E}">
        <p14:creationId xmlns:p14="http://schemas.microsoft.com/office/powerpoint/2010/main" val="3987561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Dataset</a:t>
            </a:r>
            <a:endParaRPr lang="en-US" dirty="0"/>
          </a:p>
        </p:txBody>
      </p:sp>
      <p:sp>
        <p:nvSpPr>
          <p:cNvPr id="3" name="Content Placeholder 2"/>
          <p:cNvSpPr>
            <a:spLocks noGrp="1"/>
          </p:cNvSpPr>
          <p:nvPr>
            <p:ph idx="1"/>
          </p:nvPr>
        </p:nvSpPr>
        <p:spPr>
          <a:xfrm>
            <a:off x="457200" y="2249424"/>
            <a:ext cx="8229600" cy="4608576"/>
          </a:xfrm>
        </p:spPr>
        <p:txBody>
          <a:bodyPr/>
          <a:lstStyle/>
          <a:p>
            <a:r>
              <a:rPr lang="tr-TR" dirty="0" smtClean="0"/>
              <a:t>Data set </a:t>
            </a:r>
            <a:r>
              <a:rPr lang="tr-TR" dirty="0" err="1" smtClean="0"/>
              <a:t>contains</a:t>
            </a:r>
            <a:r>
              <a:rPr lang="tr-TR" dirty="0" smtClean="0"/>
              <a:t> seven </a:t>
            </a:r>
            <a:r>
              <a:rPr lang="tr-TR" dirty="0" err="1" smtClean="0"/>
              <a:t>type</a:t>
            </a:r>
            <a:r>
              <a:rPr lang="tr-TR" dirty="0" smtClean="0"/>
              <a:t> of skin </a:t>
            </a:r>
            <a:r>
              <a:rPr lang="tr-TR" dirty="0" err="1" smtClean="0"/>
              <a:t>lesion</a:t>
            </a:r>
            <a:r>
              <a:rPr lang="tr-TR" dirty="0" smtClean="0"/>
              <a:t>.</a:t>
            </a:r>
          </a:p>
          <a:p>
            <a:r>
              <a:rPr lang="tr-TR" sz="1200" dirty="0" err="1" smtClean="0"/>
              <a:t>These</a:t>
            </a:r>
            <a:r>
              <a:rPr lang="tr-TR" sz="1200" dirty="0" smtClean="0"/>
              <a:t> </a:t>
            </a:r>
            <a:r>
              <a:rPr lang="tr-TR" sz="1200" dirty="0" err="1" smtClean="0"/>
              <a:t>are</a:t>
            </a:r>
            <a:r>
              <a:rPr lang="tr-TR" sz="1200" dirty="0" smtClean="0"/>
              <a:t> </a:t>
            </a:r>
            <a:r>
              <a:rPr lang="tr-TR" sz="1200" dirty="0" err="1" smtClean="0"/>
              <a:t>classes</a:t>
            </a:r>
            <a:r>
              <a:rPr lang="tr-TR" sz="1200" dirty="0" smtClean="0"/>
              <a:t>: </a:t>
            </a:r>
            <a:r>
              <a:rPr lang="en-US" sz="1200" dirty="0" smtClean="0"/>
              <a:t>Melanocytic nevi</a:t>
            </a:r>
            <a:r>
              <a:rPr lang="tr-TR" sz="1200" dirty="0" smtClean="0"/>
              <a:t>, </a:t>
            </a:r>
            <a:r>
              <a:rPr lang="en-US" sz="1200" dirty="0" smtClean="0"/>
              <a:t>Melanoma</a:t>
            </a:r>
            <a:r>
              <a:rPr lang="tr-TR" sz="1200" dirty="0" smtClean="0"/>
              <a:t>, </a:t>
            </a:r>
            <a:r>
              <a:rPr lang="en-US" sz="1200" dirty="0"/>
              <a:t>Benign </a:t>
            </a:r>
            <a:r>
              <a:rPr lang="en-US" sz="1200" dirty="0" smtClean="0"/>
              <a:t>keratosis</a:t>
            </a:r>
            <a:r>
              <a:rPr lang="tr-TR" sz="1200" dirty="0" smtClean="0"/>
              <a:t>, </a:t>
            </a:r>
            <a:r>
              <a:rPr lang="en-US" sz="1200" dirty="0" smtClean="0"/>
              <a:t>Basal </a:t>
            </a:r>
            <a:r>
              <a:rPr lang="en-US" sz="1200" dirty="0"/>
              <a:t>cell </a:t>
            </a:r>
            <a:r>
              <a:rPr lang="en-US" sz="1200" dirty="0" smtClean="0"/>
              <a:t>carcinoma</a:t>
            </a:r>
            <a:r>
              <a:rPr lang="tr-TR" sz="1200" dirty="0" smtClean="0"/>
              <a:t>, </a:t>
            </a:r>
            <a:r>
              <a:rPr lang="en-US" sz="1200" dirty="0"/>
              <a:t>Actinic </a:t>
            </a:r>
            <a:r>
              <a:rPr lang="en-US" sz="1200" dirty="0" err="1" smtClean="0"/>
              <a:t>Keratoses</a:t>
            </a:r>
            <a:r>
              <a:rPr lang="tr-TR" sz="1200" dirty="0" smtClean="0"/>
              <a:t>,</a:t>
            </a:r>
            <a:r>
              <a:rPr lang="tr-TR" sz="1200" dirty="0"/>
              <a:t> </a:t>
            </a:r>
            <a:r>
              <a:rPr lang="en-US" sz="1200" dirty="0" smtClean="0"/>
              <a:t>Vascular</a:t>
            </a:r>
            <a:r>
              <a:rPr lang="tr-TR" sz="1200" dirty="0" smtClean="0"/>
              <a:t>,</a:t>
            </a:r>
            <a:r>
              <a:rPr lang="en-US" sz="1200" dirty="0"/>
              <a:t> </a:t>
            </a:r>
            <a:r>
              <a:rPr lang="en-US" sz="1200" dirty="0" err="1" smtClean="0"/>
              <a:t>Dermatofibroma</a:t>
            </a:r>
            <a:endParaRPr lang="tr-TR" sz="1200" dirty="0" smtClean="0"/>
          </a:p>
          <a:p>
            <a:r>
              <a:rPr lang="tr-TR" sz="1200" dirty="0" smtClean="0"/>
              <a:t>I </a:t>
            </a:r>
            <a:r>
              <a:rPr lang="tr-TR" sz="1200" dirty="0" err="1" smtClean="0"/>
              <a:t>choose</a:t>
            </a:r>
            <a:r>
              <a:rPr lang="tr-TR" sz="1200" dirty="0" smtClean="0"/>
              <a:t> </a:t>
            </a:r>
            <a:r>
              <a:rPr lang="en-US" sz="1200" dirty="0"/>
              <a:t>Melanocytic nevi</a:t>
            </a:r>
            <a:r>
              <a:rPr lang="tr-TR" sz="1200" dirty="0" smtClean="0"/>
              <a:t>,</a:t>
            </a:r>
            <a:r>
              <a:rPr lang="en-US" sz="1200" dirty="0"/>
              <a:t> Melanoma</a:t>
            </a:r>
            <a:r>
              <a:rPr lang="tr-TR" sz="1200" dirty="0"/>
              <a:t>, </a:t>
            </a:r>
            <a:r>
              <a:rPr lang="en-US" sz="1200" dirty="0"/>
              <a:t>Benign </a:t>
            </a:r>
            <a:r>
              <a:rPr lang="en-US" sz="1200" dirty="0" smtClean="0"/>
              <a:t>keratosis</a:t>
            </a:r>
            <a:r>
              <a:rPr lang="tr-TR" sz="1200" dirty="0" smtClean="0"/>
              <a:t> </a:t>
            </a:r>
            <a:endParaRPr lang="en-US" sz="1200" dirty="0"/>
          </a:p>
        </p:txBody>
      </p:sp>
      <p:pic>
        <p:nvPicPr>
          <p:cNvPr id="1026" name="Picture 2" descr="C:\Users\dursun\Desktop\data_set_pre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93080"/>
            <a:ext cx="4114800" cy="309028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ursun\Desktop\dataset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526608"/>
            <a:ext cx="3182938"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6583042"/>
            <a:ext cx="3962400" cy="215444"/>
          </a:xfrm>
          <a:prstGeom prst="rect">
            <a:avLst/>
          </a:prstGeom>
          <a:noFill/>
        </p:spPr>
        <p:txBody>
          <a:bodyPr wrap="square" rtlCol="0">
            <a:spAutoFit/>
          </a:bodyPr>
          <a:lstStyle/>
          <a:p>
            <a:r>
              <a:rPr lang="tr-TR" sz="800" dirty="0" err="1" smtClean="0"/>
              <a:t>Fig</a:t>
            </a:r>
            <a:r>
              <a:rPr lang="tr-TR" sz="800" dirty="0" smtClean="0"/>
              <a:t> 5.1 - </a:t>
            </a:r>
            <a:r>
              <a:rPr lang="tr-TR" sz="800" dirty="0" err="1" smtClean="0"/>
              <a:t>Sample</a:t>
            </a:r>
            <a:r>
              <a:rPr lang="tr-TR" sz="800" dirty="0" smtClean="0"/>
              <a:t> </a:t>
            </a:r>
            <a:r>
              <a:rPr lang="tr-TR" sz="800" dirty="0" err="1" smtClean="0"/>
              <a:t>images</a:t>
            </a:r>
            <a:r>
              <a:rPr lang="tr-TR" sz="800" dirty="0" smtClean="0"/>
              <a:t> </a:t>
            </a:r>
            <a:r>
              <a:rPr lang="tr-TR" sz="800" dirty="0" err="1" smtClean="0"/>
              <a:t>from</a:t>
            </a:r>
            <a:r>
              <a:rPr lang="tr-TR" sz="800" dirty="0" smtClean="0"/>
              <a:t> data set</a:t>
            </a:r>
            <a:endParaRPr lang="en-US" sz="800" dirty="0"/>
          </a:p>
        </p:txBody>
      </p:sp>
      <p:sp>
        <p:nvSpPr>
          <p:cNvPr id="5" name="TextBox 4"/>
          <p:cNvSpPr txBox="1"/>
          <p:nvPr/>
        </p:nvSpPr>
        <p:spPr>
          <a:xfrm>
            <a:off x="4800600" y="5038220"/>
            <a:ext cx="2896947" cy="215444"/>
          </a:xfrm>
          <a:prstGeom prst="rect">
            <a:avLst/>
          </a:prstGeom>
          <a:noFill/>
        </p:spPr>
        <p:txBody>
          <a:bodyPr wrap="none" rtlCol="0">
            <a:spAutoFit/>
          </a:bodyPr>
          <a:lstStyle/>
          <a:p>
            <a:r>
              <a:rPr lang="tr-TR" sz="800" dirty="0" err="1" smtClean="0"/>
              <a:t>Fig</a:t>
            </a:r>
            <a:r>
              <a:rPr lang="tr-TR" sz="800" dirty="0" smtClean="0"/>
              <a:t>. 5.2 – meta-data </a:t>
            </a:r>
            <a:r>
              <a:rPr lang="tr-TR" sz="800" dirty="0" err="1" smtClean="0"/>
              <a:t>values</a:t>
            </a:r>
            <a:r>
              <a:rPr lang="tr-TR" sz="800" dirty="0" smtClean="0"/>
              <a:t> of </a:t>
            </a:r>
            <a:r>
              <a:rPr lang="tr-TR" sz="800" dirty="0" err="1" smtClean="0"/>
              <a:t>images</a:t>
            </a:r>
            <a:r>
              <a:rPr lang="tr-TR" sz="800" dirty="0" smtClean="0"/>
              <a:t> in HAM10000 </a:t>
            </a:r>
            <a:r>
              <a:rPr lang="tr-TR" sz="800" dirty="0" err="1" smtClean="0"/>
              <a:t>dataset</a:t>
            </a:r>
            <a:endParaRPr lang="en-US" sz="800" dirty="0"/>
          </a:p>
        </p:txBody>
      </p:sp>
    </p:spTree>
    <p:extLst>
      <p:ext uri="{BB962C8B-B14F-4D97-AF65-F5344CB8AC3E}">
        <p14:creationId xmlns:p14="http://schemas.microsoft.com/office/powerpoint/2010/main" val="1631940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Preprocessing</a:t>
            </a:r>
            <a:endParaRPr lang="en-US" dirty="0"/>
          </a:p>
        </p:txBody>
      </p:sp>
      <p:sp>
        <p:nvSpPr>
          <p:cNvPr id="3" name="Content Placeholder 2"/>
          <p:cNvSpPr>
            <a:spLocks noGrp="1"/>
          </p:cNvSpPr>
          <p:nvPr>
            <p:ph idx="1"/>
          </p:nvPr>
        </p:nvSpPr>
        <p:spPr/>
        <p:txBody>
          <a:bodyPr>
            <a:normAutofit/>
          </a:bodyPr>
          <a:lstStyle/>
          <a:p>
            <a:r>
              <a:rPr lang="tr-TR" sz="2400" dirty="0" smtClean="0"/>
              <a:t>A</a:t>
            </a:r>
            <a:r>
              <a:rPr lang="en-US" sz="2400" dirty="0" err="1" smtClean="0"/>
              <a:t>ll</a:t>
            </a:r>
            <a:r>
              <a:rPr lang="en-US" sz="2400" dirty="0" smtClean="0"/>
              <a:t> </a:t>
            </a:r>
            <a:r>
              <a:rPr lang="en-US" sz="2400" dirty="0"/>
              <a:t>images were </a:t>
            </a:r>
            <a:r>
              <a:rPr lang="en-US" sz="2400" dirty="0" err="1"/>
              <a:t>splitted</a:t>
            </a:r>
            <a:r>
              <a:rPr lang="en-US" sz="2400" dirty="0"/>
              <a:t> into proper folders according to it’s classes, in a folder in project directory called ‘</a:t>
            </a:r>
            <a:r>
              <a:rPr lang="en-US" sz="2400" dirty="0" err="1"/>
              <a:t>image_data</a:t>
            </a:r>
            <a:r>
              <a:rPr lang="en-US" sz="2400" dirty="0"/>
              <a:t>’.</a:t>
            </a:r>
            <a:endParaRPr lang="tr-TR" sz="2400" dirty="0"/>
          </a:p>
        </p:txBody>
      </p:sp>
      <p:pic>
        <p:nvPicPr>
          <p:cNvPr id="1026" name="Picture 2" descr="C:\Users\dursun\Desktop\Ekran Alıntısı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92" y="3505200"/>
            <a:ext cx="2883408" cy="309220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ursun\Desktop\Ekran Alıntısı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992" y="3497956"/>
            <a:ext cx="4182074" cy="3092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7992" y="6603313"/>
            <a:ext cx="2971800" cy="215444"/>
          </a:xfrm>
          <a:prstGeom prst="rect">
            <a:avLst/>
          </a:prstGeom>
        </p:spPr>
        <p:txBody>
          <a:bodyPr wrap="square">
            <a:spAutoFit/>
          </a:bodyPr>
          <a:lstStyle/>
          <a:p>
            <a:r>
              <a:rPr lang="tr-TR" sz="800" dirty="0" err="1"/>
              <a:t>Fig</a:t>
            </a:r>
            <a:r>
              <a:rPr lang="tr-TR" sz="800" dirty="0"/>
              <a:t>. </a:t>
            </a:r>
            <a:r>
              <a:rPr lang="tr-TR" sz="800" dirty="0" smtClean="0"/>
              <a:t>6.1 </a:t>
            </a:r>
            <a:r>
              <a:rPr lang="tr-TR" sz="800" dirty="0"/>
              <a:t>– </a:t>
            </a:r>
            <a:r>
              <a:rPr lang="tr-TR" sz="800" dirty="0" smtClean="0"/>
              <a:t>Directory  </a:t>
            </a:r>
            <a:r>
              <a:rPr lang="tr-TR" sz="800" dirty="0" err="1" smtClean="0"/>
              <a:t>view</a:t>
            </a:r>
            <a:r>
              <a:rPr lang="tr-TR" sz="800" dirty="0" smtClean="0"/>
              <a:t> of </a:t>
            </a:r>
            <a:r>
              <a:rPr lang="tr-TR" sz="800" dirty="0" err="1" smtClean="0"/>
              <a:t>splitted</a:t>
            </a:r>
            <a:r>
              <a:rPr lang="tr-TR" sz="800" dirty="0" smtClean="0"/>
              <a:t> </a:t>
            </a:r>
            <a:r>
              <a:rPr lang="tr-TR" sz="800" dirty="0" err="1" smtClean="0"/>
              <a:t>images</a:t>
            </a:r>
            <a:endParaRPr lang="en-US" sz="800" dirty="0"/>
          </a:p>
        </p:txBody>
      </p:sp>
      <p:sp>
        <p:nvSpPr>
          <p:cNvPr id="8" name="Rectangle 7"/>
          <p:cNvSpPr/>
          <p:nvPr/>
        </p:nvSpPr>
        <p:spPr>
          <a:xfrm>
            <a:off x="4514088" y="6597402"/>
            <a:ext cx="4200362" cy="215444"/>
          </a:xfrm>
          <a:prstGeom prst="rect">
            <a:avLst/>
          </a:prstGeom>
        </p:spPr>
        <p:txBody>
          <a:bodyPr wrap="square">
            <a:spAutoFit/>
          </a:bodyPr>
          <a:lstStyle/>
          <a:p>
            <a:r>
              <a:rPr lang="tr-TR" sz="800" dirty="0" err="1"/>
              <a:t>Fig</a:t>
            </a:r>
            <a:r>
              <a:rPr lang="tr-TR" sz="800" dirty="0"/>
              <a:t>. </a:t>
            </a:r>
            <a:r>
              <a:rPr lang="tr-TR" sz="800" dirty="0" smtClean="0"/>
              <a:t>6.2 </a:t>
            </a:r>
            <a:r>
              <a:rPr lang="tr-TR" sz="800" dirty="0"/>
              <a:t>– </a:t>
            </a:r>
            <a:r>
              <a:rPr lang="tr-TR" sz="800" dirty="0" err="1" smtClean="0"/>
              <a:t>Split</a:t>
            </a:r>
            <a:r>
              <a:rPr lang="tr-TR" sz="800" dirty="0" smtClean="0"/>
              <a:t> </a:t>
            </a:r>
            <a:r>
              <a:rPr lang="tr-TR" sz="800" dirty="0" err="1" smtClean="0"/>
              <a:t>function</a:t>
            </a:r>
            <a:endParaRPr lang="en-US" sz="800" dirty="0"/>
          </a:p>
        </p:txBody>
      </p:sp>
    </p:spTree>
    <p:extLst>
      <p:ext uri="{BB962C8B-B14F-4D97-AF65-F5344CB8AC3E}">
        <p14:creationId xmlns:p14="http://schemas.microsoft.com/office/powerpoint/2010/main" val="2737980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Preprocessing</a:t>
            </a:r>
            <a:r>
              <a:rPr lang="tr-TR" dirty="0" smtClean="0"/>
              <a:t> </a:t>
            </a:r>
            <a:r>
              <a:rPr lang="tr-TR" dirty="0" err="1" smtClean="0"/>
              <a:t>Cont</a:t>
            </a:r>
            <a:r>
              <a:rPr lang="tr-TR" dirty="0" smtClean="0"/>
              <a:t>.</a:t>
            </a:r>
            <a:endParaRPr lang="en-US" dirty="0"/>
          </a:p>
        </p:txBody>
      </p:sp>
      <p:sp>
        <p:nvSpPr>
          <p:cNvPr id="3" name="Content Placeholder 2"/>
          <p:cNvSpPr>
            <a:spLocks noGrp="1"/>
          </p:cNvSpPr>
          <p:nvPr>
            <p:ph idx="1"/>
          </p:nvPr>
        </p:nvSpPr>
        <p:spPr/>
        <p:txBody>
          <a:bodyPr>
            <a:normAutofit/>
          </a:bodyPr>
          <a:lstStyle/>
          <a:p>
            <a:r>
              <a:rPr lang="en-US" sz="2400" dirty="0"/>
              <a:t>Names, paths and labels of </a:t>
            </a:r>
            <a:r>
              <a:rPr lang="en-US" sz="2400" dirty="0" err="1"/>
              <a:t>splitted</a:t>
            </a:r>
            <a:r>
              <a:rPr lang="en-US" sz="2400" dirty="0"/>
              <a:t> images were loaded into lists</a:t>
            </a:r>
          </a:p>
        </p:txBody>
      </p:sp>
      <p:pic>
        <p:nvPicPr>
          <p:cNvPr id="2050" name="Picture 2" descr="C:\Users\dursun\Desktop\Ekran Alıntısı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2" y="3276600"/>
            <a:ext cx="5448300" cy="30781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28472" y="6377062"/>
            <a:ext cx="4572000" cy="215444"/>
          </a:xfrm>
          <a:prstGeom prst="rect">
            <a:avLst/>
          </a:prstGeom>
        </p:spPr>
        <p:txBody>
          <a:bodyPr>
            <a:spAutoFit/>
          </a:bodyPr>
          <a:lstStyle/>
          <a:p>
            <a:r>
              <a:rPr lang="tr-TR" sz="800" dirty="0" err="1"/>
              <a:t>Fig</a:t>
            </a:r>
            <a:r>
              <a:rPr lang="tr-TR" sz="800" dirty="0"/>
              <a:t>. </a:t>
            </a:r>
            <a:r>
              <a:rPr lang="tr-TR" sz="800" dirty="0" smtClean="0"/>
              <a:t>7.1 Image name, </a:t>
            </a:r>
            <a:r>
              <a:rPr lang="tr-TR" sz="800" dirty="0" err="1" smtClean="0"/>
              <a:t>path</a:t>
            </a:r>
            <a:r>
              <a:rPr lang="tr-TR" sz="800" dirty="0" smtClean="0"/>
              <a:t>, </a:t>
            </a:r>
            <a:r>
              <a:rPr lang="tr-TR" sz="800" dirty="0" err="1" smtClean="0"/>
              <a:t>label</a:t>
            </a:r>
            <a:r>
              <a:rPr lang="tr-TR" sz="800" dirty="0" smtClean="0"/>
              <a:t> </a:t>
            </a:r>
            <a:r>
              <a:rPr lang="tr-TR" sz="800" dirty="0" err="1" smtClean="0"/>
              <a:t>list</a:t>
            </a:r>
            <a:r>
              <a:rPr lang="tr-TR" sz="800" dirty="0" smtClean="0"/>
              <a:t> </a:t>
            </a:r>
            <a:r>
              <a:rPr lang="tr-TR" sz="800" dirty="0" err="1" smtClean="0"/>
              <a:t>loader</a:t>
            </a:r>
            <a:r>
              <a:rPr lang="tr-TR" sz="800" dirty="0" smtClean="0"/>
              <a:t> </a:t>
            </a:r>
            <a:r>
              <a:rPr lang="tr-TR" sz="800" dirty="0" err="1" smtClean="0"/>
              <a:t>function</a:t>
            </a:r>
            <a:endParaRPr lang="tr-TR" sz="800" dirty="0" smtClean="0"/>
          </a:p>
        </p:txBody>
      </p:sp>
    </p:spTree>
    <p:extLst>
      <p:ext uri="{BB962C8B-B14F-4D97-AF65-F5344CB8AC3E}">
        <p14:creationId xmlns:p14="http://schemas.microsoft.com/office/powerpoint/2010/main" val="1564664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Preprocessing</a:t>
            </a:r>
            <a:r>
              <a:rPr lang="tr-TR" dirty="0" smtClean="0"/>
              <a:t> </a:t>
            </a:r>
            <a:r>
              <a:rPr lang="tr-TR" dirty="0" err="1" smtClean="0"/>
              <a:t>Cont</a:t>
            </a:r>
            <a:r>
              <a:rPr lang="tr-TR" dirty="0" smtClean="0"/>
              <a:t>.</a:t>
            </a:r>
            <a:endParaRPr lang="en-US" dirty="0"/>
          </a:p>
        </p:txBody>
      </p:sp>
      <p:sp>
        <p:nvSpPr>
          <p:cNvPr id="3" name="Content Placeholder 2"/>
          <p:cNvSpPr>
            <a:spLocks noGrp="1"/>
          </p:cNvSpPr>
          <p:nvPr>
            <p:ph idx="1"/>
          </p:nvPr>
        </p:nvSpPr>
        <p:spPr/>
        <p:txBody>
          <a:bodyPr>
            <a:normAutofit/>
          </a:bodyPr>
          <a:lstStyle/>
          <a:p>
            <a:r>
              <a:rPr lang="tr-TR" sz="2400" dirty="0" err="1" smtClean="0"/>
              <a:t>To</a:t>
            </a:r>
            <a:r>
              <a:rPr lang="tr-TR" sz="2400" dirty="0" smtClean="0"/>
              <a:t> </a:t>
            </a:r>
            <a:r>
              <a:rPr lang="tr-TR" sz="2400" dirty="0" err="1" smtClean="0"/>
              <a:t>one</a:t>
            </a:r>
            <a:r>
              <a:rPr lang="tr-TR" sz="2400" dirty="0" smtClean="0"/>
              <a:t> </a:t>
            </a:r>
            <a:r>
              <a:rPr lang="tr-TR" sz="2400" dirty="0" err="1" smtClean="0"/>
              <a:t>image</a:t>
            </a:r>
            <a:r>
              <a:rPr lang="tr-TR" sz="2400" dirty="0" smtClean="0"/>
              <a:t> </a:t>
            </a:r>
            <a:r>
              <a:rPr lang="en-US" sz="2400" dirty="0" err="1" smtClean="0"/>
              <a:t>grayscale</a:t>
            </a:r>
            <a:r>
              <a:rPr lang="en-US" sz="2400" dirty="0" smtClean="0"/>
              <a:t> </a:t>
            </a:r>
            <a:r>
              <a:rPr lang="en-US" sz="2400" dirty="0"/>
              <a:t>conversion, histogram equalization, median blur and </a:t>
            </a:r>
            <a:r>
              <a:rPr lang="en-US" sz="2400" dirty="0" err="1"/>
              <a:t>thresholding</a:t>
            </a:r>
            <a:r>
              <a:rPr lang="en-US" sz="2400" dirty="0"/>
              <a:t> were applied.</a:t>
            </a:r>
          </a:p>
        </p:txBody>
      </p:sp>
      <p:sp>
        <p:nvSpPr>
          <p:cNvPr id="5" name="Rectangle 4"/>
          <p:cNvSpPr/>
          <p:nvPr/>
        </p:nvSpPr>
        <p:spPr>
          <a:xfrm>
            <a:off x="728472" y="4278693"/>
            <a:ext cx="4572000" cy="338554"/>
          </a:xfrm>
          <a:prstGeom prst="rect">
            <a:avLst/>
          </a:prstGeom>
        </p:spPr>
        <p:txBody>
          <a:bodyPr>
            <a:spAutoFit/>
          </a:bodyPr>
          <a:lstStyle/>
          <a:p>
            <a:r>
              <a:rPr lang="tr-TR" sz="800" dirty="0" err="1"/>
              <a:t>Fig</a:t>
            </a:r>
            <a:r>
              <a:rPr lang="tr-TR" sz="800" dirty="0"/>
              <a:t>. </a:t>
            </a:r>
            <a:r>
              <a:rPr lang="tr-TR" sz="800" dirty="0" smtClean="0"/>
              <a:t>8.1  </a:t>
            </a:r>
            <a:r>
              <a:rPr lang="en-US" sz="800" dirty="0" err="1"/>
              <a:t>Grayscale</a:t>
            </a:r>
            <a:r>
              <a:rPr lang="en-US" sz="800" dirty="0"/>
              <a:t> conversion, histogram equalization, median blur and </a:t>
            </a:r>
            <a:r>
              <a:rPr lang="en-US" sz="800" dirty="0" err="1"/>
              <a:t>thresholding</a:t>
            </a:r>
            <a:r>
              <a:rPr lang="en-US" sz="800" dirty="0"/>
              <a:t> </a:t>
            </a:r>
            <a:r>
              <a:rPr lang="en-US" sz="800" dirty="0" smtClean="0"/>
              <a:t>implementation</a:t>
            </a:r>
            <a:r>
              <a:rPr lang="tr-TR" sz="800" dirty="0" smtClean="0"/>
              <a:t>.</a:t>
            </a:r>
          </a:p>
        </p:txBody>
      </p:sp>
      <p:pic>
        <p:nvPicPr>
          <p:cNvPr id="3074" name="Picture 2" descr="C:\Users\dursun\Desktop\Ekran Alıntısı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1" y="3429000"/>
            <a:ext cx="5127625" cy="84613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dursun\Desktop\img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471" y="4624867"/>
            <a:ext cx="2479117" cy="18669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dursun\Desktop\img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7926" y="4617247"/>
            <a:ext cx="2345876" cy="187452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28471" y="6519446"/>
            <a:ext cx="2479117" cy="215444"/>
          </a:xfrm>
          <a:prstGeom prst="rect">
            <a:avLst/>
          </a:prstGeom>
        </p:spPr>
        <p:txBody>
          <a:bodyPr wrap="square">
            <a:spAutoFit/>
          </a:bodyPr>
          <a:lstStyle/>
          <a:p>
            <a:r>
              <a:rPr lang="tr-TR" sz="800" dirty="0" err="1"/>
              <a:t>Fig</a:t>
            </a:r>
            <a:r>
              <a:rPr lang="tr-TR" sz="800" dirty="0"/>
              <a:t>. </a:t>
            </a:r>
            <a:r>
              <a:rPr lang="tr-TR" sz="800" dirty="0" smtClean="0"/>
              <a:t>8.</a:t>
            </a:r>
            <a:r>
              <a:rPr lang="tr-TR" sz="800" dirty="0"/>
              <a:t>2</a:t>
            </a:r>
            <a:r>
              <a:rPr lang="tr-TR" sz="800" dirty="0" smtClean="0"/>
              <a:t> </a:t>
            </a:r>
            <a:r>
              <a:rPr lang="tr-TR" sz="800" dirty="0" err="1" smtClean="0"/>
              <a:t>Original</a:t>
            </a:r>
            <a:r>
              <a:rPr lang="tr-TR" sz="800" dirty="0" smtClean="0"/>
              <a:t> </a:t>
            </a:r>
            <a:r>
              <a:rPr lang="tr-TR" sz="800" dirty="0" err="1" smtClean="0"/>
              <a:t>image</a:t>
            </a:r>
            <a:endParaRPr lang="tr-TR" sz="800" dirty="0" smtClean="0"/>
          </a:p>
        </p:txBody>
      </p:sp>
      <p:sp>
        <p:nvSpPr>
          <p:cNvPr id="9" name="Rectangle 8"/>
          <p:cNvSpPr/>
          <p:nvPr/>
        </p:nvSpPr>
        <p:spPr>
          <a:xfrm>
            <a:off x="4687926" y="6519446"/>
            <a:ext cx="2479117" cy="215444"/>
          </a:xfrm>
          <a:prstGeom prst="rect">
            <a:avLst/>
          </a:prstGeom>
        </p:spPr>
        <p:txBody>
          <a:bodyPr wrap="square">
            <a:spAutoFit/>
          </a:bodyPr>
          <a:lstStyle/>
          <a:p>
            <a:r>
              <a:rPr lang="tr-TR" sz="800" dirty="0" err="1"/>
              <a:t>Fig</a:t>
            </a:r>
            <a:r>
              <a:rPr lang="tr-TR" sz="800" dirty="0"/>
              <a:t>. </a:t>
            </a:r>
            <a:r>
              <a:rPr lang="tr-TR" sz="800" dirty="0" smtClean="0"/>
              <a:t>8.</a:t>
            </a:r>
            <a:r>
              <a:rPr lang="tr-TR" sz="800" dirty="0"/>
              <a:t>2</a:t>
            </a:r>
            <a:r>
              <a:rPr lang="tr-TR" sz="800" dirty="0" smtClean="0"/>
              <a:t> </a:t>
            </a:r>
            <a:r>
              <a:rPr lang="tr-TR" sz="800" dirty="0" err="1" smtClean="0"/>
              <a:t>Processed</a:t>
            </a:r>
            <a:r>
              <a:rPr lang="tr-TR" sz="800" dirty="0" smtClean="0"/>
              <a:t> </a:t>
            </a:r>
            <a:r>
              <a:rPr lang="tr-TR" sz="800" dirty="0" err="1" smtClean="0"/>
              <a:t>image</a:t>
            </a:r>
            <a:endParaRPr lang="tr-TR" sz="800" dirty="0" smtClean="0"/>
          </a:p>
        </p:txBody>
      </p:sp>
    </p:spTree>
    <p:extLst>
      <p:ext uri="{BB962C8B-B14F-4D97-AF65-F5344CB8AC3E}">
        <p14:creationId xmlns:p14="http://schemas.microsoft.com/office/powerpoint/2010/main" val="709846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Preprocessing</a:t>
            </a:r>
            <a:r>
              <a:rPr lang="tr-TR" dirty="0" smtClean="0"/>
              <a:t> </a:t>
            </a:r>
            <a:r>
              <a:rPr lang="tr-TR" dirty="0" err="1" smtClean="0"/>
              <a:t>Cont</a:t>
            </a:r>
            <a:r>
              <a:rPr lang="tr-TR" dirty="0" smtClean="0"/>
              <a:t>.</a:t>
            </a:r>
            <a:endParaRPr lang="en-US" dirty="0"/>
          </a:p>
        </p:txBody>
      </p:sp>
      <p:sp>
        <p:nvSpPr>
          <p:cNvPr id="3" name="Content Placeholder 2"/>
          <p:cNvSpPr>
            <a:spLocks noGrp="1"/>
          </p:cNvSpPr>
          <p:nvPr>
            <p:ph idx="1"/>
          </p:nvPr>
        </p:nvSpPr>
        <p:spPr/>
        <p:txBody>
          <a:bodyPr>
            <a:normAutofit/>
          </a:bodyPr>
          <a:lstStyle/>
          <a:p>
            <a:r>
              <a:rPr lang="tr-TR" sz="2400" dirty="0" smtClean="0"/>
              <a:t>Image </a:t>
            </a:r>
            <a:r>
              <a:rPr lang="tr-TR" sz="2400" dirty="0" err="1" smtClean="0"/>
              <a:t>cropped</a:t>
            </a:r>
            <a:r>
              <a:rPr lang="tr-TR" sz="2400" dirty="0" smtClean="0"/>
              <a:t>. </a:t>
            </a:r>
            <a:r>
              <a:rPr lang="tr-TR" sz="2400" dirty="0" err="1" smtClean="0"/>
              <a:t>Number</a:t>
            </a:r>
            <a:r>
              <a:rPr lang="tr-TR" sz="2400" dirty="0" smtClean="0"/>
              <a:t> of </a:t>
            </a:r>
            <a:r>
              <a:rPr lang="tr-TR" sz="2400" dirty="0" err="1" smtClean="0"/>
              <a:t>non-zero</a:t>
            </a:r>
            <a:r>
              <a:rPr lang="tr-TR" sz="2400" dirty="0" smtClean="0"/>
              <a:t> </a:t>
            </a:r>
            <a:r>
              <a:rPr lang="tr-TR" sz="2400" dirty="0" err="1" smtClean="0"/>
              <a:t>pixels</a:t>
            </a:r>
            <a:r>
              <a:rPr lang="tr-TR" sz="2400" dirty="0" smtClean="0"/>
              <a:t> </a:t>
            </a:r>
            <a:r>
              <a:rPr lang="tr-TR" sz="2400" dirty="0" err="1" smtClean="0"/>
              <a:t>and</a:t>
            </a:r>
            <a:r>
              <a:rPr lang="tr-TR" sz="2400" dirty="0" smtClean="0"/>
              <a:t> </a:t>
            </a:r>
            <a:r>
              <a:rPr lang="tr-TR" sz="2400" dirty="0" err="1" smtClean="0"/>
              <a:t>number</a:t>
            </a:r>
            <a:r>
              <a:rPr lang="tr-TR" sz="2400" dirty="0" smtClean="0"/>
              <a:t> of </a:t>
            </a:r>
            <a:r>
              <a:rPr lang="tr-TR" sz="2400" dirty="0" err="1" smtClean="0"/>
              <a:t>zero</a:t>
            </a:r>
            <a:r>
              <a:rPr lang="tr-TR" sz="2400" dirty="0" smtClean="0"/>
              <a:t> </a:t>
            </a:r>
            <a:r>
              <a:rPr lang="tr-TR" sz="2400" dirty="0" err="1" smtClean="0"/>
              <a:t>pixels</a:t>
            </a:r>
            <a:r>
              <a:rPr lang="tr-TR" sz="2400" dirty="0" smtClean="0"/>
              <a:t> </a:t>
            </a:r>
            <a:r>
              <a:rPr lang="tr-TR" sz="2400" dirty="0" err="1" smtClean="0"/>
              <a:t>counted</a:t>
            </a:r>
            <a:r>
              <a:rPr lang="tr-TR" sz="2400" dirty="0" smtClean="0"/>
              <a:t>. </a:t>
            </a:r>
            <a:r>
              <a:rPr lang="en-US" sz="2400" dirty="0" smtClean="0"/>
              <a:t>If </a:t>
            </a:r>
            <a:r>
              <a:rPr lang="en-US" sz="2400" dirty="0"/>
              <a:t>number of </a:t>
            </a:r>
            <a:r>
              <a:rPr lang="en-US" sz="2400" dirty="0" err="1"/>
              <a:t>nonzeros</a:t>
            </a:r>
            <a:r>
              <a:rPr lang="en-US" sz="2400" dirty="0"/>
              <a:t> bigger than number of zeros then image inverted. Because  lesion should nonzero and be in foreground.</a:t>
            </a:r>
          </a:p>
        </p:txBody>
      </p:sp>
      <p:sp>
        <p:nvSpPr>
          <p:cNvPr id="5" name="Rectangle 4"/>
          <p:cNvSpPr/>
          <p:nvPr/>
        </p:nvSpPr>
        <p:spPr>
          <a:xfrm>
            <a:off x="883921" y="6249045"/>
            <a:ext cx="4572000" cy="215444"/>
          </a:xfrm>
          <a:prstGeom prst="rect">
            <a:avLst/>
          </a:prstGeom>
        </p:spPr>
        <p:txBody>
          <a:bodyPr>
            <a:spAutoFit/>
          </a:bodyPr>
          <a:lstStyle/>
          <a:p>
            <a:r>
              <a:rPr lang="tr-TR" sz="800" dirty="0" err="1"/>
              <a:t>Fig</a:t>
            </a:r>
            <a:r>
              <a:rPr lang="tr-TR" sz="800" dirty="0"/>
              <a:t>. </a:t>
            </a:r>
            <a:r>
              <a:rPr lang="tr-TR" sz="800" dirty="0" smtClean="0"/>
              <a:t>9.1 Image </a:t>
            </a:r>
            <a:r>
              <a:rPr lang="tr-TR" sz="800" dirty="0" err="1" smtClean="0"/>
              <a:t>crop</a:t>
            </a:r>
            <a:r>
              <a:rPr lang="tr-TR" sz="800" dirty="0" smtClean="0"/>
              <a:t>, </a:t>
            </a:r>
            <a:r>
              <a:rPr lang="tr-TR" sz="800" dirty="0" err="1" smtClean="0"/>
              <a:t>count</a:t>
            </a:r>
            <a:r>
              <a:rPr lang="tr-TR" sz="800" dirty="0"/>
              <a:t> </a:t>
            </a:r>
            <a:r>
              <a:rPr lang="tr-TR" sz="800" dirty="0" err="1" smtClean="0"/>
              <a:t>number</a:t>
            </a:r>
            <a:r>
              <a:rPr lang="tr-TR" sz="800" dirty="0" smtClean="0"/>
              <a:t> of </a:t>
            </a:r>
            <a:r>
              <a:rPr lang="tr-TR" sz="800" dirty="0" err="1" smtClean="0"/>
              <a:t>nonzero</a:t>
            </a:r>
            <a:r>
              <a:rPr lang="tr-TR" sz="800" dirty="0" smtClean="0"/>
              <a:t> </a:t>
            </a:r>
            <a:r>
              <a:rPr lang="tr-TR" sz="800" dirty="0" err="1" smtClean="0"/>
              <a:t>and</a:t>
            </a:r>
            <a:r>
              <a:rPr lang="tr-TR" sz="800" dirty="0" smtClean="0"/>
              <a:t> </a:t>
            </a:r>
            <a:r>
              <a:rPr lang="tr-TR" sz="800" dirty="0" err="1" smtClean="0"/>
              <a:t>zeros</a:t>
            </a:r>
            <a:r>
              <a:rPr lang="tr-TR" sz="800" dirty="0" smtClean="0"/>
              <a:t> </a:t>
            </a:r>
            <a:r>
              <a:rPr lang="tr-TR" sz="800" dirty="0" err="1" smtClean="0"/>
              <a:t>and</a:t>
            </a:r>
            <a:r>
              <a:rPr lang="tr-TR" sz="800" dirty="0" smtClean="0"/>
              <a:t> </a:t>
            </a:r>
            <a:r>
              <a:rPr lang="tr-TR" sz="800" dirty="0" err="1" smtClean="0"/>
              <a:t>inver</a:t>
            </a:r>
            <a:r>
              <a:rPr lang="tr-TR" sz="800" dirty="0" smtClean="0"/>
              <a:t> t </a:t>
            </a:r>
            <a:r>
              <a:rPr lang="tr-TR" sz="800" dirty="0" err="1" smtClean="0"/>
              <a:t>image</a:t>
            </a:r>
            <a:r>
              <a:rPr lang="tr-TR" sz="800" dirty="0" smtClean="0"/>
              <a:t> </a:t>
            </a:r>
            <a:r>
              <a:rPr lang="tr-TR" sz="800" dirty="0" err="1" smtClean="0"/>
              <a:t>if</a:t>
            </a:r>
            <a:r>
              <a:rPr lang="tr-TR" sz="800" dirty="0" smtClean="0"/>
              <a:t> </a:t>
            </a:r>
            <a:r>
              <a:rPr lang="tr-TR" sz="800" dirty="0" err="1" smtClean="0"/>
              <a:t>necessary</a:t>
            </a:r>
            <a:r>
              <a:rPr lang="tr-TR" sz="800" dirty="0" smtClean="0"/>
              <a:t>. </a:t>
            </a:r>
          </a:p>
        </p:txBody>
      </p:sp>
      <p:pic>
        <p:nvPicPr>
          <p:cNvPr id="6146" name="Picture 2" descr="C:\Users\dursun\Desktop\newzerop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1" y="3823109"/>
            <a:ext cx="5745479" cy="2385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464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1241</TotalTime>
  <Words>726</Words>
  <Application>Microsoft Office PowerPoint</Application>
  <PresentationFormat>On-screen Show (4:3)</PresentationFormat>
  <Paragraphs>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Urban</vt:lpstr>
      <vt:lpstr>Skin Disease Recognition with Image Processing,Neural Network an Raspberry Pi</vt:lpstr>
      <vt:lpstr>Content</vt:lpstr>
      <vt:lpstr>Introduction</vt:lpstr>
      <vt:lpstr>Requirements</vt:lpstr>
      <vt:lpstr>Dataset</vt:lpstr>
      <vt:lpstr>Preprocessing</vt:lpstr>
      <vt:lpstr>Preprocessing Cont.</vt:lpstr>
      <vt:lpstr>Preprocessing Cont.</vt:lpstr>
      <vt:lpstr>Preprocessing Cont.</vt:lpstr>
      <vt:lpstr>Preprocessing Cont.</vt:lpstr>
      <vt:lpstr>Preprocessing Cont.</vt:lpstr>
      <vt:lpstr>Preprocessing Cont.</vt:lpstr>
      <vt:lpstr>Preprocessing Cont.</vt:lpstr>
      <vt:lpstr>Preprocessing Cont.</vt:lpstr>
      <vt:lpstr>Model Train</vt:lpstr>
      <vt:lpstr>Model Train Cont.</vt:lpstr>
      <vt:lpstr>Live Camera Test</vt:lpstr>
      <vt:lpstr>Conclusion</vt:lpstr>
      <vt:lpstr>Feature Works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Recognition</dc:title>
  <dc:creator>dursun</dc:creator>
  <cp:lastModifiedBy>dursun</cp:lastModifiedBy>
  <cp:revision>206</cp:revision>
  <dcterms:created xsi:type="dcterms:W3CDTF">2006-08-16T00:00:00Z</dcterms:created>
  <dcterms:modified xsi:type="dcterms:W3CDTF">2020-06-19T18:35:02Z</dcterms:modified>
</cp:coreProperties>
</file>