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Inter SemiBold"/>
      <p:regular r:id="rId18"/>
      <p:bold r:id="rId19"/>
      <p:italic r:id="rId20"/>
      <p:boldItalic r:id="rId21"/>
    </p:embeddedFont>
    <p:embeddedFont>
      <p:font typeface="Inter Light"/>
      <p:regular r:id="rId22"/>
      <p:bold r:id="rId23"/>
      <p:italic r:id="rId24"/>
      <p:boldItalic r:id="rId25"/>
    </p:embeddedFont>
    <p:embeddedFont>
      <p:font typeface="Int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italic.fntdata"/><Relationship Id="rId22" Type="http://schemas.openxmlformats.org/officeDocument/2006/relationships/font" Target="fonts/InterLight-regular.fntdata"/><Relationship Id="rId21" Type="http://schemas.openxmlformats.org/officeDocument/2006/relationships/font" Target="fonts/InterSemiBold-boldItalic.fntdata"/><Relationship Id="rId24" Type="http://schemas.openxmlformats.org/officeDocument/2006/relationships/font" Target="fonts/InterLight-italic.fntdata"/><Relationship Id="rId23" Type="http://schemas.openxmlformats.org/officeDocument/2006/relationships/font" Target="fonts/Inter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-regular.fntdata"/><Relationship Id="rId25" Type="http://schemas.openxmlformats.org/officeDocument/2006/relationships/font" Target="fonts/InterLight-boldItalic.fntdata"/><Relationship Id="rId28" Type="http://schemas.openxmlformats.org/officeDocument/2006/relationships/font" Target="fonts/Inter-italic.fntdata"/><Relationship Id="rId27" Type="http://schemas.openxmlformats.org/officeDocument/2006/relationships/font" Target="fonts/Inter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InterSemiBold-bold.fntdata"/><Relationship Id="rId18" Type="http://schemas.openxmlformats.org/officeDocument/2006/relationships/font" Target="fonts/Inter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a4adb71d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a4adb71d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a4adb71db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a4adb71db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a4f61a211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a4f61a211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a4adb71d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a4adb71d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a4adb71db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a4adb71db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a4f61a211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a4f61a211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a4adb71db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a4adb71d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a4adb71db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a4adb71db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a4adb71db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a4adb71db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a4adb71db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a4adb71db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a4adb71db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a4adb71db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4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59" name="Google Shape;59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66" name="Google Shape;66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5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8" name="Google Shape;68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73" name="Google Shape;73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16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77" name="Google Shape;7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7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4" name="Google Shape;84;p1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9" name="Google Shape;89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8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Google Shape;93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1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8" name="Google Shape;98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9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2" name="Google Shape;102;p19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3" name="Google Shape;103;p19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4" name="Google Shape;104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" name="Google Shape;105;p19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9" name="Google Shape;109;p2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20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11" name="Google Shape;111;p20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13" name="Google Shape;113;p2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20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8" name="Google Shape;118;p21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9" name="Google Shape;119;p21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20" name="Google Shape;120;p21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121" name="Google Shape;121;p2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21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2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32" name="Google Shape;132;p2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2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2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44" name="Google Shape;144;p2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" name="Google Shape;145;p23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47" name="Google Shape;147;p23"/>
          <p:cNvCxnSpPr>
            <a:endCxn id="148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3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3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3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23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p23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7" name="Google Shape;157;p23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2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2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4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6" name="Google Shape;166;p2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71" name="Google Shape;171;p2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72" name="Google Shape;172;p2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4" name="Google Shape;174;p2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78" name="Google Shape;178;p26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79" name="Google Shape;179;p2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6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2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2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7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92" name="Google Shape;192;p27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3" name="Google Shape;193;p27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5" name="Google Shape;195;p27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7" name="Google Shape;197;p27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9" name="Google Shape;199;p27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01" name="Google Shape;201;p27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2" name="Google Shape;202;p27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03" name="Google Shape;203;p27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4" name="Google Shape;204;p2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9" name="Google Shape;209;p2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8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12" name="Google Shape;212;p2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3" name="Google Shape;213;p28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217" name="Google Shape;217;p29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0" name="Google Shape;220;p30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1" name="Google Shape;221;p30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2" name="Google Shape;222;p30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3" name="Google Shape;223;p30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4" name="Google Shape;224;p30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225" name="Google Shape;225;p3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30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8" name="Google Shape;228;p30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0" name="Google Shape;230;p30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1" name="Google Shape;231;p30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2" name="Google Shape;232;p30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3" name="Google Shape;233;p30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4" name="Google Shape;234;p30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5" name="Google Shape;235;p3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0" name="Google Shape;240;p31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1" name="Google Shape;241;p31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2" name="Google Shape;242;p31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3" name="Google Shape;243;p31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4" name="Google Shape;244;p31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5" name="Google Shape;245;p31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6" name="Google Shape;246;p31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7" name="Google Shape;247;p31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8" name="Google Shape;248;p31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9" name="Google Shape;249;p31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0" name="Google Shape;250;p31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1" name="Google Shape;251;p31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2" name="Google Shape;252;p31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3" name="Google Shape;253;p31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4" name="Google Shape;254;p3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55" name="Google Shape;255;p3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3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7" name="Google Shape;257;p3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0" name="Google Shape;26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4" name="Google Shape;26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7" name="Google Shape;26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8" name="Google Shape;26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6" name="Google Shape;27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7" name="Google Shape;287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8" name="Google Shape;288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92" name="Google Shape;29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6" name="Google Shape;29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1" name="Google Shape;30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4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4" name="Google Shape;304;p4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5" name="Google Shape;305;p4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6" name="Google Shape;306;p4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4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1" name="Google Shape;311;p4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4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6" name="Google Shape;316;p4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7" name="Google Shape;317;p4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8" name="Google Shape;318;p4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9" name="Google Shape;319;p4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3" name="Google Shape;323;p4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4" name="Google Shape;324;p4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5" name="Google Shape;325;p4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6" name="Google Shape;326;p4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7" name="Google Shape;327;p4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8" name="Google Shape;328;p4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2" name="Google Shape;332;p4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3" name="Google Shape;333;p4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4" name="Google Shape;334;p4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4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6" name="Google Shape;336;p4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4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8" name="Google Shape;338;p4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9" name="Google Shape;339;p4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2" name="Google Shape;34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6" name="Google Shape;346;p4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4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9" name="Google Shape;34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51" name="Google Shape;351;p4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2" name="Google Shape;352;p4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5" name="Google Shape;355;p5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5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5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8" name="Google Shape;358;p5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5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0" name="Google Shape;36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62" name="Google Shape;362;p5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3" name="Google Shape;363;p5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4" name="Google Shape;364;p5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5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5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5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5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5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77" name="Google Shape;377;p5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5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5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5.jp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>
            <p:ph type="title"/>
          </p:nvPr>
        </p:nvSpPr>
        <p:spPr>
          <a:xfrm>
            <a:off x="745600" y="1006525"/>
            <a:ext cx="3995700" cy="1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Coffee Consumption Patterns on Campus</a:t>
            </a:r>
            <a:endParaRPr sz="4000"/>
          </a:p>
        </p:txBody>
      </p:sp>
      <p:sp>
        <p:nvSpPr>
          <p:cNvPr id="385" name="Google Shape;385;p53"/>
          <p:cNvSpPr txBox="1"/>
          <p:nvPr>
            <p:ph idx="2" type="title"/>
          </p:nvPr>
        </p:nvSpPr>
        <p:spPr>
          <a:xfrm>
            <a:off x="560525" y="3545775"/>
            <a:ext cx="19311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Duru Çamlıkaya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86" name="Google Shape;386;p53"/>
          <p:cNvSpPr txBox="1"/>
          <p:nvPr/>
        </p:nvSpPr>
        <p:spPr>
          <a:xfrm>
            <a:off x="3726125" y="261750"/>
            <a:ext cx="137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09/01/2025</a:t>
            </a:r>
            <a:endParaRPr/>
          </a:p>
        </p:txBody>
      </p:sp>
      <p:pic>
        <p:nvPicPr>
          <p:cNvPr id="387" name="Google Shape;38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300" y="191675"/>
            <a:ext cx="3571326" cy="4760126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3"/>
          <p:cNvSpPr txBox="1"/>
          <p:nvPr/>
        </p:nvSpPr>
        <p:spPr>
          <a:xfrm>
            <a:off x="560525" y="3936125"/>
            <a:ext cx="3165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Introduction to Data Science (DSA 210) 2024 - 2025 Fall Project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2"/>
          <p:cNvSpPr txBox="1"/>
          <p:nvPr>
            <p:ph idx="1" type="subTitle"/>
          </p:nvPr>
        </p:nvSpPr>
        <p:spPr>
          <a:xfrm>
            <a:off x="403325" y="1220450"/>
            <a:ext cx="3951000" cy="31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Graph Setup: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X-axis: Faculties (ordered by proximity, starting from dormitories).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Y-axis: Coffee shops (ordered by proximity to dormitories).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Ideal Alignment: Points on a line with a slope of 1 indicate perfect alignment between coffee purchases and academic schedule.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​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78" name="Google Shape;478;p62"/>
          <p:cNvSpPr txBox="1"/>
          <p:nvPr>
            <p:ph type="title"/>
          </p:nvPr>
        </p:nvSpPr>
        <p:spPr>
          <a:xfrm>
            <a:off x="403325" y="617725"/>
            <a:ext cx="67677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79" name="Google Shape;479;p62"/>
          <p:cNvSpPr txBox="1"/>
          <p:nvPr/>
        </p:nvSpPr>
        <p:spPr>
          <a:xfrm>
            <a:off x="5003275" y="1220450"/>
            <a:ext cx="37074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</a:t>
            </a:r>
            <a:r>
              <a:rPr lang="en" sz="13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coring Methodology:</a:t>
            </a:r>
            <a:endParaRPr sz="13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Scores (0–4) based on proximity to the ideal line:</a:t>
            </a:r>
            <a:endParaRPr sz="13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On the line = 4 points.</a:t>
            </a:r>
            <a:endParaRPr sz="13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 unit away = 3 points.</a:t>
            </a:r>
            <a:endParaRPr sz="13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2 units away = 2 points.</a:t>
            </a:r>
            <a:endParaRPr sz="13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3 units away = 1 point.</a:t>
            </a:r>
            <a:endParaRPr sz="13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480" name="Google Shape;480;p62"/>
          <p:cNvSpPr txBox="1"/>
          <p:nvPr/>
        </p:nvSpPr>
        <p:spPr>
          <a:xfrm>
            <a:off x="641700" y="3469050"/>
            <a:ext cx="78606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Average score calculated for each faculty:</a:t>
            </a:r>
            <a:endParaRPr sz="16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Average Score = Sum of Scores / Number of Purchases</a:t>
            </a:r>
            <a:endParaRPr sz="16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3"/>
          <p:cNvSpPr txBox="1"/>
          <p:nvPr>
            <p:ph type="title"/>
          </p:nvPr>
        </p:nvSpPr>
        <p:spPr>
          <a:xfrm>
            <a:off x="403325" y="617725"/>
            <a:ext cx="67677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86" name="Google Shape;486;p63"/>
          <p:cNvSpPr txBox="1"/>
          <p:nvPr/>
        </p:nvSpPr>
        <p:spPr>
          <a:xfrm>
            <a:off x="5913925" y="1574250"/>
            <a:ext cx="3100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Results:</a:t>
            </a:r>
            <a:endParaRPr sz="13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FMAN: 3.5/4 (87.5%)</a:t>
            </a:r>
            <a:endParaRPr sz="13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FENS: 2.6/4 (65%)</a:t>
            </a:r>
            <a:endParaRPr sz="13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FASS: 2.81/4 (70.45%)</a:t>
            </a:r>
            <a:endParaRPr sz="13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Overall Average: 74.32%</a:t>
            </a:r>
            <a:endParaRPr sz="13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Conclusion:</a:t>
            </a:r>
            <a:endParaRPr sz="13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The overall alignment falls short of the hypothesized value of 75%, indicating the results do not support the hypothesis.</a:t>
            </a:r>
            <a:endParaRPr sz="13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487" name="Google Shape;48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50" y="1343975"/>
            <a:ext cx="5464276" cy="364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"/>
          <p:cNvSpPr txBox="1"/>
          <p:nvPr>
            <p:ph type="title"/>
          </p:nvPr>
        </p:nvSpPr>
        <p:spPr>
          <a:xfrm>
            <a:off x="1354325" y="596800"/>
            <a:ext cx="19650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/>
              <a:t>Dataset</a:t>
            </a:r>
            <a:endParaRPr sz="3500"/>
          </a:p>
        </p:txBody>
      </p:sp>
      <p:sp>
        <p:nvSpPr>
          <p:cNvPr id="394" name="Google Shape;394;p54"/>
          <p:cNvSpPr txBox="1"/>
          <p:nvPr>
            <p:ph idx="2" type="body"/>
          </p:nvPr>
        </p:nvSpPr>
        <p:spPr>
          <a:xfrm>
            <a:off x="5034375" y="1777800"/>
            <a:ext cx="37530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6F5EC"/>
                </a:solidFill>
              </a:rPr>
              <a:t>The location of the coffee shop where I purchased coffee during the day aligns with the location required by my academic schedule at least 75% of the time.</a:t>
            </a:r>
            <a:endParaRPr sz="1500">
              <a:solidFill>
                <a:srgbClr val="F6F5EC"/>
              </a:solidFill>
            </a:endParaRPr>
          </a:p>
        </p:txBody>
      </p:sp>
      <p:sp>
        <p:nvSpPr>
          <p:cNvPr id="395" name="Google Shape;395;p54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54"/>
          <p:cNvSpPr txBox="1"/>
          <p:nvPr/>
        </p:nvSpPr>
        <p:spPr>
          <a:xfrm>
            <a:off x="5646525" y="609700"/>
            <a:ext cx="306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Hypothesis </a:t>
            </a:r>
            <a:endParaRPr/>
          </a:p>
        </p:txBody>
      </p:sp>
      <p:cxnSp>
        <p:nvCxnSpPr>
          <p:cNvPr id="397" name="Google Shape;397;p54"/>
          <p:cNvCxnSpPr/>
          <p:nvPr/>
        </p:nvCxnSpPr>
        <p:spPr>
          <a:xfrm flipH="1">
            <a:off x="4566600" y="877800"/>
            <a:ext cx="10800" cy="3387900"/>
          </a:xfrm>
          <a:prstGeom prst="straightConnector1">
            <a:avLst/>
          </a:prstGeom>
          <a:noFill/>
          <a:ln cap="flat" cmpd="sng" w="9525">
            <a:solidFill>
              <a:srgbClr val="F6F5E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54"/>
          <p:cNvSpPr txBox="1"/>
          <p:nvPr/>
        </p:nvSpPr>
        <p:spPr>
          <a:xfrm>
            <a:off x="1921263" y="1755600"/>
            <a:ext cx="24606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Bank account statement including the last 4 months.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253300" y="3009888"/>
            <a:ext cx="24606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Google calendar to get information about my schedule.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00" name="Google Shape;40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50" y="1839250"/>
            <a:ext cx="1045899" cy="7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78925" y="1245563"/>
            <a:ext cx="2949849" cy="196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2725" y="2786925"/>
            <a:ext cx="2089149" cy="139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>
            <p:ph type="title"/>
          </p:nvPr>
        </p:nvSpPr>
        <p:spPr>
          <a:xfrm>
            <a:off x="420875" y="596800"/>
            <a:ext cx="68688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Akbank Dataset </a:t>
            </a:r>
            <a:endParaRPr/>
          </a:p>
        </p:txBody>
      </p:sp>
      <p:sp>
        <p:nvSpPr>
          <p:cNvPr id="408" name="Google Shape;408;p55"/>
          <p:cNvSpPr txBox="1"/>
          <p:nvPr>
            <p:ph idx="1" type="body"/>
          </p:nvPr>
        </p:nvSpPr>
        <p:spPr>
          <a:xfrm>
            <a:off x="303275" y="1311075"/>
            <a:ext cx="8095200" cy="16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Firstly, the names of the coffee shops on campus in the bank statements were standardized to reflect their actual names.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5"/>
          <p:cNvSpPr txBox="1"/>
          <p:nvPr>
            <p:ph idx="2" type="body"/>
          </p:nvPr>
        </p:nvSpPr>
        <p:spPr>
          <a:xfrm>
            <a:off x="6621725" y="2248675"/>
            <a:ext cx="23883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Fasshane was excluded from the analysis as there were no transactions from this coffee shop within the specified time period.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5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775" y="-158775"/>
            <a:ext cx="2204751" cy="14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876" y="2248675"/>
            <a:ext cx="5922250" cy="1871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6"/>
          <p:cNvSpPr txBox="1"/>
          <p:nvPr>
            <p:ph type="title"/>
          </p:nvPr>
        </p:nvSpPr>
        <p:spPr>
          <a:xfrm>
            <a:off x="420875" y="596800"/>
            <a:ext cx="68688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Akbank Dataset </a:t>
            </a:r>
            <a:endParaRPr/>
          </a:p>
        </p:txBody>
      </p:sp>
      <p:sp>
        <p:nvSpPr>
          <p:cNvPr id="418" name="Google Shape;418;p56"/>
          <p:cNvSpPr txBox="1"/>
          <p:nvPr>
            <p:ph idx="1" type="body"/>
          </p:nvPr>
        </p:nvSpPr>
        <p:spPr>
          <a:xfrm>
            <a:off x="303275" y="1311075"/>
            <a:ext cx="8095200" cy="16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Then I filtered the bank data in date, time and cafe name components.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6"/>
          <p:cNvSpPr txBox="1"/>
          <p:nvPr>
            <p:ph idx="2" type="body"/>
          </p:nvPr>
        </p:nvSpPr>
        <p:spPr>
          <a:xfrm>
            <a:off x="6684550" y="2248675"/>
            <a:ext cx="23883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In the function.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re.search(): Searches for the pattern in the description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If match is found, name ‘cafe’ returns. Otherwise return ‘None’.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6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1" name="Google Shape;42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775" y="-158775"/>
            <a:ext cx="2204751" cy="14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875" y="2008050"/>
            <a:ext cx="6200850" cy="2291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7598" y="283675"/>
            <a:ext cx="755100" cy="584937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9" name="Google Shape;42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2775" y="-158775"/>
            <a:ext cx="2204751" cy="14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7"/>
          <p:cNvSpPr txBox="1"/>
          <p:nvPr>
            <p:ph idx="4294967295" type="title"/>
          </p:nvPr>
        </p:nvSpPr>
        <p:spPr>
          <a:xfrm>
            <a:off x="420875" y="596800"/>
            <a:ext cx="68688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Akbank Dataset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1" name="Google Shape;431;p57"/>
          <p:cNvSpPr txBox="1"/>
          <p:nvPr>
            <p:ph idx="4294967295" type="body"/>
          </p:nvPr>
        </p:nvSpPr>
        <p:spPr>
          <a:xfrm>
            <a:off x="4830601" y="1519575"/>
            <a:ext cx="3873900" cy="16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On the side, there is a pie chart created using the data obtained. Based solely on this data, we can see that Starbucks is my most preferred coffee shop on campus.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2" name="Google Shape;432;p57"/>
          <p:cNvPicPr preferRelativeResize="0"/>
          <p:nvPr/>
        </p:nvPicPr>
        <p:blipFill rotWithShape="1">
          <a:blip r:embed="rId5">
            <a:alphaModFix/>
          </a:blip>
          <a:srcRect b="18505" l="13609" r="14839" t="5245"/>
          <a:stretch/>
        </p:blipFill>
        <p:spPr>
          <a:xfrm>
            <a:off x="533425" y="1566650"/>
            <a:ext cx="3873875" cy="26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8" name="Google Shape;43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775" y="-158775"/>
            <a:ext cx="2204751" cy="14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8"/>
          <p:cNvSpPr txBox="1"/>
          <p:nvPr>
            <p:ph type="title"/>
          </p:nvPr>
        </p:nvSpPr>
        <p:spPr>
          <a:xfrm>
            <a:off x="420875" y="596800"/>
            <a:ext cx="68688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Akbank Dataset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40" name="Google Shape;44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3375" y="1402875"/>
            <a:ext cx="5879675" cy="352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7598" y="283675"/>
            <a:ext cx="755100" cy="58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2775" y="-158775"/>
            <a:ext cx="2204751" cy="146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8"/>
          <p:cNvSpPr txBox="1"/>
          <p:nvPr>
            <p:ph idx="1" type="body"/>
          </p:nvPr>
        </p:nvSpPr>
        <p:spPr>
          <a:xfrm>
            <a:off x="85275" y="2283275"/>
            <a:ext cx="2868300" cy="16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</a:rPr>
              <a:t>This graph shows the distribution of my coffee shop preferences across the months.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59"/>
          <p:cNvSpPr txBox="1"/>
          <p:nvPr>
            <p:ph idx="1" type="body"/>
          </p:nvPr>
        </p:nvSpPr>
        <p:spPr>
          <a:xfrm>
            <a:off x="210450" y="1302650"/>
            <a:ext cx="87231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 retrieved data from Google Calendar covering the period from September 23 to December 28. From this dataset, I first filtered out entries corresponding only to the days when I purchased coffee.</a:t>
            </a:r>
            <a:endParaRPr sz="1800"/>
          </a:p>
        </p:txBody>
      </p:sp>
      <p:sp>
        <p:nvSpPr>
          <p:cNvPr id="450" name="Google Shape;450;p59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1" name="Google Shape;451;p59"/>
          <p:cNvSpPr txBox="1"/>
          <p:nvPr>
            <p:ph type="title"/>
          </p:nvPr>
        </p:nvSpPr>
        <p:spPr>
          <a:xfrm>
            <a:off x="420875" y="596800"/>
            <a:ext cx="68688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Calendar Dataset </a:t>
            </a:r>
            <a:endParaRPr/>
          </a:p>
        </p:txBody>
      </p:sp>
      <p:pic>
        <p:nvPicPr>
          <p:cNvPr id="452" name="Google Shape;45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825" y="-70550"/>
            <a:ext cx="1736074" cy="11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775" y="2409025"/>
            <a:ext cx="7301375" cy="25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60"/>
          <p:cNvSpPr txBox="1"/>
          <p:nvPr>
            <p:ph idx="4294967295" type="body"/>
          </p:nvPr>
        </p:nvSpPr>
        <p:spPr>
          <a:xfrm>
            <a:off x="210450" y="1451200"/>
            <a:ext cx="87231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Subsequently, I obtained two separate datasets. To establish a connection between them in terms of proximity, I matched each coffee shop with the closest faculty, as shown below.</a:t>
            </a:r>
            <a:endParaRPr sz="1800"/>
          </a:p>
        </p:txBody>
      </p:sp>
      <p:sp>
        <p:nvSpPr>
          <p:cNvPr id="460" name="Google Shape;460;p60"/>
          <p:cNvSpPr txBox="1"/>
          <p:nvPr>
            <p:ph type="title"/>
          </p:nvPr>
        </p:nvSpPr>
        <p:spPr>
          <a:xfrm>
            <a:off x="420875" y="596800"/>
            <a:ext cx="68688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Calendar Dataset </a:t>
            </a:r>
            <a:endParaRPr/>
          </a:p>
        </p:txBody>
      </p:sp>
      <p:pic>
        <p:nvPicPr>
          <p:cNvPr id="461" name="Google Shape;46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825" y="-70550"/>
            <a:ext cx="1736074" cy="11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750" y="2792450"/>
            <a:ext cx="3474375" cy="12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6100" y="2234498"/>
            <a:ext cx="3822500" cy="2684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1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9" name="Google Shape;469;p61"/>
          <p:cNvSpPr txBox="1"/>
          <p:nvPr>
            <p:ph idx="4" type="body"/>
          </p:nvPr>
        </p:nvSpPr>
        <p:spPr>
          <a:xfrm>
            <a:off x="6374950" y="1893450"/>
            <a:ext cx="26193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This graph indicates that, based on my academic schedule, the closest coffee shop to me is Simit Sarayı.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470" name="Google Shape;470;p61"/>
          <p:cNvSpPr txBox="1"/>
          <p:nvPr>
            <p:ph idx="4294967295" type="title"/>
          </p:nvPr>
        </p:nvSpPr>
        <p:spPr>
          <a:xfrm>
            <a:off x="420875" y="596800"/>
            <a:ext cx="68688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Google Calendar Dataset</a:t>
            </a:r>
            <a:r>
              <a:rPr lang="en"/>
              <a:t> </a:t>
            </a:r>
            <a:endParaRPr/>
          </a:p>
        </p:txBody>
      </p:sp>
      <p:pic>
        <p:nvPicPr>
          <p:cNvPr id="471" name="Google Shape;47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825" y="-70550"/>
            <a:ext cx="1736074" cy="11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450" y="1451196"/>
            <a:ext cx="5966325" cy="34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