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21386800" cy="30279975"/>
  <p:notesSz cx="6805613" cy="9939338"/>
  <p:defaultTextStyle>
    <a:defPPr>
      <a:defRPr lang="ko-KR"/>
    </a:defPPr>
    <a:lvl1pPr marL="0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37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74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812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749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686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623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561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498" algn="l" defTabSz="2951874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  <p15:guide id="3" orient="horz" pos="9537" userDrawn="1">
          <p15:clr>
            <a:srgbClr val="A4A3A4"/>
          </p15:clr>
        </p15:guide>
        <p15:guide id="4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25" d="100"/>
          <a:sy n="25" d="100"/>
        </p:scale>
        <p:origin x="120" y="-1662"/>
      </p:cViewPr>
      <p:guideLst>
        <p:guide orient="horz" pos="13482"/>
        <p:guide pos="9536"/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540F2-6C98-43A4-BF6B-ED22835B0F75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46125"/>
            <a:ext cx="26304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61910-8E9D-4D84-BF33-C2564028C7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2368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24736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37103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49470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1838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74206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86574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98941" algn="l" defTabSz="624736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7563" y="746125"/>
            <a:ext cx="2630487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61910-8E9D-4D84-BF33-C2564028C7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7719" y="-24842"/>
            <a:ext cx="21490085" cy="30329870"/>
          </a:xfrm>
          <a:prstGeom prst="rect">
            <a:avLst/>
          </a:prstGeom>
          <a:solidFill>
            <a:srgbClr val="00A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950660" y="4525975"/>
            <a:ext cx="19526241" cy="22950298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8" y="-24842"/>
            <a:ext cx="3419449" cy="42005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058" y="211"/>
            <a:ext cx="3587069" cy="4200577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3217258" y="3966674"/>
            <a:ext cx="14980131" cy="1170493"/>
            <a:chOff x="6178399" y="5659904"/>
            <a:chExt cx="22697034" cy="1670134"/>
          </a:xfrm>
        </p:grpSpPr>
        <p:sp>
          <p:nvSpPr>
            <p:cNvPr id="12" name="TextBox 11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rgbClr val="005E9C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rgbClr val="CCD4D8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095515" y="1514188"/>
            <a:ext cx="13156413" cy="1170493"/>
          </a:xfrm>
          <a:prstGeom prst="rect">
            <a:avLst/>
          </a:prstGeom>
          <a:noFill/>
        </p:spPr>
        <p:txBody>
          <a:bodyPr wrap="none" lIns="64639" tIns="32319" rIns="64639" bIns="32319" rtlCol="0">
            <a:noAutofit/>
          </a:bodyPr>
          <a:lstStyle/>
          <a:p>
            <a:pPr algn="ctr"/>
            <a:r>
              <a:rPr lang="ko-KR" altLang="en-US" sz="91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생활과학교실 프로그램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67232" y="5854257"/>
            <a:ext cx="8660810" cy="821643"/>
            <a:chOff x="2071551" y="8673709"/>
            <a:chExt cx="13122362" cy="1172372"/>
          </a:xfrm>
        </p:grpSpPr>
        <p:sp>
          <p:nvSpPr>
            <p:cNvPr id="18" name="TextBox 17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cxnSp>
        <p:nvCxnSpPr>
          <p:cNvPr id="69" name="직선 연결선 68"/>
          <p:cNvCxnSpPr/>
          <p:nvPr userDrawn="1"/>
        </p:nvCxnSpPr>
        <p:spPr>
          <a:xfrm>
            <a:off x="10748414" y="6171599"/>
            <a:ext cx="0" cy="207269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 userDrawn="1"/>
        </p:nvSpPr>
        <p:spPr>
          <a:xfrm>
            <a:off x="1367232" y="5722860"/>
            <a:ext cx="9240647" cy="110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8075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632324" y="5726565"/>
            <a:ext cx="11369163" cy="12208016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24833" y="5726565"/>
            <a:ext cx="33751044" cy="1220801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" y="0"/>
            <a:ext cx="21385965" cy="3027997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950660" y="4525975"/>
            <a:ext cx="19526241" cy="22950298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217258" y="3966674"/>
            <a:ext cx="14980131" cy="1170493"/>
            <a:chOff x="6178399" y="5659904"/>
            <a:chExt cx="22697034" cy="1670134"/>
          </a:xfrm>
        </p:grpSpPr>
        <p:sp>
          <p:nvSpPr>
            <p:cNvPr id="14" name="TextBox 13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367232" y="5854257"/>
            <a:ext cx="8660810" cy="821643"/>
            <a:chOff x="2071551" y="8673709"/>
            <a:chExt cx="13122362" cy="1172372"/>
          </a:xfrm>
        </p:grpSpPr>
        <p:sp>
          <p:nvSpPr>
            <p:cNvPr id="17" name="TextBox 16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" t="-1" r="62821" b="-2140"/>
          <a:stretch/>
        </p:blipFill>
        <p:spPr>
          <a:xfrm>
            <a:off x="950661" y="27897167"/>
            <a:ext cx="6240679" cy="17096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-10280" b="1"/>
          <a:stretch/>
        </p:blipFill>
        <p:spPr>
          <a:xfrm>
            <a:off x="10673721" y="27824535"/>
            <a:ext cx="9500063" cy="179242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980" y="570949"/>
            <a:ext cx="8175111" cy="3384078"/>
          </a:xfrm>
          <a:prstGeom prst="rect">
            <a:avLst/>
          </a:prstGeom>
        </p:spPr>
      </p:pic>
      <p:cxnSp>
        <p:nvCxnSpPr>
          <p:cNvPr id="32" name="직선 연결선 31"/>
          <p:cNvCxnSpPr/>
          <p:nvPr userDrawn="1"/>
        </p:nvCxnSpPr>
        <p:spPr>
          <a:xfrm>
            <a:off x="10748414" y="6171599"/>
            <a:ext cx="0" cy="207269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60" y="1060515"/>
            <a:ext cx="9723060" cy="22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1" y="204204"/>
            <a:ext cx="10416898" cy="431024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 userDrawn="1"/>
        </p:nvSpPr>
        <p:spPr>
          <a:xfrm>
            <a:off x="950660" y="6334189"/>
            <a:ext cx="19526241" cy="22253814"/>
          </a:xfrm>
          <a:prstGeom prst="roundRect">
            <a:avLst>
              <a:gd name="adj" fmla="val 2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endParaRPr lang="ko-KR" altLang="en-US" sz="54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217258" y="5717302"/>
            <a:ext cx="14980131" cy="1170493"/>
            <a:chOff x="6178399" y="5659904"/>
            <a:chExt cx="22697034" cy="1670134"/>
          </a:xfrm>
        </p:grpSpPr>
        <p:sp>
          <p:nvSpPr>
            <p:cNvPr id="11" name="TextBox 10"/>
            <p:cNvSpPr txBox="1"/>
            <p:nvPr/>
          </p:nvSpPr>
          <p:spPr>
            <a:xfrm>
              <a:off x="6178399" y="5659904"/>
              <a:ext cx="8568952" cy="167013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chemeClr val="bg1">
                    <a:lumMod val="75000"/>
                  </a:schemeClr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61865" y="5659904"/>
              <a:ext cx="14113568" cy="1670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6300" dirty="0">
                <a:solidFill>
                  <a:srgbClr val="005E9C"/>
                </a:solidFill>
                <a:latin typeface="Rix밝은고딕 EB" pitchFamily="18" charset="-127"/>
                <a:ea typeface="Rix밝은고딕 EB" pitchFamily="18" charset="-127"/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1367232" y="7339639"/>
            <a:ext cx="8660810" cy="821643"/>
            <a:chOff x="2071551" y="8673709"/>
            <a:chExt cx="13122362" cy="1172372"/>
          </a:xfrm>
        </p:grpSpPr>
        <p:sp>
          <p:nvSpPr>
            <p:cNvPr id="14" name="TextBox 13"/>
            <p:cNvSpPr txBox="1"/>
            <p:nvPr/>
          </p:nvSpPr>
          <p:spPr>
            <a:xfrm>
              <a:off x="2491074" y="8798230"/>
              <a:ext cx="12702839" cy="9222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뫼비우스 Regular" pitchFamily="2" charset="-127"/>
                  <a:ea typeface="뫼비우스 Regular" pitchFamily="2" charset="-127"/>
                </a:rPr>
                <a:t>       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071551" y="8673709"/>
              <a:ext cx="1748561" cy="1172372"/>
              <a:chOff x="72233" y="8211864"/>
              <a:chExt cx="1748561" cy="1172372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72233" y="8211864"/>
                <a:ext cx="1748561" cy="1172372"/>
                <a:chOff x="-431823" y="8243398"/>
                <a:chExt cx="1748561" cy="1172372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300" y="8269989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8243398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367345" y="8344186"/>
                <a:ext cx="690260" cy="922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1</a:t>
                </a:r>
                <a:endParaRPr lang="ko-KR" altLang="en-US" sz="53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2" t="-10280" r="-1" b="1"/>
          <a:stretch/>
        </p:blipFill>
        <p:spPr>
          <a:xfrm>
            <a:off x="5624333" y="28709140"/>
            <a:ext cx="10248163" cy="113699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0" y="21102731"/>
            <a:ext cx="10415330" cy="7739970"/>
          </a:xfrm>
          <a:prstGeom prst="rect">
            <a:avLst/>
          </a:prstGeom>
        </p:spPr>
      </p:pic>
      <p:cxnSp>
        <p:nvCxnSpPr>
          <p:cNvPr id="29" name="직선 연결선 28"/>
          <p:cNvCxnSpPr/>
          <p:nvPr userDrawn="1"/>
        </p:nvCxnSpPr>
        <p:spPr>
          <a:xfrm>
            <a:off x="10748414" y="6579222"/>
            <a:ext cx="0" cy="218050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10127402" y="1182576"/>
            <a:ext cx="10383402" cy="2238618"/>
            <a:chOff x="-8033000" y="19264342"/>
            <a:chExt cx="23769590" cy="5117371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-8033000" y="19264342"/>
              <a:ext cx="23769590" cy="2592288"/>
              <a:chOff x="-8033000" y="19264342"/>
              <a:chExt cx="23769590" cy="2592288"/>
            </a:xfrm>
          </p:grpSpPr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446"/>
              <a:stretch/>
            </p:blipFill>
            <p:spPr>
              <a:xfrm>
                <a:off x="-8033000" y="19447710"/>
                <a:ext cx="11616876" cy="2242203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454" b="34533"/>
              <a:stretch/>
            </p:blipFill>
            <p:spPr>
              <a:xfrm>
                <a:off x="4119714" y="19264342"/>
                <a:ext cx="11616876" cy="2592288"/>
              </a:xfrm>
              <a:prstGeom prst="rect">
                <a:avLst/>
              </a:prstGeom>
            </p:spPr>
          </p:pic>
        </p:grpSp>
        <p:pic>
          <p:nvPicPr>
            <p:cNvPr id="31" name="그림 3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18"/>
            <a:stretch/>
          </p:blipFill>
          <p:spPr>
            <a:xfrm>
              <a:off x="4074940" y="21886018"/>
              <a:ext cx="11616876" cy="2495695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 userDrawn="1"/>
        </p:nvSpPr>
        <p:spPr>
          <a:xfrm>
            <a:off x="14821359" y="3896422"/>
            <a:ext cx="5655542" cy="11704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lIns="64639" tIns="32319" rIns="64639" bIns="32319" rtlCol="0">
            <a:noAutofit/>
          </a:bodyPr>
          <a:lstStyle/>
          <a:p>
            <a:pPr algn="ctr"/>
            <a:endParaRPr lang="ko-KR" altLang="en-US" sz="6300" dirty="0">
              <a:solidFill>
                <a:schemeClr val="bg1">
                  <a:lumMod val="75000"/>
                </a:schemeClr>
              </a:solidFill>
              <a:latin typeface="Rix밝은고딕 EB" pitchFamily="18" charset="-127"/>
              <a:ea typeface="Rix밝은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2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24831" y="33385077"/>
            <a:ext cx="22560104" cy="94421652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441381" y="33385077"/>
            <a:ext cx="22560104" cy="94421652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5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1"/>
            <a:ext cx="9449551" cy="2824727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26765" indent="0">
              <a:buNone/>
              <a:defRPr sz="6300" b="1"/>
            </a:lvl2pPr>
            <a:lvl3pPr marL="2853530" indent="0">
              <a:buNone/>
              <a:defRPr sz="5600" b="1"/>
            </a:lvl3pPr>
            <a:lvl4pPr marL="4280294" indent="0">
              <a:buNone/>
              <a:defRPr sz="5000" b="1"/>
            </a:lvl4pPr>
            <a:lvl5pPr marL="5707059" indent="0">
              <a:buNone/>
              <a:defRPr sz="5000" b="1"/>
            </a:lvl5pPr>
            <a:lvl6pPr marL="7133823" indent="0">
              <a:buNone/>
              <a:defRPr sz="5000" b="1"/>
            </a:lvl6pPr>
            <a:lvl7pPr marL="8560589" indent="0">
              <a:buNone/>
              <a:defRPr sz="5000" b="1"/>
            </a:lvl7pPr>
            <a:lvl8pPr marL="9987353" indent="0">
              <a:buNone/>
              <a:defRPr sz="5000" b="1"/>
            </a:lvl8pPr>
            <a:lvl9pPr marL="11414118" indent="0">
              <a:buNone/>
              <a:defRPr sz="50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9" y="6777951"/>
            <a:ext cx="9453262" cy="2824727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26765" indent="0">
              <a:buNone/>
              <a:defRPr sz="6300" b="1"/>
            </a:lvl2pPr>
            <a:lvl3pPr marL="2853530" indent="0">
              <a:buNone/>
              <a:defRPr sz="5600" b="1"/>
            </a:lvl3pPr>
            <a:lvl4pPr marL="4280294" indent="0">
              <a:buNone/>
              <a:defRPr sz="5000" b="1"/>
            </a:lvl4pPr>
            <a:lvl5pPr marL="5707059" indent="0">
              <a:buNone/>
              <a:defRPr sz="5000" b="1"/>
            </a:lvl5pPr>
            <a:lvl6pPr marL="7133823" indent="0">
              <a:buNone/>
              <a:defRPr sz="5000" b="1"/>
            </a:lvl6pPr>
            <a:lvl7pPr marL="8560589" indent="0">
              <a:buNone/>
              <a:defRPr sz="5000" b="1"/>
            </a:lvl7pPr>
            <a:lvl8pPr marL="9987353" indent="0">
              <a:buNone/>
              <a:defRPr sz="5000" b="1"/>
            </a:lvl8pPr>
            <a:lvl9pPr marL="11414118" indent="0">
              <a:buNone/>
              <a:defRPr sz="50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9" y="9602677"/>
            <a:ext cx="9453262" cy="1744603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6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9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2" y="1205591"/>
            <a:ext cx="7036110" cy="5130774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6" y="1205594"/>
            <a:ext cx="11955815" cy="25843120"/>
          </a:xfrm>
        </p:spPr>
        <p:txBody>
          <a:bodyPr/>
          <a:lstStyle>
            <a:lvl1pPr>
              <a:defRPr sz="100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2" y="6336368"/>
            <a:ext cx="7036110" cy="20712346"/>
          </a:xfrm>
        </p:spPr>
        <p:txBody>
          <a:bodyPr/>
          <a:lstStyle>
            <a:lvl1pPr marL="0" indent="0">
              <a:buNone/>
              <a:defRPr sz="4400"/>
            </a:lvl1pPr>
            <a:lvl2pPr marL="1426765" indent="0">
              <a:buNone/>
              <a:defRPr sz="3800"/>
            </a:lvl2pPr>
            <a:lvl3pPr marL="2853530" indent="0">
              <a:buNone/>
              <a:defRPr sz="3200"/>
            </a:lvl3pPr>
            <a:lvl4pPr marL="4280294" indent="0">
              <a:buNone/>
              <a:defRPr sz="2800"/>
            </a:lvl4pPr>
            <a:lvl5pPr marL="5707059" indent="0">
              <a:buNone/>
              <a:defRPr sz="2800"/>
            </a:lvl5pPr>
            <a:lvl6pPr marL="7133823" indent="0">
              <a:buNone/>
              <a:defRPr sz="2800"/>
            </a:lvl6pPr>
            <a:lvl7pPr marL="8560589" indent="0">
              <a:buNone/>
              <a:defRPr sz="2800"/>
            </a:lvl7pPr>
            <a:lvl8pPr marL="9987353" indent="0">
              <a:buNone/>
              <a:defRPr sz="2800"/>
            </a:lvl8pPr>
            <a:lvl9pPr marL="11414118" indent="0">
              <a:buNone/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5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000"/>
            </a:lvl1pPr>
            <a:lvl2pPr marL="1426765" indent="0">
              <a:buNone/>
              <a:defRPr sz="8800"/>
            </a:lvl2pPr>
            <a:lvl3pPr marL="2853530" indent="0">
              <a:buNone/>
              <a:defRPr sz="7500"/>
            </a:lvl3pPr>
            <a:lvl4pPr marL="4280294" indent="0">
              <a:buNone/>
              <a:defRPr sz="6300"/>
            </a:lvl4pPr>
            <a:lvl5pPr marL="5707059" indent="0">
              <a:buNone/>
              <a:defRPr sz="6300"/>
            </a:lvl5pPr>
            <a:lvl6pPr marL="7133823" indent="0">
              <a:buNone/>
              <a:defRPr sz="6300"/>
            </a:lvl6pPr>
            <a:lvl7pPr marL="8560589" indent="0">
              <a:buNone/>
              <a:defRPr sz="6300"/>
            </a:lvl7pPr>
            <a:lvl8pPr marL="9987353" indent="0">
              <a:buNone/>
              <a:defRPr sz="6300"/>
            </a:lvl8pPr>
            <a:lvl9pPr marL="11414118" indent="0">
              <a:buNone/>
              <a:defRPr sz="6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4400"/>
            </a:lvl1pPr>
            <a:lvl2pPr marL="1426765" indent="0">
              <a:buNone/>
              <a:defRPr sz="3800"/>
            </a:lvl2pPr>
            <a:lvl3pPr marL="2853530" indent="0">
              <a:buNone/>
              <a:defRPr sz="3200"/>
            </a:lvl3pPr>
            <a:lvl4pPr marL="4280294" indent="0">
              <a:buNone/>
              <a:defRPr sz="2800"/>
            </a:lvl4pPr>
            <a:lvl5pPr marL="5707059" indent="0">
              <a:buNone/>
              <a:defRPr sz="2800"/>
            </a:lvl5pPr>
            <a:lvl6pPr marL="7133823" indent="0">
              <a:buNone/>
              <a:defRPr sz="2800"/>
            </a:lvl6pPr>
            <a:lvl7pPr marL="8560589" indent="0">
              <a:buNone/>
              <a:defRPr sz="2800"/>
            </a:lvl7pPr>
            <a:lvl8pPr marL="9987353" indent="0">
              <a:buNone/>
              <a:defRPr sz="2800"/>
            </a:lvl8pPr>
            <a:lvl9pPr marL="11414118" indent="0">
              <a:buNone/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0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5"/>
            <a:ext cx="19248120" cy="5046663"/>
          </a:xfrm>
          <a:prstGeom prst="rect">
            <a:avLst/>
          </a:prstGeom>
        </p:spPr>
        <p:txBody>
          <a:bodyPr vert="horz" lIns="305419" tIns="152709" rIns="305419" bIns="15270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305419" tIns="152709" rIns="305419" bIns="1527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1" y="28065053"/>
            <a:ext cx="4990253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8DD6-B331-4CA5-94D5-51ABFC6C8658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8" y="28065053"/>
            <a:ext cx="6772487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305419" tIns="152709" rIns="305419" bIns="152709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D961-FE25-4EB7-BE68-66540F060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3530" rtl="0" eaLnBrk="1" latinLnBrk="1" hangingPunct="1">
        <a:spcBef>
          <a:spcPct val="0"/>
        </a:spcBef>
        <a:buNone/>
        <a:defRPr sz="1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0074" indent="-1070074" algn="l" defTabSz="2853530" rtl="0" eaLnBrk="1" latinLnBrk="1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318492" indent="-891727" algn="l" defTabSz="2853530" rtl="0" eaLnBrk="1" latinLnBrk="1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66912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4993677" indent="-713382" algn="l" defTabSz="2853530" rtl="0" eaLnBrk="1" latinLnBrk="1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20441" indent="-713382" algn="l" defTabSz="2853530" rtl="0" eaLnBrk="1" latinLnBrk="1" hangingPunct="1">
        <a:spcBef>
          <a:spcPct val="20000"/>
        </a:spcBef>
        <a:buFont typeface="Arial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847206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273971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00736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127500" indent="-713382" algn="l" defTabSz="285353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26765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3530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80294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07059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133823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560589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987353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14118" algn="l" defTabSz="2853530" rtl="0" eaLnBrk="1" latinLnBrk="1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4.pn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4782800" y="3048000"/>
            <a:ext cx="5676900" cy="1295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990600" y="5753100"/>
            <a:ext cx="19659600" cy="22498707"/>
          </a:xfrm>
          <a:prstGeom prst="roundRect">
            <a:avLst>
              <a:gd name="adj" fmla="val 317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38500" y="5067300"/>
            <a:ext cx="56769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915400" y="5067300"/>
            <a:ext cx="9448800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779824" y="12501049"/>
            <a:ext cx="8349452" cy="43756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 dirty="0">
                <a:latin typeface="맑은 고딕" panose="020B0503020000020004" pitchFamily="50" charset="-127"/>
              </a:rPr>
              <a:t>메이커스페이스를 활용한 </a:t>
            </a:r>
            <a:r>
              <a:rPr lang="ko-KR" altLang="en-US" sz="2400" b="1" dirty="0" err="1">
                <a:latin typeface="맑은 고딕" panose="020B0503020000020004" pitchFamily="50" charset="-127"/>
              </a:rPr>
              <a:t>아트북</a:t>
            </a:r>
            <a:r>
              <a:rPr lang="ko-KR" altLang="en-US" sz="2400" b="1" dirty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제작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23"/>
          <p:cNvGrpSpPr/>
          <p:nvPr/>
        </p:nvGrpSpPr>
        <p:grpSpPr>
          <a:xfrm>
            <a:off x="1555416" y="21460241"/>
            <a:ext cx="8477847" cy="6641565"/>
            <a:chOff x="2477143" y="13636403"/>
            <a:chExt cx="12716771" cy="9389990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073" y="13636403"/>
              <a:ext cx="1329038" cy="1119191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2669736" y="14666808"/>
              <a:ext cx="12524178" cy="2523819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 이미지파일을 레이저커팅이 용이하도록 수정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en-US" altLang="ko-KR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▷기존에 작업한 이미지 파일은 재단선 고려 부족했음</a:t>
              </a:r>
              <a:r>
                <a:rPr lang="en-US" altLang="ko-KR" sz="2200" dirty="0" smtClean="0">
                  <a:latin typeface="맑은 고딕" panose="020B0503020000020004" pitchFamily="50" charset="-127"/>
                </a:rPr>
                <a:t>.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미니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레이저커팅기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구입 및 대여해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수차례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실험해 알맞은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선굵기와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재단 사이즈를 찾아냄</a:t>
              </a:r>
              <a:r>
                <a:rPr lang="en-US" altLang="ko-KR" sz="2200" dirty="0" smtClean="0">
                  <a:latin typeface="맑은 고딕" panose="020B0503020000020004" pitchFamily="50" charset="-127"/>
                </a:rPr>
                <a:t>. 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또한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커팅시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얇은부분이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끊어지는 부분 보완함</a:t>
              </a:r>
              <a:r>
                <a:rPr lang="en-US" altLang="ko-KR" sz="2200" dirty="0">
                  <a:latin typeface="맑은 고딕" panose="020B0503020000020004" pitchFamily="50" charset="-127"/>
                </a:rPr>
                <a:t>.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D99E34DB-B989-4FDD-B91D-971B17587C2F}"/>
                </a:ext>
              </a:extLst>
            </p:cNvPr>
            <p:cNvSpPr/>
            <p:nvPr/>
          </p:nvSpPr>
          <p:spPr>
            <a:xfrm>
              <a:off x="2669736" y="21938540"/>
              <a:ext cx="12524178" cy="1087853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 그 외에도 인쇄소</a:t>
              </a:r>
              <a:r>
                <a:rPr lang="en-US" altLang="ko-KR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제본소에 지속적으로 문의해 </a:t>
              </a:r>
              <a:r>
                <a:rPr lang="ko-KR" altLang="en-US" sz="2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종이재와</a:t>
              </a:r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출판 과정에 대한 자문을 얻음 </a:t>
              </a:r>
              <a:r>
                <a:rPr lang="en-US" altLang="ko-KR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인쇄소</a:t>
              </a:r>
              <a:r>
                <a:rPr lang="en-US" altLang="ko-KR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제본소 각 </a:t>
              </a:r>
              <a:r>
                <a:rPr lang="en-US" altLang="ko-KR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이상 방문</a:t>
              </a:r>
              <a:r>
                <a:rPr lang="en-US" altLang="ko-KR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05931AA7-0071-4ECE-AF45-CAB9C095BF17}"/>
                </a:ext>
              </a:extLst>
            </p:cNvPr>
            <p:cNvSpPr/>
            <p:nvPr/>
          </p:nvSpPr>
          <p:spPr>
            <a:xfrm>
              <a:off x="2477143" y="20738213"/>
              <a:ext cx="5741901" cy="1087853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</a:rPr>
                <a:t>▷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커팅선이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넉넉하지 않아 이미지 틀에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흰선이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보임</a:t>
              </a:r>
              <a:endParaRPr lang="ko-KR" altLang="en-US" sz="22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093F89D7-C34F-4DE9-AC7D-F5F6755D8AAA}"/>
                </a:ext>
              </a:extLst>
            </p:cNvPr>
            <p:cNvSpPr/>
            <p:nvPr/>
          </p:nvSpPr>
          <p:spPr>
            <a:xfrm>
              <a:off x="9066268" y="20792414"/>
              <a:ext cx="6127646" cy="609197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</a:rPr>
                <a:t>▷커팅 실험 후 깔끔하게 수정</a:t>
              </a:r>
              <a:endParaRPr lang="ko-KR" altLang="en-US" sz="2200" dirty="0"/>
            </a:p>
          </p:txBody>
        </p:sp>
      </p:grpSp>
      <p:grpSp>
        <p:nvGrpSpPr>
          <p:cNvPr id="112" name="그룹 32"/>
          <p:cNvGrpSpPr/>
          <p:nvPr/>
        </p:nvGrpSpPr>
        <p:grpSpPr>
          <a:xfrm>
            <a:off x="11031190" y="6472069"/>
            <a:ext cx="8748241" cy="1625483"/>
            <a:chOff x="2071551" y="13609812"/>
            <a:chExt cx="13122362" cy="2298145"/>
          </a:xfrm>
        </p:grpSpPr>
        <p:grpSp>
          <p:nvGrpSpPr>
            <p:cNvPr id="113" name="그룹 33"/>
            <p:cNvGrpSpPr/>
            <p:nvPr/>
          </p:nvGrpSpPr>
          <p:grpSpPr>
            <a:xfrm>
              <a:off x="2071551" y="13609812"/>
              <a:ext cx="13122362" cy="1172372"/>
              <a:chOff x="2071551" y="8673709"/>
              <a:chExt cx="13122362" cy="117237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491074" y="8798230"/>
                <a:ext cx="12702839" cy="9573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시제품 제작 결과</a:t>
                </a:r>
                <a:endPara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23" name="그룹 36"/>
              <p:cNvGrpSpPr/>
              <p:nvPr/>
            </p:nvGrpSpPr>
            <p:grpSpPr>
              <a:xfrm>
                <a:off x="2071551" y="8673709"/>
                <a:ext cx="1748561" cy="1172372"/>
                <a:chOff x="72233" y="8211864"/>
                <a:chExt cx="1748561" cy="1172372"/>
              </a:xfrm>
            </p:grpSpPr>
            <p:grpSp>
              <p:nvGrpSpPr>
                <p:cNvPr id="124" name="그룹 37"/>
                <p:cNvGrpSpPr/>
                <p:nvPr/>
              </p:nvGrpSpPr>
              <p:grpSpPr>
                <a:xfrm>
                  <a:off x="72233" y="8211864"/>
                  <a:ext cx="1748561" cy="1172372"/>
                  <a:chOff x="-431823" y="8243398"/>
                  <a:chExt cx="1748561" cy="1172372"/>
                </a:xfrm>
              </p:grpSpPr>
              <p:pic>
                <p:nvPicPr>
                  <p:cNvPr id="126" name="그림 12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2300" y="8269989"/>
                    <a:ext cx="1329038" cy="1119191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31823" y="8243398"/>
                    <a:ext cx="1482350" cy="11723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TextBox 124"/>
                <p:cNvSpPr txBox="1"/>
                <p:nvPr/>
              </p:nvSpPr>
              <p:spPr>
                <a:xfrm>
                  <a:off x="367345" y="8258459"/>
                  <a:ext cx="712215" cy="1022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100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</a:t>
                  </a:r>
                  <a:endParaRPr lang="ko-KR" altLang="en-US" sz="5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20" name="직사각형 119"/>
            <p:cNvSpPr/>
            <p:nvPr/>
          </p:nvSpPr>
          <p:spPr>
            <a:xfrm>
              <a:off x="2291364" y="15298759"/>
              <a:ext cx="12524178" cy="609198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 프로젝트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메이커스페이스를 활용한 </a:t>
              </a:r>
              <a:r>
                <a:rPr lang="ko-KR" altLang="en-US" sz="2000" b="1" dirty="0" err="1">
                  <a:latin typeface="맑은 고딕" panose="020B0503020000020004" pitchFamily="50" charset="-127"/>
                </a:rPr>
                <a:t>아트북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b="1" dirty="0" smtClean="0">
                  <a:latin typeface="맑은 고딕" panose="020B0503020000020004" pitchFamily="50" charset="-127"/>
                </a:rPr>
                <a:t>제작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8" name="그룹 41"/>
          <p:cNvGrpSpPr/>
          <p:nvPr/>
        </p:nvGrpSpPr>
        <p:grpSpPr>
          <a:xfrm>
            <a:off x="11161016" y="22826564"/>
            <a:ext cx="9177040" cy="5125674"/>
            <a:chOff x="2071551" y="13609812"/>
            <a:chExt cx="13765561" cy="7246792"/>
          </a:xfrm>
        </p:grpSpPr>
        <p:grpSp>
          <p:nvGrpSpPr>
            <p:cNvPr id="129" name="그룹 42"/>
            <p:cNvGrpSpPr/>
            <p:nvPr/>
          </p:nvGrpSpPr>
          <p:grpSpPr>
            <a:xfrm>
              <a:off x="2071551" y="13609812"/>
              <a:ext cx="13122362" cy="1172372"/>
              <a:chOff x="2071551" y="8673709"/>
              <a:chExt cx="13122362" cy="1172372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2491074" y="8798230"/>
                <a:ext cx="12702839" cy="9573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제작 시제품의 차별성</a:t>
                </a:r>
                <a:endPara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2" name="그룹 45"/>
              <p:cNvGrpSpPr/>
              <p:nvPr/>
            </p:nvGrpSpPr>
            <p:grpSpPr>
              <a:xfrm>
                <a:off x="2071551" y="8673709"/>
                <a:ext cx="1748561" cy="1172372"/>
                <a:chOff x="72233" y="8211864"/>
                <a:chExt cx="1748561" cy="1172372"/>
              </a:xfrm>
            </p:grpSpPr>
            <p:grpSp>
              <p:nvGrpSpPr>
                <p:cNvPr id="133" name="그룹 46"/>
                <p:cNvGrpSpPr/>
                <p:nvPr/>
              </p:nvGrpSpPr>
              <p:grpSpPr>
                <a:xfrm>
                  <a:off x="72233" y="8211864"/>
                  <a:ext cx="1748561" cy="1172372"/>
                  <a:chOff x="-431823" y="8243398"/>
                  <a:chExt cx="1748561" cy="1172372"/>
                </a:xfrm>
              </p:grpSpPr>
              <p:pic>
                <p:nvPicPr>
                  <p:cNvPr id="135" name="그림 13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2300" y="8269989"/>
                    <a:ext cx="1329038" cy="1119191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31823" y="8243398"/>
                    <a:ext cx="1482350" cy="11723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367345" y="8258459"/>
                  <a:ext cx="712215" cy="1022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100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endParaRPr lang="ko-KR" altLang="en-US" sz="50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30" name="직사각형 129"/>
            <p:cNvSpPr/>
            <p:nvPr/>
          </p:nvSpPr>
          <p:spPr>
            <a:xfrm>
              <a:off x="2528031" y="14982195"/>
              <a:ext cx="13309081" cy="5874409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 대형출판사가 아닌 개인이 접근하기 어려운 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기술을 </a:t>
              </a:r>
              <a:r>
                <a:rPr lang="ko-KR" altLang="en-US" sz="2200" dirty="0">
                  <a:latin typeface="맑은 고딕" panose="020B0503020000020004" pitchFamily="50" charset="-127"/>
                </a:rPr>
                <a:t>활용한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아트북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200" dirty="0">
                  <a:latin typeface="맑은 고딕" panose="020B0503020000020004" pitchFamily="50" charset="-127"/>
                </a:rPr>
                <a:t>생산에 대한 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접근에 대한 하나의 가이드를 제시함</a:t>
              </a:r>
              <a:endParaRPr lang="en-US" altLang="ko-KR" sz="2200" dirty="0">
                <a:latin typeface="맑은 고딕" panose="020B0503020000020004" pitchFamily="50" charset="-127"/>
              </a:endParaRPr>
            </a:p>
            <a:p>
              <a:pPr marL="552427" indent="-368285" fontAlgn="base"/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</a:rPr>
                <a:t>◆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메이킹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결과물 </a:t>
              </a:r>
              <a:r>
                <a:rPr lang="en-US" altLang="ko-KR" sz="2200" dirty="0" smtClean="0">
                  <a:latin typeface="맑은 고딕" panose="020B0503020000020004" pitchFamily="50" charset="-127"/>
                </a:rPr>
                <a:t>cc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라이센스로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공유하여 또 다른 창작자의 창작 활동에 도움이 되도록 함</a:t>
              </a:r>
              <a:endParaRPr lang="en-US" altLang="ko-KR" sz="2200" dirty="0" smtClean="0">
                <a:latin typeface="맑은 고딕" panose="020B0503020000020004" pitchFamily="50" charset="-127"/>
              </a:endParaRPr>
            </a:p>
            <a:p>
              <a:pPr marL="368285" indent="-368285" fontAlgn="base"/>
              <a:endPara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</a:rPr>
                <a:t>◆ 학교에서 구비는 되어있으나 쓰이지 않고 있던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레이저커팅기를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학과장님과 전담교수님의 승인아래 사용하여 대학원생들에게 사용법을 안내함 </a:t>
              </a:r>
              <a:endParaRPr lang="ko-KR" altLang="en-US" sz="2200" b="1" dirty="0">
                <a:latin typeface="맑은 고딕" panose="020B0503020000020004" pitchFamily="50" charset="-127"/>
              </a:endParaRPr>
            </a:p>
            <a:p>
              <a:pPr marL="368285" indent="-368285" fontAlgn="base"/>
              <a:endPara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8285" indent="-368285" fontAlgn="base"/>
              <a:r>
                <a:rPr lang="ko-KR" altLang="en-US" sz="2200" dirty="0" smtClean="0">
                  <a:latin typeface="맑은 고딕" panose="020B0503020000020004" pitchFamily="50" charset="-127"/>
                </a:rPr>
                <a:t>◆ 교내에서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관심있는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학생을 상대로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인디자인</a:t>
              </a:r>
              <a:r>
                <a:rPr lang="en-US" altLang="ko-KR" sz="22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등 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독립출판에 관한 노하우를 담은 소규모 </a:t>
              </a:r>
              <a:r>
                <a:rPr lang="ko-KR" altLang="en-US" sz="2200" dirty="0" err="1" smtClean="0">
                  <a:latin typeface="맑은 고딕" panose="020B0503020000020004" pitchFamily="50" charset="-127"/>
                </a:rPr>
                <a:t>워크샵을</a:t>
              </a:r>
              <a:r>
                <a:rPr lang="ko-KR" altLang="en-US" sz="2200" dirty="0" smtClean="0">
                  <a:latin typeface="맑은 고딕" panose="020B0503020000020004" pitchFamily="50" charset="-127"/>
                </a:rPr>
                <a:t> 진행함 </a:t>
              </a:r>
              <a:endPara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15486248" y="3371285"/>
            <a:ext cx="4704523" cy="61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800" b="1" dirty="0">
                <a:latin typeface="+mj-lt"/>
                <a:ea typeface="굴림" panose="020B0600000101010101" pitchFamily="50" charset="-127"/>
              </a:rPr>
              <a:t>코드번호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759586EF-0364-49DF-80B3-1C58E268C5D7}"/>
              </a:ext>
            </a:extLst>
          </p:cNvPr>
          <p:cNvSpPr/>
          <p:nvPr/>
        </p:nvSpPr>
        <p:spPr>
          <a:xfrm>
            <a:off x="1779824" y="7547403"/>
            <a:ext cx="8349452" cy="394621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메이커스페이스를 활용한 </a:t>
            </a:r>
            <a:r>
              <a:rPr lang="ko-KR" altLang="en-US" sz="2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아트북</a:t>
            </a:r>
            <a:r>
              <a:rPr lang="ko-KR" alt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     </a:t>
            </a:r>
            <a:endParaRPr lang="ko-KR" altLang="en-US" sz="2100" dirty="0" smtClean="0">
              <a:latin typeface="맑은 고딕" panose="020B0503020000020004" pitchFamily="50" charset="-127"/>
            </a:endParaRP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 smtClean="0">
                <a:latin typeface="맑은 고딕" panose="020B0503020000020004" pitchFamily="50" charset="-127"/>
              </a:rPr>
              <a:t>▷ 대형 출판사 외 개인이 기술이 들어간 작품을 제작하기 어려움</a:t>
            </a:r>
            <a:endParaRPr lang="en-US" altLang="ko-KR" sz="2100" dirty="0" smtClean="0">
              <a:latin typeface="맑은 고딕" panose="020B0503020000020004" pitchFamily="50" charset="-127"/>
            </a:endParaRP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 smtClean="0">
                <a:latin typeface="맑은 고딕" panose="020B0503020000020004" pitchFamily="50" charset="-127"/>
              </a:rPr>
              <a:t>▷ 국내 메이커스페이스의 </a:t>
            </a:r>
            <a:r>
              <a:rPr lang="ko-KR" altLang="en-US" sz="2100" dirty="0" err="1" smtClean="0">
                <a:latin typeface="맑은 고딕" panose="020B0503020000020004" pitchFamily="50" charset="-127"/>
              </a:rPr>
              <a:t>레이저커팅기를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 대여</a:t>
            </a:r>
            <a:r>
              <a:rPr lang="en-US" altLang="ko-KR" sz="2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하노이에 관한 </a:t>
            </a:r>
            <a:r>
              <a:rPr lang="ko-KR" altLang="en-US" sz="2100" dirty="0" err="1" smtClean="0">
                <a:latin typeface="맑은 고딕" panose="020B0503020000020004" pitchFamily="50" charset="-127"/>
              </a:rPr>
              <a:t>아트북을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 제작함</a:t>
            </a:r>
            <a:endParaRPr lang="ko-KR" altLang="en-US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8285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아트북</a:t>
            </a:r>
            <a:r>
              <a:rPr lang="ko-KR" alt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제작과정 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</a:t>
            </a:r>
            <a:r>
              <a:rPr lang="ko-KR" alt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라이선스로 공개</a:t>
            </a:r>
            <a:endParaRPr lang="en-US" altLang="ko-KR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</a:rPr>
              <a:t>▷ 메이커스페이스 사용 과정 및 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출판 과정</a:t>
            </a:r>
            <a:r>
              <a:rPr lang="en-US" altLang="ko-KR" sz="2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사용한 이미지와 </a:t>
            </a:r>
            <a:r>
              <a:rPr lang="ko-KR" altLang="en-US" sz="2100" dirty="0" err="1" smtClean="0">
                <a:latin typeface="맑은 고딕" panose="020B0503020000020004" pitchFamily="50" charset="-127"/>
              </a:rPr>
              <a:t>인디자인파일등을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100" dirty="0" err="1" smtClean="0">
                <a:latin typeface="맑은 고딕" panose="020B0503020000020004" pitchFamily="50" charset="-127"/>
              </a:rPr>
              <a:t>블로그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 및 </a:t>
            </a:r>
            <a:r>
              <a:rPr lang="ko-KR" altLang="en-US" sz="2100" dirty="0" err="1" smtClean="0">
                <a:latin typeface="맑은 고딕" panose="020B0503020000020004" pitchFamily="50" charset="-127"/>
              </a:rPr>
              <a:t>오픈튜토리얼스를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100" dirty="0">
                <a:latin typeface="맑은 고딕" panose="020B0503020000020004" pitchFamily="50" charset="-127"/>
              </a:rPr>
              <a:t>통해 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공개</a:t>
            </a:r>
            <a:endParaRPr lang="en-US" altLang="ko-KR" sz="2100" dirty="0" smtClean="0">
              <a:latin typeface="맑은 고딕" panose="020B0503020000020004" pitchFamily="50" charset="-127"/>
            </a:endParaRPr>
          </a:p>
          <a:p>
            <a:pPr marL="552427" indent="-368285" fontAlgn="base">
              <a:lnSpc>
                <a:spcPct val="150000"/>
              </a:lnSpc>
            </a:pPr>
            <a:r>
              <a:rPr lang="ko-KR" altLang="en-US" sz="2100" dirty="0" smtClean="0">
                <a:latin typeface="맑은 고딕" panose="020B0503020000020004" pitchFamily="50" charset="-127"/>
              </a:rPr>
              <a:t>▷ 저작권에서 자유로운 </a:t>
            </a:r>
            <a:r>
              <a:rPr lang="ko-KR" altLang="en-US" sz="2100" dirty="0" err="1" smtClean="0">
                <a:latin typeface="맑은 고딕" panose="020B0503020000020004" pitchFamily="50" charset="-127"/>
              </a:rPr>
              <a:t>콘텐츠로</a:t>
            </a:r>
            <a:r>
              <a:rPr lang="ko-KR" altLang="en-US" sz="2100" dirty="0" smtClean="0">
                <a:latin typeface="맑은 고딕" panose="020B0503020000020004" pitchFamily="50" charset="-127"/>
              </a:rPr>
              <a:t> 또 다른 창작에 도움이 </a:t>
            </a:r>
            <a:r>
              <a:rPr lang="ko-KR" altLang="en-US" sz="2100" dirty="0" err="1" smtClean="0">
                <a:latin typeface="맑은 고딕" panose="020B0503020000020004" pitchFamily="50" charset="-127"/>
              </a:rPr>
              <a:t>되고자함</a:t>
            </a:r>
            <a:endParaRPr lang="en-US" altLang="ko-KR" sz="2100" dirty="0">
              <a:latin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DFA931B9-CBEA-4B20-BD2B-660DCF94D5BA}"/>
              </a:ext>
            </a:extLst>
          </p:cNvPr>
          <p:cNvSpPr/>
          <p:nvPr/>
        </p:nvSpPr>
        <p:spPr>
          <a:xfrm>
            <a:off x="1852066" y="16693297"/>
            <a:ext cx="8349452" cy="43756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 dirty="0" err="1">
                <a:latin typeface="맑은 고딕" panose="020B0503020000020004" pitchFamily="50" charset="-127"/>
              </a:rPr>
              <a:t>아트북</a:t>
            </a:r>
            <a:r>
              <a:rPr lang="ko-KR" altLang="en-US" sz="2400" b="1" dirty="0">
                <a:latin typeface="맑은 고딕" panose="020B0503020000020004" pitchFamily="50" charset="-127"/>
              </a:rPr>
              <a:t> 제작과정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cc</a:t>
            </a:r>
            <a:r>
              <a:rPr lang="ko-KR" altLang="en-US" sz="2400" b="1" dirty="0">
                <a:latin typeface="맑은 고딕" panose="020B0503020000020004" pitchFamily="50" charset="-127"/>
              </a:rPr>
              <a:t>라이선스로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공개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EE82F3CA-8317-4759-A5D1-04C0CEDBC79B}"/>
              </a:ext>
            </a:extLst>
          </p:cNvPr>
          <p:cNvSpPr/>
          <p:nvPr/>
        </p:nvSpPr>
        <p:spPr>
          <a:xfrm>
            <a:off x="1855973" y="15683047"/>
            <a:ext cx="8349452" cy="74534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2200" dirty="0" err="1" smtClean="0">
                <a:latin typeface="맑은 고딕" panose="020B0503020000020004" pitchFamily="50" charset="-127"/>
              </a:rPr>
              <a:t>레이저커팅기로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 책 면마다 하노이에 관한 그림들을 커팅해 겹겹이 이미지가 쌓여있는 책 제작</a:t>
            </a:r>
            <a:endParaRPr lang="ko-KR" altLang="en-US" sz="2200" dirty="0"/>
          </a:p>
        </p:txBody>
      </p:sp>
      <p:sp>
        <p:nvSpPr>
          <p:cNvPr id="141" name="화살표: 오른쪽 1046">
            <a:extLst>
              <a:ext uri="{FF2B5EF4-FFF2-40B4-BE49-F238E27FC236}">
                <a16:creationId xmlns="" xmlns:a16="http://schemas.microsoft.com/office/drawing/2014/main" id="{94EAC1AB-2D8F-4BF0-BE96-2291A19E587C}"/>
              </a:ext>
            </a:extLst>
          </p:cNvPr>
          <p:cNvSpPr/>
          <p:nvPr/>
        </p:nvSpPr>
        <p:spPr>
          <a:xfrm>
            <a:off x="5511745" y="24770457"/>
            <a:ext cx="592117" cy="680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74" tIns="33787" rIns="67574" bIns="33787"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3C5F9EFB-7ABA-4F39-97B9-57A5502661A9}"/>
              </a:ext>
            </a:extLst>
          </p:cNvPr>
          <p:cNvSpPr/>
          <p:nvPr/>
        </p:nvSpPr>
        <p:spPr>
          <a:xfrm>
            <a:off x="11117971" y="15210735"/>
            <a:ext cx="8349452" cy="4067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프로젝트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아트북</a:t>
            </a:r>
            <a:r>
              <a:rPr lang="ko-KR" altLang="en-US" sz="2000" b="1" dirty="0">
                <a:latin typeface="맑은 고딕" panose="020B0503020000020004" pitchFamily="50" charset="-127"/>
              </a:rPr>
              <a:t> 제작과정 </a:t>
            </a:r>
            <a:r>
              <a:rPr lang="en-US" altLang="ko-KR" sz="2000" b="1" dirty="0">
                <a:latin typeface="맑은 고딕" panose="020B0503020000020004" pitchFamily="50" charset="-127"/>
              </a:rPr>
              <a:t>cc</a:t>
            </a:r>
            <a:r>
              <a:rPr lang="ko-KR" altLang="en-US" sz="2000" b="1" dirty="0">
                <a:latin typeface="맑은 고딕" panose="020B0503020000020004" pitchFamily="50" charset="-127"/>
              </a:rPr>
              <a:t>라이선스로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공개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17055345-B5CA-4C34-8B8E-460FA299394F}"/>
              </a:ext>
            </a:extLst>
          </p:cNvPr>
          <p:cNvSpPr/>
          <p:nvPr/>
        </p:nvSpPr>
        <p:spPr>
          <a:xfrm>
            <a:off x="11149503" y="15705331"/>
            <a:ext cx="9103695" cy="176100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2200" dirty="0" err="1" smtClean="0">
                <a:latin typeface="맑은 고딕" panose="020B0503020000020004" pitchFamily="50" charset="-127"/>
              </a:rPr>
              <a:t>블로그에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 제작과정을 공유하면서 독립출판물을 </a:t>
            </a:r>
            <a:r>
              <a:rPr lang="ko-KR" altLang="en-US" sz="2200" dirty="0" err="1" smtClean="0">
                <a:latin typeface="맑은 고딕" panose="020B0503020000020004" pitchFamily="50" charset="-127"/>
              </a:rPr>
              <a:t>내고싶은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 창작자들의 인쇄소 추천 및 상담을 도움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2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2200" dirty="0" err="1" smtClean="0">
                <a:latin typeface="맑은 고딕" panose="020B0503020000020004" pitchFamily="50" charset="-127"/>
              </a:rPr>
              <a:t>메이크올에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 프로젝트 과정을 주기적으로 업로드 함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200" dirty="0">
                <a:latin typeface="맑은 고딕" panose="020B0503020000020004" pitchFamily="50" charset="-127"/>
              </a:rPr>
              <a:t>▷ 메이커스페이스 사용시 발생한 애로사항을 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건의해 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2019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년 계획에 반영되도록 함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디지털대장간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)</a:t>
            </a:r>
            <a:endParaRPr lang="ko-KR" altLang="en-US" sz="2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BC1CD9D-BB16-4EA9-877D-6DEA0F9E7522}"/>
              </a:ext>
            </a:extLst>
          </p:cNvPr>
          <p:cNvSpPr/>
          <p:nvPr/>
        </p:nvSpPr>
        <p:spPr>
          <a:xfrm>
            <a:off x="1720269" y="20333716"/>
            <a:ext cx="8349452" cy="1083897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2200" dirty="0" err="1" smtClean="0">
                <a:latin typeface="맑은 고딕" panose="020B0503020000020004" pitchFamily="50" charset="-127"/>
              </a:rPr>
              <a:t>블로그에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 프로젝트 관리법과 관련 파일 제공해 다른 창작자의 창작활동을 도움</a:t>
            </a:r>
            <a:r>
              <a:rPr lang="en-US" altLang="ko-KR" sz="2200" dirty="0">
                <a:latin typeface="맑은 고딕" panose="020B0503020000020004" pitchFamily="50" charset="-127"/>
              </a:rPr>
              <a:t>(https://blog.naver.com/dudn3677/221329709694)</a:t>
            </a:r>
            <a:endParaRPr lang="ko-KR" altLang="en-US" sz="2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250255" y="24800626"/>
            <a:ext cx="1700999" cy="1006952"/>
          </a:xfrm>
          <a:prstGeom prst="rect">
            <a:avLst/>
          </a:prstGeom>
          <a:noFill/>
        </p:spPr>
        <p:txBody>
          <a:bodyPr wrap="none" lIns="67574" tIns="33787" rIns="67574" bIns="33787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3744566" y="5354654"/>
            <a:ext cx="4704523" cy="61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 smtClean="0">
                <a:latin typeface="+mj-lt"/>
                <a:ea typeface="맑은 고딕" panose="020B0503020000020004" pitchFamily="50" charset="-127"/>
              </a:rPr>
              <a:t>개인</a:t>
            </a:r>
            <a:r>
              <a:rPr lang="en-US" altLang="ko-KR" sz="3600" b="1" dirty="0" smtClean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3600" b="1" dirty="0" err="1" smtClean="0">
                <a:latin typeface="+mj-lt"/>
                <a:ea typeface="맑은 고딕" panose="020B0503020000020004" pitchFamily="50" charset="-127"/>
              </a:rPr>
              <a:t>두루햇살</a:t>
            </a:r>
            <a:endParaRPr lang="ko-KR" altLang="en-US" sz="3600" b="1" dirty="0"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709757" y="5288826"/>
            <a:ext cx="10430320" cy="65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135" tIns="31567" rIns="63135" bIns="315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메이커스페이스를 활용한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+mj-lt"/>
                <a:ea typeface="굴림" panose="020B0600000101010101" pitchFamily="50" charset="-127"/>
              </a:rPr>
              <a:t>페이퍼커팅북</a:t>
            </a:r>
            <a:endParaRPr lang="ko-KR" altLang="en-US" sz="3600" b="1" dirty="0">
              <a:solidFill>
                <a:schemeClr val="tx1"/>
              </a:solidFill>
              <a:latin typeface="+mj-lt"/>
              <a:ea typeface="굴림" panose="020B0600000101010101" pitchFamily="50" charset="-127"/>
            </a:endParaRPr>
          </a:p>
        </p:txBody>
      </p:sp>
      <p:grpSp>
        <p:nvGrpSpPr>
          <p:cNvPr id="177" name="그룹 14"/>
          <p:cNvGrpSpPr/>
          <p:nvPr/>
        </p:nvGrpSpPr>
        <p:grpSpPr>
          <a:xfrm>
            <a:off x="1381034" y="11502201"/>
            <a:ext cx="8748241" cy="829222"/>
            <a:chOff x="2071551" y="7165435"/>
            <a:chExt cx="13122362" cy="1172372"/>
          </a:xfrm>
        </p:grpSpPr>
        <p:sp>
          <p:nvSpPr>
            <p:cNvPr id="178" name="TextBox 177"/>
            <p:cNvSpPr txBox="1"/>
            <p:nvPr/>
          </p:nvSpPr>
          <p:spPr>
            <a:xfrm>
              <a:off x="2491074" y="7289964"/>
              <a:ext cx="12702839" cy="957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3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주요 성과</a:t>
              </a:r>
            </a:p>
          </p:txBody>
        </p:sp>
        <p:grpSp>
          <p:nvGrpSpPr>
            <p:cNvPr id="179" name="그룹 17"/>
            <p:cNvGrpSpPr/>
            <p:nvPr/>
          </p:nvGrpSpPr>
          <p:grpSpPr>
            <a:xfrm>
              <a:off x="2071551" y="7165435"/>
              <a:ext cx="1710461" cy="1172372"/>
              <a:chOff x="72233" y="6703590"/>
              <a:chExt cx="1710461" cy="1172372"/>
            </a:xfrm>
          </p:grpSpPr>
          <p:grpSp>
            <p:nvGrpSpPr>
              <p:cNvPr id="180" name="그룹 18"/>
              <p:cNvGrpSpPr/>
              <p:nvPr/>
            </p:nvGrpSpPr>
            <p:grpSpPr>
              <a:xfrm>
                <a:off x="72233" y="6703590"/>
                <a:ext cx="1710461" cy="1172372"/>
                <a:chOff x="-431823" y="6735124"/>
                <a:chExt cx="1710461" cy="1172372"/>
              </a:xfrm>
            </p:grpSpPr>
            <p:pic>
              <p:nvPicPr>
                <p:cNvPr id="182" name="그림 1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400" y="6761717"/>
                  <a:ext cx="1329038" cy="1119191"/>
                </a:xfrm>
                <a:prstGeom prst="rect">
                  <a:avLst/>
                </a:prstGeom>
              </p:spPr>
            </p:pic>
            <p:pic>
              <p:nvPicPr>
                <p:cNvPr id="183" name="그림 18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1823" y="6735124"/>
                  <a:ext cx="1482350" cy="1172372"/>
                </a:xfrm>
                <a:prstGeom prst="rect">
                  <a:avLst/>
                </a:prstGeom>
              </p:spPr>
            </p:pic>
          </p:grpSp>
          <p:sp>
            <p:nvSpPr>
              <p:cNvPr id="181" name="TextBox 180"/>
              <p:cNvSpPr txBox="1"/>
              <p:nvPr/>
            </p:nvSpPr>
            <p:spPr>
              <a:xfrm>
                <a:off x="367345" y="6750193"/>
                <a:ext cx="712215" cy="1022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100" dirty="0">
                    <a:solidFill>
                      <a:schemeClr val="bg1"/>
                    </a:solidFill>
                    <a:latin typeface="+mj-lt"/>
                    <a:ea typeface="굴림" panose="020B0600000101010101" pitchFamily="50" charset="-127"/>
                  </a:rPr>
                  <a:t>2</a:t>
                </a:r>
                <a:endParaRPr lang="ko-KR" altLang="en-US" sz="5000" dirty="0">
                  <a:solidFill>
                    <a:schemeClr val="bg1"/>
                  </a:solidFill>
                  <a:latin typeface="+mj-lt"/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84" name="TextBox 85"/>
          <p:cNvSpPr txBox="1"/>
          <p:nvPr/>
        </p:nvSpPr>
        <p:spPr>
          <a:xfrm>
            <a:off x="723900" y="876300"/>
            <a:ext cx="7888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2018 </a:t>
            </a:r>
            <a:r>
              <a:rPr lang="ko-KR" altLang="en-US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메이커 </a:t>
            </a:r>
            <a:endParaRPr lang="en-US" altLang="ko-KR" sz="6000" b="1" dirty="0">
              <a:solidFill>
                <a:srgbClr val="0070C0"/>
              </a:solidFill>
              <a:latin typeface="Yoon 윤고딕 540_TT" pitchFamily="18" charset="-127"/>
              <a:ea typeface="Yoon 윤고딕 540_TT" pitchFamily="18" charset="-127"/>
            </a:endParaRPr>
          </a:p>
          <a:p>
            <a:r>
              <a:rPr lang="ko-KR" altLang="en-US" sz="6000" b="1" dirty="0">
                <a:solidFill>
                  <a:srgbClr val="0070C0"/>
                </a:solidFill>
                <a:latin typeface="Yoon 윤고딕 540_TT" pitchFamily="18" charset="-127"/>
                <a:ea typeface="Yoon 윤고딕 540_TT" pitchFamily="18" charset="-127"/>
              </a:rPr>
              <a:t>문화확산사업 성과발표회</a:t>
            </a:r>
          </a:p>
        </p:txBody>
      </p:sp>
      <p:pic>
        <p:nvPicPr>
          <p:cNvPr id="185" name="그림 184" descr="중소벤처기업부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6767" y="28781624"/>
            <a:ext cx="4264262" cy="963297"/>
          </a:xfrm>
          <a:prstGeom prst="rect">
            <a:avLst/>
          </a:prstGeom>
        </p:spPr>
      </p:pic>
      <p:pic>
        <p:nvPicPr>
          <p:cNvPr id="186" name="그림 185" descr="한국과학창의재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9480" y="28682929"/>
            <a:ext cx="4734420" cy="1171606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1711516" y="6551844"/>
            <a:ext cx="8468559" cy="677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3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6" y="6469878"/>
            <a:ext cx="886025" cy="791607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4" y="6489170"/>
            <a:ext cx="988233" cy="829222"/>
          </a:xfrm>
          <a:prstGeom prst="rect">
            <a:avLst/>
          </a:prstGeom>
        </p:spPr>
      </p:pic>
      <p:sp>
        <p:nvSpPr>
          <p:cNvPr id="190" name="직사각형 189"/>
          <p:cNvSpPr/>
          <p:nvPr/>
        </p:nvSpPr>
        <p:spPr>
          <a:xfrm>
            <a:off x="1712780" y="6504027"/>
            <a:ext cx="474810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100" dirty="0">
                <a:solidFill>
                  <a:schemeClr val="bg1"/>
                </a:solidFill>
                <a:ea typeface="굴림" panose="020B0600000101010101" pitchFamily="50" charset="-127"/>
              </a:rPr>
              <a:t>1</a:t>
            </a:r>
            <a:endParaRPr lang="ko-KR" altLang="en-US" sz="4100" dirty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17055345-B5CA-4C34-8B8E-460FA299394F}"/>
              </a:ext>
            </a:extLst>
          </p:cNvPr>
          <p:cNvSpPr/>
          <p:nvPr/>
        </p:nvSpPr>
        <p:spPr>
          <a:xfrm>
            <a:off x="11175779" y="8468181"/>
            <a:ext cx="9103695" cy="176100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2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2200" dirty="0" err="1" smtClean="0">
                <a:latin typeface="맑은 고딕" panose="020B0503020000020004" pitchFamily="50" charset="-127"/>
              </a:rPr>
              <a:t>페이스북을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 통해 홍보해 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20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권의 한정판매를 함</a:t>
            </a:r>
            <a:endParaRPr lang="en-US" altLang="ko-KR" sz="2200" dirty="0" smtClean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200" dirty="0" smtClean="0">
                <a:latin typeface="맑은 고딕" panose="020B0503020000020004" pitchFamily="50" charset="-127"/>
              </a:rPr>
              <a:t>▷ 기존에 목표하던 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200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권을 손으로 커팅하는데 한계가 있어 소량으로 제작 진행함</a:t>
            </a:r>
            <a:endParaRPr lang="en-US" altLang="ko-KR" sz="2200" dirty="0">
              <a:latin typeface="맑은 고딕" panose="020B0503020000020004" pitchFamily="50" charset="-127"/>
            </a:endParaRPr>
          </a:p>
          <a:p>
            <a:pPr marL="368285" indent="-368285" fontAlgn="base"/>
            <a:r>
              <a:rPr lang="ko-KR" altLang="en-US" sz="22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출판사를 만들고 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ISBN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발행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인쇄 제본 </a:t>
            </a:r>
            <a:r>
              <a:rPr lang="ko-KR" altLang="en-US" sz="2200" dirty="0" err="1" smtClean="0">
                <a:latin typeface="맑은 고딕" panose="020B0503020000020004" pitchFamily="50" charset="-127"/>
              </a:rPr>
              <a:t>후가공까지</a:t>
            </a:r>
            <a:r>
              <a:rPr lang="ko-KR" altLang="en-US" sz="2200" dirty="0" smtClean="0">
                <a:latin typeface="맑은 고딕" panose="020B0503020000020004" pitchFamily="50" charset="-127"/>
              </a:rPr>
              <a:t> 진행해보며 그림책 출판 과정 전반을 이해하게 됨</a:t>
            </a:r>
            <a:endParaRPr lang="ko-KR" altLang="en-US" sz="2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56745" y="2963917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(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메이커 </a:t>
            </a:r>
            <a:r>
              <a:rPr lang="ko-KR" altLang="en-US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창작활동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작품대상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itchFamily="18" charset="-127"/>
                <a:ea typeface="Yoon 윤고딕 540_TT" pitchFamily="18" charset="-127"/>
              </a:rPr>
              <a:t>)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Yoon 윤고딕 540_TT" pitchFamily="18" charset="-127"/>
              <a:ea typeface="Yoon 윤고딕 540_TT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03624" y="21657132"/>
            <a:ext cx="8349452" cy="37601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67574" tIns="33787" rIns="67574" bIns="33787">
            <a:spAutoFit/>
          </a:bodyPr>
          <a:lstStyle/>
          <a:p>
            <a:pPr marL="368285" indent="-368285" fontAlgn="base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◆ 전문가 활용 및 중간보고서 자문 등을 통한 사업 개선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28" y="13182864"/>
            <a:ext cx="3082568" cy="2311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62" y="17411034"/>
            <a:ext cx="3787282" cy="27234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66" y="13205830"/>
            <a:ext cx="3062391" cy="2296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592" y="10437432"/>
            <a:ext cx="5479311" cy="4109097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t="10498" r="7179" b="7886"/>
          <a:stretch/>
        </p:blipFill>
        <p:spPr>
          <a:xfrm>
            <a:off x="11570005" y="17606249"/>
            <a:ext cx="5114658" cy="440098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8" t="66895" r="42582" b="20377"/>
          <a:stretch/>
        </p:blipFill>
        <p:spPr>
          <a:xfrm>
            <a:off x="14375566" y="19780214"/>
            <a:ext cx="4890310" cy="137004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3"/>
          <a:srcRect l="27914" t="30883" r="27149" b="28821"/>
          <a:stretch/>
        </p:blipFill>
        <p:spPr>
          <a:xfrm>
            <a:off x="16154171" y="17902454"/>
            <a:ext cx="3306101" cy="1666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5" b="27602"/>
          <a:stretch/>
        </p:blipFill>
        <p:spPr>
          <a:xfrm>
            <a:off x="1720269" y="24033018"/>
            <a:ext cx="3394554" cy="2200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06"/>
          <a:stretch/>
        </p:blipFill>
        <p:spPr>
          <a:xfrm>
            <a:off x="6415473" y="24026512"/>
            <a:ext cx="3404317" cy="22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372</Words>
  <Application>Microsoft Office PowerPoint</Application>
  <PresentationFormat>사용자 지정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Rix밝은고딕 EB</vt:lpstr>
      <vt:lpstr>Yoon 윤고딕 540_TT</vt:lpstr>
      <vt:lpstr>굴림</vt:lpstr>
      <vt:lpstr>나눔고딕 ExtraBold</vt:lpstr>
      <vt:lpstr>맑은 고딕</vt:lpstr>
      <vt:lpstr>뫼비우스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조유성</dc:creator>
  <cp:lastModifiedBy>dev</cp:lastModifiedBy>
  <cp:revision>82</cp:revision>
  <dcterms:modified xsi:type="dcterms:W3CDTF">2018-12-10T03:27:28Z</dcterms:modified>
</cp:coreProperties>
</file>