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98" r:id="rId3"/>
    <p:sldId id="686" r:id="rId4"/>
    <p:sldId id="687" r:id="rId5"/>
    <p:sldId id="673" r:id="rId6"/>
    <p:sldId id="688" r:id="rId7"/>
    <p:sldId id="689" r:id="rId8"/>
    <p:sldId id="690" r:id="rId9"/>
    <p:sldId id="680" r:id="rId10"/>
    <p:sldId id="692" r:id="rId11"/>
    <p:sldId id="695" r:id="rId12"/>
    <p:sldId id="696" r:id="rId13"/>
    <p:sldId id="694" r:id="rId14"/>
    <p:sldId id="684" r:id="rId15"/>
    <p:sldId id="6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B52B0A-BB98-473F-B514-55B464A95EE7}">
          <p14:sldIdLst>
            <p14:sldId id="256"/>
            <p14:sldId id="498"/>
            <p14:sldId id="686"/>
            <p14:sldId id="687"/>
            <p14:sldId id="673"/>
            <p14:sldId id="688"/>
            <p14:sldId id="689"/>
            <p14:sldId id="690"/>
            <p14:sldId id="680"/>
            <p14:sldId id="692"/>
            <p14:sldId id="695"/>
            <p14:sldId id="696"/>
            <p14:sldId id="694"/>
            <p14:sldId id="684"/>
            <p14:sldId id="6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ng Zhang" initials="X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AB3"/>
    <a:srgbClr val="F1D23A"/>
    <a:srgbClr val="1E0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3" autoAdjust="0"/>
    <p:restoredTop sz="78778" autoAdjust="0"/>
  </p:normalViewPr>
  <p:slideViewPr>
    <p:cSldViewPr snapToGrid="0">
      <p:cViewPr varScale="1">
        <p:scale>
          <a:sx n="74" d="100"/>
          <a:sy n="74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8B1E3-81FB-4606-AB7F-5B1D321DF28C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8A71C-7F3F-4DDD-B9A0-BACEF97B2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006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A388B-B046-442E-83AD-1AA76CFA856B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7224A-5E25-4BFC-93B3-3B7FFFC4B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4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C8BCAC-A2E0-4210-82D8-7CB04EB63699}" type="datetime1">
              <a:rPr lang="en-US" altLang="zh-CN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A10EB29E-7357-40D6-82D8-CE317A133CA0}" type="datetime1">
              <a:rPr lang="en-US" altLang="zh-CN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DE21AD65-3866-459E-83C2-569DD9DA3536}" type="datetime1">
              <a:rPr lang="en-US" altLang="zh-CN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52095" eaLnBrk="0">
              <a:buFont typeface="Wingdings" panose="05000000000000000000" pitchFamily="2" charset="2"/>
              <a:buChar char="n"/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  <a:lvl2pPr marL="457200" indent="-252095">
              <a:buFont typeface="Wingdings" panose="05000000000000000000" pitchFamily="2" charset="2"/>
              <a:buChar char="p"/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2pPr>
            <a:lvl3pPr marL="731520" indent="-252095">
              <a:buFont typeface="Wingdings" panose="05000000000000000000" pitchFamily="2" charset="2"/>
              <a:buChar char="p"/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005840" indent="-252095">
              <a:buFont typeface="Wingdings" panose="05000000000000000000" pitchFamily="2" charset="2"/>
              <a:buChar char="p"/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4pPr>
            <a:lvl5pPr marL="1280160" indent="-252095">
              <a:buFont typeface="Wingdings" panose="05000000000000000000" pitchFamily="2" charset="2"/>
              <a:buChar char="p"/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FB82813E-9CE0-464E-B9DD-70AA2690241B}" type="datetime1">
              <a:rPr lang="en-US" altLang="zh-CN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A5538552-0410-4BE7-8FA2-B72A0142CB2A}" type="datetime1">
              <a:rPr lang="en-US" altLang="zh-CN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26B8CD5F-E6BC-488D-88A3-F567EB916EA4}" type="datetime1">
              <a:rPr lang="en-US" altLang="zh-CN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23895E4F-A613-43E0-9668-386D7E6E2A56}" type="datetime1">
              <a:rPr lang="en-US" altLang="zh-CN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18CC518B-3E82-4A8E-B0DE-1F8627ED5476}" type="datetime1">
              <a:rPr lang="en-US" altLang="zh-CN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FF4FE802-8592-44CE-9304-CC09E33A0B87}" type="datetime1">
              <a:rPr lang="en-US" altLang="zh-CN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7D8A293B-26C8-40CA-AA31-7ABFC675CD7B}" type="datetime1">
              <a:rPr lang="en-US" altLang="zh-CN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1EDF3E31-770A-45B6-8316-1C8C02839ADA}" type="datetime1">
              <a:rPr lang="en-US" altLang="zh-CN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‹#›</a:t>
            </a:fld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811" y="0"/>
            <a:ext cx="1061798" cy="71783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 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A0FAF4B3-3B77-4AF3-9957-AC118F91AEBF}" type="datetime1">
              <a:rPr lang="en-US" altLang="zh-CN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503050405090304" pitchFamily="18" charset="0"/>
          <a:ea typeface="+mj-ea"/>
          <a:cs typeface="Times New Roman" panose="02020503050405090304" pitchFamily="18" charset="0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503050405090304" pitchFamily="18" charset="0"/>
          <a:ea typeface="+mn-ea"/>
          <a:cs typeface="Times New Roman" panose="0202050305040509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Times New Roman" panose="02020503050405090304" pitchFamily="18" charset="0"/>
          <a:ea typeface="+mn-ea"/>
          <a:cs typeface="Times New Roman" panose="0202050305040509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Times New Roman" panose="02020503050405090304" pitchFamily="18" charset="0"/>
          <a:ea typeface="+mn-ea"/>
          <a:cs typeface="Times New Roman" panose="02020503050405090304" pitchFamily="18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1600" kern="1200">
          <a:solidFill>
            <a:schemeClr val="tx1"/>
          </a:solidFill>
          <a:latin typeface="Times New Roman" panose="02020503050405090304" pitchFamily="18" charset="0"/>
          <a:ea typeface="+mn-ea"/>
          <a:cs typeface="Times New Roman" panose="02020503050405090304" pitchFamily="18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1600" kern="1200">
          <a:solidFill>
            <a:schemeClr val="tx1"/>
          </a:solidFill>
          <a:latin typeface="Times New Roman" panose="02020503050405090304" pitchFamily="18" charset="0"/>
          <a:ea typeface="+mn-ea"/>
          <a:cs typeface="Times New Roman" panose="02020503050405090304" pitchFamily="18" charset="0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sz="3200"/>
              <a:t>Learning Loss for Active Learning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4004608" y="5975624"/>
            <a:ext cx="4177703" cy="602158"/>
          </a:xfrm>
        </p:spPr>
        <p:txBody>
          <a:bodyPr/>
          <a:lstStyle/>
          <a:p>
            <a:r>
              <a:rPr lang="en-US" altLang="zh-CN" dirty="0"/>
              <a:t>9/10/2020</a:t>
            </a:r>
            <a:r>
              <a:rPr lang="zh-CN" altLang="en-US" dirty="0"/>
              <a:t>   陆倩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070" y="284751"/>
            <a:ext cx="2167785" cy="1465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82610" y="4068445"/>
            <a:ext cx="22301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CVPR 2019</a:t>
            </a:r>
          </a:p>
          <a:p>
            <a:endParaRPr lang="en-US" altLang="zh-CN"/>
          </a:p>
          <a:p>
            <a:r>
              <a:rPr lang="en-US" altLang="zh-CN"/>
              <a:t>Donggeun Yoo1,2</a:t>
            </a:r>
          </a:p>
          <a:p>
            <a:r>
              <a:rPr lang="en-US" altLang="zh-CN"/>
              <a:t>and In So Kweon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4" y="390332"/>
            <a:ext cx="9875520" cy="135636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——</a:t>
            </a:r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480" y="1623695"/>
            <a:ext cx="6384925" cy="259588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CIFAR-10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规模：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ResNet-18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905" y="783590"/>
            <a:ext cx="5000625" cy="515302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10327640" y="1024890"/>
            <a:ext cx="1409065" cy="445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defRPr>
            </a:lvl1pPr>
          </a:lstStyle>
          <a:p>
            <a:r>
              <a:rPr lang="en-US" dirty="0"/>
              <a:t>0.9101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05180"/>
            <a:ext cx="5353050" cy="5248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120" y="390525"/>
            <a:ext cx="5311140" cy="135636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——</a:t>
            </a:r>
            <a:r>
              <a:rPr lang="zh-CN" altLang="en-US" dirty="0"/>
              <a:t>目标检测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480" y="1623695"/>
            <a:ext cx="4737735" cy="2873375"/>
          </a:xfrm>
        </p:spPr>
        <p:txBody>
          <a:bodyPr>
            <a:normAutofit fontScale="7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PASCAL VOC 2007 and 2012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规模：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9963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11540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Shot Multibox Detector(SSD)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666480" y="472440"/>
            <a:ext cx="2540000" cy="606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defRPr>
            </a:lvl1pPr>
          </a:lstStyle>
          <a:p>
            <a:r>
              <a:rPr lang="en-US" dirty="0"/>
              <a:t>mean average precision</a:t>
            </a:r>
            <a:r>
              <a:rPr lang="zh-CN" altLang="en-US" dirty="0"/>
              <a:t>：</a:t>
            </a:r>
            <a:r>
              <a:rPr lang="en-US" dirty="0"/>
              <a:t>0.7338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120" y="390525"/>
            <a:ext cx="5311140" cy="135636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——</a:t>
            </a:r>
            <a:r>
              <a:rPr lang="zh-CN" altLang="en-US" dirty="0"/>
              <a:t>人体预估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480" y="1623695"/>
            <a:ext cx="5669915" cy="3829685"/>
          </a:xfrm>
        </p:spPr>
        <p:txBody>
          <a:bodyPr>
            <a:normAutofit fontScale="7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MPII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规模：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22,246 poses from 14,679 images and a test set consists of 2,958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poses from 2,729 images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评估：Percentage of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Correct Key-points (PCK)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Stacked Hourglass Networks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80" y="1078865"/>
            <a:ext cx="4939030" cy="4754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4" y="390332"/>
            <a:ext cx="9875520" cy="1356360"/>
          </a:xfrm>
        </p:spPr>
        <p:txBody>
          <a:bodyPr/>
          <a:lstStyle/>
          <a:p>
            <a:r>
              <a:rPr lang="zh-CN" altLang="en-US" dirty="0"/>
              <a:t>损失预测模块准确率评估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990725"/>
            <a:ext cx="525780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374" y="390332"/>
            <a:ext cx="9875520" cy="1356360"/>
          </a:xfrm>
        </p:spPr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年主动学习重要工作：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4360" y="2016125"/>
            <a:ext cx="6384925" cy="124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1103630" y="1887220"/>
            <a:ext cx="7423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en-US" altLang="zh-CN"/>
              <a:t>1. Learning loss for active learning</a:t>
            </a:r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2. Variational Adversarial Active Learning (ICCV 2019，oral)</a:t>
            </a:r>
          </a:p>
          <a:p>
            <a:pPr indent="0">
              <a:buFont typeface="Arial" panose="020B0604020202090204" pitchFamily="34" charset="0"/>
              <a:buNone/>
            </a:pPr>
            <a:endParaRPr lang="en-US" altLang="zh-CN"/>
          </a:p>
          <a:p>
            <a:pPr indent="0">
              <a:buFont typeface="Arial" panose="020B0604020202090204" pitchFamily="34" charset="0"/>
              <a:buNone/>
            </a:pPr>
            <a:r>
              <a:rPr lang="en-US" altLang="zh-CN"/>
              <a:t>3. Bayesian Generative Active Deep Learning (ICML 2019)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1860" y="2750820"/>
            <a:ext cx="4421505" cy="1356360"/>
          </a:xfrm>
        </p:spPr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4360" y="2016125"/>
            <a:ext cx="6384925" cy="124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4" y="390332"/>
            <a:ext cx="9875520" cy="1356360"/>
          </a:xfrm>
        </p:spPr>
        <p:txBody>
          <a:bodyPr/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4596" y="1978863"/>
            <a:ext cx="6515316" cy="31324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实验部分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4" y="390332"/>
            <a:ext cx="9875520" cy="1356360"/>
          </a:xfrm>
        </p:spPr>
        <p:txBody>
          <a:bodyPr/>
          <a:lstStyle/>
          <a:p>
            <a:r>
              <a:rPr lang="zh-CN" altLang="en-US" dirty="0"/>
              <a:t>主动学习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318895"/>
            <a:ext cx="5408930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4" y="390332"/>
            <a:ext cx="9875520" cy="1356360"/>
          </a:xfrm>
        </p:spPr>
        <p:txBody>
          <a:bodyPr/>
          <a:lstStyle/>
          <a:p>
            <a:r>
              <a:rPr lang="zh-CN" altLang="en-US" dirty="0"/>
              <a:t>主流的主动学习方法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4360" y="1978660"/>
            <a:ext cx="7818120" cy="313245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基于不确定性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后验概率的熵、多模型投票、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距离、预测结果的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基于多样性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基于代表性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858895" y="3930650"/>
            <a:ext cx="1141095" cy="28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3823970" y="4401820"/>
            <a:ext cx="1176020" cy="325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>
            <a:spLocks noGrp="1"/>
          </p:cNvSpPr>
          <p:nvPr/>
        </p:nvSpPr>
        <p:spPr>
          <a:xfrm>
            <a:off x="5126355" y="3930650"/>
            <a:ext cx="2206625" cy="615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52095" algn="l" defTabSz="914400" rtl="0" eaLnBrk="0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defRPr>
            </a:lvl1pPr>
            <a:lvl2pPr marL="45720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defRPr>
            </a:lvl2pPr>
            <a:lvl3pPr marL="73152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defRPr>
            </a:lvl3pPr>
            <a:lvl4pPr marL="100584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1600" kern="1200">
                <a:solidFill>
                  <a:schemeClr val="tx1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defRPr>
            </a:lvl4pPr>
            <a:lvl5pPr marL="1280160" indent="-25209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1600" kern="1200">
                <a:solidFill>
                  <a:schemeClr val="tx1"/>
                </a:solidFill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特征空间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332980" y="3621405"/>
            <a:ext cx="2420620" cy="138303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/>
              <a:t>1. </a:t>
            </a:r>
            <a:r>
              <a:rPr lang="zh-CN" altLang="en-US" b="1"/>
              <a:t>任务通用性</a:t>
            </a:r>
          </a:p>
          <a:p>
            <a:pPr algn="l"/>
            <a:r>
              <a:rPr lang="en-US" altLang="zh-CN" b="1"/>
              <a:t>2. </a:t>
            </a:r>
            <a:r>
              <a:rPr lang="zh-CN" altLang="en-US" b="1"/>
              <a:t>计算成本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4" y="390332"/>
            <a:ext cx="9875520" cy="1356360"/>
          </a:xfrm>
        </p:spPr>
        <p:txBody>
          <a:bodyPr/>
          <a:lstStyle/>
          <a:p>
            <a:r>
              <a:rPr lang="zh-CN" altLang="en-US" dirty="0"/>
              <a:t>引入副模型：损失预测模块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70" y="1605915"/>
            <a:ext cx="5586095" cy="3993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568502" y="2006219"/>
                <a:ext cx="803275" cy="3619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02" y="2006219"/>
                <a:ext cx="803275" cy="361950"/>
              </a:xfrm>
              <a:prstGeom prst="rect">
                <a:avLst/>
              </a:prstGeom>
              <a:blipFill rotWithShape="1">
                <a:blip r:embed="rId3"/>
                <a:stretch>
                  <a:fillRect l="-71" t="-70" r="-957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568502" y="2490089"/>
                <a:ext cx="63309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02" y="2490089"/>
                <a:ext cx="633095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90" t="-69" r="-432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标注 11"/>
          <p:cNvSpPr/>
          <p:nvPr/>
        </p:nvSpPr>
        <p:spPr>
          <a:xfrm>
            <a:off x="7339965" y="3604260"/>
            <a:ext cx="3261995" cy="138303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/>
              <a:t>1</a:t>
            </a:r>
            <a:r>
              <a:rPr lang="zh-CN" altLang="en-US" b="1"/>
              <a:t>。 损失预测模块远小于整个预测模型</a:t>
            </a:r>
          </a:p>
          <a:p>
            <a:pPr algn="l"/>
            <a:r>
              <a:rPr lang="en-US" altLang="zh-CN" b="1"/>
              <a:t>2. </a:t>
            </a:r>
            <a:r>
              <a:rPr lang="zh-CN" altLang="en-US" b="1"/>
              <a:t>两个模型共同训练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4" y="390332"/>
            <a:ext cx="9875520" cy="1356360"/>
          </a:xfrm>
        </p:spPr>
        <p:txBody>
          <a:bodyPr/>
          <a:lstStyle/>
          <a:p>
            <a:r>
              <a:rPr lang="en-US" altLang="zh-CN" dirty="0"/>
              <a:t>loss preidiction module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94617" y="2052574"/>
                <a:ext cx="803275" cy="3619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17" y="2052574"/>
                <a:ext cx="803275" cy="361950"/>
              </a:xfrm>
              <a:prstGeom prst="rect">
                <a:avLst/>
              </a:prstGeom>
              <a:blipFill rotWithShape="1">
                <a:blip r:embed="rId2"/>
                <a:stretch>
                  <a:fillRect l="-71" t="-70" r="-957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20" y="1664335"/>
            <a:ext cx="6146165" cy="2347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79157" y="4162044"/>
            <a:ext cx="36988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/>
              <a:t>GAP</a:t>
            </a:r>
            <a:r>
              <a:rPr lang="zh-CN" altLang="en-US"/>
              <a:t>全局平均池化层： 固定维向量</a:t>
            </a:r>
          </a:p>
          <a:p>
            <a:pPr algn="l"/>
            <a:r>
              <a:rPr lang="en-US" altLang="zh-CN"/>
              <a:t>FC</a:t>
            </a:r>
            <a:r>
              <a:rPr lang="zh-CN" altLang="en-US"/>
              <a:t>全连接层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4" y="390332"/>
            <a:ext cx="9875520" cy="1356360"/>
          </a:xfrm>
        </p:spPr>
        <p:txBody>
          <a:bodyPr/>
          <a:lstStyle/>
          <a:p>
            <a:r>
              <a:rPr lang="zh-CN" altLang="en-US" dirty="0"/>
              <a:t>目标函数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43965" y="1746885"/>
                <a:ext cx="5157470" cy="15163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′ =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′ =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𝑙𝑜𝑠𝑠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= 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′,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 =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′,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 ∙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𝑙𝑜𝑠𝑠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′,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ea typeface="宋体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965" y="1746885"/>
                <a:ext cx="5157470" cy="15163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65" y="3268345"/>
            <a:ext cx="5876925" cy="2254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482080" y="4363085"/>
            <a:ext cx="639445" cy="56578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82920" y="4956810"/>
            <a:ext cx="1607185" cy="56578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4" y="390332"/>
            <a:ext cx="9875520" cy="1356360"/>
          </a:xfrm>
        </p:spPr>
        <p:txBody>
          <a:bodyPr/>
          <a:lstStyle/>
          <a:p>
            <a:r>
              <a:rPr lang="zh-CN" altLang="en-US" dirty="0"/>
              <a:t>损失函数</a:t>
            </a:r>
            <a:r>
              <a:rPr lang="en-US" altLang="zh-CN" dirty="0"/>
              <a:t>L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509645" y="739775"/>
                <a:ext cx="5157470" cy="6584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 =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′,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 ∙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𝑙𝑜𝑠𝑠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′,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ea typeface="宋体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ea typeface="宋体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645" y="739775"/>
                <a:ext cx="5157470" cy="6584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381760" y="1500505"/>
                <a:ext cx="9179560" cy="922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宋体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宋体" charset="0"/>
                    <a:cs typeface="Cambria Math" panose="02040503050406030204" charset="0"/>
                  </a:rPr>
                  <a:t>均方误差  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ea typeface="宋体" charset="0"/>
                    <a:cs typeface="Cambria Math" panose="02040503050406030204" charset="0"/>
                  </a:rPr>
                  <a:t>(l - l')</a:t>
                </a:r>
                <a:r>
                  <a:rPr lang="en-US" altLang="zh-CN" baseline="30000">
                    <a:solidFill>
                      <a:schemeClr val="tx1"/>
                    </a:solidFill>
                    <a:latin typeface="Cambria Math" panose="02040503050406030204" charset="0"/>
                    <a:ea typeface="宋体" charset="0"/>
                    <a:cs typeface="Cambria Math" panose="02040503050406030204" charset="0"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ea typeface="宋体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宋体" charset="0"/>
                    <a:cs typeface="Cambria Math" panose="02040503050406030204" charset="0"/>
                  </a:rPr>
                  <a:t>（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ea typeface="宋体" charset="0"/>
                    <a:cs typeface="Cambria Math" panose="02040503050406030204" charset="0"/>
                  </a:rPr>
                  <a:t>l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宋体" charset="0"/>
                    <a:cs typeface="Cambria Math" panose="02040503050406030204" charset="0"/>
                  </a:rPr>
                  <a:t>的规模随着模型训练不停变小，不够精确，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ea typeface="宋体" charset="0"/>
                    <a:cs typeface="Cambria Math" panose="02040503050406030204" charset="0"/>
                  </a:rPr>
                  <a:t>AL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宋体" charset="0"/>
                    <a:cs typeface="Cambria Math" panose="02040503050406030204" charset="0"/>
                  </a:rPr>
                  <a:t>的表现不佳）❌</a:t>
                </a:r>
                <a:r>
                  <a:rPr lang="en-US" altLang="zh-CN" baseline="30000">
                    <a:solidFill>
                      <a:schemeClr val="tx1"/>
                    </a:solidFill>
                    <a:latin typeface="Cambria Math" panose="02040503050406030204" charset="0"/>
                    <a:ea typeface="宋体" charset="0"/>
                    <a:cs typeface="Cambria Math" panose="02040503050406030204" charset="0"/>
                  </a:rPr>
                  <a:t>     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宋体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宋体" charset="0"/>
                          <a:cs typeface="Cambria Math" panose="02040503050406030204" charset="0"/>
                        </a:rPr>
                        <m:t> 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宋体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60" y="1500505"/>
                <a:ext cx="9179560" cy="9220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1381760" y="2218690"/>
            <a:ext cx="9179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ambria Math" panose="02040503050406030204" charset="0"/>
                <a:ea typeface="宋体" charset="0"/>
                <a:cs typeface="Cambria Math" panose="02040503050406030204" charset="0"/>
              </a:rPr>
              <a:t>解决方法：</a:t>
            </a:r>
          </a:p>
          <a:p>
            <a:pPr algn="l"/>
            <a:r>
              <a:rPr lang="zh-CN" altLang="en-US">
                <a:solidFill>
                  <a:schemeClr val="tx1"/>
                </a:solidFill>
                <a:latin typeface="Cambria Math" panose="02040503050406030204" charset="0"/>
                <a:ea typeface="宋体" charset="0"/>
                <a:cs typeface="Cambria Math" panose="02040503050406030204" charset="0"/>
              </a:rPr>
              <a:t>训练中的</a:t>
            </a:r>
            <a:r>
              <a:rPr lang="en-US" altLang="zh-CN">
                <a:solidFill>
                  <a:schemeClr val="tx1"/>
                </a:solidFill>
                <a:latin typeface="Cambria Math" panose="02040503050406030204" charset="0"/>
                <a:ea typeface="宋体" charset="0"/>
                <a:cs typeface="Cambria Math" panose="02040503050406030204" charset="0"/>
              </a:rPr>
              <a:t>mini batch</a:t>
            </a:r>
            <a:r>
              <a:rPr lang="zh-CN" altLang="en-US">
                <a:solidFill>
                  <a:schemeClr val="tx1"/>
                </a:solidFill>
                <a:latin typeface="Cambria Math" panose="02040503050406030204" charset="0"/>
                <a:ea typeface="宋体" charset="0"/>
                <a:cs typeface="Cambria Math" panose="02040503050406030204" charset="0"/>
              </a:rPr>
              <a:t>分为两批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760" y="2785110"/>
            <a:ext cx="5092065" cy="1546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760" y="4331335"/>
            <a:ext cx="4363720" cy="1699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4" y="390332"/>
            <a:ext cx="9875520" cy="1356360"/>
          </a:xfrm>
        </p:spPr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480" y="1623695"/>
            <a:ext cx="6384925" cy="25958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初始标记数：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每次标注数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任务：分类、回归、混合（目标检测）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东南大学计算机学院万维网数据科学实验室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205</TotalTime>
  <Words>406</Words>
  <Application>Microsoft Office PowerPoint</Application>
  <PresentationFormat>宽屏</PresentationFormat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Cambria Math</vt:lpstr>
      <vt:lpstr>Corbel</vt:lpstr>
      <vt:lpstr>Times New Roman</vt:lpstr>
      <vt:lpstr>Wingdings</vt:lpstr>
      <vt:lpstr>基础</vt:lpstr>
      <vt:lpstr>  Learning Loss for Active Learning</vt:lpstr>
      <vt:lpstr>概要</vt:lpstr>
      <vt:lpstr>主动学习</vt:lpstr>
      <vt:lpstr>主流的主动学习方法</vt:lpstr>
      <vt:lpstr>引入副模型：损失预测模块</vt:lpstr>
      <vt:lpstr>loss preidiction module</vt:lpstr>
      <vt:lpstr>目标函数</vt:lpstr>
      <vt:lpstr>损失函数L</vt:lpstr>
      <vt:lpstr>实验</vt:lpstr>
      <vt:lpstr>实验——分类</vt:lpstr>
      <vt:lpstr>实验——目标检测</vt:lpstr>
      <vt:lpstr>实验——人体预估</vt:lpstr>
      <vt:lpstr>损失预测模块准确率评估</vt:lpstr>
      <vt:lpstr>2019年主动学习重要工作：</vt:lpstr>
      <vt:lpstr>谢谢大家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新生入伙指南</dc:title>
  <dc:creator>Xiang Zhang</dc:creator>
  <cp:lastModifiedBy>drt</cp:lastModifiedBy>
  <cp:revision>2050</cp:revision>
  <dcterms:created xsi:type="dcterms:W3CDTF">2020-09-10T02:28:30Z</dcterms:created>
  <dcterms:modified xsi:type="dcterms:W3CDTF">2020-09-13T16:40:22Z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2052-2.3.0.3701</vt:lpwstr>
  </property>
</Properties>
</file>