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61" r:id="rId4"/>
    <p:sldId id="262" r:id="rId5"/>
    <p:sldId id="275" r:id="rId6"/>
    <p:sldId id="306" r:id="rId7"/>
    <p:sldId id="308" r:id="rId8"/>
    <p:sldId id="309" r:id="rId9"/>
    <p:sldId id="274" r:id="rId10"/>
    <p:sldId id="310" r:id="rId11"/>
    <p:sldId id="311" r:id="rId12"/>
    <p:sldId id="276" r:id="rId13"/>
    <p:sldId id="312" r:id="rId14"/>
    <p:sldId id="313" r:id="rId15"/>
    <p:sldId id="314" r:id="rId16"/>
    <p:sldId id="316" r:id="rId17"/>
    <p:sldId id="317" r:id="rId18"/>
    <p:sldId id="318" r:id="rId19"/>
    <p:sldId id="319" r:id="rId20"/>
    <p:sldId id="320" r:id="rId21"/>
    <p:sldId id="322" r:id="rId22"/>
    <p:sldId id="324" r:id="rId23"/>
    <p:sldId id="325" r:id="rId24"/>
    <p:sldId id="327" r:id="rId25"/>
    <p:sldId id="328" r:id="rId26"/>
    <p:sldId id="329" r:id="rId27"/>
    <p:sldId id="330" r:id="rId28"/>
    <p:sldId id="331" r:id="rId29"/>
    <p:sldId id="332" r:id="rId30"/>
    <p:sldId id="333" r:id="rId31"/>
    <p:sldId id="334" r:id="rId32"/>
    <p:sldId id="335" r:id="rId33"/>
    <p:sldId id="336" r:id="rId34"/>
    <p:sldId id="337" r:id="rId35"/>
    <p:sldId id="338" r:id="rId36"/>
    <p:sldId id="340" r:id="rId37"/>
    <p:sldId id="341" r:id="rId38"/>
    <p:sldId id="343" r:id="rId39"/>
    <p:sldId id="345" r:id="rId40"/>
    <p:sldId id="346" r:id="rId41"/>
    <p:sldId id="271" r:id="rId42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66"/>
    <a:srgbClr val="0066CC"/>
    <a:srgbClr val="FFCC99"/>
    <a:srgbClr val="0066FF"/>
    <a:srgbClr val="2B7589"/>
    <a:srgbClr val="339933"/>
    <a:srgbClr val="0099CC"/>
    <a:srgbClr val="CBCBCB"/>
    <a:srgbClr val="0000FF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4599F94E-CEE6-441E-89CC-EB005ECD8F06}">
      <a14:m xmlns:a14="http://schemas.microsoft.com/office/drawing/2010/main">
        <m:mathPr xmlns:m="http://schemas.openxmlformats.org/officeDocument/2006/math">
          <m:brkBin m:val="before"/>
          <m:brkBinSub m:val="--"/>
        </m:mathPr>
      </a14:m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449" autoAdjust="0"/>
    <p:restoredTop sz="94616" autoAdjust="0"/>
  </p:normalViewPr>
  <p:slideViewPr>
    <p:cSldViewPr>
      <p:cViewPr varScale="1">
        <p:scale>
          <a:sx n="75" d="100"/>
          <a:sy n="75" d="100"/>
        </p:scale>
        <p:origin x="-160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 noChangeAspect="1"/>
          </p:cNvGraphicFramePr>
          <p:nvPr/>
        </p:nvGraphicFramePr>
        <p:xfrm>
          <a:off x="0" y="0"/>
          <a:ext cx="9144000" cy="260350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4572000"/>
                <a:gridCol w="4572000"/>
              </a:tblGrid>
              <a:tr h="26035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 noChangeAspect="1"/>
          </p:cNvGraphicFramePr>
          <p:nvPr userDrawn="1">
            <p:extLst>
              <p:ext uri="{D42A27DB-BD31-4B8C-83A1-F6EECF244321}">
                <p14:modId xmlns:p14="http://schemas.microsoft.com/office/powerpoint/2010/main" val="1324057487"/>
              </p:ext>
            </p:extLst>
          </p:nvPr>
        </p:nvGraphicFramePr>
        <p:xfrm>
          <a:off x="0" y="6633403"/>
          <a:ext cx="9162906" cy="243805"/>
        </p:xfrm>
        <a:graphic>
          <a:graphicData uri="http://schemas.openxmlformats.org/drawingml/2006/table">
            <a:tbl>
              <a:tblPr>
                <a:solidFill>
                  <a:srgbClr val="CC0000"/>
                </a:solidFill>
                <a:effectLst/>
                <a:tableStyleId>{5C22544A-7EE6-4342-B048-85BDC9FD1C3A}</a:tableStyleId>
              </a:tblPr>
              <a:tblGrid>
                <a:gridCol w="2055962"/>
                <a:gridCol w="5025529"/>
                <a:gridCol w="25453"/>
                <a:gridCol w="1226667"/>
                <a:gridCol w="829295"/>
              </a:tblGrid>
              <a:tr h="243805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chemeClr val="bg1">
                            <a:lumMod val="9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Ch_04_</a:t>
                      </a:r>
                      <a:r>
                        <a:rPr lang="ko-KR" altLang="en-US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기본 태그와 멀티미디어 태그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2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Rectangle 107"/>
          <p:cNvSpPr>
            <a:spLocks noChangeArrowheads="1"/>
          </p:cNvSpPr>
          <p:nvPr userDrawn="1"/>
        </p:nvSpPr>
        <p:spPr bwMode="auto">
          <a:xfrm>
            <a:off x="7740650" y="6629400"/>
            <a:ext cx="876300" cy="23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rIns="0" anchor="ctr"/>
          <a:lstStyle/>
          <a:p>
            <a:pPr algn="ctr">
              <a:defRPr/>
            </a:pPr>
            <a:fld id="{BBAE2047-CAEF-48BC-9529-7B2C36D4FE37}" type="slidenum">
              <a:rPr kumimoji="0" lang="en-US" altLang="ko-KR" sz="1200" b="1" smtClean="0">
                <a:solidFill>
                  <a:srgbClr val="262626"/>
                </a:solidFill>
                <a:ea typeface="맑은 고딕" pitchFamily="50" charset="-127"/>
              </a:rPr>
              <a:pPr algn="ctr">
                <a:defRPr/>
              </a:pPr>
              <a:t>‹#›</a:t>
            </a:fld>
            <a:r>
              <a:rPr kumimoji="0" lang="en-US" altLang="ko-KR" sz="800" smtClean="0">
                <a:solidFill>
                  <a:srgbClr val="262626"/>
                </a:solidFill>
                <a:ea typeface="맑은 고딕" pitchFamily="50" charset="-127"/>
              </a:rPr>
              <a:t>/41</a:t>
            </a:r>
            <a:endParaRPr kumimoji="0" lang="en-US" altLang="ko-KR" sz="800" dirty="0">
              <a:solidFill>
                <a:srgbClr val="262626"/>
              </a:solidFill>
              <a:ea typeface="맑은 고딕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 noChangeAspect="1"/>
          </p:cNvGraphicFramePr>
          <p:nvPr/>
        </p:nvGraphicFramePr>
        <p:xfrm>
          <a:off x="0" y="0"/>
          <a:ext cx="9144000" cy="260350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4572000"/>
                <a:gridCol w="4572000"/>
              </a:tblGrid>
              <a:tr h="26035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 noChangeAspect="1"/>
          </p:cNvGraphicFramePr>
          <p:nvPr userDrawn="1">
            <p:extLst>
              <p:ext uri="{D42A27DB-BD31-4B8C-83A1-F6EECF244321}">
                <p14:modId xmlns:p14="http://schemas.microsoft.com/office/powerpoint/2010/main" val="2716139315"/>
              </p:ext>
            </p:extLst>
          </p:nvPr>
        </p:nvGraphicFramePr>
        <p:xfrm>
          <a:off x="0" y="6633403"/>
          <a:ext cx="9162906" cy="243805"/>
        </p:xfrm>
        <a:graphic>
          <a:graphicData uri="http://schemas.openxmlformats.org/drawingml/2006/table">
            <a:tbl>
              <a:tblPr>
                <a:solidFill>
                  <a:srgbClr val="CC0000"/>
                </a:solidFill>
                <a:effectLst/>
                <a:tableStyleId>{5C22544A-7EE6-4342-B048-85BDC9FD1C3A}</a:tableStyleId>
              </a:tblPr>
              <a:tblGrid>
                <a:gridCol w="2055962"/>
                <a:gridCol w="5025529"/>
                <a:gridCol w="25453"/>
                <a:gridCol w="1226667"/>
                <a:gridCol w="829295"/>
              </a:tblGrid>
              <a:tr h="24380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Ch_04_</a:t>
                      </a:r>
                      <a:r>
                        <a:rPr lang="ko-KR" altLang="en-US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기본 태그와 멀티미디어 태그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2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Rectangle 107"/>
          <p:cNvSpPr>
            <a:spLocks noChangeArrowheads="1"/>
          </p:cNvSpPr>
          <p:nvPr userDrawn="1"/>
        </p:nvSpPr>
        <p:spPr bwMode="auto">
          <a:xfrm>
            <a:off x="7740650" y="6629400"/>
            <a:ext cx="876300" cy="23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rIns="0" anchor="ctr"/>
          <a:lstStyle/>
          <a:p>
            <a:pPr algn="ctr">
              <a:defRPr/>
            </a:pPr>
            <a:fld id="{1000A10B-68D4-4E6B-9C8C-B44037AE8725}" type="slidenum">
              <a:rPr kumimoji="0" lang="en-US" altLang="ko-KR" sz="1200" b="1" smtClean="0">
                <a:solidFill>
                  <a:srgbClr val="262626"/>
                </a:solidFill>
                <a:ea typeface="맑은 고딕" pitchFamily="50" charset="-127"/>
              </a:rPr>
              <a:pPr algn="ctr">
                <a:defRPr/>
              </a:pPr>
              <a:t>‹#›</a:t>
            </a:fld>
            <a:r>
              <a:rPr kumimoji="0" lang="en-US" altLang="ko-KR" sz="800" smtClean="0">
                <a:solidFill>
                  <a:srgbClr val="262626"/>
                </a:solidFill>
                <a:ea typeface="맑은 고딕" pitchFamily="50" charset="-127"/>
              </a:rPr>
              <a:t>/41</a:t>
            </a:r>
            <a:endParaRPr kumimoji="0" lang="en-US" altLang="ko-KR" sz="800" dirty="0">
              <a:solidFill>
                <a:srgbClr val="262626"/>
              </a:solidFill>
              <a:ea typeface="맑은 고딕" pitchFamily="50" charset="-127"/>
            </a:endParaRPr>
          </a:p>
        </p:txBody>
      </p:sp>
      <p:sp>
        <p:nvSpPr>
          <p:cNvPr id="20" name="제목 1"/>
          <p:cNvSpPr>
            <a:spLocks noGrp="1"/>
          </p:cNvSpPr>
          <p:nvPr>
            <p:ph type="title"/>
          </p:nvPr>
        </p:nvSpPr>
        <p:spPr>
          <a:xfrm>
            <a:off x="251520" y="260649"/>
            <a:ext cx="8640960" cy="514052"/>
          </a:xfrm>
        </p:spPr>
        <p:txBody>
          <a:bodyPr>
            <a:normAutofit/>
          </a:bodyPr>
          <a:lstStyle>
            <a:lvl1pPr algn="l">
              <a:defRPr sz="30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8"/>
          <p:cNvSpPr>
            <a:spLocks noChangeArrowheads="1"/>
          </p:cNvSpPr>
          <p:nvPr userDrawn="1"/>
        </p:nvSpPr>
        <p:spPr bwMode="auto">
          <a:xfrm>
            <a:off x="0" y="257175"/>
            <a:ext cx="9144000" cy="54292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  <p:graphicFrame>
        <p:nvGraphicFramePr>
          <p:cNvPr id="5" name="표 4"/>
          <p:cNvGraphicFramePr>
            <a:graphicFrameLocks noGrp="1" noChangeAspect="1"/>
          </p:cNvGraphicFramePr>
          <p:nvPr/>
        </p:nvGraphicFramePr>
        <p:xfrm>
          <a:off x="0" y="0"/>
          <a:ext cx="9144000" cy="260350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4572000"/>
                <a:gridCol w="4572000"/>
              </a:tblGrid>
              <a:tr h="26035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 noChangeAspect="1"/>
          </p:cNvGraphicFramePr>
          <p:nvPr userDrawn="1">
            <p:extLst>
              <p:ext uri="{D42A27DB-BD31-4B8C-83A1-F6EECF244321}">
                <p14:modId xmlns:p14="http://schemas.microsoft.com/office/powerpoint/2010/main" val="3537437348"/>
              </p:ext>
            </p:extLst>
          </p:nvPr>
        </p:nvGraphicFramePr>
        <p:xfrm>
          <a:off x="0" y="6633403"/>
          <a:ext cx="9162906" cy="243805"/>
        </p:xfrm>
        <a:graphic>
          <a:graphicData uri="http://schemas.openxmlformats.org/drawingml/2006/table">
            <a:tbl>
              <a:tblPr>
                <a:solidFill>
                  <a:srgbClr val="CC0000"/>
                </a:solidFill>
                <a:effectLst/>
                <a:tableStyleId>{5C22544A-7EE6-4342-B048-85BDC9FD1C3A}</a:tableStyleId>
              </a:tblPr>
              <a:tblGrid>
                <a:gridCol w="2055962"/>
                <a:gridCol w="5025529"/>
                <a:gridCol w="25453"/>
                <a:gridCol w="1226667"/>
                <a:gridCol w="829295"/>
              </a:tblGrid>
              <a:tr h="24380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Ch_04_</a:t>
                      </a:r>
                      <a:r>
                        <a:rPr lang="ko-KR" altLang="en-US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기본 태그와 멀티미디어 태그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2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Rectangle 107"/>
          <p:cNvSpPr>
            <a:spLocks noChangeArrowheads="1"/>
          </p:cNvSpPr>
          <p:nvPr userDrawn="1"/>
        </p:nvSpPr>
        <p:spPr bwMode="auto">
          <a:xfrm>
            <a:off x="7740650" y="6629400"/>
            <a:ext cx="876300" cy="23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rIns="0" anchor="ctr"/>
          <a:lstStyle/>
          <a:p>
            <a:pPr algn="ctr">
              <a:defRPr/>
            </a:pPr>
            <a:fld id="{38046538-2D86-4F38-B429-7D999D51F312}" type="slidenum">
              <a:rPr kumimoji="0" lang="en-US" altLang="ko-KR" sz="1200" b="1" smtClean="0">
                <a:solidFill>
                  <a:srgbClr val="262626"/>
                </a:solidFill>
                <a:ea typeface="맑은 고딕" pitchFamily="50" charset="-127"/>
              </a:rPr>
              <a:pPr algn="ctr">
                <a:defRPr/>
              </a:pPr>
              <a:t>‹#›</a:t>
            </a:fld>
            <a:r>
              <a:rPr kumimoji="0" lang="en-US" altLang="ko-KR" sz="800" smtClean="0">
                <a:solidFill>
                  <a:srgbClr val="262626"/>
                </a:solidFill>
                <a:ea typeface="맑은 고딕" pitchFamily="50" charset="-127"/>
              </a:rPr>
              <a:t>/41</a:t>
            </a:r>
            <a:endParaRPr kumimoji="0" lang="en-US" altLang="ko-KR" sz="800" dirty="0">
              <a:solidFill>
                <a:srgbClr val="262626"/>
              </a:solidFill>
              <a:ea typeface="맑은 고딕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1520" y="1052736"/>
            <a:ext cx="8435280" cy="5328592"/>
          </a:xfrm>
        </p:spPr>
        <p:txBody>
          <a:bodyPr/>
          <a:lstStyle>
            <a:lvl1pPr marL="342900" indent="-342900">
              <a:lnSpc>
                <a:spcPct val="100000"/>
              </a:lnSpc>
              <a:buFont typeface="Wingdings" panose="05000000000000000000" pitchFamily="2" charset="2"/>
              <a:buChar char="l"/>
              <a:defRPr sz="2000" b="1">
                <a:latin typeface="+mn-ea"/>
                <a:ea typeface="+mn-ea"/>
              </a:defRPr>
            </a:lvl1pPr>
            <a:lvl2pPr marL="742950" indent="-285750">
              <a:lnSpc>
                <a:spcPct val="100000"/>
              </a:lnSpc>
              <a:buFont typeface="Arial" panose="020B0604020202020204" pitchFamily="34" charset="0"/>
              <a:buChar char="-"/>
              <a:defRPr sz="1800">
                <a:latin typeface="+mn-ea"/>
                <a:ea typeface="+mn-ea"/>
              </a:defRPr>
            </a:lvl2pPr>
            <a:lvl3pPr>
              <a:lnSpc>
                <a:spcPct val="100000"/>
              </a:lnSpc>
              <a:defRPr sz="1600">
                <a:latin typeface="+mn-ea"/>
                <a:ea typeface="+mn-ea"/>
              </a:defRPr>
            </a:lvl3pPr>
            <a:lvl4pPr>
              <a:defRPr>
                <a:latin typeface="나눔고딕" pitchFamily="50" charset="-127"/>
                <a:ea typeface="나눔고딕" pitchFamily="50" charset="-127"/>
              </a:defRPr>
            </a:lvl4pPr>
            <a:lvl5pPr>
              <a:defRPr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</p:txBody>
      </p:sp>
      <p:sp>
        <p:nvSpPr>
          <p:cNvPr id="17" name="제목 1"/>
          <p:cNvSpPr>
            <a:spLocks noGrp="1"/>
          </p:cNvSpPr>
          <p:nvPr>
            <p:ph type="title"/>
          </p:nvPr>
        </p:nvSpPr>
        <p:spPr>
          <a:xfrm>
            <a:off x="251520" y="260649"/>
            <a:ext cx="8640960" cy="514052"/>
          </a:xfrm>
        </p:spPr>
        <p:txBody>
          <a:bodyPr>
            <a:noAutofit/>
          </a:bodyPr>
          <a:lstStyle>
            <a:lvl1pPr algn="l">
              <a:defRPr sz="28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" name="AutoShape 3"/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5"/>
          <p:cNvSpPr>
            <a:spLocks noChangeShapeType="1"/>
          </p:cNvSpPr>
          <p:nvPr userDrawn="1">
            <p:custDataLst>
              <p:tags r:id="rId3"/>
            </p:custDataLst>
          </p:nvPr>
        </p:nvSpPr>
        <p:spPr bwMode="auto">
          <a:xfrm>
            <a:off x="2506663" y="3861048"/>
            <a:ext cx="4151312" cy="0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0" name="Text Box 4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2735263" y="3048000"/>
            <a:ext cx="3657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4400" b="1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Thank</a:t>
            </a:r>
            <a:r>
              <a:rPr lang="en-US" altLang="ko-KR" sz="4400" b="1" baseline="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 You</a:t>
            </a:r>
            <a:endParaRPr lang="en-US" altLang="ko-KR" sz="4400" b="1" dirty="0">
              <a:solidFill>
                <a:schemeClr val="tx2">
                  <a:lumMod val="40000"/>
                  <a:lumOff val="60000"/>
                </a:schemeClr>
              </a:solidFill>
              <a:latin typeface="HY견명조" pitchFamily="18" charset="-127"/>
              <a:ea typeface="HY견명조" pitchFamily="18" charset="-127"/>
            </a:endParaRPr>
          </a:p>
        </p:txBody>
      </p:sp>
      <p:graphicFrame>
        <p:nvGraphicFramePr>
          <p:cNvPr id="12" name="표 11"/>
          <p:cNvGraphicFramePr>
            <a:graphicFrameLocks noGrp="1" noChangeAspect="1"/>
          </p:cNvGraphicFramePr>
          <p:nvPr userDrawn="1"/>
        </p:nvGraphicFramePr>
        <p:xfrm>
          <a:off x="0" y="0"/>
          <a:ext cx="9144000" cy="260350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4572000"/>
                <a:gridCol w="4572000"/>
              </a:tblGrid>
              <a:tr h="26035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 noChangeAspect="1"/>
          </p:cNvGraphicFramePr>
          <p:nvPr userDrawn="1">
            <p:extLst/>
          </p:nvPr>
        </p:nvGraphicFramePr>
        <p:xfrm>
          <a:off x="0" y="6633403"/>
          <a:ext cx="9162906" cy="243805"/>
        </p:xfrm>
        <a:graphic>
          <a:graphicData uri="http://schemas.openxmlformats.org/drawingml/2006/table">
            <a:tbl>
              <a:tblPr>
                <a:solidFill>
                  <a:srgbClr val="CC0000"/>
                </a:solidFill>
                <a:effectLst/>
                <a:tableStyleId>{5C22544A-7EE6-4342-B048-85BDC9FD1C3A}</a:tableStyleId>
              </a:tblPr>
              <a:tblGrid>
                <a:gridCol w="2055962"/>
                <a:gridCol w="5025529"/>
                <a:gridCol w="25453"/>
                <a:gridCol w="1226667"/>
                <a:gridCol w="829295"/>
              </a:tblGrid>
              <a:tr h="243805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chemeClr val="bg1">
                            <a:lumMod val="9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Ch_04_</a:t>
                      </a:r>
                      <a:r>
                        <a:rPr lang="ko-KR" altLang="en-US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기본 태그와 멀티미디어 태그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2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4" name="Rectangle 107"/>
          <p:cNvSpPr>
            <a:spLocks noChangeArrowheads="1"/>
          </p:cNvSpPr>
          <p:nvPr userDrawn="1"/>
        </p:nvSpPr>
        <p:spPr bwMode="auto">
          <a:xfrm>
            <a:off x="7740650" y="6629400"/>
            <a:ext cx="876300" cy="23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rIns="0" anchor="ctr"/>
          <a:lstStyle/>
          <a:p>
            <a:pPr algn="ctr">
              <a:defRPr/>
            </a:pPr>
            <a:fld id="{BBAE2047-CAEF-48BC-9529-7B2C36D4FE37}" type="slidenum">
              <a:rPr kumimoji="0" lang="en-US" altLang="ko-KR" sz="1200" b="1" smtClean="0">
                <a:solidFill>
                  <a:srgbClr val="262626"/>
                </a:solidFill>
                <a:ea typeface="맑은 고딕" pitchFamily="50" charset="-127"/>
              </a:rPr>
              <a:pPr algn="ctr">
                <a:defRPr/>
              </a:pPr>
              <a:t>‹#›</a:t>
            </a:fld>
            <a:r>
              <a:rPr kumimoji="0" lang="en-US" altLang="ko-KR" sz="800" smtClean="0">
                <a:solidFill>
                  <a:srgbClr val="262626"/>
                </a:solidFill>
                <a:ea typeface="맑은 고딕" pitchFamily="50" charset="-127"/>
              </a:rPr>
              <a:t>/41</a:t>
            </a:r>
            <a:endParaRPr kumimoji="0" lang="en-US" altLang="ko-KR" sz="800" dirty="0">
              <a:solidFill>
                <a:srgbClr val="262626"/>
              </a:solidFill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200811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FCE2CCD7-46DA-43B8-9485-F80AE0B71404}" type="datetimeFigureOut">
              <a:rPr lang="ko-KR" altLang="en-US"/>
              <a:pPr>
                <a:defRPr/>
              </a:pPr>
              <a:t>2020-08-03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8FDCCC83-B7EF-4631-BB3A-67DA1AB7935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0" y="2420888"/>
            <a:ext cx="9144000" cy="1752600"/>
          </a:xfrm>
          <a:solidFill>
            <a:srgbClr val="0066CC"/>
          </a:solidFill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altLang="ko-KR" sz="2800" b="1" dirty="0" smtClean="0">
                <a:solidFill>
                  <a:schemeClr val="bg1"/>
                </a:solidFill>
              </a:rPr>
              <a:t>Chapter 04</a:t>
            </a:r>
          </a:p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chemeClr val="bg1"/>
                </a:solidFill>
              </a:rPr>
              <a:t>기본 태그와 멀티미디어 태그</a:t>
            </a:r>
          </a:p>
        </p:txBody>
      </p:sp>
    </p:spTree>
    <p:extLst>
      <p:ext uri="{BB962C8B-B14F-4D97-AF65-F5344CB8AC3E}">
        <p14:creationId xmlns:p14="http://schemas.microsoft.com/office/powerpoint/2010/main" val="352068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251520" y="1052736"/>
            <a:ext cx="8640960" cy="504056"/>
          </a:xfrm>
        </p:spPr>
        <p:txBody>
          <a:bodyPr/>
          <a:lstStyle/>
          <a:p>
            <a:r>
              <a:rPr lang="ko-KR" altLang="en-US" dirty="0" smtClean="0"/>
              <a:t>웹 사이트 간 이동</a:t>
            </a:r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하이퍼링크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02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기본 태그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15"/>
          <a:stretch/>
        </p:blipFill>
        <p:spPr>
          <a:xfrm>
            <a:off x="1166587" y="1556792"/>
            <a:ext cx="6810825" cy="4968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004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251520" y="1052736"/>
            <a:ext cx="8640960" cy="936104"/>
          </a:xfrm>
        </p:spPr>
        <p:txBody>
          <a:bodyPr/>
          <a:lstStyle/>
          <a:p>
            <a:r>
              <a:rPr lang="ko-KR" altLang="en-US"/>
              <a:t>웹 사이트 간 이동</a:t>
            </a:r>
            <a:endParaRPr lang="en-US" altLang="ko-KR"/>
          </a:p>
          <a:p>
            <a:pPr lvl="1"/>
            <a:r>
              <a:rPr lang="en-US" altLang="ko-KR" smtClean="0"/>
              <a:t>href </a:t>
            </a:r>
            <a:r>
              <a:rPr lang="ko-KR" altLang="en-US" smtClean="0"/>
              <a:t>속성</a:t>
            </a:r>
            <a:r>
              <a:rPr lang="en-US" altLang="ko-KR" smtClean="0"/>
              <a:t>:</a:t>
            </a:r>
            <a:r>
              <a:rPr lang="ko-KR" altLang="en-US" smtClean="0"/>
              <a:t> </a:t>
            </a:r>
            <a:r>
              <a:rPr lang="ko-KR" altLang="en-US" dirty="0"/>
              <a:t>연결하고자 하는 웹 </a:t>
            </a:r>
            <a:r>
              <a:rPr lang="ko-KR" altLang="en-US"/>
              <a:t>사이트의 </a:t>
            </a:r>
            <a:r>
              <a:rPr lang="en-US" altLang="ko-KR" smtClean="0"/>
              <a:t>URL</a:t>
            </a:r>
            <a:r>
              <a:rPr lang="ko-KR" altLang="en-US" smtClean="0"/>
              <a:t> </a:t>
            </a:r>
            <a:r>
              <a:rPr lang="ko-KR" altLang="en-US" dirty="0" smtClean="0"/>
              <a:t>지정</a:t>
            </a:r>
            <a:endParaRPr lang="en-US" altLang="ko-KR" dirty="0" smtClean="0"/>
          </a:p>
          <a:p>
            <a:pPr lvl="1"/>
            <a:r>
              <a:rPr lang="en-US" altLang="ko-KR"/>
              <a:t>t</a:t>
            </a:r>
            <a:r>
              <a:rPr lang="en-US" altLang="ko-KR" smtClean="0"/>
              <a:t>arget </a:t>
            </a:r>
            <a:r>
              <a:rPr lang="ko-KR" altLang="en-US" smtClean="0"/>
              <a:t>속성</a:t>
            </a:r>
            <a:r>
              <a:rPr lang="en-US" altLang="ko-KR" smtClean="0"/>
              <a:t>:</a:t>
            </a:r>
            <a:r>
              <a:rPr lang="ko-KR" altLang="en-US" smtClean="0"/>
              <a:t> </a:t>
            </a:r>
            <a:r>
              <a:rPr lang="ko-KR" altLang="en-US" dirty="0"/>
              <a:t>링크를 클릭했을 때 웹 사이트가 </a:t>
            </a:r>
            <a:r>
              <a:rPr lang="ko-KR" altLang="en-US"/>
              <a:t>열릴 </a:t>
            </a:r>
            <a:r>
              <a:rPr lang="ko-KR" altLang="en-US" smtClean="0"/>
              <a:t>곳 </a:t>
            </a:r>
            <a:r>
              <a:rPr lang="ko-KR" altLang="en-US" dirty="0"/>
              <a:t>지정</a:t>
            </a:r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하이퍼링크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02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기본 태그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166" y="2492896"/>
            <a:ext cx="5186363" cy="2717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309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하이퍼링크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02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기본 태그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96413" y="910109"/>
            <a:ext cx="8352928" cy="36004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b="1" dirty="0">
                <a:solidFill>
                  <a:schemeClr val="tx1"/>
                </a:solidFill>
              </a:rPr>
              <a:t>예제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4-4 </a:t>
            </a:r>
            <a:r>
              <a:rPr lang="ko-KR" altLang="en-US" sz="1100" dirty="0">
                <a:solidFill>
                  <a:schemeClr val="tx1"/>
                </a:solidFill>
              </a:rPr>
              <a:t>타깃 속성값에 따른 결과 확인하기 </a:t>
            </a:r>
            <a:r>
              <a:rPr lang="ko-KR" altLang="en-US" sz="1100" dirty="0" smtClean="0">
                <a:solidFill>
                  <a:schemeClr val="tx1"/>
                </a:solidFill>
              </a:rPr>
              <a:t>                                                                                    </a:t>
            </a:r>
            <a:r>
              <a:rPr lang="en-US" altLang="ko-KR" sz="1100" dirty="0" smtClean="0">
                <a:solidFill>
                  <a:schemeClr val="tx1"/>
                </a:solidFill>
              </a:rPr>
              <a:t>ch04/04_01_atag.ht</a:t>
            </a:r>
            <a:endParaRPr lang="ko-KR" altLang="ko-KR" sz="11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96413" y="1270148"/>
            <a:ext cx="8352928" cy="2662908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header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center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h2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&amp;lt;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하이퍼링크 관련 태그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&amp;gt;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h2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center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header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section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article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href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="http://www.w3.org"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target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="_blank"&gt;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W3C 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사이트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(blank window)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href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="http://www.w3.org"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target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="_self"&gt;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W3C 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사이트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(self window)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href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="http://www.w3.org"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target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="_parent"&gt;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W3C 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사이트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(parent window)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href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="http://www.w3.org"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target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="_top"&gt;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W3C 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사이트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(top window)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article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section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b="1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3501008"/>
            <a:ext cx="6570900" cy="302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633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하이퍼링크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02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기본 태그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96413" y="1270149"/>
            <a:ext cx="8352928" cy="3959052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title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base Tag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title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base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href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="http://www.w3.org/"/&gt;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header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center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h2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&amp;lt;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베이스 태그 사용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&amp;gt;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h2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center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header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section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article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href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="standards/"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target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="_blank"&gt;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W3C STANDARDS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href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="Consortium/mission.html"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target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="_blank"&gt;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W3C MISSION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href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="Consortium/facts.html"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target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="_blank"&gt;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FACTS ABOUT W3C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href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="Consortium/presskit.html"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target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="_blank"&gt;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PRESS AND ANALYSTS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article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section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948264" y="916142"/>
            <a:ext cx="1801077" cy="36004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100" dirty="0">
                <a:solidFill>
                  <a:schemeClr val="tx1"/>
                </a:solidFill>
              </a:rPr>
              <a:t>ch04/04_02_basetag.html</a:t>
            </a:r>
            <a:endParaRPr lang="ko-KR" altLang="ko-KR" sz="1100" dirty="0">
              <a:solidFill>
                <a:schemeClr val="tx1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6" y="4514477"/>
            <a:ext cx="4644008" cy="2137461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396413" y="910109"/>
            <a:ext cx="6551851" cy="36004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b="1" dirty="0">
                <a:solidFill>
                  <a:schemeClr val="tx1"/>
                </a:solidFill>
              </a:rPr>
              <a:t>예제 </a:t>
            </a:r>
            <a:r>
              <a:rPr lang="en-US" altLang="ko-KR" sz="1100" b="1" smtClean="0">
                <a:solidFill>
                  <a:schemeClr val="tx1"/>
                </a:solidFill>
              </a:rPr>
              <a:t>4-4 </a:t>
            </a:r>
            <a:r>
              <a:rPr lang="ko-KR" altLang="en-US" sz="1100" smtClean="0">
                <a:solidFill>
                  <a:schemeClr val="tx1"/>
                </a:solidFill>
              </a:rPr>
              <a:t>베이스 태그 사용하기</a:t>
            </a:r>
            <a:endParaRPr lang="ko-KR" altLang="ko-KR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2266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하이퍼링크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02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기본 태그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96413" y="1628800"/>
            <a:ext cx="8352928" cy="36004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b="1" dirty="0">
                <a:solidFill>
                  <a:schemeClr val="tx1"/>
                </a:solidFill>
              </a:rPr>
              <a:t>예제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4-5 </a:t>
            </a:r>
            <a:r>
              <a:rPr lang="ko-KR" altLang="en-US" sz="1100" dirty="0">
                <a:solidFill>
                  <a:schemeClr val="tx1"/>
                </a:solidFill>
              </a:rPr>
              <a:t>책갈피 기능 </a:t>
            </a:r>
            <a:r>
              <a:rPr lang="ko-KR" altLang="en-US" sz="1100" dirty="0" smtClean="0">
                <a:solidFill>
                  <a:schemeClr val="tx1"/>
                </a:solidFill>
              </a:rPr>
              <a:t>사용하기                                                                                                   </a:t>
            </a:r>
            <a:r>
              <a:rPr lang="en-US" altLang="ko-KR" sz="1100" dirty="0">
                <a:solidFill>
                  <a:schemeClr val="tx1"/>
                </a:solidFill>
              </a:rPr>
              <a:t>ch04/05_inpage.html</a:t>
            </a:r>
            <a:endParaRPr lang="ko-KR" altLang="ko-KR" sz="11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96413" y="1988840"/>
            <a:ext cx="8352928" cy="3888432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header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center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h2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&amp;lt;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책갈피 기능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&amp;gt;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h2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center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header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section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article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href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="#user"&gt;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이름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&amp;nbsp;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href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="#addr"&gt;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주소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&amp;nbsp;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href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="#tel"&gt;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전화번호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&amp;nbsp;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href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="#foot"&gt;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참고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&amp;nbsp;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article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section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정보 영역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...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생략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정보 영역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="user"&gt;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홍민성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href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="#top"&gt;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[TOP]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sp>
        <p:nvSpPr>
          <p:cNvPr id="7" name="내용 개체 틀 1"/>
          <p:cNvSpPr>
            <a:spLocks noGrp="1"/>
          </p:cNvSpPr>
          <p:nvPr>
            <p:ph idx="1"/>
          </p:nvPr>
        </p:nvSpPr>
        <p:spPr>
          <a:xfrm>
            <a:off x="251520" y="1052736"/>
            <a:ext cx="8640960" cy="936104"/>
          </a:xfrm>
        </p:spPr>
        <p:txBody>
          <a:bodyPr/>
          <a:lstStyle/>
          <a:p>
            <a:r>
              <a:rPr lang="ko-KR" altLang="en-US" smtClean="0"/>
              <a:t>문서 내 특정 위치로 이동</a:t>
            </a:r>
            <a:endParaRPr lang="en-US" altLang="ko-KR"/>
          </a:p>
        </p:txBody>
      </p:sp>
      <p:sp>
        <p:nvSpPr>
          <p:cNvPr id="2" name="TextBox 1"/>
          <p:cNvSpPr txBox="1"/>
          <p:nvPr/>
        </p:nvSpPr>
        <p:spPr>
          <a:xfrm>
            <a:off x="7046065" y="5877272"/>
            <a:ext cx="17748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>
                <a:latin typeface="+mn-ea"/>
                <a:ea typeface="+mn-ea"/>
              </a:rPr>
              <a:t>▶ 뒷 페이지 소스코드 계속</a:t>
            </a:r>
            <a:endParaRPr lang="ko-KR" altLang="en-US" sz="100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82679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하이퍼링크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02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기본 태그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96413" y="910109"/>
            <a:ext cx="8352928" cy="3238971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정보 영역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0"/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...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생략</a:t>
            </a:r>
          </a:p>
          <a:p>
            <a:pPr lvl="0"/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정보 영역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0"/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0"/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="addr"&gt;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서울 강남구 신사동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291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번지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0"/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href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="#top"&gt;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[TOP]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0"/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0"/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정보 영역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0"/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...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생략</a:t>
            </a:r>
          </a:p>
          <a:p>
            <a:pPr lvl="0"/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정보 영역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0"/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0"/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="tel"&gt;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02-2323-0909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0"/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href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="#top"&gt;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[TOP]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0"/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0"/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정보 영역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0"/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...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생략</a:t>
            </a:r>
          </a:p>
          <a:p>
            <a:pPr lvl="0"/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정보 영역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0"/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b="1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413" y="4284488"/>
            <a:ext cx="7660957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211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하이퍼링크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02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기본 태그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251520" y="1052736"/>
            <a:ext cx="8435280" cy="1080120"/>
          </a:xfrm>
        </p:spPr>
        <p:txBody>
          <a:bodyPr/>
          <a:lstStyle/>
          <a:p>
            <a:r>
              <a:rPr lang="ko-KR" altLang="en-US" dirty="0" err="1" smtClean="0"/>
              <a:t>이메일</a:t>
            </a:r>
            <a:r>
              <a:rPr lang="ko-KR" altLang="en-US" dirty="0" smtClean="0"/>
              <a:t> 링크</a:t>
            </a:r>
            <a:endParaRPr lang="en-US" altLang="ko-KR" dirty="0" smtClean="0"/>
          </a:p>
          <a:p>
            <a:pPr lvl="1"/>
            <a:r>
              <a:rPr lang="en-US" altLang="ko-KR" dirty="0"/>
              <a:t>&lt;a&gt; </a:t>
            </a:r>
            <a:r>
              <a:rPr lang="ko-KR" altLang="en-US" dirty="0"/>
              <a:t>태그의 </a:t>
            </a:r>
            <a:r>
              <a:rPr lang="en-US" altLang="ko-KR" dirty="0" err="1"/>
              <a:t>href</a:t>
            </a:r>
            <a:r>
              <a:rPr lang="en-US" altLang="ko-KR" dirty="0"/>
              <a:t> </a:t>
            </a:r>
            <a:r>
              <a:rPr lang="ko-KR" altLang="en-US" dirty="0"/>
              <a:t>속성값에 </a:t>
            </a:r>
            <a:r>
              <a:rPr lang="ko-KR" altLang="en-US" err="1"/>
              <a:t>이메일</a:t>
            </a:r>
            <a:r>
              <a:rPr lang="ko-KR" altLang="en-US"/>
              <a:t> </a:t>
            </a:r>
            <a:r>
              <a:rPr lang="ko-KR" altLang="en-US" smtClean="0"/>
              <a:t>주소 작성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748" y="2636912"/>
            <a:ext cx="7188855" cy="3609756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760748" y="1915095"/>
            <a:ext cx="7416824" cy="435522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smtClean="0">
                <a:solidFill>
                  <a:schemeClr val="tx1"/>
                </a:solidFill>
                <a:latin typeface="+mn-ea"/>
              </a:rPr>
              <a:t>&lt;a href=“mailto:</a:t>
            </a:r>
            <a:r>
              <a:rPr lang="ko-KR" altLang="en-US" sz="1400" b="1" smtClean="0">
                <a:solidFill>
                  <a:schemeClr val="tx1"/>
                </a:solidFill>
                <a:latin typeface="+mn-ea"/>
              </a:rPr>
              <a:t>이메일 주소</a:t>
            </a:r>
            <a:r>
              <a:rPr lang="en-US" altLang="ko-KR" sz="1400" b="1" smtClean="0">
                <a:solidFill>
                  <a:schemeClr val="tx1"/>
                </a:solidFill>
                <a:latin typeface="+mn-ea"/>
              </a:rPr>
              <a:t>＂&gt;</a:t>
            </a:r>
            <a:r>
              <a:rPr lang="ko-KR" altLang="en-US" sz="1400" b="1" smtClean="0">
                <a:solidFill>
                  <a:schemeClr val="tx1"/>
                </a:solidFill>
                <a:latin typeface="+mn-ea"/>
              </a:rPr>
              <a:t>내용</a:t>
            </a:r>
            <a:r>
              <a:rPr lang="en-US" altLang="ko-KR" sz="1400" b="1" smtClean="0">
                <a:solidFill>
                  <a:schemeClr val="tx1"/>
                </a:solidFill>
                <a:latin typeface="+mn-ea"/>
              </a:rPr>
              <a:t>&lt;/a&gt;</a:t>
            </a:r>
            <a:endParaRPr lang="en-US" altLang="ko-KR" sz="1400" b="1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48260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하이퍼링크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02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기본 태그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96413" y="910109"/>
            <a:ext cx="8352928" cy="36004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b="1" dirty="0">
                <a:solidFill>
                  <a:schemeClr val="tx1"/>
                </a:solidFill>
              </a:rPr>
              <a:t>예제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4-6 </a:t>
            </a:r>
            <a:r>
              <a:rPr lang="ko-KR" altLang="en-US" sz="1100" dirty="0" err="1">
                <a:solidFill>
                  <a:schemeClr val="tx1"/>
                </a:solidFill>
              </a:rPr>
              <a:t>이메일</a:t>
            </a:r>
            <a:r>
              <a:rPr lang="ko-KR" altLang="en-US" sz="1100" dirty="0">
                <a:solidFill>
                  <a:schemeClr val="tx1"/>
                </a:solidFill>
              </a:rPr>
              <a:t> 링크 걸기 </a:t>
            </a:r>
            <a:r>
              <a:rPr lang="ko-KR" altLang="en-US" sz="1100" dirty="0" smtClean="0">
                <a:solidFill>
                  <a:schemeClr val="tx1"/>
                </a:solidFill>
              </a:rPr>
              <a:t>                                                                                                         </a:t>
            </a:r>
            <a:r>
              <a:rPr lang="en-US" altLang="ko-KR" sz="1100" dirty="0" smtClean="0">
                <a:solidFill>
                  <a:schemeClr val="tx1"/>
                </a:solidFill>
              </a:rPr>
              <a:t>ch04/06_mailto.html</a:t>
            </a:r>
            <a:endParaRPr lang="ko-KR" altLang="ko-KR" sz="11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96413" y="1270148"/>
            <a:ext cx="8352928" cy="2518892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header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center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h2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&amp;lt;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이메일 보내기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&amp;gt;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h2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center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header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href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="mailto:gosyhong@gmail.com"&gt;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받는 사람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href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="mailto:gosyhong@gmail.com?subject=</a:t>
            </a:r>
            <a:r>
              <a:rPr lang="ko-KR" altLang="en-US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질문 있어요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받는 사람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제목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br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href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="mailto:gosyhong@gmail.com?cc=haejini.chung@gmail.com&amp;bcc=gooheekoo@gmail.com"&gt;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받는 사람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참조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숨은 </a:t>
            </a:r>
            <a:r>
              <a:rPr lang="ko-KR" altLang="en-US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참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/>
            </a:r>
            <a:b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</a:b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ko-KR" altLang="en-US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조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br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href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="mailto:gosyhong@gmail.com?cc=haejini.chung@gmail.com&amp;bcc=gooheekoo@gmail.com&amp;subject=</a:t>
            </a:r>
            <a:r>
              <a:rPr lang="ko-KR" altLang="en-US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질문 있어요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&amp;body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</a:t>
            </a:r>
            <a:b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</a:b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ko-KR" altLang="en-US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웹 </a:t>
            </a:r>
            <a:r>
              <a:rPr lang="ko-KR" altLang="en-US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프로그래밍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받는 사람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참조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숨은 참조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제목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본문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br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href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="mailto:gosyhong@gmail.com?body=Line1-text%0D%0ALine2-text"&gt;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받는 사람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본문 문단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b="1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781" y="4005064"/>
            <a:ext cx="765429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585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목록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02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기본 태그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251520" y="1052736"/>
            <a:ext cx="8435280" cy="4752528"/>
          </a:xfrm>
        </p:spPr>
        <p:txBody>
          <a:bodyPr/>
          <a:lstStyle/>
          <a:p>
            <a:r>
              <a:rPr lang="ko-KR" altLang="en-US" dirty="0" smtClean="0"/>
              <a:t>무순서 목록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순서가 없는 목록</a:t>
            </a:r>
            <a:endParaRPr lang="en-US" altLang="ko-KR" dirty="0" smtClean="0"/>
          </a:p>
          <a:p>
            <a:pPr lvl="1"/>
            <a:r>
              <a:rPr lang="en-US" altLang="ko-KR" dirty="0"/>
              <a:t>&lt;</a:t>
            </a:r>
            <a:r>
              <a:rPr lang="en-US" altLang="ko-KR" dirty="0" err="1"/>
              <a:t>ul</a:t>
            </a:r>
            <a:r>
              <a:rPr lang="en-US" altLang="ko-KR" dirty="0"/>
              <a:t>&gt; </a:t>
            </a:r>
            <a:r>
              <a:rPr lang="ko-KR" altLang="en-US" dirty="0" smtClean="0"/>
              <a:t>태그 사용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ko-KR" altLang="en-US" dirty="0"/>
              <a:t>각 항목은 </a:t>
            </a:r>
            <a:r>
              <a:rPr lang="en-US" altLang="ko-KR" dirty="0"/>
              <a:t>&lt;li&gt; </a:t>
            </a:r>
            <a:r>
              <a:rPr lang="ko-KR" altLang="en-US" dirty="0"/>
              <a:t>태그로 </a:t>
            </a:r>
            <a:r>
              <a:rPr lang="ko-KR" altLang="en-US" dirty="0" smtClean="0"/>
              <a:t>입력</a:t>
            </a:r>
            <a:endParaRPr lang="en-US" altLang="ko-KR" dirty="0" smtClean="0"/>
          </a:p>
          <a:p>
            <a:pPr lvl="1"/>
            <a:r>
              <a:rPr lang="ko-KR" altLang="en-US" dirty="0"/>
              <a:t>목록의 각 항목 앞에는 </a:t>
            </a:r>
            <a:r>
              <a:rPr lang="ko-KR" altLang="en-US" dirty="0" err="1"/>
              <a:t>불릿</a:t>
            </a:r>
            <a:r>
              <a:rPr lang="en-US" altLang="ko-KR" dirty="0"/>
              <a:t>(bullet)</a:t>
            </a:r>
            <a:r>
              <a:rPr lang="ko-KR" altLang="en-US" dirty="0" smtClean="0"/>
              <a:t>이 붙음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ko-KR" altLang="en-US" dirty="0" smtClean="0"/>
              <a:t>순서 목록</a:t>
            </a:r>
            <a:endParaRPr lang="en-US" altLang="ko-KR" dirty="0"/>
          </a:p>
          <a:p>
            <a:pPr lvl="1"/>
            <a:r>
              <a:rPr lang="ko-KR" altLang="en-US" dirty="0"/>
              <a:t>순서가 </a:t>
            </a:r>
            <a:r>
              <a:rPr lang="ko-KR" altLang="en-US" dirty="0" smtClean="0"/>
              <a:t>있는 </a:t>
            </a:r>
            <a:r>
              <a:rPr lang="ko-KR" altLang="en-US" dirty="0"/>
              <a:t>목록</a:t>
            </a:r>
            <a:endParaRPr lang="en-US" altLang="ko-KR" dirty="0"/>
          </a:p>
          <a:p>
            <a:pPr lvl="1"/>
            <a:r>
              <a:rPr lang="en-US" altLang="ko-KR" dirty="0" smtClean="0"/>
              <a:t>&lt;</a:t>
            </a:r>
            <a:r>
              <a:rPr lang="en-US" altLang="ko-KR" dirty="0" err="1" smtClean="0"/>
              <a:t>ol</a:t>
            </a:r>
            <a:r>
              <a:rPr lang="en-US" altLang="ko-KR" dirty="0"/>
              <a:t>&gt; </a:t>
            </a:r>
            <a:r>
              <a:rPr lang="ko-KR" altLang="en-US" dirty="0"/>
              <a:t>태그 사용</a:t>
            </a:r>
            <a:r>
              <a:rPr lang="en-US" altLang="ko-KR" dirty="0"/>
              <a:t>,</a:t>
            </a:r>
            <a:r>
              <a:rPr lang="ko-KR" altLang="en-US" dirty="0"/>
              <a:t> 각 항목은 </a:t>
            </a:r>
            <a:r>
              <a:rPr lang="en-US" altLang="ko-KR" dirty="0"/>
              <a:t>&lt;li&gt; </a:t>
            </a:r>
            <a:r>
              <a:rPr lang="ko-KR" altLang="en-US" dirty="0"/>
              <a:t>태그로 입력</a:t>
            </a:r>
            <a:endParaRPr lang="en-US" altLang="ko-KR" dirty="0"/>
          </a:p>
          <a:p>
            <a:pPr lvl="1"/>
            <a:r>
              <a:rPr lang="ko-KR" altLang="en-US" dirty="0"/>
              <a:t>목록의 각 항목에는 기본값으로 </a:t>
            </a:r>
            <a:r>
              <a:rPr lang="en-US" altLang="ko-KR" dirty="0"/>
              <a:t>type=“1”</a:t>
            </a:r>
            <a:r>
              <a:rPr lang="ko-KR" altLang="en-US" dirty="0"/>
              <a:t>이 </a:t>
            </a:r>
            <a:r>
              <a:rPr lang="ko-KR" altLang="en-US" dirty="0" smtClean="0"/>
              <a:t>적용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ko-KR" altLang="en-US" dirty="0" smtClean="0"/>
              <a:t>정의</a:t>
            </a:r>
            <a:r>
              <a:rPr lang="ko-KR" altLang="en-US" dirty="0"/>
              <a:t>형</a:t>
            </a:r>
            <a:r>
              <a:rPr lang="ko-KR" altLang="en-US" dirty="0" smtClean="0"/>
              <a:t> </a:t>
            </a:r>
            <a:r>
              <a:rPr lang="ko-KR" altLang="en-US" dirty="0"/>
              <a:t>목록</a:t>
            </a:r>
            <a:endParaRPr lang="en-US" altLang="ko-KR" dirty="0"/>
          </a:p>
          <a:p>
            <a:pPr lvl="1"/>
            <a:r>
              <a:rPr lang="ko-KR" altLang="en-US" dirty="0" smtClean="0"/>
              <a:t>각 항목을 정의하기 위한 </a:t>
            </a:r>
            <a:r>
              <a:rPr lang="ko-KR" altLang="en-US" dirty="0"/>
              <a:t>목록</a:t>
            </a:r>
            <a:endParaRPr lang="en-US" altLang="ko-KR" dirty="0"/>
          </a:p>
          <a:p>
            <a:pPr lvl="1"/>
            <a:r>
              <a:rPr lang="en-US" altLang="ko-KR" dirty="0" smtClean="0"/>
              <a:t>&lt;dl</a:t>
            </a:r>
            <a:r>
              <a:rPr lang="en-US" altLang="ko-KR" dirty="0"/>
              <a:t>&gt; </a:t>
            </a:r>
            <a:r>
              <a:rPr lang="ko-KR" altLang="en-US" dirty="0"/>
              <a:t>태그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lvl="1"/>
            <a:r>
              <a:rPr lang="ko-KR" altLang="en-US" dirty="0"/>
              <a:t>정의한 각 항목은 </a:t>
            </a:r>
            <a:r>
              <a:rPr lang="en-US" altLang="ko-KR" dirty="0"/>
              <a:t>&lt;</a:t>
            </a:r>
            <a:r>
              <a:rPr lang="en-US" altLang="ko-KR" dirty="0" err="1"/>
              <a:t>dt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태그</a:t>
            </a:r>
            <a:r>
              <a:rPr lang="ko-KR" altLang="en-US" dirty="0"/>
              <a:t>를</a:t>
            </a:r>
            <a:r>
              <a:rPr lang="en-US" altLang="ko-KR" dirty="0" smtClean="0"/>
              <a:t>, </a:t>
            </a:r>
            <a:r>
              <a:rPr lang="ko-KR" altLang="en-US" dirty="0"/>
              <a:t>각 항목에 대한 설명은 </a:t>
            </a:r>
            <a:r>
              <a:rPr lang="en-US" altLang="ko-KR" dirty="0"/>
              <a:t>&lt;</a:t>
            </a:r>
            <a:r>
              <a:rPr lang="en-US" altLang="ko-KR" dirty="0" err="1"/>
              <a:t>dd</a:t>
            </a:r>
            <a:r>
              <a:rPr lang="en-US" altLang="ko-KR" dirty="0"/>
              <a:t>&gt; </a:t>
            </a:r>
            <a:r>
              <a:rPr lang="ko-KR" altLang="en-US" dirty="0"/>
              <a:t>태그를 사용</a:t>
            </a:r>
          </a:p>
        </p:txBody>
      </p:sp>
    </p:spTree>
    <p:extLst>
      <p:ext uri="{BB962C8B-B14F-4D97-AF65-F5344CB8AC3E}">
        <p14:creationId xmlns:p14="http://schemas.microsoft.com/office/powerpoint/2010/main" val="2078816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목록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02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기본 태그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980728"/>
            <a:ext cx="5479256" cy="320706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4290478"/>
            <a:ext cx="5064443" cy="2253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169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52"/>
          <p:cNvGrpSpPr>
            <a:grpSpLocks/>
          </p:cNvGrpSpPr>
          <p:nvPr/>
        </p:nvGrpSpPr>
        <p:grpSpPr bwMode="auto">
          <a:xfrm>
            <a:off x="1333500" y="1023938"/>
            <a:ext cx="1098550" cy="207962"/>
            <a:chOff x="1501" y="3358"/>
            <a:chExt cx="2629" cy="491"/>
          </a:xfrm>
          <a:solidFill>
            <a:schemeClr val="accent6">
              <a:lumMod val="75000"/>
            </a:schemeClr>
          </a:solidFill>
        </p:grpSpPr>
        <p:sp>
          <p:nvSpPr>
            <p:cNvPr id="4" name="Freeform 153"/>
            <p:cNvSpPr>
              <a:spLocks noEditPoints="1"/>
            </p:cNvSpPr>
            <p:nvPr/>
          </p:nvSpPr>
          <p:spPr bwMode="auto">
            <a:xfrm>
              <a:off x="3774" y="3467"/>
              <a:ext cx="356" cy="382"/>
            </a:xfrm>
            <a:custGeom>
              <a:avLst/>
              <a:gdLst>
                <a:gd name="T0" fmla="*/ 134450 w 151"/>
                <a:gd name="T1" fmla="*/ 99367 h 162"/>
                <a:gd name="T2" fmla="*/ 98400 w 151"/>
                <a:gd name="T3" fmla="*/ 82297 h 162"/>
                <a:gd name="T4" fmla="*/ 64016 w 151"/>
                <a:gd name="T5" fmla="*/ 74575 h 162"/>
                <a:gd name="T6" fmla="*/ 39325 w 151"/>
                <a:gd name="T7" fmla="*/ 63287 h 162"/>
                <a:gd name="T8" fmla="*/ 34383 w 151"/>
                <a:gd name="T9" fmla="*/ 49865 h 162"/>
                <a:gd name="T10" fmla="*/ 42916 w 151"/>
                <a:gd name="T11" fmla="*/ 31626 h 162"/>
                <a:gd name="T12" fmla="*/ 69703 w 151"/>
                <a:gd name="T13" fmla="*/ 23903 h 162"/>
                <a:gd name="T14" fmla="*/ 99267 w 151"/>
                <a:gd name="T15" fmla="*/ 31626 h 162"/>
                <a:gd name="T16" fmla="*/ 110577 w 151"/>
                <a:gd name="T17" fmla="*/ 54319 h 162"/>
                <a:gd name="T18" fmla="*/ 138380 w 151"/>
                <a:gd name="T19" fmla="*/ 54319 h 162"/>
                <a:gd name="T20" fmla="*/ 120182 w 151"/>
                <a:gd name="T21" fmla="*/ 15457 h 162"/>
                <a:gd name="T22" fmla="*/ 71615 w 151"/>
                <a:gd name="T23" fmla="*/ 0 h 162"/>
                <a:gd name="T24" fmla="*/ 36430 w 151"/>
                <a:gd name="T25" fmla="*/ 6855 h 162"/>
                <a:gd name="T26" fmla="*/ 13408 w 151"/>
                <a:gd name="T27" fmla="*/ 26839 h 162"/>
                <a:gd name="T28" fmla="*/ 5687 w 151"/>
                <a:gd name="T29" fmla="*/ 53428 h 162"/>
                <a:gd name="T30" fmla="*/ 16958 w 151"/>
                <a:gd name="T31" fmla="*/ 83047 h 162"/>
                <a:gd name="T32" fmla="*/ 56295 w 151"/>
                <a:gd name="T33" fmla="*/ 101402 h 162"/>
                <a:gd name="T34" fmla="*/ 82953 w 151"/>
                <a:gd name="T35" fmla="*/ 107748 h 162"/>
                <a:gd name="T36" fmla="*/ 107665 w 151"/>
                <a:gd name="T37" fmla="*/ 118472 h 162"/>
                <a:gd name="T38" fmla="*/ 116631 w 151"/>
                <a:gd name="T39" fmla="*/ 133775 h 162"/>
                <a:gd name="T40" fmla="*/ 106121 w 151"/>
                <a:gd name="T41" fmla="*/ 152786 h 162"/>
                <a:gd name="T42" fmla="*/ 104091 w 151"/>
                <a:gd name="T43" fmla="*/ 154920 h 162"/>
                <a:gd name="T44" fmla="*/ 137242 w 151"/>
                <a:gd name="T45" fmla="*/ 154920 h 162"/>
                <a:gd name="T46" fmla="*/ 144072 w 151"/>
                <a:gd name="T47" fmla="*/ 127220 h 162"/>
                <a:gd name="T48" fmla="*/ 134450 w 151"/>
                <a:gd name="T49" fmla="*/ 99367 h 162"/>
                <a:gd name="T50" fmla="*/ 33638 w 151"/>
                <a:gd name="T51" fmla="*/ 144200 h 162"/>
                <a:gd name="T52" fmla="*/ 28697 w 151"/>
                <a:gd name="T53" fmla="*/ 125305 h 162"/>
                <a:gd name="T54" fmla="*/ 0 w 151"/>
                <a:gd name="T55" fmla="*/ 125305 h 162"/>
                <a:gd name="T56" fmla="*/ 7721 w 151"/>
                <a:gd name="T57" fmla="*/ 154059 h 162"/>
                <a:gd name="T58" fmla="*/ 7721 w 151"/>
                <a:gd name="T59" fmla="*/ 154920 h 162"/>
                <a:gd name="T60" fmla="*/ 43783 w 151"/>
                <a:gd name="T61" fmla="*/ 154920 h 162"/>
                <a:gd name="T62" fmla="*/ 33638 w 151"/>
                <a:gd name="T63" fmla="*/ 144200 h 162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151"/>
                <a:gd name="T97" fmla="*/ 0 h 162"/>
                <a:gd name="T98" fmla="*/ 151 w 151"/>
                <a:gd name="T99" fmla="*/ 162 h 162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151" h="162">
                  <a:moveTo>
                    <a:pt x="141" y="104"/>
                  </a:moveTo>
                  <a:cubicBezTo>
                    <a:pt x="134" y="97"/>
                    <a:pt x="121" y="91"/>
                    <a:pt x="103" y="86"/>
                  </a:cubicBezTo>
                  <a:cubicBezTo>
                    <a:pt x="67" y="78"/>
                    <a:pt x="67" y="78"/>
                    <a:pt x="67" y="78"/>
                  </a:cubicBezTo>
                  <a:cubicBezTo>
                    <a:pt x="55" y="75"/>
                    <a:pt x="46" y="71"/>
                    <a:pt x="41" y="66"/>
                  </a:cubicBezTo>
                  <a:cubicBezTo>
                    <a:pt x="38" y="62"/>
                    <a:pt x="36" y="58"/>
                    <a:pt x="36" y="52"/>
                  </a:cubicBezTo>
                  <a:cubicBezTo>
                    <a:pt x="36" y="44"/>
                    <a:pt x="39" y="38"/>
                    <a:pt x="45" y="33"/>
                  </a:cubicBezTo>
                  <a:cubicBezTo>
                    <a:pt x="51" y="28"/>
                    <a:pt x="61" y="25"/>
                    <a:pt x="73" y="25"/>
                  </a:cubicBezTo>
                  <a:cubicBezTo>
                    <a:pt x="87" y="25"/>
                    <a:pt x="97" y="28"/>
                    <a:pt x="104" y="33"/>
                  </a:cubicBezTo>
                  <a:cubicBezTo>
                    <a:pt x="111" y="39"/>
                    <a:pt x="115" y="47"/>
                    <a:pt x="116" y="57"/>
                  </a:cubicBezTo>
                  <a:cubicBezTo>
                    <a:pt x="145" y="57"/>
                    <a:pt x="145" y="57"/>
                    <a:pt x="145" y="57"/>
                  </a:cubicBezTo>
                  <a:cubicBezTo>
                    <a:pt x="145" y="40"/>
                    <a:pt x="138" y="27"/>
                    <a:pt x="126" y="16"/>
                  </a:cubicBezTo>
                  <a:cubicBezTo>
                    <a:pt x="114" y="5"/>
                    <a:pt x="97" y="0"/>
                    <a:pt x="75" y="0"/>
                  </a:cubicBezTo>
                  <a:cubicBezTo>
                    <a:pt x="61" y="0"/>
                    <a:pt x="49" y="2"/>
                    <a:pt x="38" y="7"/>
                  </a:cubicBezTo>
                  <a:cubicBezTo>
                    <a:pt x="28" y="12"/>
                    <a:pt x="20" y="19"/>
                    <a:pt x="14" y="28"/>
                  </a:cubicBezTo>
                  <a:cubicBezTo>
                    <a:pt x="9" y="37"/>
                    <a:pt x="6" y="47"/>
                    <a:pt x="6" y="56"/>
                  </a:cubicBezTo>
                  <a:cubicBezTo>
                    <a:pt x="6" y="69"/>
                    <a:pt x="10" y="79"/>
                    <a:pt x="18" y="87"/>
                  </a:cubicBezTo>
                  <a:cubicBezTo>
                    <a:pt x="25" y="95"/>
                    <a:pt x="39" y="102"/>
                    <a:pt x="59" y="106"/>
                  </a:cubicBezTo>
                  <a:cubicBezTo>
                    <a:pt x="87" y="113"/>
                    <a:pt x="87" y="113"/>
                    <a:pt x="87" y="113"/>
                  </a:cubicBezTo>
                  <a:cubicBezTo>
                    <a:pt x="99" y="116"/>
                    <a:pt x="108" y="120"/>
                    <a:pt x="113" y="124"/>
                  </a:cubicBezTo>
                  <a:cubicBezTo>
                    <a:pt x="119" y="128"/>
                    <a:pt x="122" y="133"/>
                    <a:pt x="122" y="140"/>
                  </a:cubicBezTo>
                  <a:cubicBezTo>
                    <a:pt x="122" y="148"/>
                    <a:pt x="118" y="154"/>
                    <a:pt x="111" y="160"/>
                  </a:cubicBezTo>
                  <a:cubicBezTo>
                    <a:pt x="110" y="161"/>
                    <a:pt x="110" y="161"/>
                    <a:pt x="109" y="162"/>
                  </a:cubicBezTo>
                  <a:cubicBezTo>
                    <a:pt x="144" y="162"/>
                    <a:pt x="144" y="162"/>
                    <a:pt x="144" y="162"/>
                  </a:cubicBezTo>
                  <a:cubicBezTo>
                    <a:pt x="149" y="153"/>
                    <a:pt x="151" y="143"/>
                    <a:pt x="151" y="133"/>
                  </a:cubicBezTo>
                  <a:cubicBezTo>
                    <a:pt x="151" y="122"/>
                    <a:pt x="148" y="112"/>
                    <a:pt x="141" y="104"/>
                  </a:cubicBezTo>
                  <a:close/>
                  <a:moveTo>
                    <a:pt x="35" y="151"/>
                  </a:moveTo>
                  <a:cubicBezTo>
                    <a:pt x="32" y="145"/>
                    <a:pt x="30" y="139"/>
                    <a:pt x="30" y="131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1" y="143"/>
                    <a:pt x="4" y="153"/>
                    <a:pt x="8" y="161"/>
                  </a:cubicBezTo>
                  <a:cubicBezTo>
                    <a:pt x="8" y="161"/>
                    <a:pt x="8" y="161"/>
                    <a:pt x="8" y="162"/>
                  </a:cubicBezTo>
                  <a:cubicBezTo>
                    <a:pt x="46" y="162"/>
                    <a:pt x="46" y="162"/>
                    <a:pt x="46" y="162"/>
                  </a:cubicBezTo>
                  <a:cubicBezTo>
                    <a:pt x="41" y="159"/>
                    <a:pt x="38" y="155"/>
                    <a:pt x="35" y="151"/>
                  </a:cubicBezTo>
                  <a:close/>
                </a:path>
              </a:pathLst>
            </a:custGeom>
            <a:grp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5" name="Freeform 154"/>
            <p:cNvSpPr>
              <a:spLocks/>
            </p:cNvSpPr>
            <p:nvPr/>
          </p:nvSpPr>
          <p:spPr bwMode="auto">
            <a:xfrm>
              <a:off x="1501" y="3467"/>
              <a:ext cx="402" cy="382"/>
            </a:xfrm>
            <a:custGeom>
              <a:avLst/>
              <a:gdLst>
                <a:gd name="T0" fmla="*/ 16636 w 170"/>
                <a:gd name="T1" fmla="*/ 154920 h 162"/>
                <a:gd name="T2" fmla="*/ 60851 w 170"/>
                <a:gd name="T3" fmla="*/ 154920 h 162"/>
                <a:gd name="T4" fmla="*/ 45093 w 170"/>
                <a:gd name="T5" fmla="*/ 142309 h 162"/>
                <a:gd name="T6" fmla="*/ 30240 w 170"/>
                <a:gd name="T7" fmla="*/ 92812 h 162"/>
                <a:gd name="T8" fmla="*/ 45093 w 170"/>
                <a:gd name="T9" fmla="*/ 43003 h 162"/>
                <a:gd name="T10" fmla="*/ 83056 w 170"/>
                <a:gd name="T11" fmla="*/ 25934 h 162"/>
                <a:gd name="T12" fmla="*/ 120293 w 170"/>
                <a:gd name="T13" fmla="*/ 43003 h 162"/>
                <a:gd name="T14" fmla="*/ 134798 w 170"/>
                <a:gd name="T15" fmla="*/ 92812 h 162"/>
                <a:gd name="T16" fmla="*/ 120293 w 170"/>
                <a:gd name="T17" fmla="*/ 142309 h 162"/>
                <a:gd name="T18" fmla="*/ 104567 w 170"/>
                <a:gd name="T19" fmla="*/ 154920 h 162"/>
                <a:gd name="T20" fmla="*/ 148468 w 170"/>
                <a:gd name="T21" fmla="*/ 154920 h 162"/>
                <a:gd name="T22" fmla="*/ 150561 w 170"/>
                <a:gd name="T23" fmla="*/ 152786 h 162"/>
                <a:gd name="T24" fmla="*/ 161190 w 170"/>
                <a:gd name="T25" fmla="*/ 128949 h 162"/>
                <a:gd name="T26" fmla="*/ 166296 w 170"/>
                <a:gd name="T27" fmla="*/ 92812 h 162"/>
                <a:gd name="T28" fmla="*/ 156309 w 170"/>
                <a:gd name="T29" fmla="*/ 43805 h 162"/>
                <a:gd name="T30" fmla="*/ 126956 w 170"/>
                <a:gd name="T31" fmla="*/ 11382 h 162"/>
                <a:gd name="T32" fmla="*/ 83056 w 170"/>
                <a:gd name="T33" fmla="*/ 0 h 162"/>
                <a:gd name="T34" fmla="*/ 21512 w 170"/>
                <a:gd name="T35" fmla="*/ 25934 h 162"/>
                <a:gd name="T36" fmla="*/ 0 w 170"/>
                <a:gd name="T37" fmla="*/ 92812 h 162"/>
                <a:gd name="T38" fmla="*/ 9970 w 170"/>
                <a:gd name="T39" fmla="*/ 143545 h 162"/>
                <a:gd name="T40" fmla="*/ 16636 w 170"/>
                <a:gd name="T41" fmla="*/ 154920 h 162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70"/>
                <a:gd name="T64" fmla="*/ 0 h 162"/>
                <a:gd name="T65" fmla="*/ 170 w 170"/>
                <a:gd name="T66" fmla="*/ 162 h 162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70" h="162">
                  <a:moveTo>
                    <a:pt x="17" y="162"/>
                  </a:moveTo>
                  <a:cubicBezTo>
                    <a:pt x="62" y="162"/>
                    <a:pt x="62" y="162"/>
                    <a:pt x="62" y="162"/>
                  </a:cubicBezTo>
                  <a:cubicBezTo>
                    <a:pt x="56" y="159"/>
                    <a:pt x="51" y="155"/>
                    <a:pt x="46" y="149"/>
                  </a:cubicBezTo>
                  <a:cubicBezTo>
                    <a:pt x="36" y="138"/>
                    <a:pt x="31" y="120"/>
                    <a:pt x="31" y="97"/>
                  </a:cubicBezTo>
                  <a:cubicBezTo>
                    <a:pt x="31" y="74"/>
                    <a:pt x="36" y="57"/>
                    <a:pt x="46" y="45"/>
                  </a:cubicBezTo>
                  <a:cubicBezTo>
                    <a:pt x="56" y="33"/>
                    <a:pt x="69" y="27"/>
                    <a:pt x="85" y="27"/>
                  </a:cubicBezTo>
                  <a:cubicBezTo>
                    <a:pt x="100" y="27"/>
                    <a:pt x="113" y="33"/>
                    <a:pt x="123" y="45"/>
                  </a:cubicBezTo>
                  <a:cubicBezTo>
                    <a:pt x="133" y="57"/>
                    <a:pt x="138" y="74"/>
                    <a:pt x="138" y="97"/>
                  </a:cubicBezTo>
                  <a:cubicBezTo>
                    <a:pt x="138" y="120"/>
                    <a:pt x="133" y="138"/>
                    <a:pt x="123" y="149"/>
                  </a:cubicBezTo>
                  <a:cubicBezTo>
                    <a:pt x="118" y="155"/>
                    <a:pt x="113" y="159"/>
                    <a:pt x="107" y="162"/>
                  </a:cubicBezTo>
                  <a:cubicBezTo>
                    <a:pt x="152" y="162"/>
                    <a:pt x="152" y="162"/>
                    <a:pt x="152" y="162"/>
                  </a:cubicBezTo>
                  <a:cubicBezTo>
                    <a:pt x="153" y="161"/>
                    <a:pt x="153" y="160"/>
                    <a:pt x="154" y="160"/>
                  </a:cubicBezTo>
                  <a:cubicBezTo>
                    <a:pt x="158" y="153"/>
                    <a:pt x="162" y="144"/>
                    <a:pt x="165" y="135"/>
                  </a:cubicBezTo>
                  <a:cubicBezTo>
                    <a:pt x="168" y="123"/>
                    <a:pt x="170" y="110"/>
                    <a:pt x="170" y="97"/>
                  </a:cubicBezTo>
                  <a:cubicBezTo>
                    <a:pt x="170" y="78"/>
                    <a:pt x="166" y="61"/>
                    <a:pt x="160" y="46"/>
                  </a:cubicBezTo>
                  <a:cubicBezTo>
                    <a:pt x="153" y="31"/>
                    <a:pt x="143" y="20"/>
                    <a:pt x="130" y="12"/>
                  </a:cubicBezTo>
                  <a:cubicBezTo>
                    <a:pt x="117" y="4"/>
                    <a:pt x="102" y="0"/>
                    <a:pt x="85" y="0"/>
                  </a:cubicBezTo>
                  <a:cubicBezTo>
                    <a:pt x="58" y="0"/>
                    <a:pt x="37" y="9"/>
                    <a:pt x="22" y="27"/>
                  </a:cubicBezTo>
                  <a:cubicBezTo>
                    <a:pt x="7" y="44"/>
                    <a:pt x="0" y="68"/>
                    <a:pt x="0" y="97"/>
                  </a:cubicBezTo>
                  <a:cubicBezTo>
                    <a:pt x="0" y="117"/>
                    <a:pt x="3" y="135"/>
                    <a:pt x="10" y="150"/>
                  </a:cubicBezTo>
                  <a:cubicBezTo>
                    <a:pt x="12" y="154"/>
                    <a:pt x="15" y="158"/>
                    <a:pt x="17" y="162"/>
                  </a:cubicBezTo>
                  <a:close/>
                </a:path>
              </a:pathLst>
            </a:custGeom>
            <a:grp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6" name="Freeform 155"/>
            <p:cNvSpPr>
              <a:spLocks/>
            </p:cNvSpPr>
            <p:nvPr/>
          </p:nvSpPr>
          <p:spPr bwMode="auto">
            <a:xfrm>
              <a:off x="1986" y="3467"/>
              <a:ext cx="351" cy="382"/>
            </a:xfrm>
            <a:custGeom>
              <a:avLst/>
              <a:gdLst>
                <a:gd name="T0" fmla="*/ 29373 w 149"/>
                <a:gd name="T1" fmla="*/ 154920 h 162"/>
                <a:gd name="T2" fmla="*/ 29373 w 149"/>
                <a:gd name="T3" fmla="*/ 84217 h 162"/>
                <a:gd name="T4" fmla="*/ 31416 w 149"/>
                <a:gd name="T5" fmla="*/ 64155 h 162"/>
                <a:gd name="T6" fmla="*/ 39816 w 149"/>
                <a:gd name="T7" fmla="*/ 45050 h 162"/>
                <a:gd name="T8" fmla="*/ 55215 w 149"/>
                <a:gd name="T9" fmla="*/ 31626 h 162"/>
                <a:gd name="T10" fmla="*/ 76893 w 149"/>
                <a:gd name="T11" fmla="*/ 25934 h 162"/>
                <a:gd name="T12" fmla="*/ 96541 w 149"/>
                <a:gd name="T13" fmla="*/ 31626 h 162"/>
                <a:gd name="T14" fmla="*/ 108374 w 149"/>
                <a:gd name="T15" fmla="*/ 43805 h 162"/>
                <a:gd name="T16" fmla="*/ 111941 w 149"/>
                <a:gd name="T17" fmla="*/ 69776 h 162"/>
                <a:gd name="T18" fmla="*/ 111941 w 149"/>
                <a:gd name="T19" fmla="*/ 154920 h 162"/>
                <a:gd name="T20" fmla="*/ 141314 w 149"/>
                <a:gd name="T21" fmla="*/ 154920 h 162"/>
                <a:gd name="T22" fmla="*/ 141314 w 149"/>
                <a:gd name="T23" fmla="*/ 67734 h 162"/>
                <a:gd name="T24" fmla="*/ 139288 w 149"/>
                <a:gd name="T25" fmla="*/ 39360 h 162"/>
                <a:gd name="T26" fmla="*/ 130881 w 149"/>
                <a:gd name="T27" fmla="*/ 21147 h 162"/>
                <a:gd name="T28" fmla="*/ 112801 w 149"/>
                <a:gd name="T29" fmla="*/ 5688 h 162"/>
                <a:gd name="T30" fmla="*/ 84593 w 149"/>
                <a:gd name="T31" fmla="*/ 0 h 162"/>
                <a:gd name="T32" fmla="*/ 59623 w 149"/>
                <a:gd name="T33" fmla="*/ 3648 h 162"/>
                <a:gd name="T34" fmla="*/ 39816 w 149"/>
                <a:gd name="T35" fmla="*/ 16164 h 162"/>
                <a:gd name="T36" fmla="*/ 27347 w 149"/>
                <a:gd name="T37" fmla="*/ 29591 h 162"/>
                <a:gd name="T38" fmla="*/ 27347 w 149"/>
                <a:gd name="T39" fmla="*/ 5688 h 162"/>
                <a:gd name="T40" fmla="*/ 0 w 149"/>
                <a:gd name="T41" fmla="*/ 5688 h 162"/>
                <a:gd name="T42" fmla="*/ 0 w 149"/>
                <a:gd name="T43" fmla="*/ 154920 h 162"/>
                <a:gd name="T44" fmla="*/ 29373 w 149"/>
                <a:gd name="T45" fmla="*/ 154920 h 162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149"/>
                <a:gd name="T70" fmla="*/ 0 h 162"/>
                <a:gd name="T71" fmla="*/ 149 w 149"/>
                <a:gd name="T72" fmla="*/ 162 h 162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149" h="162">
                  <a:moveTo>
                    <a:pt x="31" y="162"/>
                  </a:moveTo>
                  <a:cubicBezTo>
                    <a:pt x="31" y="88"/>
                    <a:pt x="31" y="88"/>
                    <a:pt x="31" y="88"/>
                  </a:cubicBezTo>
                  <a:cubicBezTo>
                    <a:pt x="31" y="79"/>
                    <a:pt x="32" y="72"/>
                    <a:pt x="33" y="67"/>
                  </a:cubicBezTo>
                  <a:cubicBezTo>
                    <a:pt x="35" y="60"/>
                    <a:pt x="37" y="53"/>
                    <a:pt x="42" y="47"/>
                  </a:cubicBezTo>
                  <a:cubicBezTo>
                    <a:pt x="46" y="41"/>
                    <a:pt x="51" y="36"/>
                    <a:pt x="58" y="33"/>
                  </a:cubicBezTo>
                  <a:cubicBezTo>
                    <a:pt x="65" y="29"/>
                    <a:pt x="73" y="27"/>
                    <a:pt x="81" y="27"/>
                  </a:cubicBezTo>
                  <a:cubicBezTo>
                    <a:pt x="89" y="27"/>
                    <a:pt x="96" y="29"/>
                    <a:pt x="102" y="33"/>
                  </a:cubicBezTo>
                  <a:cubicBezTo>
                    <a:pt x="108" y="36"/>
                    <a:pt x="112" y="41"/>
                    <a:pt x="114" y="46"/>
                  </a:cubicBezTo>
                  <a:cubicBezTo>
                    <a:pt x="117" y="52"/>
                    <a:pt x="118" y="61"/>
                    <a:pt x="118" y="73"/>
                  </a:cubicBezTo>
                  <a:cubicBezTo>
                    <a:pt x="118" y="162"/>
                    <a:pt x="118" y="162"/>
                    <a:pt x="118" y="162"/>
                  </a:cubicBezTo>
                  <a:cubicBezTo>
                    <a:pt x="149" y="162"/>
                    <a:pt x="149" y="162"/>
                    <a:pt x="149" y="162"/>
                  </a:cubicBezTo>
                  <a:cubicBezTo>
                    <a:pt x="149" y="71"/>
                    <a:pt x="149" y="71"/>
                    <a:pt x="149" y="71"/>
                  </a:cubicBezTo>
                  <a:cubicBezTo>
                    <a:pt x="149" y="58"/>
                    <a:pt x="148" y="48"/>
                    <a:pt x="147" y="41"/>
                  </a:cubicBezTo>
                  <a:cubicBezTo>
                    <a:pt x="145" y="34"/>
                    <a:pt x="142" y="28"/>
                    <a:pt x="138" y="22"/>
                  </a:cubicBezTo>
                  <a:cubicBezTo>
                    <a:pt x="133" y="16"/>
                    <a:pt x="127" y="11"/>
                    <a:pt x="119" y="6"/>
                  </a:cubicBezTo>
                  <a:cubicBezTo>
                    <a:pt x="110" y="2"/>
                    <a:pt x="100" y="0"/>
                    <a:pt x="89" y="0"/>
                  </a:cubicBezTo>
                  <a:cubicBezTo>
                    <a:pt x="80" y="0"/>
                    <a:pt x="71" y="1"/>
                    <a:pt x="63" y="4"/>
                  </a:cubicBezTo>
                  <a:cubicBezTo>
                    <a:pt x="55" y="7"/>
                    <a:pt x="48" y="12"/>
                    <a:pt x="42" y="17"/>
                  </a:cubicBezTo>
                  <a:cubicBezTo>
                    <a:pt x="38" y="20"/>
                    <a:pt x="34" y="25"/>
                    <a:pt x="29" y="31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162"/>
                    <a:pt x="0" y="162"/>
                    <a:pt x="0" y="162"/>
                  </a:cubicBezTo>
                  <a:lnTo>
                    <a:pt x="31" y="162"/>
                  </a:lnTo>
                  <a:close/>
                </a:path>
              </a:pathLst>
            </a:custGeom>
            <a:grp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7" name="Freeform 156"/>
            <p:cNvSpPr>
              <a:spLocks noEditPoints="1"/>
            </p:cNvSpPr>
            <p:nvPr/>
          </p:nvSpPr>
          <p:spPr bwMode="auto">
            <a:xfrm>
              <a:off x="2628" y="3467"/>
              <a:ext cx="397" cy="382"/>
            </a:xfrm>
            <a:custGeom>
              <a:avLst/>
              <a:gdLst>
                <a:gd name="T0" fmla="*/ 112668 w 168"/>
                <a:gd name="T1" fmla="*/ 151279 h 162"/>
                <a:gd name="T2" fmla="*/ 106928 w 168"/>
                <a:gd name="T3" fmla="*/ 154920 h 162"/>
                <a:gd name="T4" fmla="*/ 147691 w 168"/>
                <a:gd name="T5" fmla="*/ 154920 h 162"/>
                <a:gd name="T6" fmla="*/ 148837 w 168"/>
                <a:gd name="T7" fmla="*/ 154059 h 162"/>
                <a:gd name="T8" fmla="*/ 160568 w 168"/>
                <a:gd name="T9" fmla="*/ 124440 h 162"/>
                <a:gd name="T10" fmla="*/ 131312 w 168"/>
                <a:gd name="T11" fmla="*/ 124440 h 162"/>
                <a:gd name="T12" fmla="*/ 112668 w 168"/>
                <a:gd name="T13" fmla="*/ 151279 h 162"/>
                <a:gd name="T14" fmla="*/ 160568 w 168"/>
                <a:gd name="T15" fmla="*/ 63287 h 162"/>
                <a:gd name="T16" fmla="*/ 146937 w 168"/>
                <a:gd name="T17" fmla="*/ 29591 h 162"/>
                <a:gd name="T18" fmla="*/ 119809 w 168"/>
                <a:gd name="T19" fmla="*/ 7734 h 162"/>
                <a:gd name="T20" fmla="*/ 83569 w 168"/>
                <a:gd name="T21" fmla="*/ 0 h 162"/>
                <a:gd name="T22" fmla="*/ 24163 w 168"/>
                <a:gd name="T23" fmla="*/ 24792 h 162"/>
                <a:gd name="T24" fmla="*/ 0 w 168"/>
                <a:gd name="T25" fmla="*/ 93680 h 162"/>
                <a:gd name="T26" fmla="*/ 9951 w 168"/>
                <a:gd name="T27" fmla="*/ 141510 h 162"/>
                <a:gd name="T28" fmla="*/ 17775 w 168"/>
                <a:gd name="T29" fmla="*/ 154920 h 162"/>
                <a:gd name="T30" fmla="*/ 60439 w 168"/>
                <a:gd name="T31" fmla="*/ 154920 h 162"/>
                <a:gd name="T32" fmla="*/ 56440 w 168"/>
                <a:gd name="T33" fmla="*/ 151918 h 162"/>
                <a:gd name="T34" fmla="*/ 38984 w 168"/>
                <a:gd name="T35" fmla="*/ 132908 h 162"/>
                <a:gd name="T36" fmla="*/ 32925 w 168"/>
                <a:gd name="T37" fmla="*/ 103293 h 162"/>
                <a:gd name="T38" fmla="*/ 163366 w 168"/>
                <a:gd name="T39" fmla="*/ 103293 h 162"/>
                <a:gd name="T40" fmla="*/ 160568 w 168"/>
                <a:gd name="T41" fmla="*/ 63287 h 162"/>
                <a:gd name="T42" fmla="*/ 32925 w 168"/>
                <a:gd name="T43" fmla="*/ 79390 h 162"/>
                <a:gd name="T44" fmla="*/ 49800 w 168"/>
                <a:gd name="T45" fmla="*/ 40039 h 162"/>
                <a:gd name="T46" fmla="*/ 83569 w 168"/>
                <a:gd name="T47" fmla="*/ 25934 h 162"/>
                <a:gd name="T48" fmla="*/ 117682 w 168"/>
                <a:gd name="T49" fmla="*/ 39360 h 162"/>
                <a:gd name="T50" fmla="*/ 132184 w 168"/>
                <a:gd name="T51" fmla="*/ 79390 h 162"/>
                <a:gd name="T52" fmla="*/ 32925 w 168"/>
                <a:gd name="T53" fmla="*/ 79390 h 162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168"/>
                <a:gd name="T82" fmla="*/ 0 h 162"/>
                <a:gd name="T83" fmla="*/ 168 w 168"/>
                <a:gd name="T84" fmla="*/ 162 h 162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168" h="162">
                  <a:moveTo>
                    <a:pt x="116" y="158"/>
                  </a:moveTo>
                  <a:cubicBezTo>
                    <a:pt x="114" y="160"/>
                    <a:pt x="112" y="161"/>
                    <a:pt x="110" y="162"/>
                  </a:cubicBezTo>
                  <a:cubicBezTo>
                    <a:pt x="152" y="162"/>
                    <a:pt x="152" y="162"/>
                    <a:pt x="152" y="162"/>
                  </a:cubicBezTo>
                  <a:cubicBezTo>
                    <a:pt x="152" y="161"/>
                    <a:pt x="153" y="161"/>
                    <a:pt x="153" y="161"/>
                  </a:cubicBezTo>
                  <a:cubicBezTo>
                    <a:pt x="158" y="153"/>
                    <a:pt x="162" y="143"/>
                    <a:pt x="165" y="130"/>
                  </a:cubicBezTo>
                  <a:cubicBezTo>
                    <a:pt x="135" y="130"/>
                    <a:pt x="135" y="130"/>
                    <a:pt x="135" y="130"/>
                  </a:cubicBezTo>
                  <a:cubicBezTo>
                    <a:pt x="130" y="143"/>
                    <a:pt x="123" y="153"/>
                    <a:pt x="116" y="158"/>
                  </a:cubicBezTo>
                  <a:close/>
                  <a:moveTo>
                    <a:pt x="165" y="66"/>
                  </a:moveTo>
                  <a:cubicBezTo>
                    <a:pt x="163" y="52"/>
                    <a:pt x="158" y="41"/>
                    <a:pt x="151" y="31"/>
                  </a:cubicBezTo>
                  <a:cubicBezTo>
                    <a:pt x="144" y="21"/>
                    <a:pt x="135" y="13"/>
                    <a:pt x="123" y="8"/>
                  </a:cubicBezTo>
                  <a:cubicBezTo>
                    <a:pt x="112" y="3"/>
                    <a:pt x="99" y="0"/>
                    <a:pt x="86" y="0"/>
                  </a:cubicBezTo>
                  <a:cubicBezTo>
                    <a:pt x="62" y="0"/>
                    <a:pt x="41" y="9"/>
                    <a:pt x="25" y="26"/>
                  </a:cubicBezTo>
                  <a:cubicBezTo>
                    <a:pt x="8" y="44"/>
                    <a:pt x="0" y="68"/>
                    <a:pt x="0" y="98"/>
                  </a:cubicBezTo>
                  <a:cubicBezTo>
                    <a:pt x="0" y="117"/>
                    <a:pt x="3" y="133"/>
                    <a:pt x="10" y="148"/>
                  </a:cubicBezTo>
                  <a:cubicBezTo>
                    <a:pt x="12" y="153"/>
                    <a:pt x="15" y="157"/>
                    <a:pt x="18" y="162"/>
                  </a:cubicBezTo>
                  <a:cubicBezTo>
                    <a:pt x="62" y="162"/>
                    <a:pt x="62" y="162"/>
                    <a:pt x="62" y="162"/>
                  </a:cubicBezTo>
                  <a:cubicBezTo>
                    <a:pt x="61" y="161"/>
                    <a:pt x="59" y="160"/>
                    <a:pt x="58" y="159"/>
                  </a:cubicBezTo>
                  <a:cubicBezTo>
                    <a:pt x="50" y="155"/>
                    <a:pt x="44" y="148"/>
                    <a:pt x="40" y="139"/>
                  </a:cubicBezTo>
                  <a:cubicBezTo>
                    <a:pt x="36" y="130"/>
                    <a:pt x="34" y="120"/>
                    <a:pt x="34" y="108"/>
                  </a:cubicBezTo>
                  <a:cubicBezTo>
                    <a:pt x="168" y="108"/>
                    <a:pt x="168" y="108"/>
                    <a:pt x="168" y="108"/>
                  </a:cubicBezTo>
                  <a:cubicBezTo>
                    <a:pt x="168" y="88"/>
                    <a:pt x="167" y="74"/>
                    <a:pt x="165" y="66"/>
                  </a:cubicBezTo>
                  <a:close/>
                  <a:moveTo>
                    <a:pt x="34" y="83"/>
                  </a:moveTo>
                  <a:cubicBezTo>
                    <a:pt x="35" y="65"/>
                    <a:pt x="41" y="52"/>
                    <a:pt x="51" y="42"/>
                  </a:cubicBezTo>
                  <a:cubicBezTo>
                    <a:pt x="60" y="32"/>
                    <a:pt x="72" y="27"/>
                    <a:pt x="86" y="27"/>
                  </a:cubicBezTo>
                  <a:cubicBezTo>
                    <a:pt x="101" y="27"/>
                    <a:pt x="112" y="32"/>
                    <a:pt x="121" y="41"/>
                  </a:cubicBezTo>
                  <a:cubicBezTo>
                    <a:pt x="130" y="51"/>
                    <a:pt x="135" y="65"/>
                    <a:pt x="136" y="83"/>
                  </a:cubicBezTo>
                  <a:lnTo>
                    <a:pt x="34" y="83"/>
                  </a:lnTo>
                  <a:close/>
                </a:path>
              </a:pathLst>
            </a:custGeom>
            <a:grp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8" name="Freeform 157"/>
            <p:cNvSpPr>
              <a:spLocks/>
            </p:cNvSpPr>
            <p:nvPr/>
          </p:nvSpPr>
          <p:spPr bwMode="auto">
            <a:xfrm>
              <a:off x="3110" y="3467"/>
              <a:ext cx="352" cy="382"/>
            </a:xfrm>
            <a:custGeom>
              <a:avLst/>
              <a:gdLst>
                <a:gd name="T0" fmla="*/ 29875 w 149"/>
                <a:gd name="T1" fmla="*/ 154920 h 162"/>
                <a:gd name="T2" fmla="*/ 29875 w 149"/>
                <a:gd name="T3" fmla="*/ 84217 h 162"/>
                <a:gd name="T4" fmla="*/ 32025 w 149"/>
                <a:gd name="T5" fmla="*/ 64155 h 162"/>
                <a:gd name="T6" fmla="*/ 40674 w 149"/>
                <a:gd name="T7" fmla="*/ 45050 h 162"/>
                <a:gd name="T8" fmla="*/ 56285 w 149"/>
                <a:gd name="T9" fmla="*/ 31626 h 162"/>
                <a:gd name="T10" fmla="*/ 78368 w 149"/>
                <a:gd name="T11" fmla="*/ 25934 h 162"/>
                <a:gd name="T12" fmla="*/ 98895 w 149"/>
                <a:gd name="T13" fmla="*/ 31626 h 162"/>
                <a:gd name="T14" fmla="*/ 111794 w 149"/>
                <a:gd name="T15" fmla="*/ 43805 h 162"/>
                <a:gd name="T16" fmla="*/ 114561 w 149"/>
                <a:gd name="T17" fmla="*/ 69776 h 162"/>
                <a:gd name="T18" fmla="*/ 114561 w 149"/>
                <a:gd name="T19" fmla="*/ 154920 h 162"/>
                <a:gd name="T20" fmla="*/ 144677 w 149"/>
                <a:gd name="T21" fmla="*/ 154920 h 162"/>
                <a:gd name="T22" fmla="*/ 144677 w 149"/>
                <a:gd name="T23" fmla="*/ 67734 h 162"/>
                <a:gd name="T24" fmla="*/ 142527 w 149"/>
                <a:gd name="T25" fmla="*/ 39360 h 162"/>
                <a:gd name="T26" fmla="*/ 133838 w 149"/>
                <a:gd name="T27" fmla="*/ 21147 h 162"/>
                <a:gd name="T28" fmla="*/ 115461 w 149"/>
                <a:gd name="T29" fmla="*/ 5688 h 162"/>
                <a:gd name="T30" fmla="*/ 86254 w 149"/>
                <a:gd name="T31" fmla="*/ 0 h 162"/>
                <a:gd name="T32" fmla="*/ 61241 w 149"/>
                <a:gd name="T33" fmla="*/ 3648 h 162"/>
                <a:gd name="T34" fmla="*/ 40674 w 149"/>
                <a:gd name="T35" fmla="*/ 16164 h 162"/>
                <a:gd name="T36" fmla="*/ 28347 w 149"/>
                <a:gd name="T37" fmla="*/ 29591 h 162"/>
                <a:gd name="T38" fmla="*/ 28347 w 149"/>
                <a:gd name="T39" fmla="*/ 5688 h 162"/>
                <a:gd name="T40" fmla="*/ 0 w 149"/>
                <a:gd name="T41" fmla="*/ 5688 h 162"/>
                <a:gd name="T42" fmla="*/ 0 w 149"/>
                <a:gd name="T43" fmla="*/ 154920 h 162"/>
                <a:gd name="T44" fmla="*/ 29875 w 149"/>
                <a:gd name="T45" fmla="*/ 154920 h 162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149"/>
                <a:gd name="T70" fmla="*/ 0 h 162"/>
                <a:gd name="T71" fmla="*/ 149 w 149"/>
                <a:gd name="T72" fmla="*/ 162 h 162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149" h="162">
                  <a:moveTo>
                    <a:pt x="31" y="162"/>
                  </a:moveTo>
                  <a:cubicBezTo>
                    <a:pt x="31" y="88"/>
                    <a:pt x="31" y="88"/>
                    <a:pt x="31" y="88"/>
                  </a:cubicBezTo>
                  <a:cubicBezTo>
                    <a:pt x="31" y="79"/>
                    <a:pt x="32" y="72"/>
                    <a:pt x="33" y="67"/>
                  </a:cubicBezTo>
                  <a:cubicBezTo>
                    <a:pt x="35" y="60"/>
                    <a:pt x="38" y="53"/>
                    <a:pt x="42" y="47"/>
                  </a:cubicBezTo>
                  <a:cubicBezTo>
                    <a:pt x="46" y="41"/>
                    <a:pt x="51" y="36"/>
                    <a:pt x="58" y="33"/>
                  </a:cubicBezTo>
                  <a:cubicBezTo>
                    <a:pt x="65" y="29"/>
                    <a:pt x="73" y="27"/>
                    <a:pt x="81" y="27"/>
                  </a:cubicBezTo>
                  <a:cubicBezTo>
                    <a:pt x="90" y="27"/>
                    <a:pt x="96" y="29"/>
                    <a:pt x="102" y="33"/>
                  </a:cubicBezTo>
                  <a:cubicBezTo>
                    <a:pt x="108" y="36"/>
                    <a:pt x="112" y="41"/>
                    <a:pt x="115" y="46"/>
                  </a:cubicBezTo>
                  <a:cubicBezTo>
                    <a:pt x="117" y="52"/>
                    <a:pt x="118" y="61"/>
                    <a:pt x="118" y="73"/>
                  </a:cubicBezTo>
                  <a:cubicBezTo>
                    <a:pt x="118" y="162"/>
                    <a:pt x="118" y="162"/>
                    <a:pt x="118" y="162"/>
                  </a:cubicBezTo>
                  <a:cubicBezTo>
                    <a:pt x="149" y="162"/>
                    <a:pt x="149" y="162"/>
                    <a:pt x="149" y="162"/>
                  </a:cubicBezTo>
                  <a:cubicBezTo>
                    <a:pt x="149" y="71"/>
                    <a:pt x="149" y="71"/>
                    <a:pt x="149" y="71"/>
                  </a:cubicBezTo>
                  <a:cubicBezTo>
                    <a:pt x="149" y="58"/>
                    <a:pt x="148" y="48"/>
                    <a:pt x="147" y="41"/>
                  </a:cubicBezTo>
                  <a:cubicBezTo>
                    <a:pt x="145" y="34"/>
                    <a:pt x="142" y="28"/>
                    <a:pt x="138" y="22"/>
                  </a:cubicBezTo>
                  <a:cubicBezTo>
                    <a:pt x="134" y="16"/>
                    <a:pt x="127" y="11"/>
                    <a:pt x="119" y="6"/>
                  </a:cubicBezTo>
                  <a:cubicBezTo>
                    <a:pt x="111" y="2"/>
                    <a:pt x="101" y="0"/>
                    <a:pt x="89" y="0"/>
                  </a:cubicBezTo>
                  <a:cubicBezTo>
                    <a:pt x="80" y="0"/>
                    <a:pt x="71" y="1"/>
                    <a:pt x="63" y="4"/>
                  </a:cubicBezTo>
                  <a:cubicBezTo>
                    <a:pt x="55" y="7"/>
                    <a:pt x="48" y="12"/>
                    <a:pt x="42" y="17"/>
                  </a:cubicBezTo>
                  <a:cubicBezTo>
                    <a:pt x="38" y="20"/>
                    <a:pt x="34" y="25"/>
                    <a:pt x="29" y="31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162"/>
                    <a:pt x="0" y="162"/>
                    <a:pt x="0" y="162"/>
                  </a:cubicBezTo>
                  <a:lnTo>
                    <a:pt x="31" y="162"/>
                  </a:lnTo>
                  <a:close/>
                </a:path>
              </a:pathLst>
            </a:custGeom>
            <a:grp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9" name="Freeform 158"/>
            <p:cNvSpPr>
              <a:spLocks/>
            </p:cNvSpPr>
            <p:nvPr/>
          </p:nvSpPr>
          <p:spPr bwMode="auto">
            <a:xfrm>
              <a:off x="3526" y="3358"/>
              <a:ext cx="200" cy="491"/>
            </a:xfrm>
            <a:custGeom>
              <a:avLst/>
              <a:gdLst>
                <a:gd name="T0" fmla="*/ 23562 w 85"/>
                <a:gd name="T1" fmla="*/ 190652 h 208"/>
                <a:gd name="T2" fmla="*/ 23562 w 85"/>
                <a:gd name="T3" fmla="*/ 200559 h 208"/>
                <a:gd name="T4" fmla="*/ 56339 w 85"/>
                <a:gd name="T5" fmla="*/ 200559 h 208"/>
                <a:gd name="T6" fmla="*/ 56339 w 85"/>
                <a:gd name="T7" fmla="*/ 199662 h 208"/>
                <a:gd name="T8" fmla="*/ 52784 w 85"/>
                <a:gd name="T9" fmla="*/ 189103 h 208"/>
                <a:gd name="T10" fmla="*/ 52784 w 85"/>
                <a:gd name="T11" fmla="*/ 74396 h 208"/>
                <a:gd name="T12" fmla="*/ 79906 w 85"/>
                <a:gd name="T13" fmla="*/ 74396 h 208"/>
                <a:gd name="T14" fmla="*/ 79906 w 85"/>
                <a:gd name="T15" fmla="*/ 50207 h 208"/>
                <a:gd name="T16" fmla="*/ 52784 w 85"/>
                <a:gd name="T17" fmla="*/ 50207 h 208"/>
                <a:gd name="T18" fmla="*/ 52784 w 85"/>
                <a:gd name="T19" fmla="*/ 0 h 208"/>
                <a:gd name="T20" fmla="*/ 23562 w 85"/>
                <a:gd name="T21" fmla="*/ 0 h 208"/>
                <a:gd name="T22" fmla="*/ 23562 w 85"/>
                <a:gd name="T23" fmla="*/ 50207 h 208"/>
                <a:gd name="T24" fmla="*/ 0 w 85"/>
                <a:gd name="T25" fmla="*/ 50207 h 208"/>
                <a:gd name="T26" fmla="*/ 0 w 85"/>
                <a:gd name="T27" fmla="*/ 74396 h 208"/>
                <a:gd name="T28" fmla="*/ 23562 w 85"/>
                <a:gd name="T29" fmla="*/ 74396 h 208"/>
                <a:gd name="T30" fmla="*/ 23562 w 85"/>
                <a:gd name="T31" fmla="*/ 190652 h 20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85"/>
                <a:gd name="T49" fmla="*/ 0 h 208"/>
                <a:gd name="T50" fmla="*/ 85 w 85"/>
                <a:gd name="T51" fmla="*/ 208 h 208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85" h="208">
                  <a:moveTo>
                    <a:pt x="25" y="198"/>
                  </a:moveTo>
                  <a:cubicBezTo>
                    <a:pt x="25" y="201"/>
                    <a:pt x="25" y="205"/>
                    <a:pt x="25" y="208"/>
                  </a:cubicBezTo>
                  <a:cubicBezTo>
                    <a:pt x="60" y="208"/>
                    <a:pt x="60" y="208"/>
                    <a:pt x="60" y="208"/>
                  </a:cubicBezTo>
                  <a:cubicBezTo>
                    <a:pt x="60" y="208"/>
                    <a:pt x="60" y="207"/>
                    <a:pt x="60" y="207"/>
                  </a:cubicBezTo>
                  <a:cubicBezTo>
                    <a:pt x="57" y="205"/>
                    <a:pt x="56" y="201"/>
                    <a:pt x="56" y="196"/>
                  </a:cubicBezTo>
                  <a:cubicBezTo>
                    <a:pt x="56" y="77"/>
                    <a:pt x="56" y="77"/>
                    <a:pt x="56" y="77"/>
                  </a:cubicBezTo>
                  <a:cubicBezTo>
                    <a:pt x="85" y="77"/>
                    <a:pt x="85" y="77"/>
                    <a:pt x="85" y="77"/>
                  </a:cubicBezTo>
                  <a:cubicBezTo>
                    <a:pt x="85" y="52"/>
                    <a:pt x="85" y="52"/>
                    <a:pt x="85" y="52"/>
                  </a:cubicBezTo>
                  <a:cubicBezTo>
                    <a:pt x="56" y="52"/>
                    <a:pt x="56" y="52"/>
                    <a:pt x="56" y="52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5" y="52"/>
                    <a:pt x="25" y="52"/>
                    <a:pt x="25" y="52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25" y="77"/>
                    <a:pt x="25" y="77"/>
                    <a:pt x="25" y="77"/>
                  </a:cubicBezTo>
                  <a:lnTo>
                    <a:pt x="25" y="198"/>
                  </a:lnTo>
                  <a:close/>
                </a:path>
              </a:pathLst>
            </a:custGeom>
            <a:grp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10" name="Freeform 159"/>
            <p:cNvSpPr>
              <a:spLocks/>
            </p:cNvSpPr>
            <p:nvPr/>
          </p:nvSpPr>
          <p:spPr bwMode="auto">
            <a:xfrm>
              <a:off x="2387" y="3358"/>
              <a:ext cx="201" cy="491"/>
            </a:xfrm>
            <a:custGeom>
              <a:avLst/>
              <a:gdLst>
                <a:gd name="T0" fmla="*/ 24487 w 85"/>
                <a:gd name="T1" fmla="*/ 190652 h 208"/>
                <a:gd name="T2" fmla="*/ 25203 w 85"/>
                <a:gd name="T3" fmla="*/ 200559 h 208"/>
                <a:gd name="T4" fmla="*/ 58787 w 85"/>
                <a:gd name="T5" fmla="*/ 200559 h 208"/>
                <a:gd name="T6" fmla="*/ 58787 w 85"/>
                <a:gd name="T7" fmla="*/ 199662 h 208"/>
                <a:gd name="T8" fmla="*/ 54558 w 85"/>
                <a:gd name="T9" fmla="*/ 189103 h 208"/>
                <a:gd name="T10" fmla="*/ 54558 w 85"/>
                <a:gd name="T11" fmla="*/ 74396 h 208"/>
                <a:gd name="T12" fmla="*/ 83056 w 85"/>
                <a:gd name="T13" fmla="*/ 74396 h 208"/>
                <a:gd name="T14" fmla="*/ 83056 w 85"/>
                <a:gd name="T15" fmla="*/ 50207 h 208"/>
                <a:gd name="T16" fmla="*/ 54558 w 85"/>
                <a:gd name="T17" fmla="*/ 50207 h 208"/>
                <a:gd name="T18" fmla="*/ 54558 w 85"/>
                <a:gd name="T19" fmla="*/ 0 h 208"/>
                <a:gd name="T20" fmla="*/ 24487 w 85"/>
                <a:gd name="T21" fmla="*/ 0 h 208"/>
                <a:gd name="T22" fmla="*/ 24487 w 85"/>
                <a:gd name="T23" fmla="*/ 50207 h 208"/>
                <a:gd name="T24" fmla="*/ 0 w 85"/>
                <a:gd name="T25" fmla="*/ 50207 h 208"/>
                <a:gd name="T26" fmla="*/ 0 w 85"/>
                <a:gd name="T27" fmla="*/ 74396 h 208"/>
                <a:gd name="T28" fmla="*/ 24487 w 85"/>
                <a:gd name="T29" fmla="*/ 74396 h 208"/>
                <a:gd name="T30" fmla="*/ 24487 w 85"/>
                <a:gd name="T31" fmla="*/ 190652 h 20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85"/>
                <a:gd name="T49" fmla="*/ 0 h 208"/>
                <a:gd name="T50" fmla="*/ 85 w 85"/>
                <a:gd name="T51" fmla="*/ 208 h 208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85" h="208">
                  <a:moveTo>
                    <a:pt x="25" y="198"/>
                  </a:moveTo>
                  <a:cubicBezTo>
                    <a:pt x="25" y="201"/>
                    <a:pt x="25" y="205"/>
                    <a:pt x="26" y="208"/>
                  </a:cubicBezTo>
                  <a:cubicBezTo>
                    <a:pt x="60" y="208"/>
                    <a:pt x="60" y="208"/>
                    <a:pt x="60" y="208"/>
                  </a:cubicBezTo>
                  <a:cubicBezTo>
                    <a:pt x="60" y="208"/>
                    <a:pt x="60" y="207"/>
                    <a:pt x="60" y="207"/>
                  </a:cubicBezTo>
                  <a:cubicBezTo>
                    <a:pt x="57" y="205"/>
                    <a:pt x="56" y="201"/>
                    <a:pt x="56" y="196"/>
                  </a:cubicBezTo>
                  <a:cubicBezTo>
                    <a:pt x="56" y="77"/>
                    <a:pt x="56" y="77"/>
                    <a:pt x="56" y="77"/>
                  </a:cubicBezTo>
                  <a:cubicBezTo>
                    <a:pt x="85" y="77"/>
                    <a:pt x="85" y="77"/>
                    <a:pt x="85" y="77"/>
                  </a:cubicBezTo>
                  <a:cubicBezTo>
                    <a:pt x="85" y="52"/>
                    <a:pt x="85" y="52"/>
                    <a:pt x="85" y="52"/>
                  </a:cubicBezTo>
                  <a:cubicBezTo>
                    <a:pt x="56" y="52"/>
                    <a:pt x="56" y="52"/>
                    <a:pt x="56" y="52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5" y="52"/>
                    <a:pt x="25" y="52"/>
                    <a:pt x="25" y="52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25" y="77"/>
                    <a:pt x="25" y="77"/>
                    <a:pt x="25" y="77"/>
                  </a:cubicBezTo>
                  <a:lnTo>
                    <a:pt x="25" y="198"/>
                  </a:lnTo>
                  <a:close/>
                </a:path>
              </a:pathLst>
            </a:custGeom>
            <a:grp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</p:grpSp>
      <p:sp>
        <p:nvSpPr>
          <p:cNvPr id="11" name="Freeform 160"/>
          <p:cNvSpPr>
            <a:spLocks noEditPoints="1"/>
          </p:cNvSpPr>
          <p:nvPr/>
        </p:nvSpPr>
        <p:spPr bwMode="auto">
          <a:xfrm>
            <a:off x="871538" y="836613"/>
            <a:ext cx="434975" cy="409575"/>
          </a:xfrm>
          <a:custGeom>
            <a:avLst/>
            <a:gdLst>
              <a:gd name="T0" fmla="*/ 2147483647 w 337"/>
              <a:gd name="T1" fmla="*/ 2147483647 h 315"/>
              <a:gd name="T2" fmla="*/ 2147483647 w 337"/>
              <a:gd name="T3" fmla="*/ 2147483647 h 315"/>
              <a:gd name="T4" fmla="*/ 2147483647 w 337"/>
              <a:gd name="T5" fmla="*/ 2147483647 h 315"/>
              <a:gd name="T6" fmla="*/ 2147483647 w 337"/>
              <a:gd name="T7" fmla="*/ 2147483647 h 315"/>
              <a:gd name="T8" fmla="*/ 2147483647 w 337"/>
              <a:gd name="T9" fmla="*/ 2147483647 h 315"/>
              <a:gd name="T10" fmla="*/ 2147483647 w 337"/>
              <a:gd name="T11" fmla="*/ 2147483647 h 315"/>
              <a:gd name="T12" fmla="*/ 2147483647 w 337"/>
              <a:gd name="T13" fmla="*/ 2147483647 h 315"/>
              <a:gd name="T14" fmla="*/ 2147483647 w 337"/>
              <a:gd name="T15" fmla="*/ 2147483647 h 315"/>
              <a:gd name="T16" fmla="*/ 2147483647 w 337"/>
              <a:gd name="T17" fmla="*/ 2147483647 h 315"/>
              <a:gd name="T18" fmla="*/ 2147483647 w 337"/>
              <a:gd name="T19" fmla="*/ 0 h 315"/>
              <a:gd name="T20" fmla="*/ 2147483647 w 337"/>
              <a:gd name="T21" fmla="*/ 2147483647 h 315"/>
              <a:gd name="T22" fmla="*/ 2147483647 w 337"/>
              <a:gd name="T23" fmla="*/ 2147483647 h 315"/>
              <a:gd name="T24" fmla="*/ 0 w 337"/>
              <a:gd name="T25" fmla="*/ 2147483647 h 315"/>
              <a:gd name="T26" fmla="*/ 2147483647 w 337"/>
              <a:gd name="T27" fmla="*/ 2147483647 h 315"/>
              <a:gd name="T28" fmla="*/ 2147483647 w 337"/>
              <a:gd name="T29" fmla="*/ 2147483647 h 315"/>
              <a:gd name="T30" fmla="*/ 2147483647 w 337"/>
              <a:gd name="T31" fmla="*/ 2147483647 h 315"/>
              <a:gd name="T32" fmla="*/ 2147483647 w 337"/>
              <a:gd name="T33" fmla="*/ 2147483647 h 315"/>
              <a:gd name="T34" fmla="*/ 2147483647 w 337"/>
              <a:gd name="T35" fmla="*/ 2147483647 h 315"/>
              <a:gd name="T36" fmla="*/ 2147483647 w 337"/>
              <a:gd name="T37" fmla="*/ 2147483647 h 315"/>
              <a:gd name="T38" fmla="*/ 2147483647 w 337"/>
              <a:gd name="T39" fmla="*/ 2147483647 h 315"/>
              <a:gd name="T40" fmla="*/ 2147483647 w 337"/>
              <a:gd name="T41" fmla="*/ 2147483647 h 315"/>
              <a:gd name="T42" fmla="*/ 2147483647 w 337"/>
              <a:gd name="T43" fmla="*/ 2147483647 h 315"/>
              <a:gd name="T44" fmla="*/ 2147483647 w 337"/>
              <a:gd name="T45" fmla="*/ 2147483647 h 315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w 337"/>
              <a:gd name="T70" fmla="*/ 0 h 315"/>
              <a:gd name="T71" fmla="*/ 337 w 337"/>
              <a:gd name="T72" fmla="*/ 315 h 315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T69" t="T70" r="T71" b="T72"/>
            <a:pathLst>
              <a:path w="337" h="315">
                <a:moveTo>
                  <a:pt x="287" y="255"/>
                </a:moveTo>
                <a:cubicBezTo>
                  <a:pt x="283" y="279"/>
                  <a:pt x="275" y="299"/>
                  <a:pt x="262" y="315"/>
                </a:cubicBezTo>
                <a:cubicBezTo>
                  <a:pt x="319" y="315"/>
                  <a:pt x="319" y="315"/>
                  <a:pt x="319" y="315"/>
                </a:cubicBezTo>
                <a:cubicBezTo>
                  <a:pt x="328" y="298"/>
                  <a:pt x="334" y="278"/>
                  <a:pt x="337" y="255"/>
                </a:cubicBezTo>
                <a:lnTo>
                  <a:pt x="287" y="255"/>
                </a:lnTo>
                <a:close/>
                <a:moveTo>
                  <a:pt x="284" y="123"/>
                </a:moveTo>
                <a:cubicBezTo>
                  <a:pt x="334" y="123"/>
                  <a:pt x="334" y="123"/>
                  <a:pt x="334" y="123"/>
                </a:cubicBezTo>
                <a:cubicBezTo>
                  <a:pt x="331" y="100"/>
                  <a:pt x="324" y="81"/>
                  <a:pt x="314" y="65"/>
                </a:cubicBezTo>
                <a:cubicBezTo>
                  <a:pt x="300" y="44"/>
                  <a:pt x="280" y="27"/>
                  <a:pt x="257" y="17"/>
                </a:cubicBezTo>
                <a:cubicBezTo>
                  <a:pt x="233" y="6"/>
                  <a:pt x="207" y="0"/>
                  <a:pt x="179" y="0"/>
                </a:cubicBezTo>
                <a:cubicBezTo>
                  <a:pt x="143" y="0"/>
                  <a:pt x="112" y="8"/>
                  <a:pt x="85" y="24"/>
                </a:cubicBezTo>
                <a:cubicBezTo>
                  <a:pt x="57" y="40"/>
                  <a:pt x="36" y="64"/>
                  <a:pt x="22" y="96"/>
                </a:cubicBezTo>
                <a:cubicBezTo>
                  <a:pt x="7" y="127"/>
                  <a:pt x="0" y="163"/>
                  <a:pt x="0" y="204"/>
                </a:cubicBezTo>
                <a:cubicBezTo>
                  <a:pt x="0" y="235"/>
                  <a:pt x="5" y="264"/>
                  <a:pt x="14" y="291"/>
                </a:cubicBezTo>
                <a:cubicBezTo>
                  <a:pt x="17" y="299"/>
                  <a:pt x="21" y="307"/>
                  <a:pt x="25" y="315"/>
                </a:cubicBezTo>
                <a:cubicBezTo>
                  <a:pt x="87" y="315"/>
                  <a:pt x="87" y="315"/>
                  <a:pt x="87" y="315"/>
                </a:cubicBezTo>
                <a:cubicBezTo>
                  <a:pt x="64" y="288"/>
                  <a:pt x="52" y="250"/>
                  <a:pt x="52" y="201"/>
                </a:cubicBezTo>
                <a:cubicBezTo>
                  <a:pt x="52" y="168"/>
                  <a:pt x="57" y="140"/>
                  <a:pt x="68" y="117"/>
                </a:cubicBezTo>
                <a:cubicBezTo>
                  <a:pt x="80" y="93"/>
                  <a:pt x="95" y="75"/>
                  <a:pt x="114" y="63"/>
                </a:cubicBezTo>
                <a:cubicBezTo>
                  <a:pt x="133" y="51"/>
                  <a:pt x="155" y="45"/>
                  <a:pt x="180" y="45"/>
                </a:cubicBezTo>
                <a:cubicBezTo>
                  <a:pt x="199" y="45"/>
                  <a:pt x="216" y="49"/>
                  <a:pt x="231" y="56"/>
                </a:cubicBezTo>
                <a:cubicBezTo>
                  <a:pt x="246" y="64"/>
                  <a:pt x="258" y="74"/>
                  <a:pt x="267" y="86"/>
                </a:cubicBezTo>
                <a:cubicBezTo>
                  <a:pt x="274" y="95"/>
                  <a:pt x="280" y="108"/>
                  <a:pt x="284" y="123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12" name="Line 139"/>
          <p:cNvSpPr>
            <a:spLocks noChangeShapeType="1"/>
          </p:cNvSpPr>
          <p:nvPr/>
        </p:nvSpPr>
        <p:spPr bwMode="auto">
          <a:xfrm flipH="1">
            <a:off x="338138" y="1231900"/>
            <a:ext cx="8805862" cy="0"/>
          </a:xfrm>
          <a:prstGeom prst="line">
            <a:avLst/>
          </a:prstGeom>
          <a:noFill/>
          <a:ln w="28575">
            <a:solidFill>
              <a:schemeClr val="accent6">
                <a:lumMod val="75000"/>
              </a:schemeClr>
            </a:solidFill>
            <a:round/>
            <a:headEnd/>
            <a:tailEnd/>
          </a:ln>
        </p:spPr>
        <p:txBody>
          <a:bodyPr wrap="square" rIns="36000">
            <a:spAutoFit/>
          </a:bodyPr>
          <a:lstStyle/>
          <a:p>
            <a:endParaRPr lang="ko-KR" altLang="en-US"/>
          </a:p>
        </p:txBody>
      </p:sp>
      <p:sp>
        <p:nvSpPr>
          <p:cNvPr id="22" name="Rectangle 63"/>
          <p:cNvSpPr>
            <a:spLocks noChangeArrowheads="1"/>
          </p:cNvSpPr>
          <p:nvPr/>
        </p:nvSpPr>
        <p:spPr bwMode="auto">
          <a:xfrm>
            <a:off x="554879" y="1650107"/>
            <a:ext cx="8187182" cy="2592288"/>
          </a:xfrm>
          <a:prstGeom prst="roundRect">
            <a:avLst>
              <a:gd name="adj" fmla="val 16667"/>
            </a:avLst>
          </a:prstGeom>
          <a:noFill/>
          <a:ln w="28575" algn="ctr">
            <a:noFill/>
            <a:round/>
            <a:headEnd/>
            <a:tailEnd/>
          </a:ln>
          <a:effectLst/>
        </p:spPr>
        <p:txBody>
          <a:bodyPr wrap="none" lIns="180000" tIns="45696" rIns="91390" bIns="45696" anchor="t" anchorCtr="0"/>
          <a:lstStyle/>
          <a:p>
            <a:pPr lvl="0">
              <a:lnSpc>
                <a:spcPct val="150000"/>
              </a:lnSpc>
            </a:pPr>
            <a:r>
              <a:rPr kumimoji="0" lang="en-US" altLang="ko-KR" b="1" dirty="0">
                <a:latin typeface="+mn-ea"/>
                <a:ea typeface="+mn-ea"/>
              </a:rPr>
              <a:t>01 </a:t>
            </a:r>
            <a:r>
              <a:rPr kumimoji="0" lang="en-US" altLang="ko-KR" dirty="0">
                <a:latin typeface="+mn-ea"/>
                <a:ea typeface="+mn-ea"/>
              </a:rPr>
              <a:t>HTML5 </a:t>
            </a:r>
            <a:r>
              <a:rPr kumimoji="0" lang="ko-KR" altLang="en-US" dirty="0">
                <a:latin typeface="+mn-ea"/>
                <a:ea typeface="+mn-ea"/>
              </a:rPr>
              <a:t>문서에서 특수문자 처리 </a:t>
            </a:r>
            <a:r>
              <a:rPr kumimoji="0" lang="ko-KR" altLang="en-US" dirty="0" smtClean="0">
                <a:latin typeface="+mn-ea"/>
                <a:ea typeface="+mn-ea"/>
              </a:rPr>
              <a:t>방법</a:t>
            </a:r>
            <a:endParaRPr kumimoji="0" lang="en-US" altLang="ko-KR" dirty="0" smtClean="0">
              <a:latin typeface="+mn-ea"/>
              <a:ea typeface="+mn-ea"/>
            </a:endParaRPr>
          </a:p>
          <a:p>
            <a:pPr lvl="0">
              <a:lnSpc>
                <a:spcPct val="150000"/>
              </a:lnSpc>
            </a:pPr>
            <a:r>
              <a:rPr kumimoji="0" lang="en-US" altLang="ko-KR" b="1" dirty="0" smtClean="0">
                <a:latin typeface="+mn-ea"/>
                <a:ea typeface="+mn-ea"/>
              </a:rPr>
              <a:t>02 </a:t>
            </a:r>
            <a:r>
              <a:rPr kumimoji="0" lang="ko-KR" altLang="en-US" dirty="0" smtClean="0">
                <a:latin typeface="+mn-ea"/>
                <a:ea typeface="+mn-ea"/>
              </a:rPr>
              <a:t>기본 태그</a:t>
            </a:r>
            <a:endParaRPr kumimoji="0" lang="en-US" altLang="ko-KR" dirty="0" smtClean="0">
              <a:latin typeface="+mn-ea"/>
              <a:ea typeface="+mn-ea"/>
            </a:endParaRPr>
          </a:p>
          <a:p>
            <a:pPr lvl="0">
              <a:lnSpc>
                <a:spcPct val="150000"/>
              </a:lnSpc>
            </a:pPr>
            <a:r>
              <a:rPr kumimoji="0" lang="en-US" altLang="ko-KR" b="1" dirty="0" smtClean="0">
                <a:latin typeface="+mn-ea"/>
                <a:ea typeface="+mn-ea"/>
              </a:rPr>
              <a:t>03 </a:t>
            </a:r>
            <a:r>
              <a:rPr kumimoji="0" lang="ko-KR" altLang="en-US" dirty="0" smtClean="0">
                <a:latin typeface="+mn-ea"/>
                <a:ea typeface="+mn-ea"/>
              </a:rPr>
              <a:t>멀티미디어 태그</a:t>
            </a:r>
            <a:endParaRPr kumimoji="0" lang="en-US" altLang="ko-KR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83986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목록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02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기본 태그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96413" y="910109"/>
            <a:ext cx="8352928" cy="358651"/>
          </a:xfrm>
          <a:prstGeom prst="rect">
            <a:avLst/>
          </a:prstGeom>
          <a:solidFill>
            <a:srgbClr val="FFCC66"/>
          </a:solidFill>
          <a:ln w="31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b="1" dirty="0">
                <a:solidFill>
                  <a:schemeClr val="tx1"/>
                </a:solidFill>
              </a:rPr>
              <a:t>예제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4-7 </a:t>
            </a:r>
            <a:r>
              <a:rPr lang="ko-KR" altLang="en-US" sz="1100" dirty="0">
                <a:solidFill>
                  <a:schemeClr val="tx1"/>
                </a:solidFill>
              </a:rPr>
              <a:t>목록 출력하기 </a:t>
            </a:r>
            <a:r>
              <a:rPr lang="ko-KR" altLang="en-US" sz="1100" dirty="0" smtClean="0">
                <a:solidFill>
                  <a:schemeClr val="tx1"/>
                </a:solidFill>
              </a:rPr>
              <a:t>                                                                                                                 </a:t>
            </a:r>
            <a:r>
              <a:rPr lang="en-US" altLang="ko-KR" sz="1100" dirty="0" smtClean="0">
                <a:solidFill>
                  <a:schemeClr val="tx1"/>
                </a:solidFill>
              </a:rPr>
              <a:t>ch04/07_list.html</a:t>
            </a:r>
            <a:endParaRPr lang="ko-KR" altLang="ko-KR" sz="11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96413" y="1270148"/>
            <a:ext cx="3887555" cy="5183188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64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&lt;!-- </a:t>
            </a:r>
            <a:r>
              <a:rPr lang="ko-KR" altLang="en-US" sz="1100">
                <a:solidFill>
                  <a:srgbClr val="0064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무순서 목록 </a:t>
            </a:r>
            <a:r>
              <a:rPr lang="en-US" altLang="ko-KR" sz="1100">
                <a:solidFill>
                  <a:srgbClr val="0064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--&gt;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section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article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h2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무순서 목록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h2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ul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li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Coffee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li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li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Tea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ul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li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Black tea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li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li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Green tea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li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ul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li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li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Milk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li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ul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article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section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64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&lt;!-- </a:t>
            </a:r>
            <a:r>
              <a:rPr lang="ko-KR" altLang="en-US" sz="1100">
                <a:solidFill>
                  <a:srgbClr val="0064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순서 목록 </a:t>
            </a:r>
            <a:r>
              <a:rPr lang="en-US" altLang="ko-KR" sz="1100">
                <a:solidFill>
                  <a:srgbClr val="0064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--&gt;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section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article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h2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순서 목록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h2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ol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li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Apples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li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li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Bananas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li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li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Lemons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li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li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Oranges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li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ol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article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section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283968" y="1268760"/>
            <a:ext cx="4465373" cy="2808312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ko-KR" sz="1100">
                <a:solidFill>
                  <a:srgbClr val="0064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&lt;!-- </a:t>
            </a:r>
            <a:r>
              <a:rPr lang="ko-KR" altLang="en-US" sz="1100">
                <a:solidFill>
                  <a:srgbClr val="0064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정의형 목록 </a:t>
            </a:r>
            <a:r>
              <a:rPr lang="en-US" altLang="ko-KR" sz="1100">
                <a:solidFill>
                  <a:srgbClr val="0064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--&gt;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0"/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section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0"/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article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0"/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h2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정의형 목록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h2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0"/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dl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0"/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dt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첫 번째 아이템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dt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0"/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 HTML5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0"/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dt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두 번째 아이템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dt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0"/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 CSS3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0"/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dt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세 번째 아이템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dt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0"/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 JavaScript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0"/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dl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0"/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article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0"/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section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0"/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b="1" dirty="0">
              <a:solidFill>
                <a:prstClr val="black"/>
              </a:solidFill>
              <a:latin typeface="맑은 고딕" panose="020B0503020000020004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2365894"/>
            <a:ext cx="1423035" cy="4063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098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표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02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기본 태그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297690" y="908720"/>
            <a:ext cx="8435280" cy="2088232"/>
          </a:xfrm>
        </p:spPr>
        <p:txBody>
          <a:bodyPr/>
          <a:lstStyle/>
          <a:p>
            <a:r>
              <a:rPr lang="en-US" altLang="ko-KR" smtClean="0"/>
              <a:t>&lt;</a:t>
            </a:r>
            <a:r>
              <a:rPr lang="en-US" altLang="ko-KR" dirty="0"/>
              <a:t>table</a:t>
            </a:r>
            <a:r>
              <a:rPr lang="en-US" altLang="ko-KR"/>
              <a:t>&gt; </a:t>
            </a:r>
            <a:r>
              <a:rPr lang="ko-KR" altLang="en-US" smtClean="0"/>
              <a:t>태그 </a:t>
            </a:r>
            <a:endParaRPr lang="en-US" altLang="ko-KR" dirty="0" smtClean="0"/>
          </a:p>
          <a:p>
            <a:pPr lvl="1"/>
            <a:r>
              <a:rPr lang="en-US" altLang="ko-KR" smtClean="0"/>
              <a:t>&lt;tr</a:t>
            </a:r>
            <a:r>
              <a:rPr lang="en-US" altLang="ko-KR"/>
              <a:t>&gt; </a:t>
            </a:r>
            <a:r>
              <a:rPr lang="ko-KR" altLang="en-US" smtClean="0"/>
              <a:t>태그 </a:t>
            </a:r>
            <a:r>
              <a:rPr lang="en-US" altLang="ko-KR" smtClean="0"/>
              <a:t>: </a:t>
            </a:r>
            <a:r>
              <a:rPr lang="ko-KR" altLang="en-US" smtClean="0"/>
              <a:t>행 생성</a:t>
            </a:r>
            <a:r>
              <a:rPr lang="en-US" altLang="ko-KR" smtClean="0"/>
              <a:t>, &lt;</a:t>
            </a:r>
            <a:r>
              <a:rPr lang="en-US" altLang="ko-KR" dirty="0"/>
              <a:t>td</a:t>
            </a:r>
            <a:r>
              <a:rPr lang="en-US" altLang="ko-KR"/>
              <a:t>&gt; </a:t>
            </a:r>
            <a:r>
              <a:rPr lang="ko-KR" altLang="en-US" smtClean="0"/>
              <a:t>태그 </a:t>
            </a:r>
            <a:r>
              <a:rPr lang="en-US" altLang="ko-KR" smtClean="0"/>
              <a:t>: </a:t>
            </a:r>
            <a:r>
              <a:rPr lang="ko-KR" altLang="en-US" smtClean="0"/>
              <a:t>열 생성</a:t>
            </a:r>
            <a:endParaRPr lang="en-US" altLang="ko-KR" smtClean="0"/>
          </a:p>
          <a:p>
            <a:pPr lvl="1"/>
            <a:r>
              <a:rPr lang="en-US" altLang="ko-KR" smtClean="0"/>
              <a:t>&lt;th&gt; </a:t>
            </a:r>
            <a:r>
              <a:rPr lang="ko-KR" altLang="en-US" smtClean="0"/>
              <a:t>태그 </a:t>
            </a:r>
            <a:r>
              <a:rPr lang="en-US" altLang="ko-KR" smtClean="0"/>
              <a:t>: </a:t>
            </a:r>
            <a:r>
              <a:rPr lang="ko-KR" altLang="en-US" smtClean="0"/>
              <a:t>표의 머리를 정의</a:t>
            </a:r>
            <a:r>
              <a:rPr lang="en-US" altLang="ko-KR" smtClean="0"/>
              <a:t>, </a:t>
            </a:r>
            <a:r>
              <a:rPr lang="ko-KR" altLang="en-US" smtClean="0"/>
              <a:t>셀 제목 글자를 강조하는 역할</a:t>
            </a:r>
            <a:endParaRPr lang="en-US" altLang="ko-KR" dirty="0"/>
          </a:p>
        </p:txBody>
      </p:sp>
      <p:grpSp>
        <p:nvGrpSpPr>
          <p:cNvPr id="5" name="그룹 4"/>
          <p:cNvGrpSpPr/>
          <p:nvPr/>
        </p:nvGrpSpPr>
        <p:grpSpPr>
          <a:xfrm>
            <a:off x="397773" y="1994590"/>
            <a:ext cx="8352928" cy="4535115"/>
            <a:chOff x="396413" y="910109"/>
            <a:chExt cx="8352928" cy="4535115"/>
          </a:xfrm>
        </p:grpSpPr>
        <p:sp>
          <p:nvSpPr>
            <p:cNvPr id="7" name="직사각형 6"/>
            <p:cNvSpPr/>
            <p:nvPr/>
          </p:nvSpPr>
          <p:spPr>
            <a:xfrm>
              <a:off x="396413" y="910109"/>
              <a:ext cx="8352928" cy="360040"/>
            </a:xfrm>
            <a:prstGeom prst="rect">
              <a:avLst/>
            </a:prstGeom>
            <a:solidFill>
              <a:srgbClr val="FFCC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100" b="1" dirty="0">
                  <a:solidFill>
                    <a:schemeClr val="tx1"/>
                  </a:solidFill>
                </a:rPr>
                <a:t>예제 </a:t>
              </a:r>
              <a:r>
                <a:rPr lang="en-US" altLang="ko-KR" sz="1100" b="1" dirty="0" smtClean="0">
                  <a:solidFill>
                    <a:schemeClr val="tx1"/>
                  </a:solidFill>
                </a:rPr>
                <a:t>4-8 </a:t>
              </a:r>
              <a:r>
                <a:rPr lang="ko-KR" altLang="en-US" sz="1100" dirty="0">
                  <a:solidFill>
                    <a:schemeClr val="tx1"/>
                  </a:solidFill>
                </a:rPr>
                <a:t>표 </a:t>
              </a:r>
              <a:r>
                <a:rPr lang="ko-KR" altLang="en-US" sz="1100">
                  <a:solidFill>
                    <a:schemeClr val="tx1"/>
                  </a:solidFill>
                </a:rPr>
                <a:t>만들기 </a:t>
              </a:r>
              <a:r>
                <a:rPr lang="ko-KR" altLang="en-US" sz="1100" smtClean="0">
                  <a:solidFill>
                    <a:schemeClr val="tx1"/>
                  </a:solidFill>
                </a:rPr>
                <a:t>                                                                                                              </a:t>
              </a:r>
              <a:r>
                <a:rPr lang="en-US" altLang="ko-KR" sz="1100" smtClean="0">
                  <a:solidFill>
                    <a:schemeClr val="tx1"/>
                  </a:solidFill>
                </a:rPr>
                <a:t>ch04/08_01_table1.html</a:t>
              </a:r>
              <a:endParaRPr lang="ko-KR" altLang="ko-KR" sz="1100" dirty="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396413" y="1270148"/>
              <a:ext cx="8335197" cy="4175076"/>
            </a:xfrm>
            <a:prstGeom prst="rect">
              <a:avLst/>
            </a:prstGeom>
            <a:noFill/>
            <a:ln w="63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10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&lt;</a:t>
              </a:r>
              <a:r>
                <a:rPr lang="en-US" altLang="ko-KR" sz="1100">
                  <a:solidFill>
                    <a:srgbClr val="8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body</a:t>
              </a:r>
              <a:r>
                <a:rPr lang="en-US" altLang="ko-KR" sz="110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&gt;</a:t>
              </a:r>
              <a:endPara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endParaRPr>
            </a:p>
            <a:p>
              <a:r>
                <a:rPr lang="en-US" altLang="ko-KR" sz="110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    </a:t>
              </a:r>
              <a:r>
                <a:rPr lang="en-US" altLang="ko-KR" sz="110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&lt;</a:t>
              </a:r>
              <a:r>
                <a:rPr lang="en-US" altLang="ko-KR" sz="1100">
                  <a:solidFill>
                    <a:srgbClr val="8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section</a:t>
              </a:r>
              <a:r>
                <a:rPr lang="en-US" altLang="ko-KR" sz="110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&gt;</a:t>
              </a:r>
              <a:endPara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endParaRPr>
            </a:p>
            <a:p>
              <a:r>
                <a:rPr lang="en-US" altLang="ko-KR" sz="110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        </a:t>
              </a:r>
              <a:r>
                <a:rPr lang="en-US" altLang="ko-KR" sz="110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&lt;</a:t>
              </a:r>
              <a:r>
                <a:rPr lang="en-US" altLang="ko-KR" sz="1100">
                  <a:solidFill>
                    <a:srgbClr val="8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article</a:t>
              </a:r>
              <a:r>
                <a:rPr lang="en-US" altLang="ko-KR" sz="110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&gt;</a:t>
              </a:r>
              <a:endPara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endParaRPr>
            </a:p>
            <a:p>
              <a:r>
                <a:rPr lang="en-US" altLang="ko-KR" sz="110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            </a:t>
              </a:r>
              <a:r>
                <a:rPr lang="en-US" altLang="ko-KR" sz="110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&lt;</a:t>
              </a:r>
              <a:r>
                <a:rPr lang="en-US" altLang="ko-KR" sz="1100">
                  <a:solidFill>
                    <a:srgbClr val="8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table</a:t>
              </a:r>
              <a:r>
                <a:rPr lang="en-US" altLang="ko-KR" sz="110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 </a:t>
              </a:r>
              <a:r>
                <a:rPr lang="en-US" altLang="ko-KR" sz="1100">
                  <a:solidFill>
                    <a:srgbClr val="FF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border</a:t>
              </a:r>
              <a:r>
                <a:rPr lang="en-US" altLang="ko-KR" sz="110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="1"</a:t>
              </a:r>
              <a:r>
                <a:rPr lang="en-US" altLang="ko-KR" sz="110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 </a:t>
              </a:r>
              <a:r>
                <a:rPr lang="en-US" altLang="ko-KR" sz="1100">
                  <a:solidFill>
                    <a:srgbClr val="FF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style</a:t>
              </a:r>
              <a:r>
                <a:rPr lang="en-US" altLang="ko-KR" sz="110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="</a:t>
              </a:r>
              <a:r>
                <a:rPr lang="en-US" altLang="ko-KR" sz="1100">
                  <a:solidFill>
                    <a:srgbClr val="FF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width</a:t>
              </a:r>
              <a:r>
                <a:rPr lang="en-US" altLang="ko-KR" sz="110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:</a:t>
              </a:r>
              <a:r>
                <a:rPr lang="en-US" altLang="ko-KR" sz="110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50%"&gt;</a:t>
              </a:r>
              <a:endPara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endParaRPr>
            </a:p>
            <a:p>
              <a:r>
                <a:rPr lang="en-US" altLang="ko-KR" sz="110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                </a:t>
              </a:r>
              <a:r>
                <a:rPr lang="en-US" altLang="ko-KR" sz="110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&lt;</a:t>
              </a:r>
              <a:r>
                <a:rPr lang="en-US" altLang="ko-KR" sz="1100">
                  <a:solidFill>
                    <a:srgbClr val="8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tr</a:t>
              </a:r>
              <a:r>
                <a:rPr lang="en-US" altLang="ko-KR" sz="110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&gt;</a:t>
              </a:r>
              <a:endPara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endParaRPr>
            </a:p>
            <a:p>
              <a:r>
                <a:rPr lang="en-US" altLang="ko-KR" sz="110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                    </a:t>
              </a:r>
              <a:r>
                <a:rPr lang="en-US" altLang="ko-KR" sz="110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&lt;</a:t>
              </a:r>
              <a:r>
                <a:rPr lang="en-US" altLang="ko-KR" sz="1100">
                  <a:solidFill>
                    <a:srgbClr val="8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th</a:t>
              </a:r>
              <a:r>
                <a:rPr lang="en-US" altLang="ko-KR" sz="110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&gt;</a:t>
              </a:r>
              <a:r>
                <a:rPr lang="ko-KR" altLang="en-US" sz="110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이름</a:t>
              </a:r>
              <a:r>
                <a:rPr lang="en-US" altLang="ko-KR" sz="110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&lt;/</a:t>
              </a:r>
              <a:r>
                <a:rPr lang="en-US" altLang="ko-KR" sz="1100">
                  <a:solidFill>
                    <a:srgbClr val="8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th</a:t>
              </a:r>
              <a:r>
                <a:rPr lang="en-US" altLang="ko-KR" sz="110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&gt;</a:t>
              </a:r>
              <a:endPara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endParaRPr>
            </a:p>
            <a:p>
              <a:r>
                <a:rPr lang="en-US" altLang="ko-KR" sz="110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                    </a:t>
              </a:r>
              <a:r>
                <a:rPr lang="en-US" altLang="ko-KR" sz="110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&lt;</a:t>
              </a:r>
              <a:r>
                <a:rPr lang="en-US" altLang="ko-KR" sz="1100">
                  <a:solidFill>
                    <a:srgbClr val="8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th</a:t>
              </a:r>
              <a:r>
                <a:rPr lang="en-US" altLang="ko-KR" sz="110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&gt;</a:t>
              </a:r>
              <a:r>
                <a:rPr lang="ko-KR" altLang="en-US" sz="110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점수</a:t>
              </a:r>
              <a:r>
                <a:rPr lang="en-US" altLang="ko-KR" sz="110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&lt;/</a:t>
              </a:r>
              <a:r>
                <a:rPr lang="en-US" altLang="ko-KR" sz="1100">
                  <a:solidFill>
                    <a:srgbClr val="8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th</a:t>
              </a:r>
              <a:r>
                <a:rPr lang="en-US" altLang="ko-KR" sz="110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&gt;</a:t>
              </a:r>
              <a:endPara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endParaRPr>
            </a:p>
            <a:p>
              <a:r>
                <a:rPr lang="en-US" altLang="ko-KR" sz="110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                </a:t>
              </a:r>
              <a:r>
                <a:rPr lang="en-US" altLang="ko-KR" sz="110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&lt;/</a:t>
              </a:r>
              <a:r>
                <a:rPr lang="en-US" altLang="ko-KR" sz="1100">
                  <a:solidFill>
                    <a:srgbClr val="8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tr</a:t>
              </a:r>
              <a:r>
                <a:rPr lang="en-US" altLang="ko-KR" sz="110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&gt;</a:t>
              </a:r>
              <a:endPara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endParaRPr>
            </a:p>
            <a:p>
              <a:r>
                <a:rPr lang="en-US" altLang="ko-KR" sz="110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                </a:t>
              </a:r>
              <a:r>
                <a:rPr lang="en-US" altLang="ko-KR" sz="110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&lt;</a:t>
              </a:r>
              <a:r>
                <a:rPr lang="en-US" altLang="ko-KR" sz="1100">
                  <a:solidFill>
                    <a:srgbClr val="8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tr</a:t>
              </a:r>
              <a:r>
                <a:rPr lang="en-US" altLang="ko-KR" sz="110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&gt;</a:t>
              </a:r>
              <a:endPara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endParaRPr>
            </a:p>
            <a:p>
              <a:r>
                <a:rPr lang="en-US" altLang="ko-KR" sz="110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                    </a:t>
              </a:r>
              <a:r>
                <a:rPr lang="en-US" altLang="ko-KR" sz="110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&lt;</a:t>
              </a:r>
              <a:r>
                <a:rPr lang="en-US" altLang="ko-KR" sz="1100">
                  <a:solidFill>
                    <a:srgbClr val="8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td</a:t>
              </a:r>
              <a:r>
                <a:rPr lang="en-US" altLang="ko-KR" sz="110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&gt;</a:t>
              </a:r>
              <a:r>
                <a:rPr lang="ko-KR" altLang="en-US" sz="110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홍민성</a:t>
              </a:r>
              <a:r>
                <a:rPr lang="en-US" altLang="ko-KR" sz="110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&lt;/</a:t>
              </a:r>
              <a:r>
                <a:rPr lang="en-US" altLang="ko-KR" sz="1100">
                  <a:solidFill>
                    <a:srgbClr val="8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td</a:t>
              </a:r>
              <a:r>
                <a:rPr lang="en-US" altLang="ko-KR" sz="110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&gt;</a:t>
              </a:r>
              <a:endPara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endParaRPr>
            </a:p>
            <a:p>
              <a:r>
                <a:rPr lang="en-US" altLang="ko-KR" sz="110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                    </a:t>
              </a:r>
              <a:r>
                <a:rPr lang="en-US" altLang="ko-KR" sz="110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&lt;</a:t>
              </a:r>
              <a:r>
                <a:rPr lang="en-US" altLang="ko-KR" sz="1100">
                  <a:solidFill>
                    <a:srgbClr val="8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td</a:t>
              </a:r>
              <a:r>
                <a:rPr lang="en-US" altLang="ko-KR" sz="110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&gt;</a:t>
              </a:r>
              <a:r>
                <a:rPr lang="en-US" altLang="ko-KR" sz="110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90</a:t>
              </a:r>
              <a:r>
                <a:rPr lang="en-US" altLang="ko-KR" sz="110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&lt;/</a:t>
              </a:r>
              <a:r>
                <a:rPr lang="en-US" altLang="ko-KR" sz="1100">
                  <a:solidFill>
                    <a:srgbClr val="8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td</a:t>
              </a:r>
              <a:r>
                <a:rPr lang="en-US" altLang="ko-KR" sz="110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&gt;</a:t>
              </a:r>
              <a:endPara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endParaRPr>
            </a:p>
            <a:p>
              <a:r>
                <a:rPr lang="en-US" altLang="ko-KR" sz="110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                </a:t>
              </a:r>
              <a:r>
                <a:rPr lang="en-US" altLang="ko-KR" sz="110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&lt;/</a:t>
              </a:r>
              <a:r>
                <a:rPr lang="en-US" altLang="ko-KR" sz="1100">
                  <a:solidFill>
                    <a:srgbClr val="8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tr</a:t>
              </a:r>
              <a:r>
                <a:rPr lang="en-US" altLang="ko-KR" sz="110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&gt;</a:t>
              </a:r>
              <a:endPara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endParaRPr>
            </a:p>
            <a:p>
              <a:r>
                <a:rPr lang="en-US" altLang="ko-KR" sz="110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                </a:t>
              </a:r>
              <a:r>
                <a:rPr lang="en-US" altLang="ko-KR" sz="110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&lt;</a:t>
              </a:r>
              <a:r>
                <a:rPr lang="en-US" altLang="ko-KR" sz="1100">
                  <a:solidFill>
                    <a:srgbClr val="8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tr</a:t>
              </a:r>
              <a:r>
                <a:rPr lang="en-US" altLang="ko-KR" sz="110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&gt;</a:t>
              </a:r>
              <a:endPara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endParaRPr>
            </a:p>
            <a:p>
              <a:r>
                <a:rPr lang="en-US" altLang="ko-KR" sz="110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                    </a:t>
              </a:r>
              <a:r>
                <a:rPr lang="en-US" altLang="ko-KR" sz="110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&lt;</a:t>
              </a:r>
              <a:r>
                <a:rPr lang="en-US" altLang="ko-KR" sz="1100">
                  <a:solidFill>
                    <a:srgbClr val="8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td</a:t>
              </a:r>
              <a:r>
                <a:rPr lang="en-US" altLang="ko-KR" sz="110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&gt;</a:t>
              </a:r>
              <a:r>
                <a:rPr lang="ko-KR" altLang="en-US" sz="110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최민수</a:t>
              </a:r>
              <a:r>
                <a:rPr lang="en-US" altLang="ko-KR" sz="110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&lt;/</a:t>
              </a:r>
              <a:r>
                <a:rPr lang="en-US" altLang="ko-KR" sz="1100">
                  <a:solidFill>
                    <a:srgbClr val="8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td</a:t>
              </a:r>
              <a:r>
                <a:rPr lang="en-US" altLang="ko-KR" sz="110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&gt;</a:t>
              </a:r>
              <a:endPara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endParaRPr>
            </a:p>
            <a:p>
              <a:r>
                <a:rPr lang="en-US" altLang="ko-KR" sz="110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                    </a:t>
              </a:r>
              <a:r>
                <a:rPr lang="en-US" altLang="ko-KR" sz="110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&lt;</a:t>
              </a:r>
              <a:r>
                <a:rPr lang="en-US" altLang="ko-KR" sz="1100">
                  <a:solidFill>
                    <a:srgbClr val="8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td</a:t>
              </a:r>
              <a:r>
                <a:rPr lang="en-US" altLang="ko-KR" sz="110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&gt;</a:t>
              </a:r>
              <a:r>
                <a:rPr lang="en-US" altLang="ko-KR" sz="110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80</a:t>
              </a:r>
              <a:r>
                <a:rPr lang="en-US" altLang="ko-KR" sz="110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&lt;/</a:t>
              </a:r>
              <a:r>
                <a:rPr lang="en-US" altLang="ko-KR" sz="1100">
                  <a:solidFill>
                    <a:srgbClr val="8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td</a:t>
              </a:r>
              <a:r>
                <a:rPr lang="en-US" altLang="ko-KR" sz="110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&gt;</a:t>
              </a:r>
              <a:endPara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endParaRPr>
            </a:p>
            <a:p>
              <a:r>
                <a:rPr lang="en-US" altLang="ko-KR" sz="110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                </a:t>
              </a:r>
              <a:r>
                <a:rPr lang="en-US" altLang="ko-KR" sz="110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&lt;/</a:t>
              </a:r>
              <a:r>
                <a:rPr lang="en-US" altLang="ko-KR" sz="1100">
                  <a:solidFill>
                    <a:srgbClr val="8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tr</a:t>
              </a:r>
              <a:r>
                <a:rPr lang="en-US" altLang="ko-KR" sz="110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&gt;</a:t>
              </a:r>
              <a:endPara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endParaRPr>
            </a:p>
            <a:p>
              <a:r>
                <a:rPr lang="en-US" altLang="ko-KR" sz="110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                </a:t>
              </a:r>
              <a:r>
                <a:rPr lang="en-US" altLang="ko-KR" sz="110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&lt;</a:t>
              </a:r>
              <a:r>
                <a:rPr lang="en-US" altLang="ko-KR" sz="1100">
                  <a:solidFill>
                    <a:srgbClr val="8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tr</a:t>
              </a:r>
              <a:r>
                <a:rPr lang="en-US" altLang="ko-KR" sz="110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&gt;</a:t>
              </a:r>
              <a:endPara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endParaRPr>
            </a:p>
            <a:p>
              <a:r>
                <a:rPr lang="en-US" altLang="ko-KR" sz="110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                    </a:t>
              </a:r>
              <a:r>
                <a:rPr lang="en-US" altLang="ko-KR" sz="110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&lt;</a:t>
              </a:r>
              <a:r>
                <a:rPr lang="en-US" altLang="ko-KR" sz="1100">
                  <a:solidFill>
                    <a:srgbClr val="8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td</a:t>
              </a:r>
              <a:r>
                <a:rPr lang="en-US" altLang="ko-KR" sz="110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&gt;</a:t>
              </a:r>
              <a:r>
                <a:rPr lang="ko-KR" altLang="en-US" sz="110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심은경</a:t>
              </a:r>
              <a:r>
                <a:rPr lang="en-US" altLang="ko-KR" sz="110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&lt;/</a:t>
              </a:r>
              <a:r>
                <a:rPr lang="en-US" altLang="ko-KR" sz="1100">
                  <a:solidFill>
                    <a:srgbClr val="8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td</a:t>
              </a:r>
              <a:r>
                <a:rPr lang="en-US" altLang="ko-KR" sz="110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&gt;</a:t>
              </a:r>
              <a:endPara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endParaRPr>
            </a:p>
            <a:p>
              <a:r>
                <a:rPr lang="en-US" altLang="ko-KR" sz="110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                    </a:t>
              </a:r>
              <a:r>
                <a:rPr lang="en-US" altLang="ko-KR" sz="110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&lt;</a:t>
              </a:r>
              <a:r>
                <a:rPr lang="en-US" altLang="ko-KR" sz="1100">
                  <a:solidFill>
                    <a:srgbClr val="8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td</a:t>
              </a:r>
              <a:r>
                <a:rPr lang="en-US" altLang="ko-KR" sz="110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&gt;</a:t>
              </a:r>
              <a:r>
                <a:rPr lang="en-US" altLang="ko-KR" sz="110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70</a:t>
              </a:r>
              <a:r>
                <a:rPr lang="en-US" altLang="ko-KR" sz="110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&lt;/</a:t>
              </a:r>
              <a:r>
                <a:rPr lang="en-US" altLang="ko-KR" sz="1100">
                  <a:solidFill>
                    <a:srgbClr val="8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td</a:t>
              </a:r>
              <a:r>
                <a:rPr lang="en-US" altLang="ko-KR" sz="110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&gt;</a:t>
              </a:r>
              <a:endPara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endParaRPr>
            </a:p>
            <a:p>
              <a:r>
                <a:rPr lang="en-US" altLang="ko-KR" sz="110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                </a:t>
              </a:r>
              <a:r>
                <a:rPr lang="en-US" altLang="ko-KR" sz="110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&lt;/</a:t>
              </a:r>
              <a:r>
                <a:rPr lang="en-US" altLang="ko-KR" sz="1100">
                  <a:solidFill>
                    <a:srgbClr val="8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tr</a:t>
              </a:r>
              <a:r>
                <a:rPr lang="en-US" altLang="ko-KR" sz="110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&gt;</a:t>
              </a:r>
              <a:endPara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endParaRPr>
            </a:p>
            <a:p>
              <a:r>
                <a:rPr lang="en-US" altLang="ko-KR" sz="110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            </a:t>
              </a:r>
              <a:r>
                <a:rPr lang="en-US" altLang="ko-KR" sz="110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&lt;/</a:t>
              </a:r>
              <a:r>
                <a:rPr lang="en-US" altLang="ko-KR" sz="1100">
                  <a:solidFill>
                    <a:srgbClr val="8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table</a:t>
              </a:r>
              <a:r>
                <a:rPr lang="en-US" altLang="ko-KR" sz="110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&gt;</a:t>
              </a:r>
              <a:endPara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endParaRPr>
            </a:p>
            <a:p>
              <a:r>
                <a:rPr lang="en-US" altLang="ko-KR" sz="110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        </a:t>
              </a:r>
              <a:r>
                <a:rPr lang="en-US" altLang="ko-KR" sz="110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&lt;/</a:t>
              </a:r>
              <a:r>
                <a:rPr lang="en-US" altLang="ko-KR" sz="1100">
                  <a:solidFill>
                    <a:srgbClr val="8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article</a:t>
              </a:r>
              <a:r>
                <a:rPr lang="en-US" altLang="ko-KR" sz="110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&gt;</a:t>
              </a:r>
              <a:endPara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endParaRPr>
            </a:p>
            <a:p>
              <a:r>
                <a:rPr lang="en-US" altLang="ko-KR" sz="110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    </a:t>
              </a:r>
              <a:r>
                <a:rPr lang="en-US" altLang="ko-KR" sz="110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&lt;/</a:t>
              </a:r>
              <a:r>
                <a:rPr lang="en-US" altLang="ko-KR" sz="1100">
                  <a:solidFill>
                    <a:srgbClr val="8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section</a:t>
              </a:r>
              <a:r>
                <a:rPr lang="en-US" altLang="ko-KR" sz="110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&gt;</a:t>
              </a:r>
              <a:endPara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endParaRPr>
            </a:p>
            <a:p>
              <a:r>
                <a:rPr lang="en-US" altLang="ko-KR" sz="110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&lt;/</a:t>
              </a:r>
              <a:r>
                <a:rPr lang="en-US" altLang="ko-KR" sz="1100">
                  <a:solidFill>
                    <a:srgbClr val="8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body</a:t>
              </a:r>
              <a:r>
                <a:rPr lang="en-US" altLang="ko-KR" sz="110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&gt;</a:t>
              </a:r>
              <a:endParaRPr lang="en-US" altLang="ko-KR" sz="1100" b="1" dirty="0" smtClean="0">
                <a:solidFill>
                  <a:schemeClr val="tx1"/>
                </a:solidFill>
                <a:latin typeface="+mn-ea"/>
              </a:endParaRPr>
            </a:p>
          </p:txBody>
        </p:sp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84168" y="4221088"/>
              <a:ext cx="2520315" cy="108013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70289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표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02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기본 태그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251520" y="1052736"/>
            <a:ext cx="8435280" cy="2088232"/>
          </a:xfrm>
        </p:spPr>
        <p:txBody>
          <a:bodyPr/>
          <a:lstStyle/>
          <a:p>
            <a:r>
              <a:rPr lang="ko-KR" altLang="en-US" dirty="0" smtClean="0"/>
              <a:t>표 제목 삽입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&lt;caption</a:t>
            </a:r>
            <a:r>
              <a:rPr lang="en-US" altLang="ko-KR" smtClean="0"/>
              <a:t>&gt; </a:t>
            </a:r>
            <a:r>
              <a:rPr lang="ko-KR" altLang="en-US" smtClean="0"/>
              <a:t>태그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 smtClean="0"/>
          </a:p>
          <a:p>
            <a:r>
              <a:rPr lang="ko-KR" altLang="en-US" dirty="0" smtClean="0"/>
              <a:t>셀 병합</a:t>
            </a:r>
            <a:endParaRPr lang="en-US" altLang="ko-KR" dirty="0"/>
          </a:p>
          <a:p>
            <a:pPr lvl="1"/>
            <a:r>
              <a:rPr lang="en-US" altLang="ko-KR" dirty="0" err="1"/>
              <a:t>rowspan</a:t>
            </a:r>
            <a:r>
              <a:rPr lang="en-US" altLang="ko-KR" dirty="0"/>
              <a:t> : </a:t>
            </a:r>
            <a:r>
              <a:rPr lang="ko-KR" altLang="en-US" dirty="0"/>
              <a:t>셀을 세로로 </a:t>
            </a:r>
            <a:r>
              <a:rPr lang="ko-KR" altLang="en-US" dirty="0" smtClean="0"/>
              <a:t>병합</a:t>
            </a:r>
            <a:r>
              <a:rPr lang="en-US" altLang="ko-KR" dirty="0" smtClean="0"/>
              <a:t>, </a:t>
            </a:r>
            <a:r>
              <a:rPr lang="ko-KR" altLang="en-US" dirty="0"/>
              <a:t>속성값으로 병합하고 싶은 행의 수만큼 </a:t>
            </a:r>
            <a:r>
              <a:rPr lang="ko-KR" altLang="en-US" dirty="0" smtClean="0"/>
              <a:t>지정</a:t>
            </a:r>
            <a:endParaRPr lang="en-US" altLang="ko-KR" dirty="0" smtClean="0"/>
          </a:p>
          <a:p>
            <a:pPr lvl="1"/>
            <a:r>
              <a:rPr lang="en-US" altLang="ko-KR" dirty="0" err="1"/>
              <a:t>colspan</a:t>
            </a:r>
            <a:r>
              <a:rPr lang="en-US" altLang="ko-KR" dirty="0"/>
              <a:t> : </a:t>
            </a:r>
            <a:r>
              <a:rPr lang="ko-KR" altLang="en-US" dirty="0"/>
              <a:t>셀을 가로로 </a:t>
            </a:r>
            <a:r>
              <a:rPr lang="ko-KR" altLang="en-US" dirty="0" smtClean="0"/>
              <a:t>병합</a:t>
            </a:r>
            <a:r>
              <a:rPr lang="en-US" altLang="ko-KR" dirty="0" smtClean="0"/>
              <a:t>, </a:t>
            </a:r>
            <a:r>
              <a:rPr lang="ko-KR" altLang="en-US" dirty="0"/>
              <a:t>속성값으로 병합하고 싶은 열의 수만큼 </a:t>
            </a:r>
            <a:r>
              <a:rPr lang="ko-KR" altLang="en-US" dirty="0" smtClean="0"/>
              <a:t>지정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73437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표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02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기본 태그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96413" y="910109"/>
            <a:ext cx="8352928" cy="36004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b="1" dirty="0">
                <a:solidFill>
                  <a:schemeClr val="tx1"/>
                </a:solidFill>
              </a:rPr>
              <a:t>예제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4-9 </a:t>
            </a:r>
            <a:r>
              <a:rPr lang="ko-KR" altLang="en-US" sz="1100">
                <a:solidFill>
                  <a:schemeClr val="tx1"/>
                </a:solidFill>
              </a:rPr>
              <a:t>셀 </a:t>
            </a:r>
            <a:r>
              <a:rPr lang="ko-KR" altLang="en-US" sz="1100" smtClean="0">
                <a:solidFill>
                  <a:schemeClr val="tx1"/>
                </a:solidFill>
              </a:rPr>
              <a:t>병합하기</a:t>
            </a:r>
            <a:r>
              <a:rPr lang="en-US" altLang="ko-KR" sz="1100" smtClean="0">
                <a:solidFill>
                  <a:schemeClr val="tx1"/>
                </a:solidFill>
              </a:rPr>
              <a:t>1</a:t>
            </a:r>
            <a:r>
              <a:rPr lang="ko-KR" altLang="en-US" sz="1100" smtClean="0">
                <a:solidFill>
                  <a:schemeClr val="tx1"/>
                </a:solidFill>
              </a:rPr>
              <a:t>                                                                                                          </a:t>
            </a:r>
            <a:r>
              <a:rPr lang="en-US" altLang="ko-KR" sz="1100" dirty="0" smtClean="0">
                <a:solidFill>
                  <a:schemeClr val="tx1"/>
                </a:solidFill>
              </a:rPr>
              <a:t>ch04/09_01_table3.html</a:t>
            </a:r>
            <a:endParaRPr lang="ko-KR" altLang="ko-KR" sz="11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96413" y="1270148"/>
            <a:ext cx="4031571" cy="3527004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section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article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table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border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="1"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</a:t>
            </a:r>
            <a:r>
              <a:rPr lang="en-US" altLang="ko-KR" sz="11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width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50%"&gt;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caption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행 통합 테이블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caption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 err="1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 err="1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</a:t>
            </a:r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행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 dirty="0" err="1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td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</a:t>
            </a:r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행 </a:t>
            </a:r>
            <a:r>
              <a:rPr lang="en-US" altLang="ko-KR" sz="11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2</a:t>
            </a:r>
            <a:r>
              <a:rPr lang="ko-KR" altLang="en-US" sz="11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열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td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en-US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 dirty="0" err="1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 err="1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 err="1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 err="1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rowspan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="2"&gt;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2</a:t>
            </a:r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행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 dirty="0" err="1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td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2</a:t>
            </a:r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행 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2</a:t>
            </a:r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열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td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en-US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 dirty="0" err="1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 err="1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td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3</a:t>
            </a:r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행 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2</a:t>
            </a:r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열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td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en-US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 dirty="0" err="1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table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article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section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&gt;&lt;/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427984" y="1270147"/>
            <a:ext cx="4321357" cy="3094957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section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0"/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article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0"/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table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border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="1"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width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50%"&gt;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0"/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caption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열 통합 테이블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caption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0"/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0"/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열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0"/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colspan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="2"&gt;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2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열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0"/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0"/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0"/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2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행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열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0"/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2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행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2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열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0"/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2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행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3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열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0"/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0"/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table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0"/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article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0"/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section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0"/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b="1" dirty="0">
              <a:solidFill>
                <a:prstClr val="black"/>
              </a:solidFill>
              <a:latin typeface="맑은 고딕" panose="020B0503020000020004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4509120"/>
            <a:ext cx="2332829" cy="17107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12603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표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02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기본 태그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96413" y="910109"/>
            <a:ext cx="8352928" cy="5615235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section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article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table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border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="1"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width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50%"&gt;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가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나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다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td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rowspan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="4"&gt;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라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마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td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colspan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="2"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rowspan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="3"&gt;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바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사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아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smtClean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smtClean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smtClean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td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smtClean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colspan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="2"&gt;</a:t>
            </a:r>
            <a:r>
              <a:rPr lang="ko-KR" altLang="en-US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자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 smtClean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td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smtClean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smtClean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td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smtClean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colspan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="2"&gt;</a:t>
            </a:r>
            <a:r>
              <a:rPr lang="ko-KR" altLang="en-US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차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 smtClean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td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smtClean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 smtClean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smtClean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smtClean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smtClean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smtClean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td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smtClean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colspan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="4"&gt;</a:t>
            </a:r>
            <a:r>
              <a:rPr lang="ko-KR" altLang="en-US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카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 smtClean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td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smtClean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 smtClean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smtClean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 smtClean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table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smtClean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 smtClean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article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smtClean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 smtClean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section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smtClean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 smtClean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020272" y="916142"/>
            <a:ext cx="1729069" cy="36004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100" dirty="0">
                <a:solidFill>
                  <a:schemeClr val="tx1"/>
                </a:solidFill>
              </a:rPr>
              <a:t>ch04/09_02_table4.html</a:t>
            </a:r>
            <a:endParaRPr lang="ko-KR" altLang="ko-KR" sz="1100" dirty="0">
              <a:solidFill>
                <a:schemeClr val="tx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4581128"/>
            <a:ext cx="2500313" cy="1580198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396413" y="910108"/>
            <a:ext cx="6623859" cy="366073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b="1" dirty="0">
                <a:solidFill>
                  <a:schemeClr val="tx1"/>
                </a:solidFill>
              </a:rPr>
              <a:t>예제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4-9 </a:t>
            </a:r>
            <a:r>
              <a:rPr lang="ko-KR" altLang="en-US" sz="1100">
                <a:solidFill>
                  <a:schemeClr val="tx1"/>
                </a:solidFill>
              </a:rPr>
              <a:t>셀 </a:t>
            </a:r>
            <a:r>
              <a:rPr lang="ko-KR" altLang="en-US" sz="1100" smtClean="0">
                <a:solidFill>
                  <a:schemeClr val="tx1"/>
                </a:solidFill>
              </a:rPr>
              <a:t>병합하기</a:t>
            </a:r>
            <a:r>
              <a:rPr lang="en-US" altLang="ko-KR" sz="1100" smtClean="0">
                <a:solidFill>
                  <a:schemeClr val="tx1"/>
                </a:solidFill>
              </a:rPr>
              <a:t>2</a:t>
            </a:r>
            <a:r>
              <a:rPr lang="ko-KR" altLang="en-US" sz="1100" smtClean="0">
                <a:solidFill>
                  <a:schemeClr val="tx1"/>
                </a:solidFill>
              </a:rPr>
              <a:t>                                                                                                            </a:t>
            </a:r>
            <a:endParaRPr lang="ko-KR" altLang="ko-KR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3075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표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02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기본 태그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251520" y="1052736"/>
            <a:ext cx="8435280" cy="1512168"/>
          </a:xfrm>
        </p:spPr>
        <p:txBody>
          <a:bodyPr/>
          <a:lstStyle/>
          <a:p>
            <a:r>
              <a:rPr lang="ko-KR" altLang="en-US" dirty="0" err="1" smtClean="0"/>
              <a:t>시맨틱</a:t>
            </a:r>
            <a:r>
              <a:rPr lang="ko-KR" altLang="en-US" dirty="0" smtClean="0"/>
              <a:t> 태그</a:t>
            </a:r>
            <a:endParaRPr lang="en-US" altLang="ko-KR" dirty="0" smtClean="0"/>
          </a:p>
          <a:p>
            <a:pPr lvl="1"/>
            <a:r>
              <a:rPr lang="en-US" altLang="ko-KR" dirty="0"/>
              <a:t>&lt;</a:t>
            </a:r>
            <a:r>
              <a:rPr lang="en-US" altLang="ko-KR" dirty="0" err="1"/>
              <a:t>thead</a:t>
            </a:r>
            <a:r>
              <a:rPr lang="en-US" altLang="ko-KR" dirty="0"/>
              <a:t>&gt; : </a:t>
            </a:r>
            <a:r>
              <a:rPr lang="ko-KR" altLang="en-US" dirty="0"/>
              <a:t>표 머리말</a:t>
            </a:r>
            <a:r>
              <a:rPr lang="en-US" altLang="ko-KR" dirty="0"/>
              <a:t>(head) </a:t>
            </a:r>
            <a:r>
              <a:rPr lang="ko-KR" altLang="en-US" dirty="0"/>
              <a:t>부분의 그룹 태그</a:t>
            </a:r>
          </a:p>
          <a:p>
            <a:pPr lvl="1"/>
            <a:r>
              <a:rPr lang="en-US" altLang="ko-KR" dirty="0" smtClean="0"/>
              <a:t>&lt;</a:t>
            </a:r>
            <a:r>
              <a:rPr lang="en-US" altLang="ko-KR" dirty="0" err="1"/>
              <a:t>tbody</a:t>
            </a:r>
            <a:r>
              <a:rPr lang="en-US" altLang="ko-KR" dirty="0"/>
              <a:t>&gt; : </a:t>
            </a:r>
            <a:r>
              <a:rPr lang="ko-KR" altLang="en-US" dirty="0"/>
              <a:t>표 본문</a:t>
            </a:r>
            <a:r>
              <a:rPr lang="en-US" altLang="ko-KR" dirty="0"/>
              <a:t>(body) </a:t>
            </a:r>
            <a:r>
              <a:rPr lang="ko-KR" altLang="en-US" dirty="0"/>
              <a:t>부분의 그룹 태그</a:t>
            </a:r>
          </a:p>
          <a:p>
            <a:pPr lvl="1"/>
            <a:r>
              <a:rPr lang="en-US" altLang="ko-KR" dirty="0" smtClean="0"/>
              <a:t>&lt;</a:t>
            </a:r>
            <a:r>
              <a:rPr lang="en-US" altLang="ko-KR" dirty="0" err="1"/>
              <a:t>tfoot</a:t>
            </a:r>
            <a:r>
              <a:rPr lang="en-US" altLang="ko-KR" dirty="0"/>
              <a:t>&gt; : </a:t>
            </a:r>
            <a:r>
              <a:rPr lang="ko-KR" altLang="en-US" dirty="0"/>
              <a:t>표 꼬리말</a:t>
            </a:r>
            <a:r>
              <a:rPr lang="en-US" altLang="ko-KR" dirty="0"/>
              <a:t>(Footer) </a:t>
            </a:r>
            <a:r>
              <a:rPr lang="ko-KR" altLang="en-US" dirty="0"/>
              <a:t>부분의 그룹 </a:t>
            </a:r>
            <a:r>
              <a:rPr lang="ko-KR" altLang="en-US" dirty="0" smtClean="0"/>
              <a:t>태그</a:t>
            </a:r>
            <a:endParaRPr lang="en-US" altLang="ko-KR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351086" y="2701801"/>
            <a:ext cx="8352928" cy="36004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b="1" dirty="0">
                <a:solidFill>
                  <a:schemeClr val="tx1"/>
                </a:solidFill>
              </a:rPr>
              <a:t>예제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4-10 </a:t>
            </a:r>
            <a:r>
              <a:rPr lang="ko-KR" altLang="en-US" sz="1100" dirty="0" err="1">
                <a:solidFill>
                  <a:schemeClr val="tx1"/>
                </a:solidFill>
              </a:rPr>
              <a:t>시맨틱</a:t>
            </a:r>
            <a:r>
              <a:rPr lang="ko-KR" altLang="en-US" sz="1100" dirty="0">
                <a:solidFill>
                  <a:schemeClr val="tx1"/>
                </a:solidFill>
              </a:rPr>
              <a:t> 태그를 이용하여 표 만들기 </a:t>
            </a:r>
            <a:r>
              <a:rPr lang="ko-KR" altLang="en-US" sz="1100" dirty="0" smtClean="0">
                <a:solidFill>
                  <a:schemeClr val="tx1"/>
                </a:solidFill>
              </a:rPr>
              <a:t>                                                                              </a:t>
            </a:r>
            <a:r>
              <a:rPr lang="en-US" altLang="ko-KR" sz="1100" dirty="0" smtClean="0">
                <a:solidFill>
                  <a:schemeClr val="tx1"/>
                </a:solidFill>
              </a:rPr>
              <a:t>ch04/10_semantic.html</a:t>
            </a:r>
            <a:endParaRPr lang="ko-KR" altLang="ko-KR" sz="11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51086" y="3061840"/>
            <a:ext cx="8352928" cy="3247480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section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article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ko-KR" altLang="en-US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table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border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="1"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summary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</a:t>
            </a:r>
            <a:r>
              <a:rPr lang="ko-KR" altLang="en-US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시맨틱 테이블 관련 요소 목록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caption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Semantic Table Tag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caption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thead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태그 명칭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설명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사용 여부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thead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tfoot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ko-KR" altLang="en-US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td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colspan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="3"&gt;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참고 사이트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http://www.w3.org/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tfoot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020272" y="6323549"/>
            <a:ext cx="17748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>
                <a:latin typeface="+mn-ea"/>
                <a:ea typeface="+mn-ea"/>
              </a:rPr>
              <a:t>▶ 뒷 페이지 소스코드 계속</a:t>
            </a:r>
            <a:endParaRPr lang="ko-KR" altLang="en-US" sz="100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98798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표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02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기본 태그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51086" y="1052736"/>
            <a:ext cx="8352928" cy="3672408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0"/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0"/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thead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0"/>
            <a:r>
              <a:rPr lang="ko-KR" altLang="en-US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표 머리말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(head) 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부분의 그룹 태그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0"/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smtClean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가능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0"/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0"/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0"/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tfoot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0"/>
            <a:r>
              <a:rPr lang="ko-KR" altLang="en-US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표 꼬리말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(footer) 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부분의 그룹 태그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0"/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가능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0"/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0"/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0"/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0"/>
            <a:r>
              <a:rPr lang="ko-KR" altLang="en-US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표 본문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(body) 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부분의 그룹 태그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0"/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가능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0"/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0"/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0"/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table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0"/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article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0"/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section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0"/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7550" y="4149080"/>
            <a:ext cx="3807142" cy="149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44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smtClean="0"/>
              <a:t>개요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03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멀티미디어 태그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2132856"/>
            <a:ext cx="3694748" cy="4029075"/>
          </a:xfrm>
          <a:prstGeom prst="rect">
            <a:avLst/>
          </a:prstGeom>
        </p:spPr>
      </p:pic>
      <p:sp>
        <p:nvSpPr>
          <p:cNvPr id="5" name="내용 개체 틀 5"/>
          <p:cNvSpPr>
            <a:spLocks noGrp="1"/>
          </p:cNvSpPr>
          <p:nvPr>
            <p:ph idx="1"/>
          </p:nvPr>
        </p:nvSpPr>
        <p:spPr>
          <a:xfrm>
            <a:off x="251520" y="1052736"/>
            <a:ext cx="8435280" cy="1512168"/>
          </a:xfrm>
        </p:spPr>
        <p:txBody>
          <a:bodyPr/>
          <a:lstStyle/>
          <a:p>
            <a:r>
              <a:rPr lang="ko-KR" altLang="en-US" smtClean="0"/>
              <a:t>임베디드 콘텐츠 태그</a:t>
            </a:r>
            <a:endParaRPr lang="ko-KR" altLang="en-US" dirty="0"/>
          </a:p>
          <a:p>
            <a:pPr lvl="1"/>
            <a:r>
              <a:rPr lang="ko-KR" altLang="en-US" smtClean="0"/>
              <a:t>멀티미디어 데이터를 웹 문서에 포함할 때 사용하는 태그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550206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이미지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03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멀티미디어 태그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056" y="1340768"/>
            <a:ext cx="8243888" cy="4586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638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이미지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03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멀티미디어 태그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251520" y="1052736"/>
            <a:ext cx="8435280" cy="5400600"/>
          </a:xfrm>
        </p:spPr>
        <p:txBody>
          <a:bodyPr/>
          <a:lstStyle/>
          <a:p>
            <a:r>
              <a:rPr lang="en-US" altLang="ko-KR" dirty="0" smtClean="0"/>
              <a:t>&lt;</a:t>
            </a:r>
            <a:r>
              <a:rPr lang="en-US" altLang="ko-KR" dirty="0" err="1" smtClean="0"/>
              <a:t>img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태그</a:t>
            </a:r>
            <a:endParaRPr lang="ko-KR" altLang="en-US" dirty="0"/>
          </a:p>
          <a:p>
            <a:pPr lvl="1"/>
            <a:r>
              <a:rPr lang="ko-KR" altLang="en-US" dirty="0" smtClean="0"/>
              <a:t>웹 문서에 이미지 삽입 시 사용</a:t>
            </a:r>
            <a:endParaRPr lang="en-US" altLang="ko-KR" dirty="0" smtClean="0"/>
          </a:p>
          <a:p>
            <a:pPr lvl="1"/>
            <a:endParaRPr lang="en-US" altLang="ko-KR"/>
          </a:p>
          <a:p>
            <a:pPr lvl="1"/>
            <a:endParaRPr lang="en-US" altLang="ko-KR" smtClean="0"/>
          </a:p>
          <a:p>
            <a:pPr lvl="1"/>
            <a:endParaRPr lang="en-US" altLang="ko-KR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r>
              <a:rPr lang="en-US" altLang="ko-KR"/>
              <a:t>&lt;img&gt; </a:t>
            </a:r>
            <a:r>
              <a:rPr lang="ko-KR" altLang="en-US"/>
              <a:t>태그 속성</a:t>
            </a:r>
          </a:p>
          <a:p>
            <a:pPr lvl="1"/>
            <a:r>
              <a:rPr lang="en-US" altLang="ko-KR" b="1"/>
              <a:t>src</a:t>
            </a:r>
            <a:r>
              <a:rPr lang="en-US" altLang="ko-KR"/>
              <a:t> : </a:t>
            </a:r>
            <a:r>
              <a:rPr lang="ko-KR" altLang="en-US"/>
              <a:t>이미지 파일이 저장된 </a:t>
            </a:r>
            <a:r>
              <a:rPr lang="ko-KR" altLang="en-US" smtClean="0"/>
              <a:t>경로 </a:t>
            </a:r>
            <a:r>
              <a:rPr lang="ko-KR" altLang="en-US"/>
              <a:t>지정</a:t>
            </a:r>
          </a:p>
          <a:p>
            <a:pPr lvl="1"/>
            <a:r>
              <a:rPr lang="en-US" altLang="ko-KR" b="1" smtClean="0"/>
              <a:t>alt</a:t>
            </a:r>
            <a:r>
              <a:rPr lang="en-US" altLang="ko-KR" smtClean="0"/>
              <a:t> </a:t>
            </a:r>
            <a:r>
              <a:rPr lang="en-US" altLang="ko-KR"/>
              <a:t>: </a:t>
            </a:r>
            <a:r>
              <a:rPr lang="ko-KR" altLang="en-US"/>
              <a:t>이미지를 웹 브라우저에서 표시하지 못했을 경우 표시되는 대체 </a:t>
            </a:r>
            <a:r>
              <a:rPr lang="ko-KR" altLang="en-US" smtClean="0"/>
              <a:t>텍스트 </a:t>
            </a:r>
            <a:r>
              <a:rPr lang="ko-KR" altLang="en-US"/>
              <a:t>지정</a:t>
            </a:r>
          </a:p>
          <a:p>
            <a:pPr lvl="1"/>
            <a:r>
              <a:rPr lang="en-US" altLang="ko-KR" b="1"/>
              <a:t>width/height</a:t>
            </a:r>
            <a:r>
              <a:rPr lang="en-US" altLang="ko-KR"/>
              <a:t> : </a:t>
            </a:r>
            <a:r>
              <a:rPr lang="ko-KR" altLang="en-US"/>
              <a:t>이미지의 </a:t>
            </a:r>
            <a:r>
              <a:rPr lang="ko-KR" altLang="en-US" smtClean="0"/>
              <a:t>가로</a:t>
            </a:r>
            <a:r>
              <a:rPr lang="en-US" altLang="ko-KR" smtClean="0"/>
              <a:t>, </a:t>
            </a:r>
            <a:r>
              <a:rPr lang="ko-KR" altLang="en-US" smtClean="0"/>
              <a:t>세로 </a:t>
            </a:r>
            <a:r>
              <a:rPr lang="ko-KR" altLang="en-US"/>
              <a:t>길이를 </a:t>
            </a:r>
            <a:r>
              <a:rPr lang="ko-KR" altLang="en-US" smtClean="0"/>
              <a:t>픽셀 단위로 지정</a:t>
            </a:r>
            <a:r>
              <a:rPr lang="en-US" altLang="ko-KR" smtClean="0"/>
              <a:t>(% </a:t>
            </a:r>
            <a:r>
              <a:rPr lang="ko-KR" altLang="en-US" smtClean="0"/>
              <a:t>단위를 사용하면 웹 브라우저의 크기에 따라 이미지 크기가 조절되도록 지정할 수 있음</a:t>
            </a:r>
            <a:r>
              <a:rPr lang="en-US" altLang="ko-KR" smtClean="0"/>
              <a:t>)</a:t>
            </a:r>
            <a:endParaRPr lang="ko-KR" altLang="en-US"/>
          </a:p>
          <a:p>
            <a:pPr lvl="1"/>
            <a:r>
              <a:rPr lang="en-US" altLang="ko-KR" b="1"/>
              <a:t>style</a:t>
            </a:r>
            <a:r>
              <a:rPr lang="en-US" altLang="ko-KR"/>
              <a:t> : </a:t>
            </a:r>
            <a:r>
              <a:rPr lang="ko-KR" altLang="en-US"/>
              <a:t>이미지의 스타일</a:t>
            </a:r>
            <a:r>
              <a:rPr lang="en-US" altLang="ko-KR"/>
              <a:t>(</a:t>
            </a:r>
            <a:r>
              <a:rPr lang="ko-KR" altLang="en-US"/>
              <a:t>크기</a:t>
            </a:r>
            <a:r>
              <a:rPr lang="en-US" altLang="ko-KR"/>
              <a:t>, </a:t>
            </a:r>
            <a:r>
              <a:rPr lang="ko-KR" altLang="en-US"/>
              <a:t>위치 등</a:t>
            </a:r>
            <a:r>
              <a:rPr lang="en-US" altLang="ko-KR"/>
              <a:t>)</a:t>
            </a:r>
            <a:r>
              <a:rPr lang="ko-KR" altLang="en-US"/>
              <a:t>을 </a:t>
            </a:r>
            <a:r>
              <a:rPr lang="ko-KR" altLang="en-US" smtClean="0"/>
              <a:t>픽셀 단위로 </a:t>
            </a:r>
            <a:r>
              <a:rPr lang="ko-KR" altLang="en-US"/>
              <a:t>지정</a:t>
            </a:r>
          </a:p>
          <a:p>
            <a:pPr lvl="1"/>
            <a:r>
              <a:rPr lang="en-US" altLang="ko-KR" b="1"/>
              <a:t>border</a:t>
            </a:r>
            <a:r>
              <a:rPr lang="en-US" altLang="ko-KR"/>
              <a:t> : </a:t>
            </a:r>
            <a:r>
              <a:rPr lang="ko-KR" altLang="en-US"/>
              <a:t>이미지 경계선의 두께를 </a:t>
            </a:r>
            <a:r>
              <a:rPr lang="ko-KR" altLang="en-US" smtClean="0"/>
              <a:t>픽셀</a:t>
            </a:r>
            <a:r>
              <a:rPr lang="en-US" altLang="ko-KR" smtClean="0"/>
              <a:t> </a:t>
            </a:r>
            <a:r>
              <a:rPr lang="ko-KR" altLang="en-US"/>
              <a:t>단위로 지정</a:t>
            </a:r>
          </a:p>
          <a:p>
            <a:endParaRPr lang="en-US" altLang="ko-KR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916832"/>
            <a:ext cx="7700962" cy="117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592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139"/>
          <p:cNvSpPr>
            <a:spLocks noChangeShapeType="1"/>
          </p:cNvSpPr>
          <p:nvPr/>
        </p:nvSpPr>
        <p:spPr bwMode="auto">
          <a:xfrm flipH="1">
            <a:off x="338138" y="1231900"/>
            <a:ext cx="8805862" cy="0"/>
          </a:xfrm>
          <a:prstGeom prst="line">
            <a:avLst/>
          </a:prstGeom>
          <a:noFill/>
          <a:ln w="28575">
            <a:solidFill>
              <a:schemeClr val="accent6">
                <a:lumMod val="75000"/>
              </a:schemeClr>
            </a:solidFill>
            <a:round/>
            <a:headEnd/>
            <a:tailEnd/>
          </a:ln>
        </p:spPr>
        <p:txBody>
          <a:bodyPr wrap="square" rIns="36000">
            <a:spAutoFit/>
          </a:bodyPr>
          <a:lstStyle/>
          <a:p>
            <a:endParaRPr lang="ko-KR" altLang="en-US"/>
          </a:p>
        </p:txBody>
      </p:sp>
      <p:sp>
        <p:nvSpPr>
          <p:cNvPr id="4" name="Rectangle 63"/>
          <p:cNvSpPr>
            <a:spLocks noChangeArrowheads="1"/>
          </p:cNvSpPr>
          <p:nvPr/>
        </p:nvSpPr>
        <p:spPr bwMode="auto">
          <a:xfrm>
            <a:off x="554879" y="1556792"/>
            <a:ext cx="8187182" cy="2592288"/>
          </a:xfrm>
          <a:prstGeom prst="roundRect">
            <a:avLst>
              <a:gd name="adj" fmla="val 16667"/>
            </a:avLst>
          </a:prstGeom>
          <a:noFill/>
          <a:ln w="28575" algn="ctr">
            <a:noFill/>
            <a:round/>
            <a:headEnd/>
            <a:tailEnd/>
          </a:ln>
          <a:effectLst/>
        </p:spPr>
        <p:txBody>
          <a:bodyPr wrap="none" lIns="180000" tIns="45696" rIns="91390" bIns="45696" anchor="t" anchorCtr="0"/>
          <a:lstStyle/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dirty="0" smtClean="0">
                <a:latin typeface="+mn-ea"/>
                <a:ea typeface="+mn-ea"/>
              </a:rPr>
              <a:t>HTML5</a:t>
            </a:r>
            <a:r>
              <a:rPr lang="ko-KR" altLang="en-US" dirty="0">
                <a:latin typeface="+mn-ea"/>
                <a:ea typeface="+mn-ea"/>
              </a:rPr>
              <a:t>에서 특수문자 대신 사용하는 특수이름 값과 아스키코드 값을 </a:t>
            </a:r>
            <a:endParaRPr lang="en-US" altLang="ko-KR" dirty="0" smtClean="0">
              <a:latin typeface="+mn-ea"/>
              <a:ea typeface="+mn-ea"/>
            </a:endParaRPr>
          </a:p>
          <a:p>
            <a:pPr lvl="0">
              <a:lnSpc>
                <a:spcPct val="150000"/>
              </a:lnSpc>
            </a:pPr>
            <a:r>
              <a:rPr lang="ko-KR" altLang="en-US" dirty="0" smtClean="0">
                <a:latin typeface="+mn-ea"/>
                <a:ea typeface="+mn-ea"/>
              </a:rPr>
              <a:t>   설명할 </a:t>
            </a:r>
            <a:r>
              <a:rPr lang="ko-KR" altLang="en-US" dirty="0">
                <a:latin typeface="+mn-ea"/>
                <a:ea typeface="+mn-ea"/>
              </a:rPr>
              <a:t>수 있다</a:t>
            </a:r>
            <a:r>
              <a:rPr lang="en-US" altLang="ko-KR" dirty="0">
                <a:latin typeface="+mn-ea"/>
                <a:ea typeface="+mn-ea"/>
              </a:rPr>
              <a:t>.</a:t>
            </a: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dirty="0" smtClean="0">
                <a:latin typeface="+mn-ea"/>
                <a:ea typeface="+mn-ea"/>
              </a:rPr>
              <a:t>웹 </a:t>
            </a:r>
            <a:r>
              <a:rPr lang="ko-KR" altLang="en-US" dirty="0">
                <a:latin typeface="+mn-ea"/>
                <a:ea typeface="+mn-ea"/>
              </a:rPr>
              <a:t>문서에 텍스트</a:t>
            </a:r>
            <a:r>
              <a:rPr lang="en-US" altLang="ko-KR" dirty="0">
                <a:latin typeface="+mn-ea"/>
                <a:ea typeface="+mn-ea"/>
              </a:rPr>
              <a:t>, </a:t>
            </a:r>
            <a:r>
              <a:rPr lang="ko-KR" altLang="en-US" dirty="0">
                <a:latin typeface="+mn-ea"/>
                <a:ea typeface="+mn-ea"/>
              </a:rPr>
              <a:t>하이퍼링크</a:t>
            </a:r>
            <a:r>
              <a:rPr lang="en-US" altLang="ko-KR" dirty="0">
                <a:latin typeface="+mn-ea"/>
                <a:ea typeface="+mn-ea"/>
              </a:rPr>
              <a:t>, </a:t>
            </a:r>
            <a:r>
              <a:rPr lang="ko-KR" altLang="en-US" dirty="0">
                <a:latin typeface="+mn-ea"/>
                <a:ea typeface="+mn-ea"/>
              </a:rPr>
              <a:t>목록</a:t>
            </a:r>
            <a:r>
              <a:rPr lang="en-US" altLang="ko-KR" dirty="0">
                <a:latin typeface="+mn-ea"/>
                <a:ea typeface="+mn-ea"/>
              </a:rPr>
              <a:t>, </a:t>
            </a:r>
            <a:r>
              <a:rPr lang="ko-KR" altLang="en-US" dirty="0">
                <a:latin typeface="+mn-ea"/>
                <a:ea typeface="+mn-ea"/>
              </a:rPr>
              <a:t>표를 삽입할 수 있다</a:t>
            </a:r>
            <a:r>
              <a:rPr lang="en-US" altLang="ko-KR" dirty="0">
                <a:latin typeface="+mn-ea"/>
                <a:ea typeface="+mn-ea"/>
              </a:rPr>
              <a:t>.</a:t>
            </a: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dirty="0" smtClean="0">
                <a:latin typeface="+mn-ea"/>
                <a:ea typeface="+mn-ea"/>
              </a:rPr>
              <a:t>웹 </a:t>
            </a:r>
            <a:r>
              <a:rPr lang="ko-KR" altLang="en-US" dirty="0">
                <a:latin typeface="+mn-ea"/>
                <a:ea typeface="+mn-ea"/>
              </a:rPr>
              <a:t>문서에 이미지</a:t>
            </a:r>
            <a:r>
              <a:rPr lang="en-US" altLang="ko-KR" dirty="0">
                <a:latin typeface="+mn-ea"/>
                <a:ea typeface="+mn-ea"/>
              </a:rPr>
              <a:t>, </a:t>
            </a:r>
            <a:r>
              <a:rPr lang="ko-KR" altLang="en-US" dirty="0">
                <a:latin typeface="+mn-ea"/>
                <a:ea typeface="+mn-ea"/>
              </a:rPr>
              <a:t>오디오</a:t>
            </a:r>
            <a:r>
              <a:rPr lang="en-US" altLang="ko-KR" dirty="0">
                <a:latin typeface="+mn-ea"/>
                <a:ea typeface="+mn-ea"/>
              </a:rPr>
              <a:t>, </a:t>
            </a:r>
            <a:r>
              <a:rPr lang="ko-KR" altLang="en-US" dirty="0">
                <a:latin typeface="+mn-ea"/>
                <a:ea typeface="+mn-ea"/>
              </a:rPr>
              <a:t>비디오</a:t>
            </a:r>
            <a:r>
              <a:rPr lang="en-US" altLang="ko-KR" dirty="0">
                <a:latin typeface="+mn-ea"/>
                <a:ea typeface="+mn-ea"/>
              </a:rPr>
              <a:t>, </a:t>
            </a:r>
            <a:r>
              <a:rPr lang="ko-KR" altLang="en-US" dirty="0">
                <a:latin typeface="+mn-ea"/>
                <a:ea typeface="+mn-ea"/>
              </a:rPr>
              <a:t>기타 객체를 삽입할 수 있다</a:t>
            </a:r>
            <a:r>
              <a:rPr lang="en-US" altLang="ko-KR" dirty="0">
                <a:latin typeface="+mn-ea"/>
                <a:ea typeface="+mn-ea"/>
              </a:rPr>
              <a:t>.</a:t>
            </a:r>
            <a:endParaRPr kumimoji="0" lang="en-US" altLang="en-US" dirty="0">
              <a:latin typeface="+mn-ea"/>
              <a:ea typeface="+mn-ea"/>
            </a:endParaRPr>
          </a:p>
        </p:txBody>
      </p:sp>
      <p:sp>
        <p:nvSpPr>
          <p:cNvPr id="5" name="Rectangle 63"/>
          <p:cNvSpPr>
            <a:spLocks noChangeArrowheads="1"/>
          </p:cNvSpPr>
          <p:nvPr/>
        </p:nvSpPr>
        <p:spPr bwMode="auto">
          <a:xfrm>
            <a:off x="554879" y="692696"/>
            <a:ext cx="3912996" cy="539204"/>
          </a:xfrm>
          <a:prstGeom prst="roundRect">
            <a:avLst>
              <a:gd name="adj" fmla="val 16667"/>
            </a:avLst>
          </a:prstGeom>
          <a:noFill/>
          <a:ln w="28575" algn="ctr">
            <a:noFill/>
            <a:round/>
            <a:headEnd/>
            <a:tailEnd/>
          </a:ln>
          <a:effectLst/>
        </p:spPr>
        <p:txBody>
          <a:bodyPr wrap="none" lIns="252000" tIns="45696" rIns="91390" bIns="45696" anchor="t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3000" b="1" dirty="0" smtClean="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</a:rPr>
              <a:t>학습목표</a:t>
            </a:r>
            <a:endParaRPr kumimoji="0" lang="en-US" altLang="en-US" sz="3000" b="1" dirty="0">
              <a:solidFill>
                <a:schemeClr val="accent6">
                  <a:lumMod val="75000"/>
                </a:schemeClr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4065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이미지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>
                <a:solidFill>
                  <a:schemeClr val="bg1"/>
                </a:solidFill>
              </a:rPr>
              <a:t>03 </a:t>
            </a:r>
            <a:r>
              <a:rPr kumimoji="0" lang="ko-KR" altLang="en-US" b="1" dirty="0">
                <a:solidFill>
                  <a:schemeClr val="bg1"/>
                </a:solidFill>
              </a:rPr>
              <a:t>멀티미디어 태그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51520" y="1007192"/>
            <a:ext cx="8352928" cy="36004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b="1" dirty="0">
                <a:solidFill>
                  <a:schemeClr val="tx1"/>
                </a:solidFill>
              </a:rPr>
              <a:t>예제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4-11 </a:t>
            </a:r>
            <a:r>
              <a:rPr lang="ko-KR" altLang="en-US" sz="1100" dirty="0">
                <a:solidFill>
                  <a:schemeClr val="tx1"/>
                </a:solidFill>
              </a:rPr>
              <a:t>이미지 삽입하기 </a:t>
            </a:r>
            <a:r>
              <a:rPr lang="ko-KR" altLang="en-US" sz="1100" dirty="0" smtClean="0">
                <a:solidFill>
                  <a:schemeClr val="tx1"/>
                </a:solidFill>
              </a:rPr>
              <a:t>                                                                                                      </a:t>
            </a:r>
            <a:r>
              <a:rPr lang="en-US" altLang="ko-KR" sz="1100" dirty="0" smtClean="0">
                <a:solidFill>
                  <a:schemeClr val="tx1"/>
                </a:solidFill>
              </a:rPr>
              <a:t>ch04/11_image1.html</a:t>
            </a:r>
            <a:endParaRPr lang="ko-KR" altLang="ko-KR" sz="11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51520" y="1367231"/>
            <a:ext cx="8352928" cy="1845745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h3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이미지 기본 표현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h3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img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src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="html5.jpg"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alt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</a:t>
            </a:r>
            <a:r>
              <a:rPr lang="ko-KR" altLang="en-US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이미지가 표시되지 않습니다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."&gt;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h3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이미지에 설명 추가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&amp; 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오른쪽 정렬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h3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img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src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="html5.jpg"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title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="HTML5 </a:t>
            </a:r>
            <a:r>
              <a:rPr lang="ko-KR" altLang="en-US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로고 이미지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float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right"&gt;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h3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이미지의 크기를 픽셀 단위로 조정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h3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img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src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="html5.jpg"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width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50px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height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60px"&gt;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h3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이미지의 크기를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% 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단위로 조정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h3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img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src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="html5.jpg"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width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=50%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height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=40%&gt;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b="1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968" y="2492896"/>
            <a:ext cx="4789040" cy="3989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660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이미지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>
                <a:solidFill>
                  <a:schemeClr val="bg1"/>
                </a:solidFill>
              </a:rPr>
              <a:t>03 </a:t>
            </a:r>
            <a:r>
              <a:rPr kumimoji="0" lang="ko-KR" altLang="en-US" b="1" dirty="0">
                <a:solidFill>
                  <a:schemeClr val="bg1"/>
                </a:solidFill>
              </a:rPr>
              <a:t>멀티미디어 태그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51520" y="1007192"/>
            <a:ext cx="8352928" cy="36004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b="1" dirty="0">
                <a:solidFill>
                  <a:schemeClr val="tx1"/>
                </a:solidFill>
              </a:rPr>
              <a:t>예제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4-12 </a:t>
            </a:r>
            <a:r>
              <a:rPr lang="ko-KR" altLang="en-US" sz="1100" dirty="0">
                <a:solidFill>
                  <a:schemeClr val="tx1"/>
                </a:solidFill>
              </a:rPr>
              <a:t>이미지에 링크 걸기 </a:t>
            </a:r>
            <a:r>
              <a:rPr lang="ko-KR" altLang="en-US" sz="1100" dirty="0" smtClean="0">
                <a:solidFill>
                  <a:schemeClr val="tx1"/>
                </a:solidFill>
              </a:rPr>
              <a:t>                                                                                                   </a:t>
            </a:r>
            <a:r>
              <a:rPr lang="en-US" altLang="ko-KR" sz="1100" dirty="0" smtClean="0">
                <a:solidFill>
                  <a:schemeClr val="tx1"/>
                </a:solidFill>
              </a:rPr>
              <a:t>ch04/12_image2.html</a:t>
            </a:r>
            <a:endParaRPr lang="ko-KR" altLang="ko-KR" sz="11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51520" y="1367231"/>
            <a:ext cx="8352928" cy="1701729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h3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이미지를 클릭하세요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h3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href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="http://www.w3.org"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target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="_blank"&gt;&lt;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img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src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="html5.jpg"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alt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="HTML5 Logo"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title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="W3C </a:t>
            </a:r>
            <a:r>
              <a:rPr lang="ko-KR" altLang="en-US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홈페이지로 이동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/>
            </a:r>
            <a:b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</a:b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border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="2"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width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100px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height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110px"&gt;&lt;/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href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="http://cafe.naver.com/go2web"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target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="_blank"&gt;&lt;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img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src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="go2web.jpg"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alt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="go2web site"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title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</a:t>
            </a:r>
            <a:r>
              <a:rPr lang="ko-KR" altLang="en-US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저자 </a:t>
            </a:r>
            <a:r>
              <a:rPr lang="ko-KR" altLang="en-US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홈페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/>
            </a:r>
            <a:b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</a:b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ko-KR" altLang="en-US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이지로 </a:t>
            </a:r>
            <a:r>
              <a:rPr lang="ko-KR" altLang="en-US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이동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border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="2"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width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100px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height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110px"&gt;&lt;/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href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="http://en.wikipedia.org/wiki/Isaac_Newton"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target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="_blank"&gt;&lt;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img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src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="newton.gif"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alt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="newton site"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/>
            </a:r>
            <a:b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</a:b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title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</a:t>
            </a:r>
            <a:r>
              <a:rPr lang="ko-KR" altLang="en-US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뉴턴 홈페이지로 이동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border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="2"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width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170px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height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110px"&gt;&lt;/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b="1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3212976"/>
            <a:ext cx="7176517" cy="3362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652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이미지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>
                <a:solidFill>
                  <a:schemeClr val="bg1"/>
                </a:solidFill>
              </a:rPr>
              <a:t>03 </a:t>
            </a:r>
            <a:r>
              <a:rPr kumimoji="0" lang="ko-KR" altLang="en-US" b="1" dirty="0">
                <a:solidFill>
                  <a:schemeClr val="bg1"/>
                </a:solidFill>
              </a:rPr>
              <a:t>멀티미디어 태그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51520" y="1007192"/>
            <a:ext cx="8352928" cy="36004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b="1" dirty="0">
                <a:solidFill>
                  <a:schemeClr val="tx1"/>
                </a:solidFill>
              </a:rPr>
              <a:t>예제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4-13 </a:t>
            </a:r>
            <a:r>
              <a:rPr lang="ko-KR" altLang="en-US" sz="1100" dirty="0">
                <a:solidFill>
                  <a:schemeClr val="tx1"/>
                </a:solidFill>
              </a:rPr>
              <a:t>이미지에 제목 붙이기 </a:t>
            </a:r>
            <a:r>
              <a:rPr lang="ko-KR" altLang="en-US" sz="1100" dirty="0" smtClean="0">
                <a:solidFill>
                  <a:schemeClr val="tx1"/>
                </a:solidFill>
              </a:rPr>
              <a:t>                                                                                                  </a:t>
            </a:r>
            <a:r>
              <a:rPr lang="en-US" altLang="ko-KR" sz="1100" dirty="0" smtClean="0">
                <a:solidFill>
                  <a:schemeClr val="tx1"/>
                </a:solidFill>
              </a:rPr>
              <a:t>ch04/13_figure.html</a:t>
            </a:r>
            <a:endParaRPr lang="ko-KR" altLang="ko-KR" sz="11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51520" y="1367231"/>
            <a:ext cx="8352928" cy="1989761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h3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이미지에 제목 추가하기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h3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figure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img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src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="html5.jpg"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alt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="HTML5 Logo"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title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="W3C </a:t>
            </a:r>
            <a:r>
              <a:rPr lang="ko-KR" altLang="en-US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홈페이지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figcaption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그림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1] HTML5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figcaption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figure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figure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figcaption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그림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2] Google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figcaption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img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src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="google.jpg"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alt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="google site"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title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</a:t>
            </a:r>
            <a:r>
              <a:rPr lang="ko-KR" altLang="en-US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구글 크롬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figure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b="1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176" y="2852936"/>
            <a:ext cx="2160240" cy="3273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930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오디오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03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멀티미디어 태그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340" y="1628800"/>
            <a:ext cx="8265319" cy="2936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753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오디오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03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멀티미디어 태그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251520" y="1052736"/>
            <a:ext cx="8435280" cy="5040560"/>
          </a:xfrm>
        </p:spPr>
        <p:txBody>
          <a:bodyPr/>
          <a:lstStyle/>
          <a:p>
            <a:r>
              <a:rPr lang="en-US" altLang="ko-KR" dirty="0" smtClean="0"/>
              <a:t>&lt;audio&gt; </a:t>
            </a:r>
            <a:r>
              <a:rPr lang="ko-KR" altLang="en-US" dirty="0" smtClean="0"/>
              <a:t>태그</a:t>
            </a:r>
            <a:endParaRPr lang="ko-KR" altLang="en-US" dirty="0"/>
          </a:p>
          <a:p>
            <a:pPr lvl="1"/>
            <a:r>
              <a:rPr lang="ko-KR" altLang="en-US" dirty="0"/>
              <a:t>웹 </a:t>
            </a:r>
            <a:r>
              <a:rPr lang="ko-KR" altLang="en-US" dirty="0" smtClean="0"/>
              <a:t>페이지에 오디오 파일을 삽입하는 태그</a:t>
            </a:r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smtClean="0"/>
          </a:p>
          <a:p>
            <a:pPr lvl="1"/>
            <a:endParaRPr lang="en-US" altLang="ko-KR" dirty="0" smtClean="0"/>
          </a:p>
          <a:p>
            <a:r>
              <a:rPr lang="en-US" altLang="ko-KR" dirty="0"/>
              <a:t>&lt;audio&gt; </a:t>
            </a:r>
            <a:r>
              <a:rPr lang="ko-KR" altLang="en-US" dirty="0" smtClean="0"/>
              <a:t>태그 속성</a:t>
            </a:r>
            <a:endParaRPr lang="ko-KR" altLang="en-US" dirty="0"/>
          </a:p>
          <a:p>
            <a:pPr lvl="1"/>
            <a:r>
              <a:rPr lang="en-US" altLang="ko-KR" b="1" dirty="0" err="1"/>
              <a:t>src</a:t>
            </a:r>
            <a:r>
              <a:rPr lang="en-US" altLang="ko-KR" dirty="0"/>
              <a:t> : </a:t>
            </a:r>
            <a:r>
              <a:rPr lang="ko-KR" altLang="en-US" dirty="0"/>
              <a:t>재생할 오디오 파일이 </a:t>
            </a:r>
            <a:r>
              <a:rPr lang="ko-KR" altLang="en-US"/>
              <a:t>저장된 </a:t>
            </a:r>
            <a:r>
              <a:rPr lang="ko-KR" altLang="en-US" smtClean="0"/>
              <a:t>경로 </a:t>
            </a:r>
            <a:r>
              <a:rPr lang="ko-KR" altLang="en-US" dirty="0"/>
              <a:t>표시</a:t>
            </a:r>
          </a:p>
          <a:p>
            <a:pPr lvl="1"/>
            <a:r>
              <a:rPr lang="en-US" altLang="ko-KR" b="1" dirty="0"/>
              <a:t>controls</a:t>
            </a:r>
            <a:r>
              <a:rPr lang="en-US" altLang="ko-KR" dirty="0"/>
              <a:t> : </a:t>
            </a:r>
            <a:r>
              <a:rPr lang="ko-KR" altLang="en-US"/>
              <a:t>재생 </a:t>
            </a:r>
            <a:r>
              <a:rPr lang="ko-KR" altLang="en-US" smtClean="0"/>
              <a:t>제어기 </a:t>
            </a:r>
            <a:r>
              <a:rPr lang="ko-KR" altLang="en-US" dirty="0"/>
              <a:t>표시</a:t>
            </a:r>
          </a:p>
          <a:p>
            <a:pPr lvl="1"/>
            <a:r>
              <a:rPr lang="en-US" altLang="ko-KR" b="1" dirty="0"/>
              <a:t>loop </a:t>
            </a:r>
            <a:r>
              <a:rPr lang="en-US" altLang="ko-KR" dirty="0"/>
              <a:t>: </a:t>
            </a:r>
            <a:r>
              <a:rPr lang="ko-KR" altLang="en-US" dirty="0"/>
              <a:t>반복 재생</a:t>
            </a:r>
          </a:p>
          <a:p>
            <a:pPr lvl="1"/>
            <a:r>
              <a:rPr lang="en-US" altLang="ko-KR" b="1" dirty="0" err="1"/>
              <a:t>autoplay</a:t>
            </a:r>
            <a:r>
              <a:rPr lang="en-US" altLang="ko-KR" b="1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웹 문서가 열림과 동시에 자동으로 재생</a:t>
            </a:r>
          </a:p>
          <a:p>
            <a:pPr lvl="1"/>
            <a:r>
              <a:rPr lang="en-US" altLang="ko-KR" b="1" dirty="0"/>
              <a:t>muted</a:t>
            </a:r>
            <a:r>
              <a:rPr lang="en-US" altLang="ko-KR" dirty="0"/>
              <a:t> : </a:t>
            </a:r>
            <a:r>
              <a:rPr lang="ko-KR" altLang="en-US" dirty="0" err="1"/>
              <a:t>음소거</a:t>
            </a:r>
            <a:r>
              <a:rPr lang="ko-KR" altLang="en-US" dirty="0"/>
              <a:t> 상태로 시작</a:t>
            </a:r>
          </a:p>
          <a:p>
            <a:pPr lvl="1"/>
            <a:r>
              <a:rPr lang="en-US" altLang="ko-KR" b="1" dirty="0"/>
              <a:t>preload</a:t>
            </a:r>
            <a:r>
              <a:rPr lang="en-US" altLang="ko-KR" dirty="0"/>
              <a:t> : </a:t>
            </a:r>
            <a:r>
              <a:rPr lang="ko-KR" altLang="en-US" dirty="0"/>
              <a:t>오디오 파일 사용 여부와 상관없이 </a:t>
            </a:r>
            <a:r>
              <a:rPr lang="ko-KR" altLang="en-US"/>
              <a:t>미리 </a:t>
            </a:r>
            <a:r>
              <a:rPr lang="ko-KR" altLang="en-US" smtClean="0"/>
              <a:t>다운로드함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184" y="1916832"/>
            <a:ext cx="7727632" cy="700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080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오디오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03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멀티미디어 태그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251520" y="1017137"/>
            <a:ext cx="8435280" cy="1368152"/>
          </a:xfrm>
        </p:spPr>
        <p:txBody>
          <a:bodyPr/>
          <a:lstStyle/>
          <a:p>
            <a:r>
              <a:rPr lang="en-US" altLang="ko-KR" dirty="0" smtClean="0"/>
              <a:t>&lt;source&gt; </a:t>
            </a:r>
            <a:r>
              <a:rPr lang="ko-KR" altLang="en-US" dirty="0" smtClean="0"/>
              <a:t>태그</a:t>
            </a:r>
            <a:endParaRPr lang="ko-KR" altLang="en-US" dirty="0"/>
          </a:p>
          <a:p>
            <a:pPr lvl="1"/>
            <a:r>
              <a:rPr lang="ko-KR" altLang="en-US" dirty="0" smtClean="0"/>
              <a:t>여러 형식의 오디오 파일을 동시에 제공할 때 사용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재생에 적합한 파일이 없다면 </a:t>
            </a:r>
            <a:r>
              <a:rPr lang="ko-KR" altLang="en-US" smtClean="0"/>
              <a:t>마지막 문장 출력</a:t>
            </a:r>
            <a:endParaRPr lang="en-US" altLang="ko-KR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517" y="2169265"/>
            <a:ext cx="6668795" cy="172190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517" y="4077072"/>
            <a:ext cx="4680520" cy="2420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380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오디오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>
                <a:solidFill>
                  <a:schemeClr val="bg1"/>
                </a:solidFill>
              </a:rPr>
              <a:t>03 </a:t>
            </a:r>
            <a:r>
              <a:rPr kumimoji="0" lang="ko-KR" altLang="en-US" b="1" dirty="0">
                <a:solidFill>
                  <a:schemeClr val="bg1"/>
                </a:solidFill>
              </a:rPr>
              <a:t>멀티미디어 태그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51520" y="1007192"/>
            <a:ext cx="8352928" cy="36004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b="1" dirty="0">
                <a:solidFill>
                  <a:schemeClr val="tx1"/>
                </a:solidFill>
              </a:rPr>
              <a:t>예제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4-14 </a:t>
            </a:r>
            <a:r>
              <a:rPr lang="ko-KR" altLang="en-US" sz="1100" dirty="0">
                <a:solidFill>
                  <a:schemeClr val="tx1"/>
                </a:solidFill>
              </a:rPr>
              <a:t>오디오 삽입하기 </a:t>
            </a:r>
            <a:r>
              <a:rPr lang="ko-KR" altLang="en-US" sz="1100" dirty="0" smtClean="0">
                <a:solidFill>
                  <a:schemeClr val="tx1"/>
                </a:solidFill>
              </a:rPr>
              <a:t>                                                                                                         </a:t>
            </a:r>
            <a:r>
              <a:rPr lang="en-US" altLang="ko-KR" sz="1100" dirty="0" smtClean="0">
                <a:solidFill>
                  <a:schemeClr val="tx1"/>
                </a:solidFill>
              </a:rPr>
              <a:t>ch04/14_audio.html</a:t>
            </a:r>
            <a:endParaRPr lang="ko-KR" altLang="ko-KR" sz="11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51520" y="1367231"/>
            <a:ext cx="8352928" cy="2421809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h3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오디오 자동 재생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h3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audio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src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="eagle.mp3"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controls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loop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autoplay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audio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h3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오디오 수동 재생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h3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audio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src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="bear.mp3"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controls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audio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h3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오디오 다중 재생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h3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audio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controls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source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src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="chicken.mp3"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="audio/mpeg"&gt;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source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src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="chicken.ogg"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="audio/ogg"&gt;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source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src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="chicken.wav"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="audio/wav"&gt;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오디오 파일을 재생할 수 없습니다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audio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b="1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3140968"/>
            <a:ext cx="2747010" cy="2320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162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비디오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03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멀티미디어 태그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251520" y="1052736"/>
            <a:ext cx="8435280" cy="5256584"/>
          </a:xfrm>
        </p:spPr>
        <p:txBody>
          <a:bodyPr/>
          <a:lstStyle/>
          <a:p>
            <a:r>
              <a:rPr lang="en-US" altLang="ko-KR" dirty="0" smtClean="0"/>
              <a:t>&lt;video&gt; </a:t>
            </a:r>
            <a:r>
              <a:rPr lang="ko-KR" altLang="en-US" dirty="0" smtClean="0"/>
              <a:t>태그 사용</a:t>
            </a:r>
            <a:endParaRPr lang="ko-KR" altLang="en-US" dirty="0"/>
          </a:p>
          <a:p>
            <a:pPr lvl="1"/>
            <a:r>
              <a:rPr lang="ko-KR" altLang="en-US" dirty="0" smtClean="0"/>
              <a:t>비디오 파일을 웹 문서에 삽입할 때 사용</a:t>
            </a:r>
            <a:endParaRPr lang="en-US" altLang="ko-KR" dirty="0" smtClean="0"/>
          </a:p>
          <a:p>
            <a:pPr lvl="1"/>
            <a:r>
              <a:rPr lang="en-US" altLang="ko-KR" dirty="0"/>
              <a:t>&lt;source&gt; </a:t>
            </a:r>
            <a:r>
              <a:rPr lang="ko-KR" altLang="en-US" dirty="0"/>
              <a:t>태그로 여러 가지의 비디오 파일을 동시에 </a:t>
            </a:r>
            <a:r>
              <a:rPr lang="ko-KR" altLang="en-US" dirty="0" smtClean="0"/>
              <a:t>제공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en-US" altLang="ko-KR" dirty="0"/>
              <a:t>&lt;video&gt; </a:t>
            </a:r>
            <a:r>
              <a:rPr lang="ko-KR" altLang="en-US" dirty="0"/>
              <a:t>태그 </a:t>
            </a:r>
            <a:r>
              <a:rPr lang="ko-KR" altLang="en-US" dirty="0" smtClean="0"/>
              <a:t>속</a:t>
            </a:r>
            <a:r>
              <a:rPr lang="ko-KR" altLang="en-US" dirty="0"/>
              <a:t>성</a:t>
            </a:r>
          </a:p>
          <a:p>
            <a:pPr lvl="1"/>
            <a:r>
              <a:rPr lang="en-US" altLang="ko-KR" b="1" dirty="0" err="1" smtClean="0"/>
              <a:t>src</a:t>
            </a:r>
            <a:r>
              <a:rPr lang="en-US" altLang="ko-KR" dirty="0" smtClean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재생할 비디오 파일이 </a:t>
            </a:r>
            <a:r>
              <a:rPr lang="ko-KR" altLang="en-US"/>
              <a:t>저장된 </a:t>
            </a:r>
            <a:r>
              <a:rPr lang="ko-KR" altLang="en-US" smtClean="0"/>
              <a:t>경로 </a:t>
            </a:r>
            <a:r>
              <a:rPr lang="ko-KR" altLang="en-US" dirty="0" smtClean="0"/>
              <a:t>표시</a:t>
            </a:r>
            <a:endParaRPr lang="en-US" altLang="ko-KR" dirty="0"/>
          </a:p>
          <a:p>
            <a:pPr lvl="1"/>
            <a:r>
              <a:rPr lang="en-US" altLang="ko-KR" b="1" dirty="0" smtClean="0"/>
              <a:t>controls</a:t>
            </a:r>
            <a:r>
              <a:rPr lang="en-US" altLang="ko-KR" dirty="0" smtClean="0"/>
              <a:t> </a:t>
            </a:r>
            <a:r>
              <a:rPr lang="en-US" altLang="ko-KR" dirty="0"/>
              <a:t>: </a:t>
            </a:r>
            <a:r>
              <a:rPr lang="ko-KR" altLang="en-US"/>
              <a:t>재생 </a:t>
            </a:r>
            <a:r>
              <a:rPr lang="ko-KR" altLang="en-US" smtClean="0"/>
              <a:t>제어기 </a:t>
            </a:r>
            <a:r>
              <a:rPr lang="ko-KR" altLang="en-US" dirty="0" smtClean="0"/>
              <a:t>표시</a:t>
            </a:r>
            <a:endParaRPr lang="en-US" altLang="ko-KR" dirty="0"/>
          </a:p>
          <a:p>
            <a:pPr lvl="1"/>
            <a:r>
              <a:rPr lang="en-US" altLang="ko-KR" b="1" dirty="0" smtClean="0"/>
              <a:t>width</a:t>
            </a:r>
            <a:r>
              <a:rPr lang="en-US" altLang="ko-KR" b="1" dirty="0"/>
              <a:t>, height </a:t>
            </a:r>
            <a:r>
              <a:rPr lang="en-US" altLang="ko-KR" dirty="0"/>
              <a:t>: </a:t>
            </a:r>
            <a:r>
              <a:rPr lang="ko-KR" altLang="en-US" dirty="0"/>
              <a:t>비디오의 가로</a:t>
            </a:r>
            <a:r>
              <a:rPr lang="en-US" altLang="ko-KR" dirty="0"/>
              <a:t>/</a:t>
            </a:r>
            <a:r>
              <a:rPr lang="ko-KR" altLang="en-US"/>
              <a:t>세로 </a:t>
            </a:r>
            <a:r>
              <a:rPr lang="ko-KR" altLang="en-US" smtClean="0"/>
              <a:t>크기 </a:t>
            </a:r>
            <a:r>
              <a:rPr lang="ko-KR" altLang="en-US" dirty="0" smtClean="0"/>
              <a:t>설정</a:t>
            </a:r>
            <a:endParaRPr lang="en-US" altLang="ko-KR" dirty="0"/>
          </a:p>
          <a:p>
            <a:pPr lvl="1"/>
            <a:r>
              <a:rPr lang="en-US" altLang="ko-KR" b="1" dirty="0" smtClean="0"/>
              <a:t>loop</a:t>
            </a:r>
            <a:r>
              <a:rPr lang="en-US" altLang="ko-KR" dirty="0" smtClean="0"/>
              <a:t> </a:t>
            </a:r>
            <a:r>
              <a:rPr lang="en-US" altLang="ko-KR" dirty="0"/>
              <a:t>: </a:t>
            </a:r>
            <a:r>
              <a:rPr lang="ko-KR" altLang="en-US" dirty="0"/>
              <a:t>반복 </a:t>
            </a:r>
            <a:r>
              <a:rPr lang="ko-KR" altLang="en-US" dirty="0" smtClean="0"/>
              <a:t>재생</a:t>
            </a:r>
            <a:endParaRPr lang="en-US" altLang="ko-KR" dirty="0"/>
          </a:p>
          <a:p>
            <a:pPr lvl="1"/>
            <a:r>
              <a:rPr lang="en-US" altLang="ko-KR" b="1" dirty="0" err="1" smtClean="0"/>
              <a:t>autoplay</a:t>
            </a:r>
            <a:r>
              <a:rPr lang="en-US" altLang="ko-KR" dirty="0" smtClean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웹 문서가 열림과 동시에 자동 </a:t>
            </a:r>
            <a:r>
              <a:rPr lang="ko-KR" altLang="en-US" dirty="0" smtClean="0"/>
              <a:t>재생</a:t>
            </a:r>
            <a:endParaRPr lang="en-US" altLang="ko-KR" dirty="0"/>
          </a:p>
          <a:p>
            <a:pPr lvl="1"/>
            <a:r>
              <a:rPr lang="en-US" altLang="ko-KR" b="1" dirty="0" smtClean="0"/>
              <a:t>muted</a:t>
            </a:r>
            <a:r>
              <a:rPr lang="en-US" altLang="ko-KR" dirty="0" smtClean="0"/>
              <a:t> </a:t>
            </a:r>
            <a:r>
              <a:rPr lang="en-US" altLang="ko-KR" dirty="0"/>
              <a:t>: </a:t>
            </a:r>
            <a:r>
              <a:rPr lang="ko-KR" altLang="en-US" dirty="0" err="1"/>
              <a:t>음소거</a:t>
            </a:r>
            <a:r>
              <a:rPr lang="ko-KR" altLang="en-US" dirty="0"/>
              <a:t> 상태로 </a:t>
            </a:r>
            <a:r>
              <a:rPr lang="ko-KR" altLang="en-US" dirty="0" smtClean="0"/>
              <a:t>시작</a:t>
            </a:r>
            <a:endParaRPr lang="en-US" altLang="ko-KR" dirty="0"/>
          </a:p>
          <a:p>
            <a:pPr lvl="1"/>
            <a:r>
              <a:rPr lang="en-US" altLang="ko-KR" b="1" dirty="0" smtClean="0"/>
              <a:t>preload </a:t>
            </a:r>
            <a:r>
              <a:rPr lang="en-US" altLang="ko-KR" dirty="0"/>
              <a:t>: </a:t>
            </a:r>
            <a:r>
              <a:rPr lang="ko-KR" altLang="en-US" dirty="0"/>
              <a:t>비디오 파일을 사용 여부와 상관없이 </a:t>
            </a:r>
            <a:r>
              <a:rPr lang="ko-KR" altLang="en-US"/>
              <a:t>미리 </a:t>
            </a:r>
            <a:r>
              <a:rPr lang="ko-KR" altLang="en-US" smtClean="0"/>
              <a:t>다운로드함</a:t>
            </a:r>
            <a:endParaRPr lang="en-US" altLang="ko-KR" smtClean="0"/>
          </a:p>
          <a:p>
            <a:pPr lvl="1"/>
            <a:r>
              <a:rPr lang="en-US" altLang="ko-KR" b="1" smtClean="0"/>
              <a:t>poster</a:t>
            </a:r>
            <a:r>
              <a:rPr lang="en-US" altLang="ko-KR" smtClean="0"/>
              <a:t> </a:t>
            </a:r>
            <a:r>
              <a:rPr lang="en-US" altLang="ko-KR" dirty="0"/>
              <a:t>: </a:t>
            </a:r>
            <a:r>
              <a:rPr lang="ko-KR" altLang="en-US" dirty="0"/>
              <a:t>비디오 파일이 재생되기 전이나 </a:t>
            </a:r>
            <a:r>
              <a:rPr lang="ko-KR" altLang="en-US" dirty="0" err="1"/>
              <a:t>다운로드되지</a:t>
            </a:r>
            <a:r>
              <a:rPr lang="ko-KR" altLang="en-US" dirty="0"/>
              <a:t> 않고 있는 경우 표시될 이미지의 </a:t>
            </a:r>
            <a:r>
              <a:rPr lang="en-US" altLang="ko-KR" dirty="0"/>
              <a:t>URL</a:t>
            </a:r>
            <a:r>
              <a:rPr lang="ko-KR" altLang="en-US" dirty="0" smtClean="0"/>
              <a:t>을 표시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737657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비디오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>
                <a:solidFill>
                  <a:schemeClr val="bg1"/>
                </a:solidFill>
              </a:rPr>
              <a:t>03 </a:t>
            </a:r>
            <a:r>
              <a:rPr kumimoji="0" lang="ko-KR" altLang="en-US" b="1" dirty="0">
                <a:solidFill>
                  <a:schemeClr val="bg1"/>
                </a:solidFill>
              </a:rPr>
              <a:t>멀티미디어 태그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51520" y="1007192"/>
            <a:ext cx="8352928" cy="36004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b="1" dirty="0">
                <a:solidFill>
                  <a:schemeClr val="tx1"/>
                </a:solidFill>
              </a:rPr>
              <a:t>예제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4-15 </a:t>
            </a:r>
            <a:r>
              <a:rPr lang="ko-KR" altLang="en-US" sz="1100" dirty="0" smtClean="0">
                <a:solidFill>
                  <a:schemeClr val="tx1"/>
                </a:solidFill>
              </a:rPr>
              <a:t>비디오 </a:t>
            </a:r>
            <a:r>
              <a:rPr lang="ko-KR" altLang="en-US" sz="1100" dirty="0">
                <a:solidFill>
                  <a:schemeClr val="tx1"/>
                </a:solidFill>
              </a:rPr>
              <a:t>삽입하기 </a:t>
            </a:r>
            <a:r>
              <a:rPr lang="ko-KR" altLang="en-US" sz="1100" dirty="0" smtClean="0">
                <a:solidFill>
                  <a:schemeClr val="tx1"/>
                </a:solidFill>
              </a:rPr>
              <a:t>                                                                                                         </a:t>
            </a:r>
            <a:r>
              <a:rPr lang="en-US" altLang="ko-KR" sz="1100" dirty="0">
                <a:solidFill>
                  <a:schemeClr val="tx1"/>
                </a:solidFill>
              </a:rPr>
              <a:t>ch04/15_video.html</a:t>
            </a:r>
            <a:endParaRPr lang="ko-KR" altLang="ko-KR" sz="11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51520" y="1367231"/>
            <a:ext cx="8352928" cy="3789961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h3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비디오 자동 재생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h3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video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src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="bear.mp4"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controls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loop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autoplay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width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="300"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height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="250"&gt;&lt;/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video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h3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비디오 수동 재생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h3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video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src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="bear.mp4"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controls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width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="300"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height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="250"&gt;&lt;/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video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h3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비디오 다중 재생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비디오 파일이 현재 폴더에 있는 경우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h3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video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controls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autoplay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width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="300"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height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="250"&gt;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source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src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="small.mp4"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="video/mpeg"&gt;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source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src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="small.ogv"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="video/ogg"&gt;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source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src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="small.webm"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="video/webm"&gt;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비디오 파일을 재생할 수 없습니다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video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h3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비디오 다중 재생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비디오 파일이 웹 사이트에 있는 경우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h3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video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controls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autoplay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width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="300"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height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="250"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poster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="wait.jpg"&gt;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source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smtClean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src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="http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://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media.w3.org/2010/05/sintel/trailer.mp4"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b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</a:b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100" smtClean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='video/mp4; codecs="avc1, mp4a"'&gt;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source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src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="http://media.w3.org/2010/05/sintel/trailer.ogv"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/>
            </a:r>
            <a:b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</a:b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100" smtClean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='video/ogg; codecs="theora, vorbis"'&gt;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비디오 파일을 재생할 수 없습니다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video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b="1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8142" y="3501008"/>
            <a:ext cx="3454338" cy="2999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691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개체 삽입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03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멀티미디어 태그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251520" y="1052736"/>
            <a:ext cx="8435280" cy="5256584"/>
          </a:xfrm>
        </p:spPr>
        <p:txBody>
          <a:bodyPr/>
          <a:lstStyle/>
          <a:p>
            <a:r>
              <a:rPr lang="ko-KR" altLang="en-US" dirty="0" smtClean="0"/>
              <a:t>개체 삽입 태그</a:t>
            </a:r>
          </a:p>
          <a:p>
            <a:pPr lvl="1"/>
            <a:r>
              <a:rPr lang="ko-KR" altLang="en-US" dirty="0" smtClean="0"/>
              <a:t>이미지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오디오</a:t>
            </a:r>
            <a:r>
              <a:rPr lang="en-US" altLang="ko-KR" dirty="0" smtClean="0"/>
              <a:t>, </a:t>
            </a:r>
            <a:r>
              <a:rPr lang="ko-KR" altLang="en-US" dirty="0" smtClean="0"/>
              <a:t>비디오</a:t>
            </a:r>
            <a:r>
              <a:rPr lang="en-US" altLang="ko-KR" dirty="0" smtClean="0"/>
              <a:t>, </a:t>
            </a:r>
            <a:r>
              <a:rPr lang="ko-KR" altLang="en-US" dirty="0" smtClean="0"/>
              <a:t>태그로 지원하지 않는 파일을 웹 문서에 포함하기 위해 사용</a:t>
            </a:r>
            <a:endParaRPr lang="en-US" altLang="ko-KR" dirty="0" smtClean="0"/>
          </a:p>
          <a:p>
            <a:pPr lvl="1"/>
            <a:r>
              <a:rPr lang="en-US" altLang="ko-KR" dirty="0"/>
              <a:t>&lt;object&gt; </a:t>
            </a:r>
            <a:r>
              <a:rPr lang="ko-KR" altLang="en-US" dirty="0"/>
              <a:t>태그와 </a:t>
            </a:r>
            <a:r>
              <a:rPr lang="en-US" altLang="ko-KR" dirty="0"/>
              <a:t>&lt;embed&gt; </a:t>
            </a:r>
            <a:r>
              <a:rPr lang="ko-KR" altLang="en-US" dirty="0" smtClean="0"/>
              <a:t>태그가 있음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en-US" altLang="ko-KR" dirty="0"/>
              <a:t>&lt;embed&gt; </a:t>
            </a:r>
            <a:r>
              <a:rPr lang="ko-KR" altLang="en-US" dirty="0" smtClean="0"/>
              <a:t>태그 </a:t>
            </a:r>
            <a:r>
              <a:rPr lang="ko-KR" altLang="en-US" dirty="0"/>
              <a:t>사용 </a:t>
            </a:r>
            <a:r>
              <a:rPr lang="ko-KR" altLang="en-US" dirty="0" smtClean="0"/>
              <a:t>방법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/>
              <a:t>&lt;object&gt; </a:t>
            </a:r>
            <a:r>
              <a:rPr lang="ko-KR" altLang="en-US" dirty="0" smtClean="0"/>
              <a:t>태그 </a:t>
            </a:r>
            <a:r>
              <a:rPr lang="ko-KR" altLang="en-US" dirty="0"/>
              <a:t>사용 </a:t>
            </a:r>
            <a:r>
              <a:rPr lang="ko-KR" altLang="en-US" dirty="0" smtClean="0"/>
              <a:t>방법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3140968"/>
            <a:ext cx="7700962" cy="90678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732" y="5055857"/>
            <a:ext cx="7700962" cy="906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108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특수문자 처리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01 </a:t>
            </a:r>
            <a:r>
              <a:rPr kumimoji="0" lang="en-US" altLang="ko-KR" b="1" dirty="0">
                <a:solidFill>
                  <a:schemeClr val="bg1"/>
                </a:solidFill>
              </a:rPr>
              <a:t>HTML5 </a:t>
            </a:r>
            <a:r>
              <a:rPr kumimoji="0" lang="ko-KR" altLang="en-US" b="1" dirty="0">
                <a:solidFill>
                  <a:schemeClr val="bg1"/>
                </a:solidFill>
              </a:rPr>
              <a:t>문서에서 특수문자 처리 방법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556792"/>
            <a:ext cx="6229350" cy="446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089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개체 삽입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>
                <a:solidFill>
                  <a:schemeClr val="bg1"/>
                </a:solidFill>
              </a:rPr>
              <a:t>03 </a:t>
            </a:r>
            <a:r>
              <a:rPr kumimoji="0" lang="ko-KR" altLang="en-US" b="1" dirty="0">
                <a:solidFill>
                  <a:schemeClr val="bg1"/>
                </a:solidFill>
              </a:rPr>
              <a:t>멀티미디어 태그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51520" y="1007192"/>
            <a:ext cx="8352928" cy="36004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b="1" dirty="0">
                <a:solidFill>
                  <a:schemeClr val="tx1"/>
                </a:solidFill>
              </a:rPr>
              <a:t>예제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4-16 </a:t>
            </a:r>
            <a:r>
              <a:rPr lang="ko-KR" altLang="en-US" sz="1100" dirty="0">
                <a:solidFill>
                  <a:schemeClr val="tx1"/>
                </a:solidFill>
              </a:rPr>
              <a:t>개체 삽입하기 </a:t>
            </a:r>
            <a:r>
              <a:rPr lang="ko-KR" altLang="en-US" sz="1100" dirty="0" smtClean="0">
                <a:solidFill>
                  <a:schemeClr val="tx1"/>
                </a:solidFill>
              </a:rPr>
              <a:t>                                                                                                          </a:t>
            </a:r>
            <a:r>
              <a:rPr lang="en-US" altLang="ko-KR" sz="1100" dirty="0" smtClean="0">
                <a:solidFill>
                  <a:schemeClr val="tx1"/>
                </a:solidFill>
              </a:rPr>
              <a:t>ch04/16_embed.html</a:t>
            </a:r>
            <a:endParaRPr lang="ko-KR" altLang="ko-KR" sz="11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51520" y="1367231"/>
            <a:ext cx="8352928" cy="2997873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h1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embed 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태그 사용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h1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h3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이미지 파일 삽입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h3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embed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src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="html.bmp"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width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="150"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height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="170"&gt;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h3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플래시 파일 삽입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h3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embed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src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="object.swf"&gt;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h3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웹 문서 삽입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h3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embed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src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="http://www.hanbit.co.kr"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width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="500"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height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="170"&gt;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h1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 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태그 사용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h1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h3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이미지 파일 삽입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h3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data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="html.bmp"&gt;&lt;/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h3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플래시 파일 삽입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h3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="application/x-shockwave-flash"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data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="object.swf"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endParaRPr lang="en-US" altLang="ko-KR" sz="1100" smtClean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</a:t>
            </a:r>
            <a:r>
              <a:rPr lang="en-US" altLang="ko-KR" sz="1100" smtClean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width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="250"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height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="200"&gt;&lt;/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h3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PDF 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파일 삽입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h3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="application/pdf"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data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="pdflogo.pdf"&gt;&lt;/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b="1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3068960"/>
            <a:ext cx="4060006" cy="3524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577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4138180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특수문자 처리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>
                <a:solidFill>
                  <a:schemeClr val="bg1"/>
                </a:solidFill>
              </a:rPr>
              <a:t>01 HTML5 </a:t>
            </a:r>
            <a:r>
              <a:rPr kumimoji="0" lang="ko-KR" altLang="en-US" b="1" dirty="0">
                <a:solidFill>
                  <a:schemeClr val="bg1"/>
                </a:solidFill>
              </a:rPr>
              <a:t>문서에서 특수문자 처리 방법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96413" y="980728"/>
            <a:ext cx="8352928" cy="36004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b="1" dirty="0">
                <a:solidFill>
                  <a:schemeClr val="tx1"/>
                </a:solidFill>
              </a:rPr>
              <a:t>예제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4-1 </a:t>
            </a:r>
            <a:r>
              <a:rPr lang="ko-KR" altLang="en-US" sz="1100" dirty="0">
                <a:solidFill>
                  <a:schemeClr val="tx1"/>
                </a:solidFill>
              </a:rPr>
              <a:t>특수문자 출력하기 </a:t>
            </a:r>
            <a:r>
              <a:rPr lang="ko-KR" altLang="en-US" sz="1100" dirty="0" smtClean="0">
                <a:solidFill>
                  <a:schemeClr val="tx1"/>
                </a:solidFill>
              </a:rPr>
              <a:t>                                                                                                      </a:t>
            </a:r>
            <a:r>
              <a:rPr lang="en-US" altLang="ko-KR" sz="1100" dirty="0" smtClean="0">
                <a:solidFill>
                  <a:schemeClr val="tx1"/>
                </a:solidFill>
              </a:rPr>
              <a:t>ch04/01_charref.html</a:t>
            </a:r>
            <a:endParaRPr lang="ko-KR" altLang="ko-KR" sz="11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96413" y="1340768"/>
            <a:ext cx="8352928" cy="3600400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header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center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h1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&amp;lt;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HTML 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특수문자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&amp;gt;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h1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center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header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section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article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&amp;num; 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풀스택 개발자를 위한 웹 프로그래밍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&amp;num;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HTML5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&amp;#38;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CSS3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&amp;#38;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JavaScript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&amp;#38;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JQuery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article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section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size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="10"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align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="left"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width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=90%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noshade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="noshade"&gt;&lt;/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hr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footer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small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&amp;nbsp;&amp;nbsp;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&amp;copy;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한빛아카데미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&amp;nbsp;&amp;nbsp;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&amp;nbsp;&amp;nbsp;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&amp;reg;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2017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small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footer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b="1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2289" y="4547989"/>
            <a:ext cx="4031571" cy="1506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444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251520" y="980728"/>
            <a:ext cx="8640960" cy="1080120"/>
          </a:xfrm>
        </p:spPr>
        <p:txBody>
          <a:bodyPr/>
          <a:lstStyle/>
          <a:p>
            <a:r>
              <a:rPr lang="en-US" altLang="ko-KR" dirty="0" smtClean="0"/>
              <a:t>&lt;pre&gt; </a:t>
            </a:r>
            <a:r>
              <a:rPr lang="ko-KR" altLang="en-US" dirty="0" smtClean="0"/>
              <a:t>태그</a:t>
            </a:r>
            <a:endParaRPr lang="en-US" altLang="ko-KR" dirty="0"/>
          </a:p>
          <a:p>
            <a:pPr lvl="1"/>
            <a:r>
              <a:rPr lang="ko-KR" altLang="en-US" smtClean="0"/>
              <a:t>공백</a:t>
            </a:r>
            <a:r>
              <a:rPr lang="en-US" altLang="ko-KR" dirty="0"/>
              <a:t>, </a:t>
            </a:r>
            <a:r>
              <a:rPr lang="ko-KR" altLang="en-US" dirty="0"/>
              <a:t>특수문자</a:t>
            </a:r>
            <a:r>
              <a:rPr lang="en-US" altLang="ko-KR" dirty="0"/>
              <a:t>, </a:t>
            </a:r>
            <a:r>
              <a:rPr lang="ko-KR" altLang="en-US" dirty="0"/>
              <a:t>줄 바꿈 등도 사용자가 입력한 </a:t>
            </a:r>
            <a:r>
              <a:rPr lang="ko-KR" altLang="en-US" dirty="0" smtClean="0"/>
              <a:t>그대로 </a:t>
            </a:r>
            <a:r>
              <a:rPr lang="ko-KR" altLang="en-US" dirty="0"/>
              <a:t>화면에 </a:t>
            </a:r>
            <a:r>
              <a:rPr lang="ko-KR" altLang="en-US" dirty="0" smtClean="0"/>
              <a:t>표시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특수문자 처리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>
                <a:solidFill>
                  <a:schemeClr val="bg1"/>
                </a:solidFill>
              </a:rPr>
              <a:t>01 HTML5 </a:t>
            </a:r>
            <a:r>
              <a:rPr kumimoji="0" lang="ko-KR" altLang="en-US" b="1" dirty="0">
                <a:solidFill>
                  <a:schemeClr val="bg1"/>
                </a:solidFill>
              </a:rPr>
              <a:t>문서에서 특수문자 처리 방법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396413" y="1988840"/>
            <a:ext cx="8352928" cy="4176464"/>
            <a:chOff x="396413" y="980728"/>
            <a:chExt cx="8352928" cy="4176464"/>
          </a:xfrm>
        </p:grpSpPr>
        <p:sp>
          <p:nvSpPr>
            <p:cNvPr id="6" name="직사각형 5"/>
            <p:cNvSpPr/>
            <p:nvPr/>
          </p:nvSpPr>
          <p:spPr>
            <a:xfrm>
              <a:off x="396413" y="980728"/>
              <a:ext cx="8352928" cy="360040"/>
            </a:xfrm>
            <a:prstGeom prst="rect">
              <a:avLst/>
            </a:prstGeom>
            <a:solidFill>
              <a:srgbClr val="FFCC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100" b="1" dirty="0">
                  <a:solidFill>
                    <a:schemeClr val="tx1"/>
                  </a:solidFill>
                </a:rPr>
                <a:t>예제 </a:t>
              </a:r>
              <a:r>
                <a:rPr lang="en-US" altLang="ko-KR" sz="1100" b="1" dirty="0" smtClean="0">
                  <a:solidFill>
                    <a:schemeClr val="tx1"/>
                  </a:solidFill>
                </a:rPr>
                <a:t>4-2 </a:t>
              </a:r>
              <a:r>
                <a:rPr lang="en-US" altLang="ko-KR" sz="1100" dirty="0">
                  <a:solidFill>
                    <a:schemeClr val="tx1"/>
                  </a:solidFill>
                </a:rPr>
                <a:t>pre </a:t>
              </a:r>
              <a:r>
                <a:rPr lang="ko-KR" altLang="en-US" sz="1100" dirty="0">
                  <a:solidFill>
                    <a:schemeClr val="tx1"/>
                  </a:solidFill>
                </a:rPr>
                <a:t>태그 사용하기 </a:t>
              </a:r>
              <a:r>
                <a:rPr lang="ko-KR" altLang="en-US" sz="1100" dirty="0" smtClean="0">
                  <a:solidFill>
                    <a:schemeClr val="tx1"/>
                  </a:solidFill>
                </a:rPr>
                <a:t>                                                                                                       </a:t>
              </a:r>
              <a:r>
                <a:rPr lang="en-US" altLang="ko-KR" sz="1100" dirty="0" smtClean="0">
                  <a:solidFill>
                    <a:schemeClr val="tx1"/>
                  </a:solidFill>
                </a:rPr>
                <a:t>ch04/02_pretag.html</a:t>
              </a:r>
              <a:endParaRPr lang="ko-KR" altLang="ko-KR" sz="1100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96413" y="1340768"/>
              <a:ext cx="8352928" cy="3816424"/>
            </a:xfrm>
            <a:prstGeom prst="rect">
              <a:avLst/>
            </a:prstGeom>
            <a:noFill/>
            <a:ln w="63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10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&lt;</a:t>
              </a:r>
              <a:r>
                <a:rPr lang="en-US" altLang="ko-KR" sz="1100">
                  <a:solidFill>
                    <a:srgbClr val="8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body</a:t>
              </a:r>
              <a:r>
                <a:rPr lang="en-US" altLang="ko-KR" sz="110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&gt;</a:t>
              </a:r>
              <a:endPara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endParaRPr>
            </a:p>
            <a:p>
              <a:r>
                <a:rPr lang="en-US" altLang="ko-KR" sz="110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    </a:t>
              </a:r>
              <a:r>
                <a:rPr lang="en-US" altLang="ko-KR" sz="110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&lt;</a:t>
              </a:r>
              <a:r>
                <a:rPr lang="en-US" altLang="ko-KR" sz="1100">
                  <a:solidFill>
                    <a:srgbClr val="8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header</a:t>
              </a:r>
              <a:r>
                <a:rPr lang="en-US" altLang="ko-KR" sz="110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&gt;</a:t>
              </a:r>
              <a:endPara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endParaRPr>
            </a:p>
            <a:p>
              <a:r>
                <a:rPr lang="en-US" altLang="ko-KR" sz="110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        </a:t>
              </a:r>
              <a:r>
                <a:rPr lang="en-US" altLang="ko-KR" sz="110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&lt;</a:t>
              </a:r>
              <a:r>
                <a:rPr lang="en-US" altLang="ko-KR" sz="1100">
                  <a:solidFill>
                    <a:srgbClr val="8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center</a:t>
              </a:r>
              <a:r>
                <a:rPr lang="en-US" altLang="ko-KR" sz="110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&gt;</a:t>
              </a:r>
              <a:endPara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endParaRPr>
            </a:p>
            <a:p>
              <a:r>
                <a:rPr lang="en-US" altLang="ko-KR" sz="110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            </a:t>
              </a:r>
              <a:r>
                <a:rPr lang="en-US" altLang="ko-KR" sz="110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&lt;</a:t>
              </a:r>
              <a:r>
                <a:rPr lang="en-US" altLang="ko-KR" sz="1100">
                  <a:solidFill>
                    <a:srgbClr val="8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h2</a:t>
              </a:r>
              <a:r>
                <a:rPr lang="en-US" altLang="ko-KR" sz="110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&gt;</a:t>
              </a:r>
              <a:r>
                <a:rPr lang="en-US" altLang="ko-KR" sz="1100">
                  <a:solidFill>
                    <a:srgbClr val="FF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&amp;lt;</a:t>
              </a:r>
              <a:r>
                <a:rPr lang="en-US" altLang="ko-KR" sz="110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 pre </a:t>
              </a:r>
              <a:r>
                <a:rPr lang="en-US" altLang="ko-KR" sz="1100">
                  <a:solidFill>
                    <a:srgbClr val="FF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&amp;gt;</a:t>
              </a:r>
              <a:r>
                <a:rPr lang="en-US" altLang="ko-KR" sz="110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 </a:t>
              </a:r>
              <a:r>
                <a:rPr lang="ko-KR" altLang="en-US" sz="110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태그</a:t>
              </a:r>
              <a:r>
                <a:rPr lang="en-US" altLang="ko-KR" sz="110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&lt;/</a:t>
              </a:r>
              <a:r>
                <a:rPr lang="en-US" altLang="ko-KR" sz="1100">
                  <a:solidFill>
                    <a:srgbClr val="8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h2</a:t>
              </a:r>
              <a:r>
                <a:rPr lang="en-US" altLang="ko-KR" sz="110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&gt;</a:t>
              </a:r>
              <a:endPara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endParaRPr>
            </a:p>
            <a:p>
              <a:r>
                <a:rPr lang="en-US" altLang="ko-KR" sz="110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        </a:t>
              </a:r>
              <a:r>
                <a:rPr lang="en-US" altLang="ko-KR" sz="110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&lt;/</a:t>
              </a:r>
              <a:r>
                <a:rPr lang="en-US" altLang="ko-KR" sz="1100">
                  <a:solidFill>
                    <a:srgbClr val="8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center</a:t>
              </a:r>
              <a:r>
                <a:rPr lang="en-US" altLang="ko-KR" sz="110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&gt;</a:t>
              </a:r>
              <a:endPara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endParaRPr>
            </a:p>
            <a:p>
              <a:r>
                <a:rPr lang="en-US" altLang="ko-KR" sz="110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    </a:t>
              </a:r>
              <a:r>
                <a:rPr lang="en-US" altLang="ko-KR" sz="110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&lt;/</a:t>
              </a:r>
              <a:r>
                <a:rPr lang="en-US" altLang="ko-KR" sz="1100">
                  <a:solidFill>
                    <a:srgbClr val="8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header</a:t>
              </a:r>
              <a:r>
                <a:rPr lang="en-US" altLang="ko-KR" sz="110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&gt;</a:t>
              </a:r>
              <a:endPara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endParaRPr>
            </a:p>
            <a:p>
              <a:r>
                <a:rPr lang="en-US" altLang="ko-KR" sz="110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    </a:t>
              </a:r>
              <a:r>
                <a:rPr lang="en-US" altLang="ko-KR" sz="110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&lt;</a:t>
              </a:r>
              <a:r>
                <a:rPr lang="en-US" altLang="ko-KR" sz="1100">
                  <a:solidFill>
                    <a:srgbClr val="8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section</a:t>
              </a:r>
              <a:r>
                <a:rPr lang="en-US" altLang="ko-KR" sz="110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&gt;</a:t>
              </a:r>
              <a:endPara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endParaRPr>
            </a:p>
            <a:p>
              <a:r>
                <a:rPr lang="en-US" altLang="ko-KR" sz="110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        </a:t>
              </a:r>
              <a:r>
                <a:rPr lang="en-US" altLang="ko-KR" sz="110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&lt;</a:t>
              </a:r>
              <a:r>
                <a:rPr lang="en-US" altLang="ko-KR" sz="1100">
                  <a:solidFill>
                    <a:srgbClr val="8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article</a:t>
              </a:r>
              <a:r>
                <a:rPr lang="en-US" altLang="ko-KR" sz="110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&gt;</a:t>
              </a:r>
              <a:endPara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endParaRPr>
            </a:p>
            <a:p>
              <a:r>
                <a:rPr lang="en-US" altLang="ko-KR" sz="110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            </a:t>
              </a:r>
              <a:r>
                <a:rPr lang="en-US" altLang="ko-KR" sz="110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&lt;</a:t>
              </a:r>
              <a:r>
                <a:rPr lang="en-US" altLang="ko-KR" sz="1100">
                  <a:solidFill>
                    <a:srgbClr val="8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pre</a:t>
              </a:r>
              <a:r>
                <a:rPr lang="en-US" altLang="ko-KR" sz="110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&gt;</a:t>
              </a:r>
              <a:endPara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endParaRPr>
            </a:p>
            <a:p>
              <a:r>
                <a:rPr lang="ko-KR" altLang="en-US" sz="110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     </a:t>
              </a:r>
              <a:r>
                <a:rPr lang="en-US" altLang="ko-KR" sz="110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### </a:t>
              </a:r>
              <a:r>
                <a:rPr lang="ko-KR" altLang="en-US" sz="110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풀스택 개발자를 위한 웹 프로그래밍 </a:t>
              </a:r>
              <a:r>
                <a:rPr lang="en-US" altLang="ko-KR" sz="110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### </a:t>
              </a:r>
            </a:p>
            <a:p>
              <a:r>
                <a:rPr lang="ko-KR" altLang="en-US" sz="110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 </a:t>
              </a:r>
            </a:p>
            <a:p>
              <a:r>
                <a:rPr lang="en-US" altLang="ko-KR" sz="110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        HTML5 &amp; CSS3 &amp; JavaScript &amp; JQuery </a:t>
              </a:r>
            </a:p>
            <a:p>
              <a:r>
                <a:rPr lang="ko-KR" altLang="en-US" sz="110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 </a:t>
              </a:r>
            </a:p>
            <a:p>
              <a:r>
                <a:rPr lang="ko-KR" altLang="en-US" sz="110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                  </a:t>
              </a:r>
              <a:r>
                <a:rPr lang="en-US" altLang="ko-KR" sz="110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&lt; </a:t>
              </a:r>
              <a:r>
                <a:rPr lang="ko-KR" altLang="en-US" sz="110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가격 </a:t>
              </a:r>
              <a:r>
                <a:rPr lang="en-US" altLang="ko-KR" sz="110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: 35,000</a:t>
              </a:r>
              <a:r>
                <a:rPr lang="ko-KR" altLang="en-US" sz="110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원 </a:t>
              </a:r>
              <a:r>
                <a:rPr lang="en-US" altLang="ko-KR" sz="110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&gt;</a:t>
              </a:r>
            </a:p>
            <a:p>
              <a:r>
                <a:rPr lang="en-US" altLang="ko-KR" sz="110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            </a:t>
              </a:r>
              <a:r>
                <a:rPr lang="en-US" altLang="ko-KR" sz="110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&lt;/</a:t>
              </a:r>
              <a:r>
                <a:rPr lang="en-US" altLang="ko-KR" sz="1100">
                  <a:solidFill>
                    <a:srgbClr val="8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pre</a:t>
              </a:r>
              <a:r>
                <a:rPr lang="en-US" altLang="ko-KR" sz="110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&gt;</a:t>
              </a:r>
              <a:endPara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endParaRPr>
            </a:p>
            <a:p>
              <a:r>
                <a:rPr lang="en-US" altLang="ko-KR" sz="110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        </a:t>
              </a:r>
              <a:r>
                <a:rPr lang="en-US" altLang="ko-KR" sz="110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&lt;/</a:t>
              </a:r>
              <a:r>
                <a:rPr lang="en-US" altLang="ko-KR" sz="1100">
                  <a:solidFill>
                    <a:srgbClr val="8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article</a:t>
              </a:r>
              <a:r>
                <a:rPr lang="en-US" altLang="ko-KR" sz="110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&gt;</a:t>
              </a:r>
              <a:endPara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endParaRPr>
            </a:p>
            <a:p>
              <a:r>
                <a:rPr lang="en-US" altLang="ko-KR" sz="110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    </a:t>
              </a:r>
              <a:r>
                <a:rPr lang="en-US" altLang="ko-KR" sz="110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&lt;/</a:t>
              </a:r>
              <a:r>
                <a:rPr lang="en-US" altLang="ko-KR" sz="1100">
                  <a:solidFill>
                    <a:srgbClr val="8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section</a:t>
              </a:r>
              <a:r>
                <a:rPr lang="en-US" altLang="ko-KR" sz="110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&gt;</a:t>
              </a:r>
              <a:endPara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endParaRPr>
            </a:p>
            <a:p>
              <a:r>
                <a:rPr lang="en-US" altLang="ko-KR" sz="110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    </a:t>
              </a:r>
              <a:r>
                <a:rPr lang="en-US" altLang="ko-KR" sz="110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&lt;</a:t>
              </a:r>
              <a:r>
                <a:rPr lang="en-US" altLang="ko-KR" sz="1100">
                  <a:solidFill>
                    <a:srgbClr val="8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hr</a:t>
              </a:r>
              <a:r>
                <a:rPr lang="en-US" altLang="ko-KR" sz="110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 </a:t>
              </a:r>
              <a:r>
                <a:rPr lang="en-US" altLang="ko-KR" sz="1100">
                  <a:solidFill>
                    <a:srgbClr val="FF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size</a:t>
              </a:r>
              <a:r>
                <a:rPr lang="en-US" altLang="ko-KR" sz="110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="10"</a:t>
              </a:r>
              <a:r>
                <a:rPr lang="en-US" altLang="ko-KR" sz="110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 </a:t>
              </a:r>
              <a:r>
                <a:rPr lang="en-US" altLang="ko-KR" sz="1100">
                  <a:solidFill>
                    <a:srgbClr val="FF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align</a:t>
              </a:r>
              <a:r>
                <a:rPr lang="en-US" altLang="ko-KR" sz="110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="left"</a:t>
              </a:r>
              <a:r>
                <a:rPr lang="en-US" altLang="ko-KR" sz="110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 </a:t>
              </a:r>
              <a:r>
                <a:rPr lang="en-US" altLang="ko-KR" sz="1100">
                  <a:solidFill>
                    <a:srgbClr val="FF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width</a:t>
              </a:r>
              <a:r>
                <a:rPr lang="en-US" altLang="ko-KR" sz="110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=90%</a:t>
              </a:r>
              <a:r>
                <a:rPr lang="en-US" altLang="ko-KR" sz="110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 </a:t>
              </a:r>
              <a:r>
                <a:rPr lang="en-US" altLang="ko-KR" sz="1100">
                  <a:solidFill>
                    <a:srgbClr val="FF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noshade</a:t>
              </a:r>
              <a:r>
                <a:rPr lang="en-US" altLang="ko-KR" sz="110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="noshade"&gt;&lt;/</a:t>
              </a:r>
              <a:r>
                <a:rPr lang="en-US" altLang="ko-KR" sz="1100">
                  <a:solidFill>
                    <a:srgbClr val="8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hr</a:t>
              </a:r>
              <a:r>
                <a:rPr lang="en-US" altLang="ko-KR" sz="110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&gt;</a:t>
              </a:r>
              <a:endPara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endParaRPr>
            </a:p>
            <a:p>
              <a:r>
                <a:rPr lang="en-US" altLang="ko-KR" sz="110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    </a:t>
              </a:r>
              <a:r>
                <a:rPr lang="en-US" altLang="ko-KR" sz="110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&lt;</a:t>
              </a:r>
              <a:r>
                <a:rPr lang="en-US" altLang="ko-KR" sz="1100">
                  <a:solidFill>
                    <a:srgbClr val="8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footer</a:t>
              </a:r>
              <a:r>
                <a:rPr lang="en-US" altLang="ko-KR" sz="110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&gt;</a:t>
              </a:r>
              <a:endPara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endParaRPr>
            </a:p>
            <a:p>
              <a:r>
                <a:rPr lang="en-US" altLang="ko-KR" sz="110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        </a:t>
              </a:r>
              <a:r>
                <a:rPr lang="en-US" altLang="ko-KR" sz="110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&lt;</a:t>
              </a:r>
              <a:r>
                <a:rPr lang="en-US" altLang="ko-KR" sz="1100">
                  <a:solidFill>
                    <a:srgbClr val="8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small</a:t>
              </a:r>
              <a:r>
                <a:rPr lang="en-US" altLang="ko-KR" sz="110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&gt;</a:t>
              </a:r>
              <a:r>
                <a:rPr lang="en-US" altLang="ko-KR" sz="1100">
                  <a:solidFill>
                    <a:srgbClr val="FF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&amp;copy;</a:t>
              </a:r>
              <a:r>
                <a:rPr lang="en-US" altLang="ko-KR" sz="110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 </a:t>
              </a:r>
              <a:r>
                <a:rPr lang="ko-KR" altLang="en-US" sz="110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한빛아카데미 </a:t>
              </a:r>
              <a:r>
                <a:rPr lang="en-US" altLang="ko-KR" sz="1100">
                  <a:solidFill>
                    <a:srgbClr val="FF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&amp;reg;</a:t>
              </a:r>
              <a:r>
                <a:rPr lang="en-US" altLang="ko-KR" sz="110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 2017</a:t>
              </a:r>
              <a:r>
                <a:rPr lang="en-US" altLang="ko-KR" sz="110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&lt;/</a:t>
              </a:r>
              <a:r>
                <a:rPr lang="en-US" altLang="ko-KR" sz="1100">
                  <a:solidFill>
                    <a:srgbClr val="8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small</a:t>
              </a:r>
              <a:r>
                <a:rPr lang="en-US" altLang="ko-KR" sz="110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&gt;</a:t>
              </a:r>
              <a:endPara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endParaRPr>
            </a:p>
            <a:p>
              <a:r>
                <a:rPr lang="en-US" altLang="ko-KR" sz="110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    </a:t>
              </a:r>
              <a:r>
                <a:rPr lang="en-US" altLang="ko-KR" sz="110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&lt;/</a:t>
              </a:r>
              <a:r>
                <a:rPr lang="en-US" altLang="ko-KR" sz="1100">
                  <a:solidFill>
                    <a:srgbClr val="8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footer</a:t>
              </a:r>
              <a:r>
                <a:rPr lang="en-US" altLang="ko-KR" sz="110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&gt;</a:t>
              </a:r>
              <a:endPara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endParaRPr>
            </a:p>
            <a:p>
              <a:r>
                <a:rPr lang="en-US" altLang="ko-KR" sz="110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&lt;/</a:t>
              </a:r>
              <a:r>
                <a:rPr lang="en-US" altLang="ko-KR" sz="1100">
                  <a:solidFill>
                    <a:srgbClr val="8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body</a:t>
              </a:r>
              <a:r>
                <a:rPr lang="en-US" altLang="ko-KR" sz="110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&gt;</a:t>
              </a:r>
              <a:endParaRPr lang="en-US" altLang="ko-KR" sz="1100" b="1" dirty="0" smtClean="0">
                <a:solidFill>
                  <a:schemeClr val="tx1"/>
                </a:solidFill>
                <a:latin typeface="+mn-ea"/>
              </a:endParaRPr>
            </a:p>
          </p:txBody>
        </p:sp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44008" y="1988840"/>
              <a:ext cx="3959563" cy="147346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77432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텍스트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02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기본 태그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081" y="1340768"/>
            <a:ext cx="7843838" cy="402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118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텍스트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02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기본 태그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96413" y="980728"/>
            <a:ext cx="8352928" cy="36004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b="1" dirty="0">
                <a:solidFill>
                  <a:schemeClr val="tx1"/>
                </a:solidFill>
              </a:rPr>
              <a:t>예제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4-3 </a:t>
            </a:r>
            <a:r>
              <a:rPr lang="ko-KR" altLang="en-US" sz="1100" dirty="0">
                <a:solidFill>
                  <a:schemeClr val="tx1"/>
                </a:solidFill>
              </a:rPr>
              <a:t>텍스트 태그 사용하기 </a:t>
            </a:r>
            <a:r>
              <a:rPr lang="ko-KR" altLang="en-US" sz="1100" dirty="0" smtClean="0">
                <a:solidFill>
                  <a:schemeClr val="tx1"/>
                </a:solidFill>
              </a:rPr>
              <a:t>                                                                                                     </a:t>
            </a:r>
            <a:r>
              <a:rPr lang="en-US" altLang="ko-KR" sz="1100" dirty="0" smtClean="0">
                <a:solidFill>
                  <a:schemeClr val="tx1"/>
                </a:solidFill>
              </a:rPr>
              <a:t>ch04/03_texttag.ht</a:t>
            </a:r>
            <a:endParaRPr lang="ko-KR" altLang="ko-KR" sz="11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96413" y="1340767"/>
            <a:ext cx="8352928" cy="3312369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header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center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h2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&amp;lt;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텍스트 관련 태그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&amp;gt;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h2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center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header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section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article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텍스트 볼드 처리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strong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텍스트 중요 표시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strong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텍스트를 이탤릭체로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em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텍스트 강조 표시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em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ins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텍스트 밑줄 처리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ins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del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텍스트 가운데 선 처리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del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텍스트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sub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아래첨자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sub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텍스트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sup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윗첨자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sup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mark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텍스트에 하이라이트 표시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mark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article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section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b="1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3933056"/>
            <a:ext cx="3918815" cy="2494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000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하이퍼링크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02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기본 태그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440" y="2903776"/>
            <a:ext cx="6246308" cy="3405544"/>
          </a:xfrm>
          <a:prstGeom prst="rect">
            <a:avLst/>
          </a:prstGeom>
        </p:spPr>
      </p:pic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251520" y="980728"/>
            <a:ext cx="8435280" cy="5328592"/>
          </a:xfrm>
        </p:spPr>
        <p:txBody>
          <a:bodyPr/>
          <a:lstStyle/>
          <a:p>
            <a:r>
              <a:rPr lang="en-US" altLang="ko-KR" smtClean="0"/>
              <a:t>&lt;a&gt; </a:t>
            </a:r>
            <a:r>
              <a:rPr lang="ko-KR" altLang="en-US" smtClean="0"/>
              <a:t>태그</a:t>
            </a:r>
            <a:endParaRPr lang="en-US" altLang="ko-KR" smtClean="0"/>
          </a:p>
          <a:p>
            <a:pPr lvl="1"/>
            <a:r>
              <a:rPr lang="ko-KR" altLang="en-US" smtClean="0"/>
              <a:t>다른 사이트 혹은 같은 문서 내 다른 위치로 이동할 때 사용</a:t>
            </a:r>
            <a:endParaRPr lang="en-US" altLang="ko-KR" smtClean="0"/>
          </a:p>
          <a:p>
            <a:pPr lvl="1"/>
            <a:r>
              <a:rPr lang="en-US" altLang="ko-KR"/>
              <a:t>h</a:t>
            </a:r>
            <a:r>
              <a:rPr lang="en-US" altLang="ko-KR" smtClean="0"/>
              <a:t>ref </a:t>
            </a:r>
            <a:r>
              <a:rPr lang="ko-KR" altLang="en-US" smtClean="0"/>
              <a:t>속성값에 </a:t>
            </a:r>
            <a:r>
              <a:rPr lang="en-US" altLang="ko-KR" smtClean="0"/>
              <a:t>URL</a:t>
            </a:r>
            <a:r>
              <a:rPr lang="ko-KR" altLang="en-US" smtClean="0"/>
              <a:t>을 입력해 원하는 곳으로 이동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827584" y="2219488"/>
            <a:ext cx="7416824" cy="435522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smtClean="0">
                <a:solidFill>
                  <a:schemeClr val="tx1"/>
                </a:solidFill>
                <a:latin typeface="+mn-ea"/>
              </a:rPr>
              <a:t>&lt;a href=“URL”&gt;</a:t>
            </a:r>
            <a:endParaRPr lang="en-US" altLang="ko-KR" sz="1400" b="1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48807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aA7ftul0JWsMpeaCqdWE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EE9qJ3A1uChqGXbC2ta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AXERznfiRjRIu5yfcUEaH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dN8Ho1F7ROPKA1bGalCcV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1958E5hvUyXmqsZauhVzj8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CC66"/>
        </a:solidFill>
        <a:ln>
          <a:noFill/>
        </a:ln>
      </a:spPr>
      <a:bodyPr rtlCol="0" anchor="ctr"/>
      <a:lstStyle>
        <a:defPPr>
          <a:defRPr sz="110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2725</TotalTime>
  <Words>3795</Words>
  <Application>Microsoft Office PowerPoint</Application>
  <PresentationFormat>화면 슬라이드 쇼(4:3)</PresentationFormat>
  <Paragraphs>604</Paragraphs>
  <Slides>41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41</vt:i4>
      </vt:variant>
    </vt:vector>
  </HeadingPairs>
  <TitlesOfParts>
    <vt:vector size="42" baseType="lpstr">
      <vt:lpstr>Office 테마</vt:lpstr>
      <vt:lpstr>PowerPoint 프레젠테이션</vt:lpstr>
      <vt:lpstr>PowerPoint 프레젠테이션</vt:lpstr>
      <vt:lpstr>PowerPoint 프레젠테이션</vt:lpstr>
      <vt:lpstr>1. 특수문자 처리</vt:lpstr>
      <vt:lpstr>1. 특수문자 처리</vt:lpstr>
      <vt:lpstr>1. 특수문자 처리</vt:lpstr>
      <vt:lpstr>1. 텍스트</vt:lpstr>
      <vt:lpstr>1. 텍스트</vt:lpstr>
      <vt:lpstr>2. 하이퍼링크</vt:lpstr>
      <vt:lpstr>2. 하이퍼링크</vt:lpstr>
      <vt:lpstr>2. 하이퍼링크</vt:lpstr>
      <vt:lpstr>2. 하이퍼링크</vt:lpstr>
      <vt:lpstr>2. 하이퍼링크</vt:lpstr>
      <vt:lpstr>2. 하이퍼링크</vt:lpstr>
      <vt:lpstr>2. 하이퍼링크</vt:lpstr>
      <vt:lpstr>2. 하이퍼링크</vt:lpstr>
      <vt:lpstr>2. 하이퍼링크</vt:lpstr>
      <vt:lpstr>3. 목록</vt:lpstr>
      <vt:lpstr>3. 목록</vt:lpstr>
      <vt:lpstr>3. 목록</vt:lpstr>
      <vt:lpstr>4. 표</vt:lpstr>
      <vt:lpstr>4. 표</vt:lpstr>
      <vt:lpstr>4. 표</vt:lpstr>
      <vt:lpstr>4. 표</vt:lpstr>
      <vt:lpstr>4. 표</vt:lpstr>
      <vt:lpstr>4. 표</vt:lpstr>
      <vt:lpstr>개요</vt:lpstr>
      <vt:lpstr>1. 이미지</vt:lpstr>
      <vt:lpstr>1. 이미지</vt:lpstr>
      <vt:lpstr>1. 이미지</vt:lpstr>
      <vt:lpstr>1. 이미지</vt:lpstr>
      <vt:lpstr>1. 이미지</vt:lpstr>
      <vt:lpstr>2. 오디오</vt:lpstr>
      <vt:lpstr>2. 오디오</vt:lpstr>
      <vt:lpstr>2. 오디오</vt:lpstr>
      <vt:lpstr>2. 오디오</vt:lpstr>
      <vt:lpstr>3. 비디오</vt:lpstr>
      <vt:lpstr>3. 비디오</vt:lpstr>
      <vt:lpstr>4. 개체 삽입</vt:lpstr>
      <vt:lpstr>4. 개체 삽입</vt:lpstr>
      <vt:lpstr>PowerPoint 프레젠테이션</vt:lpstr>
    </vt:vector>
  </TitlesOfParts>
  <Company>한빛가족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공학기초수학_1장</dc:title>
  <dc:creator>임은혜</dc:creator>
  <cp:lastModifiedBy>acauser2</cp:lastModifiedBy>
  <cp:revision>246</cp:revision>
  <dcterms:created xsi:type="dcterms:W3CDTF">2012-08-06T11:28:05Z</dcterms:created>
  <dcterms:modified xsi:type="dcterms:W3CDTF">2020-08-03T01:58:44Z</dcterms:modified>
</cp:coreProperties>
</file>