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65" r:id="rId3"/>
    <p:sldId id="267" r:id="rId4"/>
    <p:sldId id="257" r:id="rId5"/>
    <p:sldId id="258" r:id="rId6"/>
    <p:sldId id="259" r:id="rId7"/>
    <p:sldId id="284" r:id="rId8"/>
    <p:sldId id="269" r:id="rId9"/>
    <p:sldId id="274" r:id="rId10"/>
    <p:sldId id="270" r:id="rId11"/>
    <p:sldId id="271" r:id="rId12"/>
    <p:sldId id="276" r:id="rId13"/>
    <p:sldId id="275" r:id="rId14"/>
    <p:sldId id="273" r:id="rId15"/>
    <p:sldId id="272" r:id="rId16"/>
    <p:sldId id="277" r:id="rId17"/>
    <p:sldId id="278" r:id="rId18"/>
    <p:sldId id="282" r:id="rId19"/>
    <p:sldId id="280" r:id="rId20"/>
    <p:sldId id="281" r:id="rId21"/>
    <p:sldId id="279" r:id="rId22"/>
    <p:sldId id="261" r:id="rId23"/>
    <p:sldId id="266" r:id="rId24"/>
    <p:sldId id="260" r:id="rId25"/>
  </p:sldIdLst>
  <p:sldSz cx="5943600" cy="8047038"/>
  <p:notesSz cx="6858000" cy="93138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AAD32-8D2F-4452-A6A1-9DB9B9F3CA9D}" v="198" dt="2024-09-12T21:58:58.744"/>
    <p1510:client id="{41495B8D-99EE-46BC-9ECD-F6F9F1C1FD84}" v="36" dt="2024-09-10T23:13:45.658"/>
    <p1510:client id="{4FA7EA4A-6725-46C3-B299-AEB6F551B0C8}" v="62" dt="2024-09-11T01:45:20.538"/>
    <p1510:client id="{BE28ED19-5137-4C2F-AFAC-46A7CB57D858}" v="273" dt="2024-09-12T02:39:12.567"/>
    <p1510:client id="{C5193CFC-1C80-4410-8872-C2BF6F3CFF94}" v="75" dt="2024-09-12T01:56:41.697"/>
    <p1510:client id="{F97F6138-ABBD-264F-8354-5B0D9CB560D7}" v="1290" dt="2024-09-11T01:17:25.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nce Uchegbulem" userId="dc9a45f91265af53" providerId="Windows Live" clId="Web-{0DC19D1E-538A-4A44-8CF5-79B22807CFCE}"/>
    <pc:docChg chg="modSld">
      <pc:chgData name="Prince Uchegbulem" userId="dc9a45f91265af53" providerId="Windows Live" clId="Web-{0DC19D1E-538A-4A44-8CF5-79B22807CFCE}" dt="2024-09-08T07:54:25.840" v="17" actId="20577"/>
      <pc:docMkLst>
        <pc:docMk/>
      </pc:docMkLst>
      <pc:sldChg chg="modSp">
        <pc:chgData name="Prince Uchegbulem" userId="dc9a45f91265af53" providerId="Windows Live" clId="Web-{0DC19D1E-538A-4A44-8CF5-79B22807CFCE}" dt="2024-09-08T07:54:25.840" v="17" actId="20577"/>
        <pc:sldMkLst>
          <pc:docMk/>
          <pc:sldMk cId="3840729197" sldId="277"/>
        </pc:sldMkLst>
        <pc:spChg chg="mod">
          <ac:chgData name="Prince Uchegbulem" userId="dc9a45f91265af53" providerId="Windows Live" clId="Web-{0DC19D1E-538A-4A44-8CF5-79B22807CFCE}" dt="2024-09-08T07:51:42.081" v="10" actId="20577"/>
          <ac:spMkLst>
            <pc:docMk/>
            <pc:sldMk cId="3840729197" sldId="277"/>
            <ac:spMk id="2" creationId="{ADBE22D8-F53B-42CF-D869-598446290323}"/>
          </ac:spMkLst>
        </pc:spChg>
        <pc:spChg chg="mod">
          <ac:chgData name="Prince Uchegbulem" userId="dc9a45f91265af53" providerId="Windows Live" clId="Web-{0DC19D1E-538A-4A44-8CF5-79B22807CFCE}" dt="2024-09-08T07:54:25.840" v="17" actId="20577"/>
          <ac:spMkLst>
            <pc:docMk/>
            <pc:sldMk cId="3840729197" sldId="277"/>
            <ac:spMk id="6" creationId="{5FB5B185-22FA-2B00-5472-1A2DCAFBF879}"/>
          </ac:spMkLst>
        </pc:spChg>
      </pc:sldChg>
    </pc:docChg>
  </pc:docChgLst>
  <pc:docChgLst>
    <pc:chgData name="Adaobi Duru" userId="b22ef1cd7f16b6d5" providerId="Windows Live" clId="Web-{2F21C1A8-1465-41EA-BC66-ACA45B0E12E7}"/>
    <pc:docChg chg="delSld modSld">
      <pc:chgData name="Adaobi Duru" userId="b22ef1cd7f16b6d5" providerId="Windows Live" clId="Web-{2F21C1A8-1465-41EA-BC66-ACA45B0E12E7}" dt="2024-09-08T21:39:15.546" v="37" actId="20577"/>
      <pc:docMkLst>
        <pc:docMk/>
      </pc:docMkLst>
      <pc:sldChg chg="modSp">
        <pc:chgData name="Adaobi Duru" userId="b22ef1cd7f16b6d5" providerId="Windows Live" clId="Web-{2F21C1A8-1465-41EA-BC66-ACA45B0E12E7}" dt="2024-09-08T21:39:15.546" v="37" actId="20577"/>
        <pc:sldMkLst>
          <pc:docMk/>
          <pc:sldMk cId="2778063647" sldId="273"/>
        </pc:sldMkLst>
        <pc:spChg chg="mod">
          <ac:chgData name="Adaobi Duru" userId="b22ef1cd7f16b6d5" providerId="Windows Live" clId="Web-{2F21C1A8-1465-41EA-BC66-ACA45B0E12E7}" dt="2024-09-08T21:39:15.546" v="37" actId="20577"/>
          <ac:spMkLst>
            <pc:docMk/>
            <pc:sldMk cId="2778063647" sldId="273"/>
            <ac:spMk id="6" creationId="{5FB5B185-22FA-2B00-5472-1A2DCAFBF879}"/>
          </ac:spMkLst>
        </pc:spChg>
      </pc:sldChg>
      <pc:sldChg chg="del">
        <pc:chgData name="Adaobi Duru" userId="b22ef1cd7f16b6d5" providerId="Windows Live" clId="Web-{2F21C1A8-1465-41EA-BC66-ACA45B0E12E7}" dt="2024-09-08T21:31:22.001" v="0"/>
        <pc:sldMkLst>
          <pc:docMk/>
          <pc:sldMk cId="3554798101" sldId="283"/>
        </pc:sldMkLst>
      </pc:sldChg>
    </pc:docChg>
  </pc:docChgLst>
  <pc:docChgLst>
    <pc:chgData name="Guest User" userId="ec62f622839f6f08" providerId="Windows Live" clId="Web-{C5193CFC-1C80-4410-8872-C2BF6F3CFF94}"/>
    <pc:docChg chg="modSld">
      <pc:chgData name="Guest User" userId="ec62f622839f6f08" providerId="Windows Live" clId="Web-{C5193CFC-1C80-4410-8872-C2BF6F3CFF94}" dt="2024-09-12T01:56:19.384" v="69" actId="20577"/>
      <pc:docMkLst>
        <pc:docMk/>
      </pc:docMkLst>
      <pc:sldChg chg="modSp">
        <pc:chgData name="Guest User" userId="ec62f622839f6f08" providerId="Windows Live" clId="Web-{C5193CFC-1C80-4410-8872-C2BF6F3CFF94}" dt="2024-09-12T01:56:19.384" v="69" actId="20577"/>
        <pc:sldMkLst>
          <pc:docMk/>
          <pc:sldMk cId="3988335659" sldId="271"/>
        </pc:sldMkLst>
        <pc:spChg chg="mod">
          <ac:chgData name="Guest User" userId="ec62f622839f6f08" providerId="Windows Live" clId="Web-{C5193CFC-1C80-4410-8872-C2BF6F3CFF94}" dt="2024-09-12T01:56:19.384" v="69" actId="20577"/>
          <ac:spMkLst>
            <pc:docMk/>
            <pc:sldMk cId="3988335659" sldId="271"/>
            <ac:spMk id="6" creationId="{5FB5B185-22FA-2B00-5472-1A2DCAFBF879}"/>
          </ac:spMkLst>
        </pc:spChg>
      </pc:sldChg>
    </pc:docChg>
  </pc:docChgLst>
  <pc:docChgLst>
    <pc:chgData name="Guest User" providerId="Windows Live" clId="Web-{5FF082C4-2B76-4F5B-B25E-FF4017376842}"/>
    <pc:docChg chg="modSld">
      <pc:chgData name="Guest User" userId="" providerId="Windows Live" clId="Web-{5FF082C4-2B76-4F5B-B25E-FF4017376842}" dt="2024-09-08T21:08:01.633" v="7" actId="20577"/>
      <pc:docMkLst>
        <pc:docMk/>
      </pc:docMkLst>
      <pc:sldChg chg="modSp">
        <pc:chgData name="Guest User" userId="" providerId="Windows Live" clId="Web-{5FF082C4-2B76-4F5B-B25E-FF4017376842}" dt="2024-09-08T21:08:01.633" v="7" actId="20577"/>
        <pc:sldMkLst>
          <pc:docMk/>
          <pc:sldMk cId="3988335659" sldId="271"/>
        </pc:sldMkLst>
        <pc:spChg chg="mod">
          <ac:chgData name="Guest User" userId="" providerId="Windows Live" clId="Web-{5FF082C4-2B76-4F5B-B25E-FF4017376842}" dt="2024-09-08T21:08:01.633" v="7" actId="20577"/>
          <ac:spMkLst>
            <pc:docMk/>
            <pc:sldMk cId="3988335659" sldId="271"/>
            <ac:spMk id="6" creationId="{5FB5B185-22FA-2B00-5472-1A2DCAFBF879}"/>
          </ac:spMkLst>
        </pc:spChg>
      </pc:sldChg>
    </pc:docChg>
  </pc:docChgLst>
  <pc:docChgLst>
    <pc:chgData name="Guest User" userId="ec62f622839f6f08" providerId="Windows Live" clId="Web-{4FA7EA4A-6725-46C3-B299-AEB6F551B0C8}"/>
    <pc:docChg chg="modSld">
      <pc:chgData name="Guest User" userId="ec62f622839f6f08" providerId="Windows Live" clId="Web-{4FA7EA4A-6725-46C3-B299-AEB6F551B0C8}" dt="2024-09-11T01:45:20.538" v="56" actId="20577"/>
      <pc:docMkLst>
        <pc:docMk/>
      </pc:docMkLst>
      <pc:sldChg chg="modSp">
        <pc:chgData name="Guest User" userId="ec62f622839f6f08" providerId="Windows Live" clId="Web-{4FA7EA4A-6725-46C3-B299-AEB6F551B0C8}" dt="2024-09-11T01:45:20.538" v="56" actId="20577"/>
        <pc:sldMkLst>
          <pc:docMk/>
          <pc:sldMk cId="3988335659" sldId="271"/>
        </pc:sldMkLst>
        <pc:spChg chg="mod">
          <ac:chgData name="Guest User" userId="ec62f622839f6f08" providerId="Windows Live" clId="Web-{4FA7EA4A-6725-46C3-B299-AEB6F551B0C8}" dt="2024-09-11T01:45:20.538" v="56" actId="20577"/>
          <ac:spMkLst>
            <pc:docMk/>
            <pc:sldMk cId="3988335659" sldId="271"/>
            <ac:spMk id="6" creationId="{5FB5B185-22FA-2B00-5472-1A2DCAFBF879}"/>
          </ac:spMkLst>
        </pc:spChg>
      </pc:sldChg>
    </pc:docChg>
  </pc:docChgLst>
  <pc:docChgLst>
    <pc:chgData name="Guest User" providerId="Windows Live" clId="Web-{37092B5D-A6AC-45BF-AF38-AF92B580DF85}"/>
    <pc:docChg chg="addSld delSld modSld">
      <pc:chgData name="Guest User" userId="" providerId="Windows Live" clId="Web-{37092B5D-A6AC-45BF-AF38-AF92B580DF85}" dt="2024-09-08T02:38:37.660" v="678" actId="20577"/>
      <pc:docMkLst>
        <pc:docMk/>
      </pc:docMkLst>
      <pc:sldChg chg="modSp">
        <pc:chgData name="Guest User" userId="" providerId="Windows Live" clId="Web-{37092B5D-A6AC-45BF-AF38-AF92B580DF85}" dt="2024-09-08T02:38:37.660" v="678" actId="20577"/>
        <pc:sldMkLst>
          <pc:docMk/>
          <pc:sldMk cId="45523259" sldId="274"/>
        </pc:sldMkLst>
        <pc:spChg chg="mod">
          <ac:chgData name="Guest User" userId="" providerId="Windows Live" clId="Web-{37092B5D-A6AC-45BF-AF38-AF92B580DF85}" dt="2024-09-08T01:42:16.116" v="0" actId="20577"/>
          <ac:spMkLst>
            <pc:docMk/>
            <pc:sldMk cId="45523259" sldId="274"/>
            <ac:spMk id="2" creationId="{ADBE22D8-F53B-42CF-D869-598446290323}"/>
          </ac:spMkLst>
        </pc:spChg>
        <pc:spChg chg="mod">
          <ac:chgData name="Guest User" userId="" providerId="Windows Live" clId="Web-{37092B5D-A6AC-45BF-AF38-AF92B580DF85}" dt="2024-09-08T02:38:37.660" v="678" actId="20577"/>
          <ac:spMkLst>
            <pc:docMk/>
            <pc:sldMk cId="45523259" sldId="274"/>
            <ac:spMk id="6" creationId="{5FB5B185-22FA-2B00-5472-1A2DCAFBF879}"/>
          </ac:spMkLst>
        </pc:spChg>
      </pc:sldChg>
      <pc:sldChg chg="new del">
        <pc:chgData name="Guest User" userId="" providerId="Windows Live" clId="Web-{37092B5D-A6AC-45BF-AF38-AF92B580DF85}" dt="2024-09-08T01:43:33.212" v="13"/>
        <pc:sldMkLst>
          <pc:docMk/>
          <pc:sldMk cId="1521645314" sldId="284"/>
        </pc:sldMkLst>
      </pc:sldChg>
    </pc:docChg>
  </pc:docChgLst>
  <pc:docChgLst>
    <pc:chgData name="Guest User" userId="ec62f622839f6f08" providerId="Windows Live" clId="Web-{8F422352-56C2-4BE2-A8C9-D8B509FCB0BE}"/>
    <pc:docChg chg="modSld">
      <pc:chgData name="Guest User" userId="ec62f622839f6f08" providerId="Windows Live" clId="Web-{8F422352-56C2-4BE2-A8C9-D8B509FCB0BE}" dt="2024-09-08T21:57:03.909" v="154" actId="20577"/>
      <pc:docMkLst>
        <pc:docMk/>
      </pc:docMkLst>
      <pc:sldChg chg="addSp delSp modSp">
        <pc:chgData name="Guest User" userId="ec62f622839f6f08" providerId="Windows Live" clId="Web-{8F422352-56C2-4BE2-A8C9-D8B509FCB0BE}" dt="2024-09-08T21:57:03.909" v="154" actId="20577"/>
        <pc:sldMkLst>
          <pc:docMk/>
          <pc:sldMk cId="3988335659" sldId="271"/>
        </pc:sldMkLst>
        <pc:spChg chg="mod">
          <ac:chgData name="Guest User" userId="ec62f622839f6f08" providerId="Windows Live" clId="Web-{8F422352-56C2-4BE2-A8C9-D8B509FCB0BE}" dt="2024-09-08T21:23:32.280" v="1" actId="20577"/>
          <ac:spMkLst>
            <pc:docMk/>
            <pc:sldMk cId="3988335659" sldId="271"/>
            <ac:spMk id="2" creationId="{ADBE22D8-F53B-42CF-D869-598446290323}"/>
          </ac:spMkLst>
        </pc:spChg>
        <pc:spChg chg="add del mod">
          <ac:chgData name="Guest User" userId="ec62f622839f6f08" providerId="Windows Live" clId="Web-{8F422352-56C2-4BE2-A8C9-D8B509FCB0BE}" dt="2024-09-08T21:24:03.063" v="6"/>
          <ac:spMkLst>
            <pc:docMk/>
            <pc:sldMk cId="3988335659" sldId="271"/>
            <ac:spMk id="3" creationId="{2826EE56-9442-FF71-D49A-354A94150922}"/>
          </ac:spMkLst>
        </pc:spChg>
        <pc:spChg chg="add del mod">
          <ac:chgData name="Guest User" userId="ec62f622839f6f08" providerId="Windows Live" clId="Web-{8F422352-56C2-4BE2-A8C9-D8B509FCB0BE}" dt="2024-09-08T21:24:29.190" v="13"/>
          <ac:spMkLst>
            <pc:docMk/>
            <pc:sldMk cId="3988335659" sldId="271"/>
            <ac:spMk id="4" creationId="{2B1F113B-4694-B2D2-A941-EAE2E441667A}"/>
          </ac:spMkLst>
        </pc:spChg>
        <pc:spChg chg="mod">
          <ac:chgData name="Guest User" userId="ec62f622839f6f08" providerId="Windows Live" clId="Web-{8F422352-56C2-4BE2-A8C9-D8B509FCB0BE}" dt="2024-09-08T21:57:03.909" v="154" actId="20577"/>
          <ac:spMkLst>
            <pc:docMk/>
            <pc:sldMk cId="3988335659" sldId="271"/>
            <ac:spMk id="6" creationId="{5FB5B185-22FA-2B00-5472-1A2DCAFBF879}"/>
          </ac:spMkLst>
        </pc:spChg>
      </pc:sldChg>
    </pc:docChg>
  </pc:docChgLst>
  <pc:docChgLst>
    <pc:chgData name="Prince Uchegbulem" userId="dc9a45f91265af53" providerId="Windows Live" clId="Web-{41495B8D-99EE-46BC-9ECD-F6F9F1C1FD84}"/>
    <pc:docChg chg="modSld">
      <pc:chgData name="Prince Uchegbulem" userId="dc9a45f91265af53" providerId="Windows Live" clId="Web-{41495B8D-99EE-46BC-9ECD-F6F9F1C1FD84}" dt="2024-09-10T23:13:45.658" v="35" actId="20577"/>
      <pc:docMkLst>
        <pc:docMk/>
      </pc:docMkLst>
      <pc:sldChg chg="modSp">
        <pc:chgData name="Prince Uchegbulem" userId="dc9a45f91265af53" providerId="Windows Live" clId="Web-{41495B8D-99EE-46BC-9ECD-F6F9F1C1FD84}" dt="2024-09-10T23:13:45.658" v="35" actId="20577"/>
        <pc:sldMkLst>
          <pc:docMk/>
          <pc:sldMk cId="3840729197" sldId="277"/>
        </pc:sldMkLst>
        <pc:spChg chg="mod">
          <ac:chgData name="Prince Uchegbulem" userId="dc9a45f91265af53" providerId="Windows Live" clId="Web-{41495B8D-99EE-46BC-9ECD-F6F9F1C1FD84}" dt="2024-09-10T23:13:45.658" v="35" actId="20577"/>
          <ac:spMkLst>
            <pc:docMk/>
            <pc:sldMk cId="3840729197" sldId="277"/>
            <ac:spMk id="6" creationId="{5FB5B185-22FA-2B00-5472-1A2DCAFBF879}"/>
          </ac:spMkLst>
        </pc:spChg>
      </pc:sldChg>
    </pc:docChg>
  </pc:docChgLst>
  <pc:docChgLst>
    <pc:chgData name="leslie asaba" userId="6cf9f4f96b7a7c41" providerId="LiveId" clId="{F97F6138-ABBD-264F-8354-5B0D9CB560D7}"/>
    <pc:docChg chg="custSel modSld">
      <pc:chgData name="leslie asaba" userId="6cf9f4f96b7a7c41" providerId="LiveId" clId="{F97F6138-ABBD-264F-8354-5B0D9CB560D7}" dt="2024-09-11T01:17:25.034" v="1289" actId="20577"/>
      <pc:docMkLst>
        <pc:docMk/>
      </pc:docMkLst>
      <pc:sldChg chg="modSp">
        <pc:chgData name="leslie asaba" userId="6cf9f4f96b7a7c41" providerId="LiveId" clId="{F97F6138-ABBD-264F-8354-5B0D9CB560D7}" dt="2024-09-11T01:17:25.034" v="1289" actId="20577"/>
        <pc:sldMkLst>
          <pc:docMk/>
          <pc:sldMk cId="910466927" sldId="275"/>
        </pc:sldMkLst>
        <pc:spChg chg="mod">
          <ac:chgData name="leslie asaba" userId="6cf9f4f96b7a7c41" providerId="LiveId" clId="{F97F6138-ABBD-264F-8354-5B0D9CB560D7}" dt="2024-09-11T01:17:25.034" v="1289" actId="20577"/>
          <ac:spMkLst>
            <pc:docMk/>
            <pc:sldMk cId="910466927" sldId="275"/>
            <ac:spMk id="6" creationId="{5FB5B185-22FA-2B00-5472-1A2DCAFBF879}"/>
          </ac:spMkLst>
        </pc:spChg>
      </pc:sldChg>
    </pc:docChg>
  </pc:docChgLst>
  <pc:docChgLst>
    <pc:chgData name="Guest User" userId="ec62f622839f6f08" providerId="Windows Live" clId="Web-{2F1AAD32-8D2F-4452-A6A1-9DB9B9F3CA9D}"/>
    <pc:docChg chg="modSld">
      <pc:chgData name="Guest User" userId="ec62f622839f6f08" providerId="Windows Live" clId="Web-{2F1AAD32-8D2F-4452-A6A1-9DB9B9F3CA9D}" dt="2024-09-12T21:58:58.603" v="177" actId="20577"/>
      <pc:docMkLst>
        <pc:docMk/>
      </pc:docMkLst>
      <pc:sldChg chg="modSp">
        <pc:chgData name="Guest User" userId="ec62f622839f6f08" providerId="Windows Live" clId="Web-{2F1AAD32-8D2F-4452-A6A1-9DB9B9F3CA9D}" dt="2024-09-12T21:58:58.603" v="177" actId="20577"/>
        <pc:sldMkLst>
          <pc:docMk/>
          <pc:sldMk cId="3988335659" sldId="271"/>
        </pc:sldMkLst>
        <pc:spChg chg="mod">
          <ac:chgData name="Guest User" userId="ec62f622839f6f08" providerId="Windows Live" clId="Web-{2F1AAD32-8D2F-4452-A6A1-9DB9B9F3CA9D}" dt="2024-09-12T21:58:58.603" v="177" actId="20577"/>
          <ac:spMkLst>
            <pc:docMk/>
            <pc:sldMk cId="3988335659" sldId="271"/>
            <ac:spMk id="6" creationId="{5FB5B185-22FA-2B00-5472-1A2DCAFBF879}"/>
          </ac:spMkLst>
        </pc:spChg>
      </pc:sldChg>
    </pc:docChg>
  </pc:docChgLst>
  <pc:docChgLst>
    <pc:chgData name="Obinna Duru" userId="b0eb4df41ee8a276" providerId="LiveId" clId="{829CE0AB-6EC9-4957-8195-00FB6DD0210B}"/>
    <pc:docChg chg="undo custSel addSld modSld">
      <pc:chgData name="Obinna Duru" userId="b0eb4df41ee8a276" providerId="LiveId" clId="{829CE0AB-6EC9-4957-8195-00FB6DD0210B}" dt="2024-09-09T01:21:55.959" v="2370" actId="1076"/>
      <pc:docMkLst>
        <pc:docMk/>
      </pc:docMkLst>
      <pc:sldChg chg="addSp modSp mod">
        <pc:chgData name="Obinna Duru" userId="b0eb4df41ee8a276" providerId="LiveId" clId="{829CE0AB-6EC9-4957-8195-00FB6DD0210B}" dt="2024-09-09T00:24:36.154" v="1909" actId="20578"/>
        <pc:sldMkLst>
          <pc:docMk/>
          <pc:sldMk cId="85607532" sldId="257"/>
        </pc:sldMkLst>
        <pc:spChg chg="mod">
          <ac:chgData name="Obinna Duru" userId="b0eb4df41ee8a276" providerId="LiveId" clId="{829CE0AB-6EC9-4957-8195-00FB6DD0210B}" dt="2024-09-08T14:14:55.887" v="1818" actId="20577"/>
          <ac:spMkLst>
            <pc:docMk/>
            <pc:sldMk cId="85607532" sldId="257"/>
            <ac:spMk id="82" creationId="{C7CDEC45-ED0A-AC26-3969-9634EA32EDEE}"/>
          </ac:spMkLst>
        </pc:spChg>
        <pc:spChg chg="add mod">
          <ac:chgData name="Obinna Duru" userId="b0eb4df41ee8a276" providerId="LiveId" clId="{829CE0AB-6EC9-4957-8195-00FB6DD0210B}" dt="2024-09-08T14:14:16.569" v="1780" actId="1076"/>
          <ac:spMkLst>
            <pc:docMk/>
            <pc:sldMk cId="85607532" sldId="257"/>
            <ac:spMk id="86" creationId="{80501E03-433D-1201-E2A3-3E758FFA711D}"/>
          </ac:spMkLst>
        </pc:spChg>
        <pc:spChg chg="add mod">
          <ac:chgData name="Obinna Duru" userId="b0eb4df41ee8a276" providerId="LiveId" clId="{829CE0AB-6EC9-4957-8195-00FB6DD0210B}" dt="2024-09-08T14:14:35.084" v="1784" actId="20577"/>
          <ac:spMkLst>
            <pc:docMk/>
            <pc:sldMk cId="85607532" sldId="257"/>
            <ac:spMk id="87" creationId="{DBCF0946-2AAD-4BD7-E9F6-08F26699BCC3}"/>
          </ac:spMkLst>
        </pc:spChg>
        <pc:spChg chg="mod">
          <ac:chgData name="Obinna Duru" userId="b0eb4df41ee8a276" providerId="LiveId" clId="{829CE0AB-6EC9-4957-8195-00FB6DD0210B}" dt="2024-09-09T00:24:36.154" v="1909" actId="20578"/>
          <ac:spMkLst>
            <pc:docMk/>
            <pc:sldMk cId="85607532" sldId="257"/>
            <ac:spMk id="194" creationId="{F97ABB78-F441-7E95-6D92-C38268F5E032}"/>
          </ac:spMkLst>
        </pc:spChg>
        <pc:picChg chg="add mod">
          <ac:chgData name="Obinna Duru" userId="b0eb4df41ee8a276" providerId="LiveId" clId="{829CE0AB-6EC9-4957-8195-00FB6DD0210B}" dt="2024-09-08T14:14:00.555" v="1776" actId="1076"/>
          <ac:picMkLst>
            <pc:docMk/>
            <pc:sldMk cId="85607532" sldId="257"/>
            <ac:picMk id="85" creationId="{E85C7C98-5B3A-EF88-476A-E0B99031A5B7}"/>
          </ac:picMkLst>
        </pc:picChg>
      </pc:sldChg>
      <pc:sldChg chg="addSp delSp modSp mod">
        <pc:chgData name="Obinna Duru" userId="b0eb4df41ee8a276" providerId="LiveId" clId="{829CE0AB-6EC9-4957-8195-00FB6DD0210B}" dt="2024-09-09T00:28:03.348" v="1914" actId="20577"/>
        <pc:sldMkLst>
          <pc:docMk/>
          <pc:sldMk cId="2422469646" sldId="259"/>
        </pc:sldMkLst>
        <pc:spChg chg="mod">
          <ac:chgData name="Obinna Duru" userId="b0eb4df41ee8a276" providerId="LiveId" clId="{829CE0AB-6EC9-4957-8195-00FB6DD0210B}" dt="2024-09-09T00:28:03.348" v="1914" actId="20577"/>
          <ac:spMkLst>
            <pc:docMk/>
            <pc:sldMk cId="2422469646" sldId="259"/>
            <ac:spMk id="6" creationId="{5FB5B185-22FA-2B00-5472-1A2DCAFBF879}"/>
          </ac:spMkLst>
        </pc:spChg>
        <pc:spChg chg="add del mod">
          <ac:chgData name="Obinna Duru" userId="b0eb4df41ee8a276" providerId="LiveId" clId="{829CE0AB-6EC9-4957-8195-00FB6DD0210B}" dt="2024-09-08T12:57:08.698" v="1760" actId="478"/>
          <ac:spMkLst>
            <pc:docMk/>
            <pc:sldMk cId="2422469646" sldId="259"/>
            <ac:spMk id="8" creationId="{A615F157-0393-ADAD-B1B9-7574D5432110}"/>
          </ac:spMkLst>
        </pc:spChg>
      </pc:sldChg>
      <pc:sldChg chg="modSp mod">
        <pc:chgData name="Obinna Duru" userId="b0eb4df41ee8a276" providerId="LiveId" clId="{829CE0AB-6EC9-4957-8195-00FB6DD0210B}" dt="2024-09-09T00:21:51.482" v="1907" actId="1076"/>
        <pc:sldMkLst>
          <pc:docMk/>
          <pc:sldMk cId="1138476739" sldId="267"/>
        </pc:sldMkLst>
        <pc:spChg chg="mod">
          <ac:chgData name="Obinna Duru" userId="b0eb4df41ee8a276" providerId="LiveId" clId="{829CE0AB-6EC9-4957-8195-00FB6DD0210B}" dt="2024-09-09T00:21:51.482" v="1907" actId="1076"/>
          <ac:spMkLst>
            <pc:docMk/>
            <pc:sldMk cId="1138476739" sldId="267"/>
            <ac:spMk id="12" creationId="{5055B129-9F5F-80B7-88C5-148664F1DC3F}"/>
          </ac:spMkLst>
        </pc:spChg>
      </pc:sldChg>
      <pc:sldChg chg="modSp mod">
        <pc:chgData name="Obinna Duru" userId="b0eb4df41ee8a276" providerId="LiveId" clId="{829CE0AB-6EC9-4957-8195-00FB6DD0210B}" dt="2024-09-08T12:57:33.963" v="1763" actId="21"/>
        <pc:sldMkLst>
          <pc:docMk/>
          <pc:sldMk cId="3620180333" sldId="269"/>
        </pc:sldMkLst>
        <pc:spChg chg="mod">
          <ac:chgData name="Obinna Duru" userId="b0eb4df41ee8a276" providerId="LiveId" clId="{829CE0AB-6EC9-4957-8195-00FB6DD0210B}" dt="2024-09-08T12:57:33.963" v="1763" actId="21"/>
          <ac:spMkLst>
            <pc:docMk/>
            <pc:sldMk cId="3620180333" sldId="269"/>
            <ac:spMk id="6" creationId="{5FB5B185-22FA-2B00-5472-1A2DCAFBF879}"/>
          </ac:spMkLst>
        </pc:spChg>
      </pc:sldChg>
      <pc:sldChg chg="modSp mod">
        <pc:chgData name="Obinna Duru" userId="b0eb4df41ee8a276" providerId="LiveId" clId="{829CE0AB-6EC9-4957-8195-00FB6DD0210B}" dt="2024-09-09T01:02:42.167" v="2240" actId="14100"/>
        <pc:sldMkLst>
          <pc:docMk/>
          <pc:sldMk cId="3264019479" sldId="270"/>
        </pc:sldMkLst>
        <pc:spChg chg="mod">
          <ac:chgData name="Obinna Duru" userId="b0eb4df41ee8a276" providerId="LiveId" clId="{829CE0AB-6EC9-4957-8195-00FB6DD0210B}" dt="2024-09-09T01:02:42.167" v="2240" actId="14100"/>
          <ac:spMkLst>
            <pc:docMk/>
            <pc:sldMk cId="3264019479" sldId="270"/>
            <ac:spMk id="6" creationId="{5FB5B185-22FA-2B00-5472-1A2DCAFBF879}"/>
          </ac:spMkLst>
        </pc:spChg>
      </pc:sldChg>
      <pc:sldChg chg="modSp mod">
        <pc:chgData name="Obinna Duru" userId="b0eb4df41ee8a276" providerId="LiveId" clId="{829CE0AB-6EC9-4957-8195-00FB6DD0210B}" dt="2024-09-09T01:16:28.172" v="2323" actId="20577"/>
        <pc:sldMkLst>
          <pc:docMk/>
          <pc:sldMk cId="3988335659" sldId="271"/>
        </pc:sldMkLst>
        <pc:spChg chg="mod">
          <ac:chgData name="Obinna Duru" userId="b0eb4df41ee8a276" providerId="LiveId" clId="{829CE0AB-6EC9-4957-8195-00FB6DD0210B}" dt="2024-09-09T01:16:28.172" v="2323" actId="20577"/>
          <ac:spMkLst>
            <pc:docMk/>
            <pc:sldMk cId="3988335659" sldId="271"/>
            <ac:spMk id="6" creationId="{5FB5B185-22FA-2B00-5472-1A2DCAFBF879}"/>
          </ac:spMkLst>
        </pc:spChg>
      </pc:sldChg>
      <pc:sldChg chg="modSp mod">
        <pc:chgData name="Obinna Duru" userId="b0eb4df41ee8a276" providerId="LiveId" clId="{829CE0AB-6EC9-4957-8195-00FB6DD0210B}" dt="2024-09-09T01:20:33.332" v="2364" actId="20577"/>
        <pc:sldMkLst>
          <pc:docMk/>
          <pc:sldMk cId="2778063647" sldId="273"/>
        </pc:sldMkLst>
        <pc:spChg chg="mod">
          <ac:chgData name="Obinna Duru" userId="b0eb4df41ee8a276" providerId="LiveId" clId="{829CE0AB-6EC9-4957-8195-00FB6DD0210B}" dt="2024-09-09T01:20:33.332" v="2364" actId="20577"/>
          <ac:spMkLst>
            <pc:docMk/>
            <pc:sldMk cId="2778063647" sldId="273"/>
            <ac:spMk id="6" creationId="{5FB5B185-22FA-2B00-5472-1A2DCAFBF879}"/>
          </ac:spMkLst>
        </pc:spChg>
      </pc:sldChg>
      <pc:sldChg chg="modSp mod">
        <pc:chgData name="Obinna Duru" userId="b0eb4df41ee8a276" providerId="LiveId" clId="{829CE0AB-6EC9-4957-8195-00FB6DD0210B}" dt="2024-09-09T00:44:23.834" v="1949" actId="20577"/>
        <pc:sldMkLst>
          <pc:docMk/>
          <pc:sldMk cId="45523259" sldId="274"/>
        </pc:sldMkLst>
        <pc:spChg chg="mod">
          <ac:chgData name="Obinna Duru" userId="b0eb4df41ee8a276" providerId="LiveId" clId="{829CE0AB-6EC9-4957-8195-00FB6DD0210B}" dt="2024-09-09T00:37:05.008" v="1923" actId="20577"/>
          <ac:spMkLst>
            <pc:docMk/>
            <pc:sldMk cId="45523259" sldId="274"/>
            <ac:spMk id="2" creationId="{ADBE22D8-F53B-42CF-D869-598446290323}"/>
          </ac:spMkLst>
        </pc:spChg>
        <pc:spChg chg="mod">
          <ac:chgData name="Obinna Duru" userId="b0eb4df41ee8a276" providerId="LiveId" clId="{829CE0AB-6EC9-4957-8195-00FB6DD0210B}" dt="2024-09-09T00:44:23.834" v="1949" actId="20577"/>
          <ac:spMkLst>
            <pc:docMk/>
            <pc:sldMk cId="45523259" sldId="274"/>
            <ac:spMk id="6" creationId="{5FB5B185-22FA-2B00-5472-1A2DCAFBF879}"/>
          </ac:spMkLst>
        </pc:spChg>
      </pc:sldChg>
      <pc:sldChg chg="modSp mod">
        <pc:chgData name="Obinna Duru" userId="b0eb4df41ee8a276" providerId="LiveId" clId="{829CE0AB-6EC9-4957-8195-00FB6DD0210B}" dt="2024-09-09T01:17:59.646" v="2330" actId="6549"/>
        <pc:sldMkLst>
          <pc:docMk/>
          <pc:sldMk cId="2340609914" sldId="276"/>
        </pc:sldMkLst>
        <pc:spChg chg="mod">
          <ac:chgData name="Obinna Duru" userId="b0eb4df41ee8a276" providerId="LiveId" clId="{829CE0AB-6EC9-4957-8195-00FB6DD0210B}" dt="2024-09-09T01:17:59.646" v="2330" actId="6549"/>
          <ac:spMkLst>
            <pc:docMk/>
            <pc:sldMk cId="2340609914" sldId="276"/>
            <ac:spMk id="6" creationId="{5FB5B185-22FA-2B00-5472-1A2DCAFBF879}"/>
          </ac:spMkLst>
        </pc:spChg>
      </pc:sldChg>
      <pc:sldChg chg="modSp mod">
        <pc:chgData name="Obinna Duru" userId="b0eb4df41ee8a276" providerId="LiveId" clId="{829CE0AB-6EC9-4957-8195-00FB6DD0210B}" dt="2024-09-09T01:21:55.959" v="2370" actId="1076"/>
        <pc:sldMkLst>
          <pc:docMk/>
          <pc:sldMk cId="3840729197" sldId="277"/>
        </pc:sldMkLst>
        <pc:spChg chg="mod">
          <ac:chgData name="Obinna Duru" userId="b0eb4df41ee8a276" providerId="LiveId" clId="{829CE0AB-6EC9-4957-8195-00FB6DD0210B}" dt="2024-09-09T01:21:55.959" v="2370" actId="1076"/>
          <ac:spMkLst>
            <pc:docMk/>
            <pc:sldMk cId="3840729197" sldId="277"/>
            <ac:spMk id="6" creationId="{5FB5B185-22FA-2B00-5472-1A2DCAFBF879}"/>
          </ac:spMkLst>
        </pc:spChg>
      </pc:sldChg>
      <pc:sldChg chg="addSp delSp modSp mod">
        <pc:chgData name="Obinna Duru" userId="b0eb4df41ee8a276" providerId="LiveId" clId="{829CE0AB-6EC9-4957-8195-00FB6DD0210B}" dt="2024-09-08T14:44:16.881" v="1857" actId="1076"/>
        <pc:sldMkLst>
          <pc:docMk/>
          <pc:sldMk cId="2263468391" sldId="279"/>
        </pc:sldMkLst>
        <pc:spChg chg="del">
          <ac:chgData name="Obinna Duru" userId="b0eb4df41ee8a276" providerId="LiveId" clId="{829CE0AB-6EC9-4957-8195-00FB6DD0210B}" dt="2024-09-08T14:44:13.844" v="1856" actId="478"/>
          <ac:spMkLst>
            <pc:docMk/>
            <pc:sldMk cId="2263468391" sldId="279"/>
            <ac:spMk id="2" creationId="{30FE1BA0-9D6C-26E2-C10D-22F6DECC6C04}"/>
          </ac:spMkLst>
        </pc:spChg>
        <pc:spChg chg="del">
          <ac:chgData name="Obinna Duru" userId="b0eb4df41ee8a276" providerId="LiveId" clId="{829CE0AB-6EC9-4957-8195-00FB6DD0210B}" dt="2024-09-08T14:44:11.692" v="1855" actId="478"/>
          <ac:spMkLst>
            <pc:docMk/>
            <pc:sldMk cId="2263468391" sldId="279"/>
            <ac:spMk id="3" creationId="{EFF22082-984C-945A-E565-98E0AD0B18A3}"/>
          </ac:spMkLst>
        </pc:spChg>
        <pc:picChg chg="add mod">
          <ac:chgData name="Obinna Duru" userId="b0eb4df41ee8a276" providerId="LiveId" clId="{829CE0AB-6EC9-4957-8195-00FB6DD0210B}" dt="2024-09-08T14:44:16.881" v="1857" actId="1076"/>
          <ac:picMkLst>
            <pc:docMk/>
            <pc:sldMk cId="2263468391" sldId="279"/>
            <ac:picMk id="5" creationId="{B24DEC62-1485-A1FE-FD18-79C10866E609}"/>
          </ac:picMkLst>
        </pc:picChg>
      </pc:sldChg>
      <pc:sldChg chg="modSp mod">
        <pc:chgData name="Obinna Duru" userId="b0eb4df41ee8a276" providerId="LiveId" clId="{829CE0AB-6EC9-4957-8195-00FB6DD0210B}" dt="2024-09-07T18:49:11.415" v="484" actId="20577"/>
        <pc:sldMkLst>
          <pc:docMk/>
          <pc:sldMk cId="1833672862" sldId="280"/>
        </pc:sldMkLst>
        <pc:spChg chg="mod">
          <ac:chgData name="Obinna Duru" userId="b0eb4df41ee8a276" providerId="LiveId" clId="{829CE0AB-6EC9-4957-8195-00FB6DD0210B}" dt="2024-09-07T18:49:11.415" v="484" actId="20577"/>
          <ac:spMkLst>
            <pc:docMk/>
            <pc:sldMk cId="1833672862" sldId="280"/>
            <ac:spMk id="2" creationId="{ADBE22D8-F53B-42CF-D869-598446290323}"/>
          </ac:spMkLst>
        </pc:spChg>
      </pc:sldChg>
      <pc:sldChg chg="modSp mod">
        <pc:chgData name="Obinna Duru" userId="b0eb4df41ee8a276" providerId="LiveId" clId="{829CE0AB-6EC9-4957-8195-00FB6DD0210B}" dt="2024-09-07T18:49:03.385" v="478" actId="20577"/>
        <pc:sldMkLst>
          <pc:docMk/>
          <pc:sldMk cId="2055831162" sldId="281"/>
        </pc:sldMkLst>
        <pc:spChg chg="mod">
          <ac:chgData name="Obinna Duru" userId="b0eb4df41ee8a276" providerId="LiveId" clId="{829CE0AB-6EC9-4957-8195-00FB6DD0210B}" dt="2024-09-07T18:49:03.385" v="478" actId="20577"/>
          <ac:spMkLst>
            <pc:docMk/>
            <pc:sldMk cId="2055831162" sldId="281"/>
            <ac:spMk id="2" creationId="{ADBE22D8-F53B-42CF-D869-598446290323}"/>
          </ac:spMkLst>
        </pc:spChg>
      </pc:sldChg>
      <pc:sldChg chg="modSp mod">
        <pc:chgData name="Obinna Duru" userId="b0eb4df41ee8a276" providerId="LiveId" clId="{829CE0AB-6EC9-4957-8195-00FB6DD0210B}" dt="2024-09-07T18:49:18.846" v="490" actId="20577"/>
        <pc:sldMkLst>
          <pc:docMk/>
          <pc:sldMk cId="2786759322" sldId="282"/>
        </pc:sldMkLst>
        <pc:spChg chg="mod">
          <ac:chgData name="Obinna Duru" userId="b0eb4df41ee8a276" providerId="LiveId" clId="{829CE0AB-6EC9-4957-8195-00FB6DD0210B}" dt="2024-09-07T18:49:18.846" v="490" actId="20577"/>
          <ac:spMkLst>
            <pc:docMk/>
            <pc:sldMk cId="2786759322" sldId="282"/>
            <ac:spMk id="2" creationId="{ADBE22D8-F53B-42CF-D869-598446290323}"/>
          </ac:spMkLst>
        </pc:spChg>
      </pc:sldChg>
      <pc:sldChg chg="delSp modSp add mod">
        <pc:chgData name="Obinna Duru" userId="b0eb4df41ee8a276" providerId="LiveId" clId="{829CE0AB-6EC9-4957-8195-00FB6DD0210B}" dt="2024-09-08T18:43:29.487" v="1906" actId="20577"/>
        <pc:sldMkLst>
          <pc:docMk/>
          <pc:sldMk cId="1534404831" sldId="284"/>
        </pc:sldMkLst>
        <pc:spChg chg="mod">
          <ac:chgData name="Obinna Duru" userId="b0eb4df41ee8a276" providerId="LiveId" clId="{829CE0AB-6EC9-4957-8195-00FB6DD0210B}" dt="2024-09-08T18:43:29.487" v="1906" actId="20577"/>
          <ac:spMkLst>
            <pc:docMk/>
            <pc:sldMk cId="1534404831" sldId="284"/>
            <ac:spMk id="6" creationId="{5FB5B185-22FA-2B00-5472-1A2DCAFBF879}"/>
          </ac:spMkLst>
        </pc:spChg>
        <pc:spChg chg="del">
          <ac:chgData name="Obinna Duru" userId="b0eb4df41ee8a276" providerId="LiveId" clId="{829CE0AB-6EC9-4957-8195-00FB6DD0210B}" dt="2024-09-08T12:57:02.278" v="1759" actId="478"/>
          <ac:spMkLst>
            <pc:docMk/>
            <pc:sldMk cId="1534404831" sldId="284"/>
            <ac:spMk id="8" creationId="{A615F157-0393-ADAD-B1B9-7574D5432110}"/>
          </ac:spMkLst>
        </pc:spChg>
      </pc:sldChg>
    </pc:docChg>
  </pc:docChgLst>
  <pc:docChgLst>
    <pc:chgData name="Guest User" providerId="Windows Live" clId="Web-{5071763C-21F0-4CFB-B8D9-EB169F08FAC2}"/>
    <pc:docChg chg="addSld delSld modSld">
      <pc:chgData name="Guest User" userId="" providerId="Windows Live" clId="Web-{5071763C-21F0-4CFB-B8D9-EB169F08FAC2}" dt="2024-09-10T16:03:06.792" v="1418" actId="20577"/>
      <pc:docMkLst>
        <pc:docMk/>
      </pc:docMkLst>
      <pc:sldChg chg="modSp">
        <pc:chgData name="Guest User" userId="" providerId="Windows Live" clId="Web-{5071763C-21F0-4CFB-B8D9-EB169F08FAC2}" dt="2024-09-10T16:03:06.792" v="1418" actId="20577"/>
        <pc:sldMkLst>
          <pc:docMk/>
          <pc:sldMk cId="4047022668" sldId="278"/>
        </pc:sldMkLst>
        <pc:spChg chg="mod">
          <ac:chgData name="Guest User" userId="" providerId="Windows Live" clId="Web-{5071763C-21F0-4CFB-B8D9-EB169F08FAC2}" dt="2024-09-10T14:13:59.084" v="7" actId="20577"/>
          <ac:spMkLst>
            <pc:docMk/>
            <pc:sldMk cId="4047022668" sldId="278"/>
            <ac:spMk id="2" creationId="{ADBE22D8-F53B-42CF-D869-598446290323}"/>
          </ac:spMkLst>
        </pc:spChg>
        <pc:spChg chg="mod">
          <ac:chgData name="Guest User" userId="" providerId="Windows Live" clId="Web-{5071763C-21F0-4CFB-B8D9-EB169F08FAC2}" dt="2024-09-10T16:03:06.792" v="1418" actId="20577"/>
          <ac:spMkLst>
            <pc:docMk/>
            <pc:sldMk cId="4047022668" sldId="278"/>
            <ac:spMk id="6" creationId="{5FB5B185-22FA-2B00-5472-1A2DCAFBF879}"/>
          </ac:spMkLst>
        </pc:spChg>
      </pc:sldChg>
      <pc:sldChg chg="new del">
        <pc:chgData name="Guest User" userId="" providerId="Windows Live" clId="Web-{5071763C-21F0-4CFB-B8D9-EB169F08FAC2}" dt="2024-09-10T14:13:20.193" v="3"/>
        <pc:sldMkLst>
          <pc:docMk/>
          <pc:sldMk cId="3419259747" sldId="285"/>
        </pc:sldMkLst>
      </pc:sldChg>
    </pc:docChg>
  </pc:docChgLst>
  <pc:docChgLst>
    <pc:chgData name="Adaobi Duru" userId="b22ef1cd7f16b6d5" providerId="Windows Live" clId="Web-{71F33D55-11F6-4395-A6B0-AF39945E71BA}"/>
    <pc:docChg chg="addSld modSld">
      <pc:chgData name="Adaobi Duru" userId="b22ef1cd7f16b6d5" providerId="Windows Live" clId="Web-{71F33D55-11F6-4395-A6B0-AF39945E71BA}" dt="2024-09-07T18:57:21.796" v="363" actId="20577"/>
      <pc:docMkLst>
        <pc:docMk/>
      </pc:docMkLst>
      <pc:sldChg chg="modSp">
        <pc:chgData name="Adaobi Duru" userId="b22ef1cd7f16b6d5" providerId="Windows Live" clId="Web-{71F33D55-11F6-4395-A6B0-AF39945E71BA}" dt="2024-09-07T18:57:21.796" v="363" actId="20577"/>
        <pc:sldMkLst>
          <pc:docMk/>
          <pc:sldMk cId="2778063647" sldId="273"/>
        </pc:sldMkLst>
        <pc:spChg chg="mod">
          <ac:chgData name="Adaobi Duru" userId="b22ef1cd7f16b6d5" providerId="Windows Live" clId="Web-{71F33D55-11F6-4395-A6B0-AF39945E71BA}" dt="2024-09-07T18:31:05.257" v="8" actId="20577"/>
          <ac:spMkLst>
            <pc:docMk/>
            <pc:sldMk cId="2778063647" sldId="273"/>
            <ac:spMk id="2" creationId="{ADBE22D8-F53B-42CF-D869-598446290323}"/>
          </ac:spMkLst>
        </pc:spChg>
        <pc:spChg chg="mod">
          <ac:chgData name="Adaobi Duru" userId="b22ef1cd7f16b6d5" providerId="Windows Live" clId="Web-{71F33D55-11F6-4395-A6B0-AF39945E71BA}" dt="2024-09-07T18:57:21.796" v="363" actId="20577"/>
          <ac:spMkLst>
            <pc:docMk/>
            <pc:sldMk cId="2778063647" sldId="273"/>
            <ac:spMk id="6" creationId="{5FB5B185-22FA-2B00-5472-1A2DCAFBF879}"/>
          </ac:spMkLst>
        </pc:spChg>
      </pc:sldChg>
      <pc:sldChg chg="modSp new">
        <pc:chgData name="Adaobi Duru" userId="b22ef1cd7f16b6d5" providerId="Windows Live" clId="Web-{71F33D55-11F6-4395-A6B0-AF39945E71BA}" dt="2024-09-07T18:37:29.693" v="188" actId="20577"/>
        <pc:sldMkLst>
          <pc:docMk/>
          <pc:sldMk cId="3554798101" sldId="283"/>
        </pc:sldMkLst>
        <pc:spChg chg="mod">
          <ac:chgData name="Adaobi Duru" userId="b22ef1cd7f16b6d5" providerId="Windows Live" clId="Web-{71F33D55-11F6-4395-A6B0-AF39945E71BA}" dt="2024-09-07T18:33:28.809" v="36" actId="20577"/>
          <ac:spMkLst>
            <pc:docMk/>
            <pc:sldMk cId="3554798101" sldId="283"/>
            <ac:spMk id="2" creationId="{371CB716-007A-CBB8-818F-E829602536F4}"/>
          </ac:spMkLst>
        </pc:spChg>
        <pc:spChg chg="mod">
          <ac:chgData name="Adaobi Duru" userId="b22ef1cd7f16b6d5" providerId="Windows Live" clId="Web-{71F33D55-11F6-4395-A6B0-AF39945E71BA}" dt="2024-09-07T18:37:29.693" v="188" actId="20577"/>
          <ac:spMkLst>
            <pc:docMk/>
            <pc:sldMk cId="3554798101" sldId="283"/>
            <ac:spMk id="3" creationId="{9A8078EF-6744-2B5D-2373-3DB82FD08022}"/>
          </ac:spMkLst>
        </pc:spChg>
      </pc:sldChg>
    </pc:docChg>
  </pc:docChgLst>
  <pc:docChgLst>
    <pc:chgData name="Guest User" userId="ec62f622839f6f08" providerId="Windows Live" clId="Web-{BE28ED19-5137-4C2F-AFAC-46A7CB57D858}"/>
    <pc:docChg chg="modSld">
      <pc:chgData name="Guest User" userId="ec62f622839f6f08" providerId="Windows Live" clId="Web-{BE28ED19-5137-4C2F-AFAC-46A7CB57D858}" dt="2024-09-12T02:39:12.567" v="270" actId="20577"/>
      <pc:docMkLst>
        <pc:docMk/>
      </pc:docMkLst>
      <pc:sldChg chg="modSp">
        <pc:chgData name="Guest User" userId="ec62f622839f6f08" providerId="Windows Live" clId="Web-{BE28ED19-5137-4C2F-AFAC-46A7CB57D858}" dt="2024-09-12T02:39:12.567" v="270" actId="20577"/>
        <pc:sldMkLst>
          <pc:docMk/>
          <pc:sldMk cId="3988335659" sldId="271"/>
        </pc:sldMkLst>
        <pc:spChg chg="mod">
          <ac:chgData name="Guest User" userId="ec62f622839f6f08" providerId="Windows Live" clId="Web-{BE28ED19-5137-4C2F-AFAC-46A7CB57D858}" dt="2024-09-12T02:39:12.567" v="270" actId="20577"/>
          <ac:spMkLst>
            <pc:docMk/>
            <pc:sldMk cId="3988335659" sldId="271"/>
            <ac:spMk id="6" creationId="{5FB5B185-22FA-2B00-5472-1A2DCAFBF879}"/>
          </ac:spMkLst>
        </pc:spChg>
      </pc:sldChg>
    </pc:docChg>
  </pc:docChgLst>
  <pc:docChgLst>
    <pc:chgData name="Guest User" providerId="Windows Live" clId="Web-{80407F2B-C0E6-47BB-8075-2DEE17AAC031}"/>
    <pc:docChg chg="modSld">
      <pc:chgData name="Guest User" userId="" providerId="Windows Live" clId="Web-{80407F2B-C0E6-47BB-8075-2DEE17AAC031}" dt="2024-09-09T05:28:10.938" v="1285" actId="20577"/>
      <pc:docMkLst>
        <pc:docMk/>
      </pc:docMkLst>
      <pc:sldChg chg="modSp">
        <pc:chgData name="Guest User" userId="" providerId="Windows Live" clId="Web-{80407F2B-C0E6-47BB-8075-2DEE17AAC031}" dt="2024-09-09T05:28:10.938" v="1285" actId="20577"/>
        <pc:sldMkLst>
          <pc:docMk/>
          <pc:sldMk cId="45523259" sldId="274"/>
        </pc:sldMkLst>
        <pc:spChg chg="mod">
          <ac:chgData name="Guest User" userId="" providerId="Windows Live" clId="Web-{80407F2B-C0E6-47BB-8075-2DEE17AAC031}" dt="2024-09-09T05:28:10.938" v="1285" actId="20577"/>
          <ac:spMkLst>
            <pc:docMk/>
            <pc:sldMk cId="45523259" sldId="274"/>
            <ac:spMk id="6" creationId="{5FB5B185-22FA-2B00-5472-1A2DCAFBF8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5770" y="1316959"/>
            <a:ext cx="5052060" cy="2801561"/>
          </a:xfrm>
        </p:spPr>
        <p:txBody>
          <a:bodyPr anchor="b"/>
          <a:lstStyle>
            <a:lvl1pPr algn="ctr">
              <a:defRPr sz="3900"/>
            </a:lvl1pPr>
          </a:lstStyle>
          <a:p>
            <a:r>
              <a:rPr lang="en-US"/>
              <a:t>Click to edit Master title style</a:t>
            </a:r>
          </a:p>
        </p:txBody>
      </p:sp>
      <p:sp>
        <p:nvSpPr>
          <p:cNvPr id="3" name="Subtitle 2"/>
          <p:cNvSpPr>
            <a:spLocks noGrp="1"/>
          </p:cNvSpPr>
          <p:nvPr>
            <p:ph type="subTitle" idx="1"/>
          </p:nvPr>
        </p:nvSpPr>
        <p:spPr>
          <a:xfrm>
            <a:off x="742951" y="4226558"/>
            <a:ext cx="4457700" cy="1942838"/>
          </a:xfrm>
        </p:spPr>
        <p:txBody>
          <a:bodyPr/>
          <a:lstStyle>
            <a:lvl1pPr marL="0" indent="0" algn="ctr">
              <a:buNone/>
              <a:defRPr sz="1560"/>
            </a:lvl1pPr>
            <a:lvl2pPr marL="297180" indent="0" algn="ctr">
              <a:buNone/>
              <a:defRPr sz="1300"/>
            </a:lvl2pPr>
            <a:lvl3pPr marL="594360" indent="0" algn="ctr">
              <a:buNone/>
              <a:defRPr sz="1170"/>
            </a:lvl3pPr>
            <a:lvl4pPr marL="891540" indent="0" algn="ctr">
              <a:buNone/>
              <a:defRPr sz="1040"/>
            </a:lvl4pPr>
            <a:lvl5pPr marL="1188720" indent="0" algn="ctr">
              <a:buNone/>
              <a:defRPr sz="1040"/>
            </a:lvl5pPr>
            <a:lvl6pPr marL="1485900" indent="0" algn="ctr">
              <a:buNone/>
              <a:defRPr sz="1040"/>
            </a:lvl6pPr>
            <a:lvl7pPr marL="1783080" indent="0" algn="ctr">
              <a:buNone/>
              <a:defRPr sz="1040"/>
            </a:lvl7pPr>
            <a:lvl8pPr marL="2080260" indent="0" algn="ctr">
              <a:buNone/>
              <a:defRPr sz="1040"/>
            </a:lvl8pPr>
            <a:lvl9pPr marL="2377440" indent="0" algn="ctr">
              <a:buNone/>
              <a:defRPr sz="1040"/>
            </a:lvl9pPr>
          </a:lstStyle>
          <a:p>
            <a:r>
              <a:rPr lang="en-US"/>
              <a:t>Click to edit Master subtitle style</a:t>
            </a:r>
          </a:p>
        </p:txBody>
      </p:sp>
      <p:sp>
        <p:nvSpPr>
          <p:cNvPr id="4" name="Date Placeholder 3"/>
          <p:cNvSpPr>
            <a:spLocks noGrp="1"/>
          </p:cNvSpPr>
          <p:nvPr>
            <p:ph type="dt" sz="half" idx="10"/>
          </p:nvPr>
        </p:nvSpPr>
        <p:spPr/>
        <p:txBody>
          <a:bodyPr/>
          <a:lstStyle/>
          <a:p>
            <a:fld id="{244A2F81-571C-44AA-B825-9F6FC0BB533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35215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A2F81-571C-44AA-B825-9F6FC0BB533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62391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253390" y="428431"/>
            <a:ext cx="1281589" cy="681949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8624" y="428431"/>
            <a:ext cx="3770471" cy="68194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A2F81-571C-44AA-B825-9F6FC0BB533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94349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4A2F81-571C-44AA-B825-9F6FC0BB533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98094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5528" y="2006173"/>
            <a:ext cx="5126355" cy="3347344"/>
          </a:xfrm>
        </p:spPr>
        <p:txBody>
          <a:bodyPr anchor="b"/>
          <a:lstStyle>
            <a:lvl1pPr>
              <a:defRPr sz="3900"/>
            </a:lvl1pPr>
          </a:lstStyle>
          <a:p>
            <a:r>
              <a:rPr lang="en-US"/>
              <a:t>Click to edit Master title style</a:t>
            </a:r>
          </a:p>
        </p:txBody>
      </p:sp>
      <p:sp>
        <p:nvSpPr>
          <p:cNvPr id="3" name="Text Placeholder 2"/>
          <p:cNvSpPr>
            <a:spLocks noGrp="1"/>
          </p:cNvSpPr>
          <p:nvPr>
            <p:ph type="body" idx="1"/>
          </p:nvPr>
        </p:nvSpPr>
        <p:spPr>
          <a:xfrm>
            <a:off x="405528" y="5385185"/>
            <a:ext cx="5126355" cy="1760289"/>
          </a:xfrm>
        </p:spPr>
        <p:txBody>
          <a:bodyPr/>
          <a:lstStyle>
            <a:lvl1pPr marL="0" indent="0">
              <a:buNone/>
              <a:defRPr sz="1560">
                <a:solidFill>
                  <a:schemeClr val="tx1">
                    <a:tint val="82000"/>
                  </a:schemeClr>
                </a:solidFill>
              </a:defRPr>
            </a:lvl1pPr>
            <a:lvl2pPr marL="297180" indent="0">
              <a:buNone/>
              <a:defRPr sz="1300">
                <a:solidFill>
                  <a:schemeClr val="tx1">
                    <a:tint val="82000"/>
                  </a:schemeClr>
                </a:solidFill>
              </a:defRPr>
            </a:lvl2pPr>
            <a:lvl3pPr marL="594360" indent="0">
              <a:buNone/>
              <a:defRPr sz="1170">
                <a:solidFill>
                  <a:schemeClr val="tx1">
                    <a:tint val="82000"/>
                  </a:schemeClr>
                </a:solidFill>
              </a:defRPr>
            </a:lvl3pPr>
            <a:lvl4pPr marL="891540" indent="0">
              <a:buNone/>
              <a:defRPr sz="1040">
                <a:solidFill>
                  <a:schemeClr val="tx1">
                    <a:tint val="82000"/>
                  </a:schemeClr>
                </a:solidFill>
              </a:defRPr>
            </a:lvl4pPr>
            <a:lvl5pPr marL="1188720" indent="0">
              <a:buNone/>
              <a:defRPr sz="1040">
                <a:solidFill>
                  <a:schemeClr val="tx1">
                    <a:tint val="82000"/>
                  </a:schemeClr>
                </a:solidFill>
              </a:defRPr>
            </a:lvl5pPr>
            <a:lvl6pPr marL="1485900" indent="0">
              <a:buNone/>
              <a:defRPr sz="1040">
                <a:solidFill>
                  <a:schemeClr val="tx1">
                    <a:tint val="82000"/>
                  </a:schemeClr>
                </a:solidFill>
              </a:defRPr>
            </a:lvl6pPr>
            <a:lvl7pPr marL="1783080" indent="0">
              <a:buNone/>
              <a:defRPr sz="1040">
                <a:solidFill>
                  <a:schemeClr val="tx1">
                    <a:tint val="82000"/>
                  </a:schemeClr>
                </a:solidFill>
              </a:defRPr>
            </a:lvl7pPr>
            <a:lvl8pPr marL="2080260" indent="0">
              <a:buNone/>
              <a:defRPr sz="1040">
                <a:solidFill>
                  <a:schemeClr val="tx1">
                    <a:tint val="82000"/>
                  </a:schemeClr>
                </a:solidFill>
              </a:defRPr>
            </a:lvl8pPr>
            <a:lvl9pPr marL="2377440" indent="0">
              <a:buNone/>
              <a:defRPr sz="104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4A2F81-571C-44AA-B825-9F6FC0BB533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7185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8624" y="2142151"/>
            <a:ext cx="2526030" cy="510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08949" y="2142151"/>
            <a:ext cx="2526030" cy="5105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4A2F81-571C-44AA-B825-9F6FC0BB533B}"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47749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397" y="428434"/>
            <a:ext cx="5126355" cy="1555388"/>
          </a:xfrm>
        </p:spPr>
        <p:txBody>
          <a:bodyPr/>
          <a:lstStyle/>
          <a:p>
            <a:r>
              <a:rPr lang="en-US"/>
              <a:t>Click to edit Master title style</a:t>
            </a:r>
          </a:p>
        </p:txBody>
      </p:sp>
      <p:sp>
        <p:nvSpPr>
          <p:cNvPr id="3" name="Text Placeholder 2"/>
          <p:cNvSpPr>
            <a:spLocks noGrp="1"/>
          </p:cNvSpPr>
          <p:nvPr>
            <p:ph type="body" idx="1"/>
          </p:nvPr>
        </p:nvSpPr>
        <p:spPr>
          <a:xfrm>
            <a:off x="409398" y="1972643"/>
            <a:ext cx="2514421" cy="966762"/>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a:t>Click to edit Master text styles</a:t>
            </a:r>
          </a:p>
        </p:txBody>
      </p:sp>
      <p:sp>
        <p:nvSpPr>
          <p:cNvPr id="4" name="Content Placeholder 3"/>
          <p:cNvSpPr>
            <a:spLocks noGrp="1"/>
          </p:cNvSpPr>
          <p:nvPr>
            <p:ph sz="half" idx="2"/>
          </p:nvPr>
        </p:nvSpPr>
        <p:spPr>
          <a:xfrm>
            <a:off x="409398" y="2939404"/>
            <a:ext cx="2514421" cy="4323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08949" y="1972643"/>
            <a:ext cx="2526804" cy="966762"/>
          </a:xfrm>
        </p:spPr>
        <p:txBody>
          <a:bodyPr anchor="b"/>
          <a:lstStyle>
            <a:lvl1pPr marL="0" indent="0">
              <a:buNone/>
              <a:defRPr sz="1560" b="1"/>
            </a:lvl1pPr>
            <a:lvl2pPr marL="297180" indent="0">
              <a:buNone/>
              <a:defRPr sz="1300" b="1"/>
            </a:lvl2pPr>
            <a:lvl3pPr marL="594360" indent="0">
              <a:buNone/>
              <a:defRPr sz="1170" b="1"/>
            </a:lvl3pPr>
            <a:lvl4pPr marL="891540" indent="0">
              <a:buNone/>
              <a:defRPr sz="1040" b="1"/>
            </a:lvl4pPr>
            <a:lvl5pPr marL="1188720" indent="0">
              <a:buNone/>
              <a:defRPr sz="1040" b="1"/>
            </a:lvl5pPr>
            <a:lvl6pPr marL="1485900" indent="0">
              <a:buNone/>
              <a:defRPr sz="1040" b="1"/>
            </a:lvl6pPr>
            <a:lvl7pPr marL="1783080" indent="0">
              <a:buNone/>
              <a:defRPr sz="1040" b="1"/>
            </a:lvl7pPr>
            <a:lvl8pPr marL="2080260" indent="0">
              <a:buNone/>
              <a:defRPr sz="1040" b="1"/>
            </a:lvl8pPr>
            <a:lvl9pPr marL="2377440" indent="0">
              <a:buNone/>
              <a:defRPr sz="1040" b="1"/>
            </a:lvl9pPr>
          </a:lstStyle>
          <a:p>
            <a:pPr lvl="0"/>
            <a:r>
              <a:rPr lang="en-US"/>
              <a:t>Click to edit Master text styles</a:t>
            </a:r>
          </a:p>
        </p:txBody>
      </p:sp>
      <p:sp>
        <p:nvSpPr>
          <p:cNvPr id="6" name="Content Placeholder 5"/>
          <p:cNvSpPr>
            <a:spLocks noGrp="1"/>
          </p:cNvSpPr>
          <p:nvPr>
            <p:ph sz="quarter" idx="4"/>
          </p:nvPr>
        </p:nvSpPr>
        <p:spPr>
          <a:xfrm>
            <a:off x="3008949" y="2939404"/>
            <a:ext cx="2526804" cy="4323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4A2F81-571C-44AA-B825-9F6FC0BB533B}"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12876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4A2F81-571C-44AA-B825-9F6FC0BB533B}"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232453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A2F81-571C-44AA-B825-9F6FC0BB533B}"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348839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36469"/>
            <a:ext cx="1916966" cy="1877642"/>
          </a:xfrm>
        </p:spPr>
        <p:txBody>
          <a:bodyPr anchor="b"/>
          <a:lstStyle>
            <a:lvl1pPr>
              <a:defRPr sz="2080"/>
            </a:lvl1pPr>
          </a:lstStyle>
          <a:p>
            <a:r>
              <a:rPr lang="en-US"/>
              <a:t>Click to edit Master title style</a:t>
            </a:r>
          </a:p>
        </p:txBody>
      </p:sp>
      <p:sp>
        <p:nvSpPr>
          <p:cNvPr id="3" name="Content Placeholder 2"/>
          <p:cNvSpPr>
            <a:spLocks noGrp="1"/>
          </p:cNvSpPr>
          <p:nvPr>
            <p:ph idx="1"/>
          </p:nvPr>
        </p:nvSpPr>
        <p:spPr>
          <a:xfrm>
            <a:off x="2526804" y="1158627"/>
            <a:ext cx="3008948" cy="5718614"/>
          </a:xfrm>
        </p:spPr>
        <p:txBody>
          <a:bodyPr/>
          <a:lstStyle>
            <a:lvl1pPr>
              <a:defRPr sz="2080"/>
            </a:lvl1pPr>
            <a:lvl2pPr>
              <a:defRPr sz="1820"/>
            </a:lvl2pPr>
            <a:lvl3pPr>
              <a:defRPr sz="156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9397" y="2414111"/>
            <a:ext cx="1916966" cy="4472440"/>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a:t>Click to edit Master text styles</a:t>
            </a:r>
          </a:p>
        </p:txBody>
      </p:sp>
      <p:sp>
        <p:nvSpPr>
          <p:cNvPr id="5" name="Date Placeholder 4"/>
          <p:cNvSpPr>
            <a:spLocks noGrp="1"/>
          </p:cNvSpPr>
          <p:nvPr>
            <p:ph type="dt" sz="half" idx="10"/>
          </p:nvPr>
        </p:nvSpPr>
        <p:spPr/>
        <p:txBody>
          <a:bodyPr/>
          <a:lstStyle/>
          <a:p>
            <a:fld id="{244A2F81-571C-44AA-B825-9F6FC0BB533B}"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2941414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9397" y="536469"/>
            <a:ext cx="1916966" cy="1877642"/>
          </a:xfrm>
        </p:spPr>
        <p:txBody>
          <a:bodyPr anchor="b"/>
          <a:lstStyle>
            <a:lvl1pPr>
              <a:defRPr sz="2080"/>
            </a:lvl1pPr>
          </a:lstStyle>
          <a:p>
            <a:r>
              <a:rPr lang="en-US"/>
              <a:t>Click to edit Master title style</a:t>
            </a:r>
          </a:p>
        </p:txBody>
      </p:sp>
      <p:sp>
        <p:nvSpPr>
          <p:cNvPr id="3" name="Picture Placeholder 2"/>
          <p:cNvSpPr>
            <a:spLocks noGrp="1" noChangeAspect="1"/>
          </p:cNvSpPr>
          <p:nvPr>
            <p:ph type="pic" idx="1"/>
          </p:nvPr>
        </p:nvSpPr>
        <p:spPr>
          <a:xfrm>
            <a:off x="2526804" y="1158627"/>
            <a:ext cx="3008948" cy="5718614"/>
          </a:xfrm>
        </p:spPr>
        <p:txBody>
          <a:bodyPr anchor="t"/>
          <a:lstStyle>
            <a:lvl1pPr marL="0" indent="0">
              <a:buNone/>
              <a:defRPr sz="2080"/>
            </a:lvl1pPr>
            <a:lvl2pPr marL="297180" indent="0">
              <a:buNone/>
              <a:defRPr sz="1820"/>
            </a:lvl2pPr>
            <a:lvl3pPr marL="594360" indent="0">
              <a:buNone/>
              <a:defRPr sz="1560"/>
            </a:lvl3pPr>
            <a:lvl4pPr marL="891540" indent="0">
              <a:buNone/>
              <a:defRPr sz="1300"/>
            </a:lvl4pPr>
            <a:lvl5pPr marL="1188720" indent="0">
              <a:buNone/>
              <a:defRPr sz="1300"/>
            </a:lvl5pPr>
            <a:lvl6pPr marL="1485900" indent="0">
              <a:buNone/>
              <a:defRPr sz="1300"/>
            </a:lvl6pPr>
            <a:lvl7pPr marL="1783080" indent="0">
              <a:buNone/>
              <a:defRPr sz="1300"/>
            </a:lvl7pPr>
            <a:lvl8pPr marL="2080260" indent="0">
              <a:buNone/>
              <a:defRPr sz="1300"/>
            </a:lvl8pPr>
            <a:lvl9pPr marL="2377440" indent="0">
              <a:buNone/>
              <a:defRPr sz="1300"/>
            </a:lvl9pPr>
          </a:lstStyle>
          <a:p>
            <a:r>
              <a:rPr lang="en-US"/>
              <a:t>Click icon to add picture</a:t>
            </a:r>
          </a:p>
        </p:txBody>
      </p:sp>
      <p:sp>
        <p:nvSpPr>
          <p:cNvPr id="4" name="Text Placeholder 3"/>
          <p:cNvSpPr>
            <a:spLocks noGrp="1"/>
          </p:cNvSpPr>
          <p:nvPr>
            <p:ph type="body" sz="half" idx="2"/>
          </p:nvPr>
        </p:nvSpPr>
        <p:spPr>
          <a:xfrm>
            <a:off x="409397" y="2414111"/>
            <a:ext cx="1916966" cy="4472440"/>
          </a:xfrm>
        </p:spPr>
        <p:txBody>
          <a:bodyPr/>
          <a:lstStyle>
            <a:lvl1pPr marL="0" indent="0">
              <a:buNone/>
              <a:defRPr sz="1040"/>
            </a:lvl1pPr>
            <a:lvl2pPr marL="297180" indent="0">
              <a:buNone/>
              <a:defRPr sz="910"/>
            </a:lvl2pPr>
            <a:lvl3pPr marL="594360" indent="0">
              <a:buNone/>
              <a:defRPr sz="780"/>
            </a:lvl3pPr>
            <a:lvl4pPr marL="891540" indent="0">
              <a:buNone/>
              <a:defRPr sz="650"/>
            </a:lvl4pPr>
            <a:lvl5pPr marL="1188720" indent="0">
              <a:buNone/>
              <a:defRPr sz="650"/>
            </a:lvl5pPr>
            <a:lvl6pPr marL="1485900" indent="0">
              <a:buNone/>
              <a:defRPr sz="650"/>
            </a:lvl6pPr>
            <a:lvl7pPr marL="1783080" indent="0">
              <a:buNone/>
              <a:defRPr sz="650"/>
            </a:lvl7pPr>
            <a:lvl8pPr marL="2080260" indent="0">
              <a:buNone/>
              <a:defRPr sz="650"/>
            </a:lvl8pPr>
            <a:lvl9pPr marL="2377440" indent="0">
              <a:buNone/>
              <a:defRPr sz="650"/>
            </a:lvl9pPr>
          </a:lstStyle>
          <a:p>
            <a:pPr lvl="0"/>
            <a:r>
              <a:rPr lang="en-US"/>
              <a:t>Click to edit Master text styles</a:t>
            </a:r>
          </a:p>
        </p:txBody>
      </p:sp>
      <p:sp>
        <p:nvSpPr>
          <p:cNvPr id="5" name="Date Placeholder 4"/>
          <p:cNvSpPr>
            <a:spLocks noGrp="1"/>
          </p:cNvSpPr>
          <p:nvPr>
            <p:ph type="dt" sz="half" idx="10"/>
          </p:nvPr>
        </p:nvSpPr>
        <p:spPr/>
        <p:txBody>
          <a:bodyPr/>
          <a:lstStyle/>
          <a:p>
            <a:fld id="{244A2F81-571C-44AA-B825-9F6FC0BB533B}"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D59AC2-9F10-4314-8C58-0CBC73D00C7B}" type="slidenum">
              <a:rPr lang="en-US" smtClean="0"/>
              <a:t>‹#›</a:t>
            </a:fld>
            <a:endParaRPr lang="en-US"/>
          </a:p>
        </p:txBody>
      </p:sp>
    </p:spTree>
    <p:extLst>
      <p:ext uri="{BB962C8B-B14F-4D97-AF65-F5344CB8AC3E}">
        <p14:creationId xmlns:p14="http://schemas.microsoft.com/office/powerpoint/2010/main" val="184268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8623" y="428434"/>
            <a:ext cx="5126355" cy="155538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8623" y="2142151"/>
            <a:ext cx="5126355" cy="51057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8623" y="7458415"/>
            <a:ext cx="1337310" cy="428429"/>
          </a:xfrm>
          <a:prstGeom prst="rect">
            <a:avLst/>
          </a:prstGeom>
        </p:spPr>
        <p:txBody>
          <a:bodyPr vert="horz" lIns="91440" tIns="45720" rIns="91440" bIns="45720" rtlCol="0" anchor="ctr"/>
          <a:lstStyle>
            <a:lvl1pPr algn="l">
              <a:defRPr sz="780">
                <a:solidFill>
                  <a:schemeClr val="tx1">
                    <a:tint val="82000"/>
                  </a:schemeClr>
                </a:solidFill>
              </a:defRPr>
            </a:lvl1pPr>
          </a:lstStyle>
          <a:p>
            <a:fld id="{244A2F81-571C-44AA-B825-9F6FC0BB533B}" type="datetimeFigureOut">
              <a:rPr lang="en-US" smtClean="0"/>
              <a:t>9/12/2024</a:t>
            </a:fld>
            <a:endParaRPr lang="en-US"/>
          </a:p>
        </p:txBody>
      </p:sp>
      <p:sp>
        <p:nvSpPr>
          <p:cNvPr id="5" name="Footer Placeholder 4"/>
          <p:cNvSpPr>
            <a:spLocks noGrp="1"/>
          </p:cNvSpPr>
          <p:nvPr>
            <p:ph type="ftr" sz="quarter" idx="3"/>
          </p:nvPr>
        </p:nvSpPr>
        <p:spPr>
          <a:xfrm>
            <a:off x="1968819" y="7458415"/>
            <a:ext cx="2005965" cy="428429"/>
          </a:xfrm>
          <a:prstGeom prst="rect">
            <a:avLst/>
          </a:prstGeom>
        </p:spPr>
        <p:txBody>
          <a:bodyPr vert="horz" lIns="91440" tIns="45720" rIns="91440" bIns="45720" rtlCol="0" anchor="ctr"/>
          <a:lstStyle>
            <a:lvl1pPr algn="ctr">
              <a:defRPr sz="78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197668" y="7458415"/>
            <a:ext cx="1337310" cy="428429"/>
          </a:xfrm>
          <a:prstGeom prst="rect">
            <a:avLst/>
          </a:prstGeom>
        </p:spPr>
        <p:txBody>
          <a:bodyPr vert="horz" lIns="91440" tIns="45720" rIns="91440" bIns="45720" rtlCol="0" anchor="ctr"/>
          <a:lstStyle>
            <a:lvl1pPr algn="r">
              <a:defRPr sz="780">
                <a:solidFill>
                  <a:schemeClr val="tx1">
                    <a:tint val="82000"/>
                  </a:schemeClr>
                </a:solidFill>
              </a:defRPr>
            </a:lvl1pPr>
          </a:lstStyle>
          <a:p>
            <a:fld id="{23D59AC2-9F10-4314-8C58-0CBC73D00C7B}" type="slidenum">
              <a:rPr lang="en-US" smtClean="0"/>
              <a:t>‹#›</a:t>
            </a:fld>
            <a:endParaRPr lang="en-US"/>
          </a:p>
        </p:txBody>
      </p:sp>
    </p:spTree>
    <p:extLst>
      <p:ext uri="{BB962C8B-B14F-4D97-AF65-F5344CB8AC3E}">
        <p14:creationId xmlns:p14="http://schemas.microsoft.com/office/powerpoint/2010/main" val="14581260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94360" rtl="0" eaLnBrk="1" latinLnBrk="0" hangingPunct="1">
        <a:lnSpc>
          <a:spcPct val="90000"/>
        </a:lnSpc>
        <a:spcBef>
          <a:spcPct val="0"/>
        </a:spcBef>
        <a:buNone/>
        <a:defRPr sz="2860" kern="1200">
          <a:solidFill>
            <a:schemeClr val="tx1"/>
          </a:solidFill>
          <a:latin typeface="+mj-lt"/>
          <a:ea typeface="+mj-ea"/>
          <a:cs typeface="+mj-cs"/>
        </a:defRPr>
      </a:lvl1pPr>
    </p:titleStyle>
    <p:body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p:bodyStyle>
    <p:otherStyle>
      <a:defPPr>
        <a:defRPr lang="en-US"/>
      </a:defPPr>
      <a:lvl1pPr marL="0" algn="l" defTabSz="594360" rtl="0" eaLnBrk="1" latinLnBrk="0" hangingPunct="1">
        <a:defRPr sz="1170" kern="1200">
          <a:solidFill>
            <a:schemeClr val="tx1"/>
          </a:solidFill>
          <a:latin typeface="+mn-lt"/>
          <a:ea typeface="+mn-ea"/>
          <a:cs typeface="+mn-cs"/>
        </a:defRPr>
      </a:lvl1pPr>
      <a:lvl2pPr marL="297180" algn="l" defTabSz="594360" rtl="0" eaLnBrk="1" latinLnBrk="0" hangingPunct="1">
        <a:defRPr sz="1170" kern="1200">
          <a:solidFill>
            <a:schemeClr val="tx1"/>
          </a:solidFill>
          <a:latin typeface="+mn-lt"/>
          <a:ea typeface="+mn-ea"/>
          <a:cs typeface="+mn-cs"/>
        </a:defRPr>
      </a:lvl2pPr>
      <a:lvl3pPr marL="594360" algn="l" defTabSz="594360" rtl="0" eaLnBrk="1" latinLnBrk="0" hangingPunct="1">
        <a:defRPr sz="1170" kern="1200">
          <a:solidFill>
            <a:schemeClr val="tx1"/>
          </a:solidFill>
          <a:latin typeface="+mn-lt"/>
          <a:ea typeface="+mn-ea"/>
          <a:cs typeface="+mn-cs"/>
        </a:defRPr>
      </a:lvl3pPr>
      <a:lvl4pPr marL="891540" algn="l" defTabSz="594360" rtl="0" eaLnBrk="1" latinLnBrk="0" hangingPunct="1">
        <a:defRPr sz="1170" kern="1200">
          <a:solidFill>
            <a:schemeClr val="tx1"/>
          </a:solidFill>
          <a:latin typeface="+mn-lt"/>
          <a:ea typeface="+mn-ea"/>
          <a:cs typeface="+mn-cs"/>
        </a:defRPr>
      </a:lvl4pPr>
      <a:lvl5pPr marL="1188720" algn="l" defTabSz="594360" rtl="0" eaLnBrk="1" latinLnBrk="0" hangingPunct="1">
        <a:defRPr sz="1170" kern="1200">
          <a:solidFill>
            <a:schemeClr val="tx1"/>
          </a:solidFill>
          <a:latin typeface="+mn-lt"/>
          <a:ea typeface="+mn-ea"/>
          <a:cs typeface="+mn-cs"/>
        </a:defRPr>
      </a:lvl5pPr>
      <a:lvl6pPr marL="1485900" algn="l" defTabSz="594360" rtl="0" eaLnBrk="1" latinLnBrk="0" hangingPunct="1">
        <a:defRPr sz="1170" kern="1200">
          <a:solidFill>
            <a:schemeClr val="tx1"/>
          </a:solidFill>
          <a:latin typeface="+mn-lt"/>
          <a:ea typeface="+mn-ea"/>
          <a:cs typeface="+mn-cs"/>
        </a:defRPr>
      </a:lvl6pPr>
      <a:lvl7pPr marL="1783080" algn="l" defTabSz="594360" rtl="0" eaLnBrk="1" latinLnBrk="0" hangingPunct="1">
        <a:defRPr sz="1170" kern="1200">
          <a:solidFill>
            <a:schemeClr val="tx1"/>
          </a:solidFill>
          <a:latin typeface="+mn-lt"/>
          <a:ea typeface="+mn-ea"/>
          <a:cs typeface="+mn-cs"/>
        </a:defRPr>
      </a:lvl7pPr>
      <a:lvl8pPr marL="2080260" algn="l" defTabSz="594360" rtl="0" eaLnBrk="1" latinLnBrk="0" hangingPunct="1">
        <a:defRPr sz="1170" kern="1200">
          <a:solidFill>
            <a:schemeClr val="tx1"/>
          </a:solidFill>
          <a:latin typeface="+mn-lt"/>
          <a:ea typeface="+mn-ea"/>
          <a:cs typeface="+mn-cs"/>
        </a:defRPr>
      </a:lvl8pPr>
      <a:lvl9pPr marL="2377440" algn="l" defTabSz="594360" rtl="0" eaLnBrk="1" latinLnBrk="0" hangingPunct="1">
        <a:defRPr sz="11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15.sv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37.svg"/><Relationship Id="rId21" Type="http://schemas.openxmlformats.org/officeDocument/2006/relationships/image" Target="../media/image23.svg"/><Relationship Id="rId34" Type="http://schemas.openxmlformats.org/officeDocument/2006/relationships/image" Target="../media/image34.png"/><Relationship Id="rId7" Type="http://schemas.openxmlformats.org/officeDocument/2006/relationships/image" Target="../media/image9.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46.svg"/><Relationship Id="rId41" Type="http://schemas.openxmlformats.org/officeDocument/2006/relationships/image" Target="../media/image39.sv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32" Type="http://schemas.openxmlformats.org/officeDocument/2006/relationships/image" Target="../media/image32.png"/><Relationship Id="rId37" Type="http://schemas.openxmlformats.org/officeDocument/2006/relationships/image" Target="../media/image48.svg"/><Relationship Id="rId40" Type="http://schemas.openxmlformats.org/officeDocument/2006/relationships/image" Target="../media/image38.pn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svg"/><Relationship Id="rId28" Type="http://schemas.openxmlformats.org/officeDocument/2006/relationships/image" Target="../media/image45.png"/><Relationship Id="rId36" Type="http://schemas.openxmlformats.org/officeDocument/2006/relationships/image" Target="../media/image47.png"/><Relationship Id="rId10" Type="http://schemas.openxmlformats.org/officeDocument/2006/relationships/image" Target="../media/image12.png"/><Relationship Id="rId19" Type="http://schemas.openxmlformats.org/officeDocument/2006/relationships/image" Target="../media/image21.svg"/><Relationship Id="rId31" Type="http://schemas.openxmlformats.org/officeDocument/2006/relationships/image" Target="../media/image3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svg"/><Relationship Id="rId30" Type="http://schemas.openxmlformats.org/officeDocument/2006/relationships/image" Target="../media/image30.png"/><Relationship Id="rId35" Type="http://schemas.openxmlformats.org/officeDocument/2006/relationships/image" Target="../media/image35.svg"/><Relationship Id="rId8" Type="http://schemas.openxmlformats.org/officeDocument/2006/relationships/image" Target="../media/image10.png"/><Relationship Id="rId3"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33" Type="http://schemas.openxmlformats.org/officeDocument/2006/relationships/image" Target="../media/image33.svg"/><Relationship Id="rId38"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5.svg"/><Relationship Id="rId18" Type="http://schemas.openxmlformats.org/officeDocument/2006/relationships/image" Target="../media/image20.png"/><Relationship Id="rId26" Type="http://schemas.openxmlformats.org/officeDocument/2006/relationships/image" Target="../media/image28.png"/><Relationship Id="rId39" Type="http://schemas.openxmlformats.org/officeDocument/2006/relationships/image" Target="../media/image41.svg"/><Relationship Id="rId21" Type="http://schemas.openxmlformats.org/officeDocument/2006/relationships/image" Target="../media/image23.svg"/><Relationship Id="rId34" Type="http://schemas.openxmlformats.org/officeDocument/2006/relationships/image" Target="../media/image36.png"/><Relationship Id="rId7" Type="http://schemas.openxmlformats.org/officeDocument/2006/relationships/image" Target="../media/image9.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1.svg"/><Relationship Id="rId41" Type="http://schemas.openxmlformats.org/officeDocument/2006/relationships/image" Target="../media/image43.sv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24" Type="http://schemas.openxmlformats.org/officeDocument/2006/relationships/image" Target="../media/image26.png"/><Relationship Id="rId32" Type="http://schemas.openxmlformats.org/officeDocument/2006/relationships/image" Target="../media/image34.png"/><Relationship Id="rId37" Type="http://schemas.openxmlformats.org/officeDocument/2006/relationships/image" Target="../media/image39.svg"/><Relationship Id="rId40" Type="http://schemas.openxmlformats.org/officeDocument/2006/relationships/image" Target="../media/image42.png"/><Relationship Id="rId5" Type="http://schemas.openxmlformats.org/officeDocument/2006/relationships/image" Target="../media/image7.svg"/><Relationship Id="rId15" Type="http://schemas.openxmlformats.org/officeDocument/2006/relationships/image" Target="../media/image17.svg"/><Relationship Id="rId23" Type="http://schemas.openxmlformats.org/officeDocument/2006/relationships/image" Target="../media/image25.svg"/><Relationship Id="rId28" Type="http://schemas.openxmlformats.org/officeDocument/2006/relationships/image" Target="../media/image30.png"/><Relationship Id="rId36" Type="http://schemas.openxmlformats.org/officeDocument/2006/relationships/image" Target="../media/image38.png"/><Relationship Id="rId10" Type="http://schemas.openxmlformats.org/officeDocument/2006/relationships/image" Target="../media/image12.png"/><Relationship Id="rId19" Type="http://schemas.openxmlformats.org/officeDocument/2006/relationships/image" Target="../media/image21.svg"/><Relationship Id="rId31" Type="http://schemas.openxmlformats.org/officeDocument/2006/relationships/image" Target="../media/image33.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 Id="rId27" Type="http://schemas.openxmlformats.org/officeDocument/2006/relationships/image" Target="../media/image29.svg"/><Relationship Id="rId30" Type="http://schemas.openxmlformats.org/officeDocument/2006/relationships/image" Target="../media/image32.png"/><Relationship Id="rId35" Type="http://schemas.openxmlformats.org/officeDocument/2006/relationships/image" Target="../media/image37.svg"/><Relationship Id="rId8" Type="http://schemas.openxmlformats.org/officeDocument/2006/relationships/image" Target="../media/image10.png"/><Relationship Id="rId3"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19.svg"/><Relationship Id="rId25" Type="http://schemas.openxmlformats.org/officeDocument/2006/relationships/image" Target="../media/image27.svg"/><Relationship Id="rId33" Type="http://schemas.openxmlformats.org/officeDocument/2006/relationships/image" Target="../media/image35.svg"/><Relationship Id="rId38"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03FF0-3ECB-C4B1-33F0-31BA86979783}"/>
              </a:ext>
            </a:extLst>
          </p:cNvPr>
          <p:cNvSpPr>
            <a:spLocks noGrp="1"/>
          </p:cNvSpPr>
          <p:nvPr>
            <p:ph type="ctrTitle"/>
          </p:nvPr>
        </p:nvSpPr>
        <p:spPr>
          <a:xfrm>
            <a:off x="91440" y="2196831"/>
            <a:ext cx="5852160" cy="2029729"/>
          </a:xfrm>
        </p:spPr>
        <p:txBody>
          <a:bodyPr anchor="ctr">
            <a:normAutofit/>
          </a:bodyPr>
          <a:lstStyle/>
          <a:p>
            <a:r>
              <a:rPr lang="en-US" sz="3500" b="1">
                <a:solidFill>
                  <a:srgbClr val="C00000"/>
                </a:solidFill>
                <a:latin typeface="Century Gothic" panose="020B0502020202020204" pitchFamily="34" charset="0"/>
              </a:rPr>
              <a:t>The</a:t>
            </a:r>
            <a:br>
              <a:rPr lang="en-US" sz="3500" b="1">
                <a:solidFill>
                  <a:srgbClr val="C00000"/>
                </a:solidFill>
                <a:latin typeface="Century Gothic" panose="020B0502020202020204" pitchFamily="34" charset="0"/>
              </a:rPr>
            </a:br>
            <a:r>
              <a:rPr lang="en-US" sz="3500" b="1">
                <a:solidFill>
                  <a:srgbClr val="C00000"/>
                </a:solidFill>
                <a:latin typeface="Century Gothic" panose="020B0502020202020204" pitchFamily="34" charset="0"/>
              </a:rPr>
              <a:t>Group 2 Consulting Group</a:t>
            </a:r>
            <a:br>
              <a:rPr lang="en-US" sz="3500" b="1">
                <a:solidFill>
                  <a:srgbClr val="C00000"/>
                </a:solidFill>
                <a:latin typeface="Century Gothic" panose="020B0502020202020204" pitchFamily="34" charset="0"/>
              </a:rPr>
            </a:br>
            <a:r>
              <a:rPr lang="en-US" sz="4000" b="1">
                <a:solidFill>
                  <a:srgbClr val="C00000"/>
                </a:solidFill>
                <a:latin typeface="Century Gothic" panose="020B0502020202020204" pitchFamily="34" charset="0"/>
              </a:rPr>
              <a:t>(G2CG)</a:t>
            </a:r>
          </a:p>
        </p:txBody>
      </p:sp>
      <p:sp>
        <p:nvSpPr>
          <p:cNvPr id="3" name="Subtitle 2">
            <a:extLst>
              <a:ext uri="{FF2B5EF4-FFF2-40B4-BE49-F238E27FC236}">
                <a16:creationId xmlns:a16="http://schemas.microsoft.com/office/drawing/2014/main" id="{7FA02866-1153-FDEA-F418-8D5ED10211B4}"/>
              </a:ext>
            </a:extLst>
          </p:cNvPr>
          <p:cNvSpPr>
            <a:spLocks noGrp="1"/>
          </p:cNvSpPr>
          <p:nvPr>
            <p:ph type="subTitle" idx="1"/>
          </p:nvPr>
        </p:nvSpPr>
        <p:spPr>
          <a:xfrm>
            <a:off x="91440" y="4226560"/>
            <a:ext cx="4457700" cy="496049"/>
          </a:xfrm>
        </p:spPr>
        <p:txBody>
          <a:bodyPr>
            <a:normAutofit/>
          </a:bodyPr>
          <a:lstStyle/>
          <a:p>
            <a:pPr algn="l"/>
            <a:r>
              <a:rPr lang="en-US" sz="2000" i="1">
                <a:latin typeface="Abadi" panose="020B0604020104020204" pitchFamily="34" charset="0"/>
              </a:rPr>
              <a:t>…an AWS cloud solutions consultancy</a:t>
            </a:r>
          </a:p>
        </p:txBody>
      </p:sp>
      <p:pic>
        <p:nvPicPr>
          <p:cNvPr id="5122" name="Picture 2" descr="logo for Group 2 Consulting Group (G2CG)">
            <a:extLst>
              <a:ext uri="{FF2B5EF4-FFF2-40B4-BE49-F238E27FC236}">
                <a16:creationId xmlns:a16="http://schemas.microsoft.com/office/drawing/2014/main" id="{73BF2178-F442-9C2C-B49A-BB63C1E36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167102"/>
            <a:ext cx="2029729" cy="2029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Security (Leonard)</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5987870"/>
          </a:xfrm>
        </p:spPr>
        <p:txBody>
          <a:bodyPr>
            <a:noAutofit/>
          </a:bodyPr>
          <a:lstStyle/>
          <a:p>
            <a:pPr marL="0" indent="0">
              <a:buNone/>
            </a:pPr>
            <a:r>
              <a:rPr lang="en-US" sz="1200">
                <a:latin typeface="Century Gothic" panose="020B0502020202020204" pitchFamily="34" charset="0"/>
              </a:rPr>
              <a:t>Slide 9: Security Measures (IAM, Network security SG,SSL encryption, WAF, Application Security(guard duty, AWS Macie)</a:t>
            </a:r>
          </a:p>
          <a:p>
            <a:pPr marL="0" indent="0">
              <a:buNone/>
            </a:pPr>
            <a:endParaRPr lang="en-US" sz="1200">
              <a:latin typeface="Century Gothic" panose="020B0502020202020204" pitchFamily="34" charset="0"/>
            </a:endParaRPr>
          </a:p>
          <a:p>
            <a:pPr marL="0" indent="0">
              <a:buNone/>
            </a:pPr>
            <a:r>
              <a:rPr lang="en-US" sz="1200" b="1">
                <a:latin typeface="Century Gothic" panose="020B0502020202020204" pitchFamily="34" charset="0"/>
              </a:rPr>
              <a:t>Access Control using IAM and MFA</a:t>
            </a:r>
          </a:p>
          <a:p>
            <a:pPr marL="0" indent="0">
              <a:buNone/>
            </a:pPr>
            <a:r>
              <a:rPr lang="en-US" sz="1200" b="1">
                <a:latin typeface="Century Gothic" panose="020B0502020202020204" pitchFamily="34" charset="0"/>
              </a:rPr>
              <a:t>Security Group/ NACLs</a:t>
            </a:r>
          </a:p>
          <a:p>
            <a:pPr marL="0" indent="0">
              <a:buNone/>
            </a:pPr>
            <a:r>
              <a:rPr lang="en-US" sz="1200" b="1">
                <a:latin typeface="Century Gothic" panose="020B0502020202020204" pitchFamily="34" charset="0"/>
              </a:rPr>
              <a:t>Encryption – Data-at-rest (KMS) and Data in transit (SSL)</a:t>
            </a:r>
          </a:p>
          <a:p>
            <a:pPr marL="0" indent="0">
              <a:buNone/>
            </a:pPr>
            <a:r>
              <a:rPr lang="en-US" sz="1200" b="1" strike="sngStrike">
                <a:latin typeface="Century Gothic" panose="020B0502020202020204" pitchFamily="34" charset="0"/>
              </a:rPr>
              <a:t>Monitoring, alerting &amp; logging – </a:t>
            </a:r>
            <a:r>
              <a:rPr lang="en-US" sz="1200" b="1" strike="sngStrike" err="1">
                <a:latin typeface="Century Gothic" panose="020B0502020202020204" pitchFamily="34" charset="0"/>
              </a:rPr>
              <a:t>Cloudtrail</a:t>
            </a:r>
            <a:endParaRPr lang="en-US" sz="1200" b="1" strike="sngStrike">
              <a:latin typeface="Century Gothic" panose="020B0502020202020204" pitchFamily="34" charset="0"/>
            </a:endParaRPr>
          </a:p>
          <a:p>
            <a:pPr marL="0" indent="0">
              <a:buNone/>
            </a:pPr>
            <a:r>
              <a:rPr lang="en-US" sz="1200" b="1">
                <a:latin typeface="Century Gothic" panose="020B0502020202020204" pitchFamily="34" charset="0"/>
              </a:rPr>
              <a:t>WAF &amp; Shield</a:t>
            </a:r>
          </a:p>
          <a:p>
            <a:pPr marL="0" indent="0">
              <a:buNone/>
            </a:pPr>
            <a:r>
              <a:rPr lang="en-US" sz="1200" b="1">
                <a:latin typeface="Century Gothic" panose="020B0502020202020204" pitchFamily="34" charset="0"/>
              </a:rPr>
              <a:t>Macie &amp; </a:t>
            </a:r>
            <a:r>
              <a:rPr lang="en-US" sz="1200" b="1" err="1">
                <a:latin typeface="Century Gothic" panose="020B0502020202020204" pitchFamily="34" charset="0"/>
              </a:rPr>
              <a:t>GuardDuty</a:t>
            </a:r>
            <a:endParaRPr lang="en-US" sz="1200" b="1">
              <a:latin typeface="Century Gothic" panose="020B0502020202020204" pitchFamily="34" charset="0"/>
            </a:endParaRPr>
          </a:p>
          <a:p>
            <a:pPr marL="0" indent="0">
              <a:buNone/>
            </a:pPr>
            <a:endParaRPr lang="en-US" sz="1200" b="1">
              <a:latin typeface="Century Gothic" panose="020B0502020202020204" pitchFamily="34" charset="0"/>
            </a:endParaRPr>
          </a:p>
          <a:p>
            <a:r>
              <a:rPr lang="en-US" sz="1200">
                <a:latin typeface="Century Gothic" panose="020B0502020202020204" pitchFamily="34" charset="0"/>
              </a:rPr>
              <a:t>I would implement robust </a:t>
            </a:r>
            <a:r>
              <a:rPr lang="en-US" sz="1200" u="sng">
                <a:latin typeface="Century Gothic" panose="020B0502020202020204" pitchFamily="34" charset="0"/>
              </a:rPr>
              <a:t>Identity and Access Management</a:t>
            </a:r>
            <a:r>
              <a:rPr lang="en-US" sz="1200">
                <a:latin typeface="Century Gothic" panose="020B0502020202020204" pitchFamily="34" charset="0"/>
              </a:rPr>
              <a:t> security measures, starting by assigning the Principle of Least Privilege granting users and services the required permissions (Roles, define policies, and check permissions) they need to perform a specific task or their job functions. </a:t>
            </a:r>
          </a:p>
          <a:p>
            <a:r>
              <a:rPr lang="en-US" sz="1200">
                <a:latin typeface="Century Gothic" panose="020B0502020202020204" pitchFamily="34" charset="0"/>
              </a:rPr>
              <a:t>I would set up </a:t>
            </a:r>
            <a:r>
              <a:rPr lang="en-US" sz="1200" u="sng">
                <a:latin typeface="Century Gothic" panose="020B0502020202020204" pitchFamily="34" charset="0"/>
              </a:rPr>
              <a:t>MFA</a:t>
            </a:r>
            <a:r>
              <a:rPr lang="en-US" sz="1200">
                <a:latin typeface="Century Gothic" panose="020B0502020202020204" pitchFamily="34" charset="0"/>
              </a:rPr>
              <a:t> that would act as a second form of verification. </a:t>
            </a:r>
          </a:p>
          <a:p>
            <a:r>
              <a:rPr lang="en-US" sz="1200">
                <a:latin typeface="Century Gothic" panose="020B0502020202020204" pitchFamily="34" charset="0"/>
              </a:rPr>
              <a:t>At the level of my network security, I will implement the right </a:t>
            </a:r>
            <a:r>
              <a:rPr lang="en-US" sz="1200" u="sng">
                <a:latin typeface="Century Gothic" panose="020B0502020202020204" pitchFamily="34" charset="0"/>
              </a:rPr>
              <a:t>security group </a:t>
            </a:r>
            <a:r>
              <a:rPr lang="en-US" sz="1200">
                <a:latin typeface="Century Gothic" panose="020B0502020202020204" pitchFamily="34" charset="0"/>
              </a:rPr>
              <a:t>rule that would help control the traffic for all Ec2 instances ( inbound and outbound) and I would ensure my NACLs are available to control traffic at the level of the subnet. </a:t>
            </a:r>
          </a:p>
          <a:p>
            <a:r>
              <a:rPr lang="en-US" sz="1200">
                <a:latin typeface="Century Gothic" panose="020B0502020202020204" pitchFamily="34" charset="0"/>
              </a:rPr>
              <a:t>I would Implement </a:t>
            </a:r>
            <a:r>
              <a:rPr lang="en-US" sz="1200" u="sng">
                <a:latin typeface="Century Gothic" panose="020B0502020202020204" pitchFamily="34" charset="0"/>
              </a:rPr>
              <a:t>SSL/TLS </a:t>
            </a:r>
            <a:r>
              <a:rPr lang="en-US" sz="1200">
                <a:latin typeface="Century Gothic" panose="020B0502020202020204" pitchFamily="34" charset="0"/>
              </a:rPr>
              <a:t>(Secure Sockets Layer/Transport Layer Security) to secure my data in transit between clients and servers, </a:t>
            </a:r>
          </a:p>
          <a:p>
            <a:endParaRPr lang="en-US" sz="1200">
              <a:latin typeface="Century Gothic" panose="020B0502020202020204" pitchFamily="34" charset="0"/>
            </a:endParaRPr>
          </a:p>
          <a:p>
            <a:r>
              <a:rPr lang="en-US" sz="1200">
                <a:latin typeface="Century Gothic" panose="020B0502020202020204" pitchFamily="34" charset="0"/>
              </a:rPr>
              <a:t>I will be setting up my </a:t>
            </a:r>
            <a:r>
              <a:rPr lang="en-US" sz="1200" err="1">
                <a:latin typeface="Century Gothic" panose="020B0502020202020204" pitchFamily="34" charset="0"/>
              </a:rPr>
              <a:t>guardduty</a:t>
            </a:r>
            <a:r>
              <a:rPr lang="en-US" sz="1200">
                <a:latin typeface="Century Gothic" panose="020B0502020202020204" pitchFamily="34" charset="0"/>
              </a:rPr>
              <a:t> to detect threats and monitor malicious or unauthorized behavior. </a:t>
            </a:r>
          </a:p>
          <a:p>
            <a:r>
              <a:rPr lang="en-US" sz="1200">
                <a:latin typeface="Century Gothic" panose="020B0502020202020204" pitchFamily="34" charset="0"/>
              </a:rPr>
              <a:t>I will be setting up </a:t>
            </a:r>
            <a:r>
              <a:rPr lang="en-US" sz="1200" u="sng">
                <a:latin typeface="Century Gothic" panose="020B0502020202020204" pitchFamily="34" charset="0"/>
              </a:rPr>
              <a:t>Amazon Macie</a:t>
            </a:r>
            <a:r>
              <a:rPr lang="en-US" sz="1200">
                <a:latin typeface="Century Gothic" panose="020B0502020202020204" pitchFamily="34" charset="0"/>
              </a:rPr>
              <a:t> to fully manage data security and data privacy services that use machine learning.</a:t>
            </a:r>
          </a:p>
        </p:txBody>
      </p:sp>
    </p:spTree>
    <p:extLst>
      <p:ext uri="{BB962C8B-B14F-4D97-AF65-F5344CB8AC3E}">
        <p14:creationId xmlns:p14="http://schemas.microsoft.com/office/powerpoint/2010/main" val="3264019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a:rPr>
              <a:t>Availability and Redundancy (Precious)</a:t>
            </a:r>
            <a:endParaRPr lang="en-US" sz="2400">
              <a:latin typeface="Abadi" panose="020B0604020104020204" pitchFamily="34" charset="0"/>
            </a:endParaRP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0" y="723481"/>
            <a:ext cx="5900656" cy="7847763"/>
          </a:xfrm>
        </p:spPr>
        <p:txBody>
          <a:bodyPr vert="horz" lIns="91440" tIns="45720" rIns="91440" bIns="45720" rtlCol="0" anchor="t">
            <a:noAutofit/>
          </a:bodyPr>
          <a:lstStyle/>
          <a:p>
            <a:pPr>
              <a:buNone/>
            </a:pPr>
            <a:endParaRPr lang="en-US" sz="1100" b="1">
              <a:latin typeface="Century Gothic" panose="020B0502020202020204" pitchFamily="34" charset="0"/>
              <a:cs typeface="Arial"/>
            </a:endParaRPr>
          </a:p>
          <a:p>
            <a:pPr>
              <a:buFont typeface="Arial"/>
              <a:buChar char="•"/>
            </a:pPr>
            <a:r>
              <a:rPr lang="en-US" sz="1100" b="1">
                <a:latin typeface="Abadi"/>
                <a:cs typeface="Arial"/>
              </a:rPr>
              <a:t>Multi-AZ Deployment</a:t>
            </a:r>
            <a:endParaRPr lang="en-US" sz="1800">
              <a:latin typeface="Abadi"/>
            </a:endParaRPr>
          </a:p>
          <a:p>
            <a:pPr>
              <a:buFont typeface="Arial"/>
              <a:buChar char="•"/>
            </a:pPr>
            <a:r>
              <a:rPr lang="en-US" sz="1100">
                <a:latin typeface="Abadi"/>
                <a:cs typeface="Arial"/>
              </a:rPr>
              <a:t>I would utilize Multi-region deployments to ensure disaster recovery and minimal downtime by seamlessly transitioning between regions or zones for the client</a:t>
            </a:r>
            <a:endParaRPr lang="en-US" sz="1800">
              <a:latin typeface="Abadi"/>
              <a:cs typeface="Arial"/>
            </a:endParaRPr>
          </a:p>
          <a:p>
            <a:pPr>
              <a:buFont typeface="Arial"/>
              <a:buChar char="•"/>
            </a:pPr>
            <a:r>
              <a:rPr lang="en-US" sz="1100">
                <a:latin typeface="Abadi"/>
                <a:cs typeface="Arial"/>
              </a:rPr>
              <a:t> By using two Availability zones ensures the clients infrastructure remains operational.</a:t>
            </a:r>
            <a:endParaRPr lang="en-US" sz="1800">
              <a:latin typeface="Abadi"/>
            </a:endParaRPr>
          </a:p>
          <a:p>
            <a:pPr>
              <a:buFont typeface="Arial"/>
              <a:buChar char="•"/>
            </a:pPr>
            <a:r>
              <a:rPr lang="en-US" sz="1100" b="1">
                <a:latin typeface="Abadi"/>
                <a:cs typeface="Arial"/>
              </a:rPr>
              <a:t>Aurora: </a:t>
            </a:r>
            <a:r>
              <a:rPr lang="en-US" sz="1200" b="1">
                <a:latin typeface="Abadi"/>
                <a:cs typeface="Arial"/>
              </a:rPr>
              <a:t>Failover</a:t>
            </a:r>
            <a:r>
              <a:rPr lang="en-US" sz="1100" b="1">
                <a:latin typeface="Abadi"/>
                <a:cs typeface="Arial"/>
              </a:rPr>
              <a:t> Mechanisms</a:t>
            </a:r>
            <a:endParaRPr lang="en-US" sz="1800">
              <a:latin typeface="Abadi"/>
            </a:endParaRPr>
          </a:p>
          <a:p>
            <a:pPr indent="0">
              <a:buNone/>
            </a:pPr>
            <a:r>
              <a:rPr lang="en-US" sz="1100" b="1">
                <a:latin typeface="Abadi"/>
                <a:cs typeface="Arial"/>
              </a:rPr>
              <a:t>Automatic Failover</a:t>
            </a:r>
            <a:endParaRPr lang="en-US" sz="1800">
              <a:latin typeface="Abadi"/>
            </a:endParaRPr>
          </a:p>
          <a:p>
            <a:pPr>
              <a:buNone/>
            </a:pPr>
            <a:r>
              <a:rPr lang="en-US" sz="1100">
                <a:latin typeface="Abadi"/>
                <a:cs typeface="Arial"/>
              </a:rPr>
              <a:t>In the event of a primary instance failure, Aurora will automatically promote a read replica to become the new primary for the client</a:t>
            </a:r>
            <a:endParaRPr lang="en-US" sz="1800">
              <a:latin typeface="Abadi"/>
            </a:endParaRPr>
          </a:p>
          <a:p>
            <a:pPr>
              <a:buNone/>
            </a:pPr>
            <a:r>
              <a:rPr lang="en-US" sz="1100" b="1">
                <a:latin typeface="Abadi"/>
                <a:cs typeface="Arial"/>
              </a:rPr>
              <a:t>Read Replicas</a:t>
            </a:r>
            <a:endParaRPr lang="en-US" sz="1800">
              <a:latin typeface="Abadi"/>
            </a:endParaRPr>
          </a:p>
          <a:p>
            <a:pPr>
              <a:buNone/>
            </a:pPr>
            <a:r>
              <a:rPr lang="en-US" sz="1100">
                <a:latin typeface="Abadi"/>
                <a:cs typeface="Arial"/>
              </a:rPr>
              <a:t>Aurora replicates data across multiple read replicas, allowing for read operations to be distributed across different servers ensuring reliability and strong performance for the clients network</a:t>
            </a:r>
          </a:p>
          <a:p>
            <a:pPr>
              <a:buNone/>
            </a:pPr>
            <a:r>
              <a:rPr lang="en-US" sz="1100" b="1">
                <a:latin typeface="Abadi"/>
                <a:cs typeface="Arial"/>
              </a:rPr>
              <a:t>Redundant Hardware</a:t>
            </a:r>
            <a:endParaRPr lang="en-US" sz="1800">
              <a:latin typeface="Abadi"/>
            </a:endParaRPr>
          </a:p>
          <a:p>
            <a:pPr>
              <a:buNone/>
            </a:pPr>
            <a:r>
              <a:rPr lang="en-US" sz="1100">
                <a:latin typeface="Abadi"/>
                <a:cs typeface="Arial"/>
              </a:rPr>
              <a:t>I would utilize redundant software services and hardware components like network switches, routers, and storage devices to prevent single points of failure and maintain continuous operation.</a:t>
            </a:r>
            <a:endParaRPr lang="en-US" sz="1800">
              <a:latin typeface="Abadi"/>
            </a:endParaRPr>
          </a:p>
          <a:p>
            <a:pPr>
              <a:buNone/>
            </a:pPr>
            <a:r>
              <a:rPr lang="en-US" sz="1100">
                <a:latin typeface="Abadi"/>
                <a:cs typeface="Arial"/>
              </a:rPr>
              <a:t>By incorporating redundant hardware into </a:t>
            </a:r>
            <a:r>
              <a:rPr lang="en-US" sz="1100" err="1">
                <a:latin typeface="Abadi"/>
                <a:cs typeface="Arial"/>
              </a:rPr>
              <a:t>CustomThread’s</a:t>
            </a:r>
            <a:r>
              <a:rPr lang="en-US" sz="1100">
                <a:latin typeface="Abadi"/>
                <a:cs typeface="Arial"/>
              </a:rPr>
              <a:t> infrastructure ensures that the infrastructure remains operational and reliable.</a:t>
            </a:r>
            <a:endParaRPr lang="en-US" sz="1100">
              <a:latin typeface="Abadi"/>
            </a:endParaRPr>
          </a:p>
          <a:p>
            <a:pPr>
              <a:buNone/>
            </a:pPr>
            <a:r>
              <a:rPr lang="en-US" sz="1100" b="1">
                <a:latin typeface="Abadi"/>
                <a:cs typeface="Arial"/>
              </a:rPr>
              <a:t>Redundant Databases</a:t>
            </a:r>
            <a:endParaRPr lang="en-US" sz="1800">
              <a:latin typeface="Abadi"/>
            </a:endParaRPr>
          </a:p>
          <a:p>
            <a:r>
              <a:rPr lang="en-US" sz="1100">
                <a:latin typeface="Abadi"/>
                <a:cs typeface="Arial"/>
              </a:rPr>
              <a:t>Database replication: Data is replicated at the same time to a standby server, providing data redundancy and the ability to switch to the standby server if the primary fails. </a:t>
            </a:r>
            <a:br>
              <a:rPr lang="en-US" sz="1800">
                <a:latin typeface="Abadi"/>
              </a:rPr>
            </a:br>
            <a:endParaRPr lang="en-US" sz="1100">
              <a:latin typeface="Abadi"/>
              <a:cs typeface="Arial"/>
            </a:endParaRPr>
          </a:p>
          <a:p>
            <a:r>
              <a:rPr lang="en-US" sz="1100" b="1">
                <a:latin typeface="Abadi"/>
              </a:rPr>
              <a:t>Backup and Recovery</a:t>
            </a:r>
          </a:p>
          <a:p>
            <a:r>
              <a:rPr lang="en-US" sz="1100" b="1">
                <a:latin typeface="Abadi"/>
              </a:rPr>
              <a:t>Disaster Recovery: </a:t>
            </a:r>
            <a:r>
              <a:rPr lang="en-US" sz="1100">
                <a:latin typeface="Abadi"/>
              </a:rPr>
              <a:t>Ensures that applications and data remains available and recoverable for our client in the event of a significant disruption. </a:t>
            </a:r>
          </a:p>
          <a:p>
            <a:r>
              <a:rPr lang="en-US" sz="1100">
                <a:latin typeface="Abadi"/>
              </a:rPr>
              <a:t>Create a detailed disaster recovery plan for our client </a:t>
            </a:r>
            <a:r>
              <a:rPr lang="en-US" sz="1100">
                <a:latin typeface="Abadi"/>
                <a:cs typeface="Arial"/>
              </a:rPr>
              <a:t>that outline steps to restore services in case of a major outage.</a:t>
            </a:r>
            <a:endParaRPr lang="en-US" sz="1100">
              <a:latin typeface="Abadi"/>
            </a:endParaRPr>
          </a:p>
          <a:p>
            <a:r>
              <a:rPr lang="en-US" sz="1100" b="1">
                <a:latin typeface="Abadi"/>
                <a:cs typeface="Arial"/>
              </a:rPr>
              <a:t>Regular Backups</a:t>
            </a:r>
            <a:r>
              <a:rPr lang="en-US" sz="1100">
                <a:latin typeface="Abadi"/>
                <a:cs typeface="Arial"/>
              </a:rPr>
              <a:t>: Schedule regular automated backups for application data and database instances</a:t>
            </a:r>
            <a:r>
              <a:rPr lang="en-US" sz="1100">
                <a:latin typeface="Arial"/>
                <a:cs typeface="Arial"/>
              </a:rPr>
              <a:t>.</a:t>
            </a:r>
            <a:br>
              <a:rPr lang="en-US" sz="1800"/>
            </a:br>
            <a:endParaRPr lang="en-US" sz="1800"/>
          </a:p>
          <a:p>
            <a:pPr>
              <a:buNone/>
            </a:pPr>
            <a:br>
              <a:rPr lang="en-US" sz="1800">
                <a:latin typeface="Century Gothic" panose="020B0502020202020204" pitchFamily="34" charset="0"/>
              </a:rPr>
            </a:br>
            <a:br>
              <a:rPr lang="en-US" sz="1800">
                <a:latin typeface="Century Gothic" panose="020B0502020202020204" pitchFamily="34" charset="0"/>
              </a:rPr>
            </a:br>
            <a:endParaRPr lang="en-US" sz="1800">
              <a:latin typeface="Century Gothic" panose="020B0502020202020204" pitchFamily="34" charset="0"/>
            </a:endParaRPr>
          </a:p>
          <a:p>
            <a:pPr marL="228600" indent="-228600"/>
            <a:endParaRPr lang="en-US" sz="1200" b="1">
              <a:latin typeface="Century Gothic" panose="020B0502020202020204" pitchFamily="34" charset="0"/>
            </a:endParaRPr>
          </a:p>
        </p:txBody>
      </p:sp>
    </p:spTree>
    <p:extLst>
      <p:ext uri="{BB962C8B-B14F-4D97-AF65-F5344CB8AC3E}">
        <p14:creationId xmlns:p14="http://schemas.microsoft.com/office/powerpoint/2010/main" val="398833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Cost Optimization (Kingsley)</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7341912"/>
          </a:xfrm>
        </p:spPr>
        <p:txBody>
          <a:bodyPr>
            <a:noAutofit/>
          </a:bodyPr>
          <a:lstStyle/>
          <a:p>
            <a:pPr marL="0" indent="0">
              <a:buNone/>
            </a:pPr>
            <a:r>
              <a:rPr lang="en-US" sz="1200">
                <a:latin typeface="Century Gothic" panose="020B0502020202020204" pitchFamily="34" charset="0"/>
              </a:rPr>
              <a:t>The EC2 reserve pricing model would be used in this scenario to optimize the AWS cost as it offers significant discounts on on-demand instances for a specific period.</a:t>
            </a:r>
          </a:p>
          <a:p>
            <a:pPr marL="0" indent="0">
              <a:buNone/>
            </a:pPr>
            <a:r>
              <a:rPr lang="en-US" sz="1200">
                <a:latin typeface="Century Gothic" panose="020B0502020202020204" pitchFamily="34" charset="0"/>
              </a:rPr>
              <a:t>Below are the key benefits of using the AWS EC2 reserve pricing model includes;</a:t>
            </a:r>
          </a:p>
          <a:p>
            <a:pPr marL="0" indent="0">
              <a:buNone/>
            </a:pPr>
            <a:endParaRPr lang="en-US" sz="1200">
              <a:latin typeface="Century Gothic" panose="020B0502020202020204" pitchFamily="34" charset="0"/>
            </a:endParaRPr>
          </a:p>
          <a:p>
            <a:pPr>
              <a:buFont typeface="Courier New" panose="02070309020205020404" pitchFamily="49" charset="0"/>
              <a:buChar char="o"/>
            </a:pPr>
            <a:r>
              <a:rPr lang="en-US" sz="1200" b="1">
                <a:latin typeface="Century Gothic" panose="020B0502020202020204" pitchFamily="34" charset="0"/>
              </a:rPr>
              <a:t>Cost Saving</a:t>
            </a:r>
            <a:r>
              <a:rPr lang="en-US" sz="1200">
                <a:latin typeface="Century Gothic" panose="020B0502020202020204" pitchFamily="34" charset="0"/>
              </a:rPr>
              <a:t>: The client can have significant savings on cost of up to 75% when compared to the on-demand pricing.</a:t>
            </a:r>
          </a:p>
          <a:p>
            <a:pPr>
              <a:buFont typeface="Courier New" panose="02070309020205020404" pitchFamily="49" charset="0"/>
              <a:buChar char="o"/>
            </a:pPr>
            <a:endParaRPr lang="en-US" sz="1200">
              <a:latin typeface="Century Gothic" panose="020B0502020202020204" pitchFamily="34" charset="0"/>
            </a:endParaRPr>
          </a:p>
          <a:p>
            <a:pPr>
              <a:buFont typeface="Courier New" panose="02070309020205020404" pitchFamily="49" charset="0"/>
              <a:buChar char="o"/>
            </a:pPr>
            <a:r>
              <a:rPr lang="en-US" sz="1200" b="1">
                <a:latin typeface="Century Gothic" panose="020B0502020202020204" pitchFamily="34" charset="0"/>
              </a:rPr>
              <a:t>Predictable Pricing</a:t>
            </a:r>
            <a:r>
              <a:rPr lang="en-US" sz="1200">
                <a:latin typeface="Century Gothic" panose="020B0502020202020204" pitchFamily="34" charset="0"/>
              </a:rPr>
              <a:t>: There are no surprises on the cost of the instances as the client knows how much they will pay for their EC2 instances and will be able to make long term financial plan for the associated cost.</a:t>
            </a:r>
          </a:p>
          <a:p>
            <a:pPr>
              <a:buFont typeface="Courier New" panose="02070309020205020404" pitchFamily="49" charset="0"/>
              <a:buChar char="o"/>
            </a:pPr>
            <a:endParaRPr lang="en-US" sz="1200">
              <a:latin typeface="Century Gothic" panose="020B0502020202020204" pitchFamily="34" charset="0"/>
            </a:endParaRPr>
          </a:p>
          <a:p>
            <a:pPr>
              <a:buFont typeface="Courier New" panose="02070309020205020404" pitchFamily="49" charset="0"/>
              <a:buChar char="o"/>
            </a:pPr>
            <a:r>
              <a:rPr lang="en-US" sz="1200" b="1">
                <a:latin typeface="Century Gothic" panose="020B0502020202020204" pitchFamily="34" charset="0"/>
              </a:rPr>
              <a:t>Long-Term Commitment</a:t>
            </a:r>
            <a:r>
              <a:rPr lang="en-US" sz="1200">
                <a:latin typeface="Century Gothic" panose="020B0502020202020204" pitchFamily="34" charset="0"/>
              </a:rPr>
              <a:t>: The client can benefit from long-term planning and stability from the use of the EC2 instances because they can be reserved for a period of 1 – 3 years.</a:t>
            </a:r>
          </a:p>
          <a:p>
            <a:pPr marL="0" indent="0">
              <a:buNone/>
            </a:pPr>
            <a:endParaRPr lang="en-US" sz="1200">
              <a:latin typeface="Century Gothic" panose="020B0502020202020204" pitchFamily="34" charset="0"/>
            </a:endParaRPr>
          </a:p>
          <a:p>
            <a:pPr marL="228600" indent="-228600">
              <a:buAutoNum type="arabicPeriod"/>
            </a:pPr>
            <a:endParaRPr lang="en-US" sz="1200" b="1">
              <a:latin typeface="Century Gothic" panose="020B0502020202020204" pitchFamily="34" charset="0"/>
            </a:endParaRPr>
          </a:p>
        </p:txBody>
      </p:sp>
    </p:spTree>
    <p:extLst>
      <p:ext uri="{BB962C8B-B14F-4D97-AF65-F5344CB8AC3E}">
        <p14:creationId xmlns:p14="http://schemas.microsoft.com/office/powerpoint/2010/main" val="234060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Low Maintenance (Leslie)</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7341912"/>
          </a:xfrm>
        </p:spPr>
        <p:txBody>
          <a:bodyPr>
            <a:noAutofit/>
          </a:bodyPr>
          <a:lstStyle/>
          <a:p>
            <a:pPr marL="0" indent="0">
              <a:buNone/>
            </a:pPr>
            <a:r>
              <a:rPr lang="en-US" sz="1200" b="1" u="sng">
                <a:latin typeface="Century Gothic" panose="020B0502020202020204" pitchFamily="34" charset="0"/>
              </a:rPr>
              <a:t>Types of </a:t>
            </a:r>
            <a:r>
              <a:rPr lang="en-US" sz="1200" b="1" u="sng" err="1">
                <a:latin typeface="Century Gothic" panose="020B0502020202020204" pitchFamily="34" charset="0"/>
              </a:rPr>
              <a:t>Montoring</a:t>
            </a:r>
            <a:r>
              <a:rPr lang="en-US" sz="1200" b="1" u="sng">
                <a:latin typeface="Century Gothic" panose="020B0502020202020204" pitchFamily="34" charset="0"/>
              </a:rPr>
              <a:t> and Alerts</a:t>
            </a:r>
          </a:p>
          <a:p>
            <a:pPr marL="0" indent="0">
              <a:buNone/>
            </a:pPr>
            <a:endParaRPr lang="en-US" sz="1200" b="1" u="sng">
              <a:latin typeface="Century Gothic" panose="020B0502020202020204" pitchFamily="34" charset="0"/>
            </a:endParaRPr>
          </a:p>
          <a:p>
            <a:pPr marL="0" indent="0">
              <a:buNone/>
            </a:pPr>
            <a:endParaRPr lang="en-US" sz="1200">
              <a:latin typeface="Century Gothic" panose="020B0502020202020204" pitchFamily="34" charset="0"/>
            </a:endParaRPr>
          </a:p>
          <a:p>
            <a:pPr marL="228600" indent="-228600">
              <a:buFont typeface="+mj-lt"/>
              <a:buAutoNum type="arabicPeriod"/>
            </a:pPr>
            <a:r>
              <a:rPr lang="en-US" sz="1200" b="1">
                <a:latin typeface="Century Gothic" panose="020B0502020202020204" pitchFamily="34" charset="0"/>
              </a:rPr>
              <a:t>CloudWatch/CloudWatch Logs* is  the most cost optimized which means low cost </a:t>
            </a:r>
          </a:p>
          <a:p>
            <a:pPr marL="228600" indent="-228600">
              <a:buFont typeface="+mj-lt"/>
              <a:buAutoNum type="arabicPeriod"/>
            </a:pPr>
            <a:r>
              <a:rPr lang="en-US" sz="1200" b="1">
                <a:latin typeface="Century Gothic" panose="020B0502020202020204" pitchFamily="34" charset="0"/>
              </a:rPr>
              <a:t>CloudTrail</a:t>
            </a:r>
          </a:p>
          <a:p>
            <a:pPr marL="228600" indent="-228600">
              <a:buFont typeface="+mj-lt"/>
              <a:buAutoNum type="arabicPeriod"/>
            </a:pPr>
            <a:r>
              <a:rPr lang="en-US" sz="1200" b="1">
                <a:latin typeface="Century Gothic" panose="020B0502020202020204" pitchFamily="34" charset="0"/>
              </a:rPr>
              <a:t>VPC Flow Logs </a:t>
            </a:r>
          </a:p>
          <a:p>
            <a:endParaRPr lang="en-US" sz="1200" b="1">
              <a:latin typeface="Century Gothic" panose="020B0502020202020204" pitchFamily="34" charset="0"/>
            </a:endParaRPr>
          </a:p>
          <a:p>
            <a:r>
              <a:rPr lang="en-US" sz="1200" b="1">
                <a:latin typeface="Century Gothic" panose="020B0502020202020204" pitchFamily="34" charset="0"/>
              </a:rPr>
              <a:t>CloudWatch/ CloudWatch Logs can be used to monitor applications and systems using log data </a:t>
            </a:r>
          </a:p>
          <a:p>
            <a:r>
              <a:rPr lang="en-US" sz="1200" b="1">
                <a:latin typeface="Century Gothic" panose="020B0502020202020204" pitchFamily="34" charset="0"/>
              </a:rPr>
              <a:t>For example CloudWatch logs can track the number of errors that occur in your application logs and send a notification whenever </a:t>
            </a:r>
          </a:p>
          <a:p>
            <a:r>
              <a:rPr lang="en-US" sz="1200" b="1">
                <a:latin typeface="Century Gothic" panose="020B0502020202020204" pitchFamily="34" charset="0"/>
              </a:rPr>
              <a:t>When you sign up for AWS ,you can get started with CloudWatch Logs for free using the AWS free tier</a:t>
            </a:r>
          </a:p>
          <a:p>
            <a:r>
              <a:rPr lang="en-US" sz="1200" b="1">
                <a:latin typeface="Century Gothic" panose="020B0502020202020204" pitchFamily="34" charset="0"/>
              </a:rPr>
              <a:t>Log retention can be set which means you can set a period of time in which your data will be stored with CloudWatch logs</a:t>
            </a:r>
          </a:p>
          <a:p>
            <a:endParaRPr lang="en-US" sz="1200" b="1">
              <a:latin typeface="Century Gothic" panose="020B0502020202020204" pitchFamily="34" charset="0"/>
            </a:endParaRPr>
          </a:p>
          <a:p>
            <a:pPr marL="0" indent="0">
              <a:buNone/>
            </a:pPr>
            <a:r>
              <a:rPr lang="en-US" sz="1200" b="1">
                <a:latin typeface="Century Gothic" panose="020B0502020202020204" pitchFamily="34" charset="0"/>
              </a:rPr>
              <a:t>Automation </a:t>
            </a:r>
          </a:p>
          <a:p>
            <a:pPr marL="0" indent="0">
              <a:buNone/>
            </a:pPr>
            <a:r>
              <a:rPr lang="en-US" sz="1200" b="1">
                <a:latin typeface="Century Gothic" panose="020B0502020202020204" pitchFamily="34" charset="0"/>
              </a:rPr>
              <a:t>CICD pipeline</a:t>
            </a:r>
          </a:p>
          <a:p>
            <a:pPr marL="0" indent="0">
              <a:buNone/>
            </a:pPr>
            <a:r>
              <a:rPr lang="en-US" sz="1200" b="1">
                <a:latin typeface="Century Gothic" panose="020B0502020202020204" pitchFamily="34" charset="0"/>
              </a:rPr>
              <a:t>When new code is submitted on one end of an AWS environment that new is tested over a series of stages such as</a:t>
            </a:r>
          </a:p>
          <a:p>
            <a:r>
              <a:rPr lang="en-US" sz="1200" b="1">
                <a:latin typeface="Century Gothic" panose="020B0502020202020204" pitchFamily="34" charset="0"/>
              </a:rPr>
              <a:t>source</a:t>
            </a:r>
          </a:p>
          <a:p>
            <a:r>
              <a:rPr lang="en-US" sz="1200" b="1">
                <a:latin typeface="Century Gothic" panose="020B0502020202020204" pitchFamily="34" charset="0"/>
              </a:rPr>
              <a:t> build</a:t>
            </a:r>
          </a:p>
          <a:p>
            <a:r>
              <a:rPr lang="en-US" sz="1200" b="1">
                <a:latin typeface="Century Gothic" panose="020B0502020202020204" pitchFamily="34" charset="0"/>
              </a:rPr>
              <a:t>Test</a:t>
            </a:r>
          </a:p>
          <a:p>
            <a:r>
              <a:rPr lang="en-US" sz="1200" b="1">
                <a:latin typeface="Century Gothic" panose="020B0502020202020204" pitchFamily="34" charset="0"/>
              </a:rPr>
              <a:t>Staging</a:t>
            </a:r>
          </a:p>
          <a:p>
            <a:r>
              <a:rPr lang="en-US" sz="1200" b="1">
                <a:latin typeface="Century Gothic" panose="020B0502020202020204" pitchFamily="34" charset="0"/>
              </a:rPr>
              <a:t>Production</a:t>
            </a:r>
          </a:p>
          <a:p>
            <a:pPr marL="0" indent="0">
              <a:buNone/>
            </a:pPr>
            <a:r>
              <a:rPr lang="en-US" sz="1200" b="1">
                <a:latin typeface="Century Gothic" panose="020B0502020202020204" pitchFamily="34" charset="0"/>
              </a:rPr>
              <a:t>Then that code is published as a production-ready code</a:t>
            </a:r>
          </a:p>
          <a:p>
            <a:pPr marL="0" indent="0">
              <a:buNone/>
            </a:pPr>
            <a:endParaRPr lang="en-US" sz="1200" b="1">
              <a:latin typeface="Century Gothic" panose="020B0502020202020204" pitchFamily="34" charset="0"/>
            </a:endParaRPr>
          </a:p>
        </p:txBody>
      </p:sp>
    </p:spTree>
    <p:extLst>
      <p:ext uri="{BB962C8B-B14F-4D97-AF65-F5344CB8AC3E}">
        <p14:creationId xmlns:p14="http://schemas.microsoft.com/office/powerpoint/2010/main" val="910466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a:rPr>
              <a:t>Scalability (Adaobi)</a:t>
            </a:r>
            <a:endParaRPr lang="en-US" sz="2400">
              <a:solidFill>
                <a:srgbClr val="C00000"/>
              </a:solidFill>
              <a:latin typeface="Abadi" panose="020B0604020104020204" pitchFamily="34" charset="0"/>
            </a:endParaRP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64416" y="823965"/>
            <a:ext cx="5900656" cy="5576836"/>
          </a:xfrm>
        </p:spPr>
        <p:txBody>
          <a:bodyPr vert="horz" lIns="91440" tIns="45720" rIns="91440" bIns="45720" rtlCol="0" anchor="t">
            <a:noAutofit/>
          </a:bodyPr>
          <a:lstStyle/>
          <a:p>
            <a:pPr marL="0" indent="0">
              <a:buNone/>
            </a:pPr>
            <a:r>
              <a:rPr lang="en-US" sz="1200" u="sng">
                <a:latin typeface="Century Gothic" panose="020B0502020202020204" pitchFamily="34" charset="0"/>
              </a:rPr>
              <a:t>VPC Scalability</a:t>
            </a:r>
          </a:p>
          <a:p>
            <a:r>
              <a:rPr lang="en-US" sz="1200">
                <a:latin typeface="Century Gothic" panose="020B0502020202020204" pitchFamily="34" charset="0"/>
              </a:rPr>
              <a:t>New Subnets: Easily add new subnets to company's existing VPC to accommodate additional resources and services.</a:t>
            </a:r>
          </a:p>
          <a:p>
            <a:pPr marL="0" indent="0">
              <a:buNone/>
            </a:pPr>
            <a:endParaRPr lang="en-US" sz="1200" u="sng">
              <a:latin typeface="Century Gothic" panose="020B0502020202020204" pitchFamily="34" charset="0"/>
            </a:endParaRPr>
          </a:p>
          <a:p>
            <a:pPr marL="0" indent="0">
              <a:buNone/>
            </a:pPr>
            <a:r>
              <a:rPr lang="en-US" sz="1200" u="sng">
                <a:latin typeface="Century Gothic" panose="020B0502020202020204" pitchFamily="34" charset="0"/>
              </a:rPr>
              <a:t>Compute Scalability</a:t>
            </a:r>
          </a:p>
          <a:p>
            <a:r>
              <a:rPr lang="en-US" sz="1200">
                <a:latin typeface="Century Gothic" panose="020B0502020202020204" pitchFamily="34" charset="0"/>
              </a:rPr>
              <a:t>Auto Scaling Group( ASG): Automatically adjusts the number of instances in the application to handle increased load, ensuring optimal performance during peak times.</a:t>
            </a:r>
          </a:p>
          <a:p>
            <a:pPr marL="0" indent="0">
              <a:buNone/>
            </a:pPr>
            <a:endParaRPr lang="en-US" sz="1200" u="sng">
              <a:latin typeface="Century Gothic" panose="020B0502020202020204" pitchFamily="34" charset="0"/>
            </a:endParaRPr>
          </a:p>
          <a:p>
            <a:pPr marL="0" indent="0">
              <a:buNone/>
            </a:pPr>
            <a:r>
              <a:rPr lang="en-US" sz="1200" u="sng">
                <a:latin typeface="Century Gothic" panose="020B0502020202020204" pitchFamily="34" charset="0"/>
              </a:rPr>
              <a:t>Storage Scalability</a:t>
            </a:r>
          </a:p>
          <a:p>
            <a:r>
              <a:rPr lang="en-US" sz="1200">
                <a:latin typeface="Century Gothic" panose="020B0502020202020204" pitchFamily="34" charset="0"/>
              </a:rPr>
              <a:t>       Amazon S3: Seamlessly scales to store and manage unlimited amounts of data, accommodating company's growing storage needs.</a:t>
            </a:r>
          </a:p>
          <a:p>
            <a:pPr marL="0" indent="0">
              <a:buNone/>
            </a:pPr>
            <a:endParaRPr lang="en-US" sz="1200" u="sng">
              <a:latin typeface="Century Gothic" panose="020B0502020202020204" pitchFamily="34" charset="0"/>
              <a:ea typeface="+mn-lt"/>
              <a:cs typeface="+mn-lt"/>
            </a:endParaRPr>
          </a:p>
          <a:p>
            <a:pPr marL="0" indent="0">
              <a:buNone/>
            </a:pPr>
            <a:r>
              <a:rPr lang="en-US" sz="1200" u="sng">
                <a:latin typeface="Century Gothic" panose="020B0502020202020204" pitchFamily="34" charset="0"/>
                <a:ea typeface="+mn-lt"/>
                <a:cs typeface="+mn-lt"/>
              </a:rPr>
              <a:t>Database Scalability</a:t>
            </a:r>
            <a:endParaRPr lang="en-US" sz="1200" u="sng">
              <a:latin typeface="Century Gothic" panose="020B0502020202020204" pitchFamily="34" charset="0"/>
            </a:endParaRPr>
          </a:p>
          <a:p>
            <a:pPr lvl="1"/>
            <a:r>
              <a:rPr lang="en-US" sz="1200">
                <a:latin typeface="Century Gothic" panose="020B0502020202020204" pitchFamily="34" charset="0"/>
              </a:rPr>
              <a:t> </a:t>
            </a:r>
            <a:r>
              <a:rPr lang="en-US" sz="1200">
                <a:latin typeface="Century Gothic" panose="020B0502020202020204" pitchFamily="34" charset="0"/>
                <a:ea typeface="+mn-lt"/>
                <a:cs typeface="+mn-lt"/>
              </a:rPr>
              <a:t>Amazon Aurora</a:t>
            </a:r>
          </a:p>
          <a:p>
            <a:pPr marL="297180" lvl="1" indent="0">
              <a:buNone/>
            </a:pPr>
            <a:r>
              <a:rPr lang="en-US" sz="1200">
                <a:latin typeface="Century Gothic" panose="020B0502020202020204" pitchFamily="34" charset="0"/>
                <a:ea typeface="+mn-lt"/>
                <a:cs typeface="+mn-lt"/>
              </a:rPr>
              <a:t>Read Scaling: Add read replicas to distribute read operations, enhancing performance.</a:t>
            </a:r>
            <a:endParaRPr lang="en-US" sz="1200">
              <a:latin typeface="Century Gothic" panose="020B0502020202020204" pitchFamily="34" charset="0"/>
            </a:endParaRPr>
          </a:p>
          <a:p>
            <a:pPr marL="297180" lvl="1" indent="0">
              <a:buNone/>
            </a:pPr>
            <a:r>
              <a:rPr lang="en-US" sz="1200">
                <a:latin typeface="Century Gothic" panose="020B0502020202020204" pitchFamily="34" charset="0"/>
                <a:ea typeface="+mn-lt"/>
                <a:cs typeface="+mn-lt"/>
              </a:rPr>
              <a:t>Storage Scaling: Automatically increases database storage as needed.</a:t>
            </a:r>
            <a:endParaRPr lang="en-US" sz="1200">
              <a:latin typeface="Century Gothic" panose="020B0502020202020204" pitchFamily="34" charset="0"/>
            </a:endParaRPr>
          </a:p>
          <a:p>
            <a:pPr marL="297180" lvl="1" indent="0">
              <a:buNone/>
            </a:pPr>
            <a:r>
              <a:rPr lang="en-US" sz="1200">
                <a:latin typeface="Century Gothic" panose="020B0502020202020204" pitchFamily="34" charset="0"/>
                <a:ea typeface="+mn-lt"/>
                <a:cs typeface="+mn-lt"/>
              </a:rPr>
              <a:t>Cross-Region Replication: Supports global replication for multi-region applications.</a:t>
            </a:r>
            <a:endParaRPr lang="en-US" sz="1200">
              <a:latin typeface="Century Gothic" panose="020B0502020202020204" pitchFamily="34" charset="0"/>
            </a:endParaRPr>
          </a:p>
          <a:p>
            <a:r>
              <a:rPr lang="en-US" sz="1200" u="sng">
                <a:latin typeface="Century Gothic" panose="020B0502020202020204" pitchFamily="34" charset="0"/>
                <a:ea typeface="+mn-lt"/>
                <a:cs typeface="+mn-lt"/>
              </a:rPr>
              <a:t>Serverless Scalability</a:t>
            </a:r>
            <a:endParaRPr lang="en-US" sz="1200" u="sng">
              <a:latin typeface="Century Gothic" panose="020B0502020202020204" pitchFamily="34" charset="0"/>
            </a:endParaRPr>
          </a:p>
          <a:p>
            <a:pPr marL="148590" lvl="1"/>
            <a:r>
              <a:rPr lang="en-US" sz="1200">
                <a:latin typeface="Century Gothic" panose="020B0502020202020204" pitchFamily="34" charset="0"/>
                <a:ea typeface="+mn-lt"/>
                <a:cs typeface="+mn-lt"/>
              </a:rPr>
              <a:t>     Serverless Services( Lambda): AWS Lambda and other serverless options offer automatic scaling to accommodate any level of demand without server management.</a:t>
            </a:r>
          </a:p>
          <a:p>
            <a:pPr marL="0" indent="0">
              <a:buNone/>
            </a:pPr>
            <a:endParaRPr lang="en-US" sz="1200">
              <a:latin typeface="Century Gothic" panose="020B0502020202020204" pitchFamily="34" charset="0"/>
            </a:endParaRPr>
          </a:p>
          <a:p>
            <a:pPr marL="0" indent="0">
              <a:buNone/>
            </a:pPr>
            <a:endParaRPr lang="en-US" sz="1200">
              <a:latin typeface="Century Gothic" panose="020B0502020202020204" pitchFamily="34" charset="0"/>
            </a:endParaRPr>
          </a:p>
          <a:p>
            <a:pPr marL="228600" indent="-228600"/>
            <a:endParaRPr lang="en-US" sz="1200">
              <a:latin typeface="Century Gothic" panose="020B0502020202020204" pitchFamily="34" charset="0"/>
            </a:endParaRPr>
          </a:p>
        </p:txBody>
      </p:sp>
    </p:spTree>
    <p:extLst>
      <p:ext uri="{BB962C8B-B14F-4D97-AF65-F5344CB8AC3E}">
        <p14:creationId xmlns:p14="http://schemas.microsoft.com/office/powerpoint/2010/main" val="2778063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Web/App Tier Description (Olayinka)</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7341912"/>
          </a:xfrm>
        </p:spPr>
        <p:txBody>
          <a:bodyPr>
            <a:noAutofit/>
          </a:bodyPr>
          <a:lstStyle/>
          <a:p>
            <a:pPr marL="0" indent="0">
              <a:buNone/>
            </a:pPr>
            <a:r>
              <a:rPr lang="en-US" sz="1200" b="1" u="sng" err="1">
                <a:latin typeface="Century Gothic" panose="020B0502020202020204" pitchFamily="34" charset="0"/>
              </a:rPr>
              <a:t>Bla</a:t>
            </a:r>
            <a:r>
              <a:rPr lang="en-US" sz="1200" b="1" u="sng">
                <a:latin typeface="Century Gothic" panose="020B0502020202020204" pitchFamily="34" charset="0"/>
              </a:rPr>
              <a:t> </a:t>
            </a:r>
            <a:r>
              <a:rPr lang="en-US" sz="1200" b="1" u="sng" err="1">
                <a:latin typeface="Century Gothic" panose="020B0502020202020204" pitchFamily="34" charset="0"/>
              </a:rPr>
              <a:t>bla</a:t>
            </a:r>
            <a:r>
              <a:rPr lang="en-US" sz="1200" b="1" u="sng">
                <a:latin typeface="Century Gothic" panose="020B0502020202020204" pitchFamily="34" charset="0"/>
              </a:rPr>
              <a:t> </a:t>
            </a:r>
            <a:r>
              <a:rPr lang="en-US" sz="1200" b="1" u="sng" err="1">
                <a:latin typeface="Century Gothic" panose="020B0502020202020204" pitchFamily="34" charset="0"/>
              </a:rPr>
              <a:t>bla</a:t>
            </a:r>
            <a:endParaRPr lang="en-US" sz="1200">
              <a:latin typeface="Century Gothic" panose="020B0502020202020204" pitchFamily="34" charset="0"/>
            </a:endParaRPr>
          </a:p>
          <a:p>
            <a:pPr marL="228600" indent="-228600">
              <a:buAutoNum type="arabicPeriod"/>
            </a:pPr>
            <a:endParaRPr lang="en-US" sz="1200" b="1">
              <a:latin typeface="Century Gothic" panose="020B0502020202020204" pitchFamily="34" charset="0"/>
            </a:endParaRPr>
          </a:p>
        </p:txBody>
      </p:sp>
    </p:spTree>
    <p:extLst>
      <p:ext uri="{BB962C8B-B14F-4D97-AF65-F5344CB8AC3E}">
        <p14:creationId xmlns:p14="http://schemas.microsoft.com/office/powerpoint/2010/main" val="384347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a:rPr>
              <a:t>Database Tier Description (Prince)</a:t>
            </a:r>
            <a:endParaRPr lang="en-US" sz="2400">
              <a:latin typeface="Abadi" panose="020B0604020104020204" pitchFamily="34" charset="0"/>
            </a:endParaRP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21472" y="854111"/>
            <a:ext cx="5900656" cy="7032154"/>
          </a:xfrm>
        </p:spPr>
        <p:txBody>
          <a:bodyPr vert="horz" lIns="91440" tIns="45720" rIns="91440" bIns="45720" rtlCol="0" anchor="t">
            <a:noAutofit/>
          </a:bodyPr>
          <a:lstStyle/>
          <a:p>
            <a:pPr>
              <a:buNone/>
            </a:pPr>
            <a:r>
              <a:rPr lang="en-US" sz="1600" b="1">
                <a:latin typeface="Century Gothic"/>
              </a:rPr>
              <a:t>Databases</a:t>
            </a:r>
          </a:p>
          <a:p>
            <a:pPr>
              <a:buNone/>
            </a:pPr>
            <a:endParaRPr lang="en-US" sz="1100">
              <a:latin typeface="Century Gothic" panose="020B0502020202020204" pitchFamily="34" charset="0"/>
            </a:endParaRPr>
          </a:p>
          <a:p>
            <a:pPr>
              <a:buNone/>
            </a:pPr>
            <a:r>
              <a:rPr lang="en-US" sz="1100" b="1">
                <a:latin typeface="Century Gothic"/>
              </a:rPr>
              <a:t>Aurora MySQL</a:t>
            </a:r>
            <a:endParaRPr lang="en-US" sz="1100">
              <a:latin typeface="Century Gothic"/>
            </a:endParaRPr>
          </a:p>
          <a:p>
            <a:pPr>
              <a:buNone/>
            </a:pPr>
            <a:r>
              <a:rPr lang="en-US" sz="1100">
                <a:latin typeface="Century Gothic"/>
              </a:rPr>
              <a:t>In this project we will be using an Aurora MySQL database to store our data in an column and row format. This is beneficial because a relational database can store a large amount of data in an organized schema allowing Custom Threads to make fast and reliable queries.</a:t>
            </a:r>
          </a:p>
          <a:p>
            <a:pPr>
              <a:buNone/>
            </a:pPr>
            <a:r>
              <a:rPr lang="en-US" sz="1100">
                <a:latin typeface="Century Gothic"/>
              </a:rPr>
              <a:t>Using Aurora MySQL improves Performance with its fast throughput. Amazon Aurora is up to five times faster than a standard SQL database. Aurora’s Parallel query execution engine and separation of compute and storage allows it to make the most of its resources.</a:t>
            </a:r>
          </a:p>
          <a:p>
            <a:pPr>
              <a:buNone/>
            </a:pPr>
            <a:r>
              <a:rPr lang="en-US" sz="1100" b="1">
                <a:latin typeface="Century Gothic"/>
              </a:rPr>
              <a:t>Private Subnet</a:t>
            </a:r>
            <a:endParaRPr lang="en-US" sz="1100">
              <a:latin typeface="Century Gothic"/>
            </a:endParaRPr>
          </a:p>
          <a:p>
            <a:pPr>
              <a:buNone/>
            </a:pPr>
            <a:r>
              <a:rPr lang="en-US" sz="1100">
                <a:latin typeface="Century Gothic"/>
              </a:rPr>
              <a:t>Placing your DB instance in a private subnet enhances security and protects your database from threats from other sources. </a:t>
            </a:r>
          </a:p>
          <a:p>
            <a:pPr>
              <a:buNone/>
            </a:pPr>
            <a:r>
              <a:rPr lang="en-US" sz="1100">
                <a:latin typeface="Century Gothic"/>
              </a:rPr>
              <a:t>You can use security groups and NACLS to control the inbound and outbound rules. This gives Custom Threads more control over who can access their database.</a:t>
            </a:r>
          </a:p>
          <a:p>
            <a:pPr>
              <a:buNone/>
            </a:pPr>
            <a:r>
              <a:rPr lang="en-US" sz="1100" b="1">
                <a:latin typeface="Century Gothic"/>
              </a:rPr>
              <a:t>PCI Compliance</a:t>
            </a:r>
            <a:endParaRPr lang="en-US" sz="1100">
              <a:latin typeface="Century Gothic"/>
            </a:endParaRPr>
          </a:p>
          <a:p>
            <a:pPr>
              <a:buNone/>
            </a:pPr>
            <a:r>
              <a:rPr lang="en-US" sz="1100">
                <a:latin typeface="Century Gothic"/>
              </a:rPr>
              <a:t>Using Aurora MySQL you can encrypt your data at rest and in transit using TLS/SSL certificates this will be beneficial to Custom Threads as this will help them adhere to the PCI Compliance rules</a:t>
            </a:r>
          </a:p>
          <a:p>
            <a:pPr>
              <a:buNone/>
            </a:pPr>
            <a:r>
              <a:rPr lang="en-US" sz="1100" b="1">
                <a:latin typeface="Century Gothic"/>
              </a:rPr>
              <a:t>High Availability</a:t>
            </a:r>
            <a:endParaRPr lang="en-US" sz="1100">
              <a:latin typeface="Century Gothic"/>
            </a:endParaRPr>
          </a:p>
          <a:p>
            <a:pPr>
              <a:buNone/>
            </a:pPr>
            <a:r>
              <a:rPr lang="en-US" sz="1100">
                <a:latin typeface="Century Gothic"/>
              </a:rPr>
              <a:t>Aurora MySQL can be deployed in multiple Az's so there is constant data replication of data between the databases so when one goes down the other is ready to be used. This provides Custom Threads with availability in case of failures. Aurora allows users to create up to 15 read replicas for a single database cluster.</a:t>
            </a:r>
          </a:p>
          <a:p>
            <a:pPr>
              <a:buNone/>
            </a:pPr>
            <a:r>
              <a:rPr lang="en-US" sz="1100" b="1">
                <a:latin typeface="Century Gothic"/>
              </a:rPr>
              <a:t>Memcached:</a:t>
            </a:r>
            <a:r>
              <a:rPr lang="en-US" sz="1100">
                <a:latin typeface="Century Gothic"/>
              </a:rPr>
              <a:t> Increases application resilience by distributing cache data across multiple servers, reducing the risk of single points of failure.</a:t>
            </a:r>
          </a:p>
          <a:p>
            <a:pPr>
              <a:buNone/>
            </a:pPr>
            <a:r>
              <a:rPr lang="en-US" sz="1100" b="1">
                <a:latin typeface="Century Gothic"/>
              </a:rPr>
              <a:t>Reducing Day to Day Management</a:t>
            </a:r>
            <a:endParaRPr lang="en-US" sz="1100">
              <a:latin typeface="Century Gothic"/>
            </a:endParaRPr>
          </a:p>
          <a:p>
            <a:pPr>
              <a:buNone/>
            </a:pPr>
            <a:r>
              <a:rPr lang="en-US" sz="1100">
                <a:latin typeface="Century Gothic"/>
              </a:rPr>
              <a:t>Amazon Aurora is a fully managed AWS service meaning the user doesn’t have to worry about the infrastructure setup, software patching, monitoring and backups. This will help reduce day to day management and Custom Threads will be able to focus on their core business activities</a:t>
            </a:r>
          </a:p>
          <a:p>
            <a:pPr marL="0" indent="0">
              <a:buNone/>
            </a:pPr>
            <a:endParaRPr lang="en-US" sz="1100" b="1" u="sng">
              <a:latin typeface="Century Gothic" panose="020B0502020202020204" pitchFamily="34" charset="0"/>
            </a:endParaRPr>
          </a:p>
          <a:p>
            <a:pPr marL="228600" indent="-228600">
              <a:buAutoNum type="arabicPeriod"/>
            </a:pPr>
            <a:endParaRPr lang="en-US" sz="1100" b="1">
              <a:latin typeface="Century Gothic" panose="020B0502020202020204" pitchFamily="34" charset="0"/>
            </a:endParaRPr>
          </a:p>
        </p:txBody>
      </p:sp>
    </p:spTree>
    <p:extLst>
      <p:ext uri="{BB962C8B-B14F-4D97-AF65-F5344CB8AC3E}">
        <p14:creationId xmlns:p14="http://schemas.microsoft.com/office/powerpoint/2010/main" val="384072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a:rPr>
              <a:t>Backup &amp; Recovery (Alain)</a:t>
            </a:r>
            <a:endParaRPr lang="en-US" sz="2400">
              <a:latin typeface="Abadi" panose="020B0604020104020204" pitchFamily="34" charset="0"/>
            </a:endParaRP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7341912"/>
          </a:xfrm>
        </p:spPr>
        <p:txBody>
          <a:bodyPr vert="horz" lIns="91440" tIns="45720" rIns="91440" bIns="45720" rtlCol="0" anchor="t">
            <a:noAutofit/>
          </a:bodyPr>
          <a:lstStyle/>
          <a:p>
            <a:pPr marL="228600" indent="-228600">
              <a:buFont typeface="Calibri" panose="020B0604020202020204" pitchFamily="34" charset="0"/>
              <a:buChar char="-"/>
            </a:pPr>
            <a:r>
              <a:rPr lang="en-US" sz="1200">
                <a:latin typeface="Century Gothic"/>
              </a:rPr>
              <a:t>The first thing to building a robust disaster recovery stategy to ensure business Continuity is to couduct a business inpact analysis for each application.</a:t>
            </a:r>
            <a:endParaRPr lang="en-US" sz="1200" b="1" u="sng">
              <a:latin typeface="Century Gothic" panose="020B0502020202020204" pitchFamily="34" charset="0"/>
            </a:endParaRPr>
          </a:p>
          <a:p>
            <a:pPr marL="0" indent="0">
              <a:buNone/>
            </a:pPr>
            <a:r>
              <a:rPr lang="en-US" sz="1200">
                <a:latin typeface="Century Gothic"/>
              </a:rPr>
              <a:t>2.. based on the result I  will set two metrics.</a:t>
            </a:r>
            <a:endParaRPr lang="en-US" sz="1200">
              <a:latin typeface="Century Gothic" panose="020B0502020202020204" pitchFamily="34" charset="0"/>
            </a:endParaRPr>
          </a:p>
          <a:p>
            <a:pPr marL="0" indent="0">
              <a:buNone/>
            </a:pPr>
            <a:r>
              <a:rPr lang="en-US" sz="1200">
                <a:latin typeface="Century Gothic"/>
              </a:rPr>
              <a:t>   </a:t>
            </a:r>
            <a:r>
              <a:rPr lang="en-US" sz="1200" b="1">
                <a:latin typeface="Century Gothic"/>
              </a:rPr>
              <a:t> Metrics 1.)</a:t>
            </a:r>
            <a:r>
              <a:rPr lang="en-US" sz="1200">
                <a:latin typeface="Century Gothic"/>
              </a:rPr>
              <a:t> Recovery point objective (RPO) this is the maximun amount of acceptable data that can be loss from an application using time for if we had a disaster a 9pm and we set our (RPO)to 1 hour we can recover data up to 8pm.</a:t>
            </a:r>
            <a:endParaRPr lang="en-US" sz="1200">
              <a:latin typeface="Century Gothic" panose="020B0502020202020204" pitchFamily="34" charset="0"/>
            </a:endParaRPr>
          </a:p>
          <a:p>
            <a:pPr marL="0" indent="0">
              <a:buNone/>
            </a:pPr>
            <a:r>
              <a:rPr lang="en-US" sz="1200">
                <a:latin typeface="Century Gothic"/>
              </a:rPr>
              <a:t>    </a:t>
            </a:r>
            <a:r>
              <a:rPr lang="en-US" sz="1200" b="1">
                <a:latin typeface="Century Gothic"/>
              </a:rPr>
              <a:t> Metrics 2.)</a:t>
            </a:r>
            <a:r>
              <a:rPr lang="en-US" sz="1200">
                <a:latin typeface="Century Gothic"/>
              </a:rPr>
              <a:t> Recovery time objective (RTO) this is the maximum amount of time an application can be sown after a diaster. 3o min – an hour.</a:t>
            </a:r>
            <a:endParaRPr lang="en-US" sz="1200">
              <a:latin typeface="Century Gothic" panose="020B0502020202020204" pitchFamily="34" charset="0"/>
            </a:endParaRPr>
          </a:p>
          <a:p>
            <a:pPr marL="0" indent="0">
              <a:buNone/>
            </a:pPr>
            <a:r>
              <a:rPr lang="en-US" sz="1200">
                <a:latin typeface="Century Gothic"/>
              </a:rPr>
              <a:t>T</a:t>
            </a:r>
            <a:r>
              <a:rPr lang="en-US" sz="1200" b="1" u="sng">
                <a:latin typeface="Century Gothic"/>
              </a:rPr>
              <a:t>he are 4 main strategry we can use for our disaster recovery on a (AWS)</a:t>
            </a:r>
          </a:p>
          <a:p>
            <a:pPr marL="0" indent="0">
              <a:buNone/>
            </a:pPr>
            <a:r>
              <a:rPr lang="en-US" sz="1200">
                <a:latin typeface="Century Gothic"/>
              </a:rPr>
              <a:t>1 back up and restore: this creating backups of your application and restore them in case of a disaster. This uses Eb snapshots and images from running instances but this is moslty used  for low priority application and it offers the highest RPO and RTO.</a:t>
            </a:r>
            <a:endParaRPr lang="en-US" sz="1200">
              <a:latin typeface="Century Gothic" panose="020B0502020202020204" pitchFamily="34" charset="0"/>
            </a:endParaRPr>
          </a:p>
          <a:p>
            <a:pPr marL="0" indent="0">
              <a:buNone/>
            </a:pPr>
            <a:r>
              <a:rPr lang="en-US" sz="1200">
                <a:latin typeface="Century Gothic"/>
              </a:rPr>
              <a:t>2. pilot light we can run core services in a stanby mode an replicate data in another region using infrasture as code ready to deploy incase of a disaster this also has less RPO and RTO than back up but expensive </a:t>
            </a:r>
            <a:endParaRPr lang="en-US" sz="1200">
              <a:latin typeface="Century Gothic" panose="020B0502020202020204" pitchFamily="34" charset="0"/>
            </a:endParaRPr>
          </a:p>
          <a:p>
            <a:pPr marL="0" indent="0">
              <a:buNone/>
            </a:pPr>
            <a:r>
              <a:rPr lang="en-US" sz="1200">
                <a:latin typeface="Century Gothic"/>
              </a:rPr>
              <a:t>3. warm standby: we can run a scaled down version of our primary eniroment this get us lesser RPO and RTO than both pilot light and backup and restore</a:t>
            </a:r>
            <a:endParaRPr lang="en-US" sz="1200">
              <a:latin typeface="Century Gothic" panose="020B0502020202020204" pitchFamily="34" charset="0"/>
            </a:endParaRPr>
          </a:p>
          <a:p>
            <a:pPr marL="0" indent="0">
              <a:buNone/>
            </a:pPr>
            <a:r>
              <a:rPr lang="en-US" sz="1200">
                <a:latin typeface="Century Gothic"/>
              </a:rPr>
              <a:t>4. Active- Active we have two active enviroment primary and secondary  with the same resources. This is not cost- effective and it cost too much.</a:t>
            </a:r>
            <a:endParaRPr lang="en-US" sz="1200">
              <a:latin typeface="Century Gothic" panose="020B0502020202020204" pitchFamily="34" charset="0"/>
            </a:endParaRPr>
          </a:p>
          <a:p>
            <a:pPr marL="0" indent="0">
              <a:buNone/>
            </a:pPr>
            <a:r>
              <a:rPr lang="en-US" sz="1200">
                <a:latin typeface="Century Gothic"/>
              </a:rPr>
              <a:t>The most cost – effective (DR) would be EBS snapshort: this involves creating snapshots of the EBS volume and transtering it to another rgion in an s3 buket. </a:t>
            </a:r>
          </a:p>
          <a:p>
            <a:pPr marL="0" indent="0">
              <a:buNone/>
            </a:pPr>
            <a:r>
              <a:rPr lang="en-US" sz="1200">
                <a:latin typeface="Century Gothic"/>
              </a:rPr>
              <a:t>Take note this are distaster recovery stategy on the level of the instance.</a:t>
            </a:r>
          </a:p>
          <a:p>
            <a:pPr marL="0" indent="0">
              <a:buNone/>
            </a:pPr>
            <a:endParaRPr lang="en-US" sz="1200">
              <a:latin typeface="Century Gothic" panose="020B0502020202020204" pitchFamily="34" charset="0"/>
            </a:endParaRPr>
          </a:p>
          <a:p>
            <a:pPr marL="171450" indent="-171450">
              <a:buFont typeface="Calibri" panose="020B0604020202020204" pitchFamily="34" charset="0"/>
              <a:buChar char="-"/>
            </a:pPr>
            <a:r>
              <a:rPr lang="en-US" sz="1200">
                <a:latin typeface="Century Gothic"/>
              </a:rPr>
              <a:t>Since we are using Aurora which is a nonrelational database service(RDS) Aws has optimize with additional features like back up and retention. </a:t>
            </a:r>
          </a:p>
          <a:p>
            <a:pPr marL="171450" indent="-171450">
              <a:buFont typeface="Calibri" panose="020B0604020202020204" pitchFamily="34" charset="0"/>
              <a:buChar char="-"/>
            </a:pPr>
            <a:r>
              <a:rPr lang="en-US" sz="1200">
                <a:latin typeface="Century Gothic"/>
              </a:rPr>
              <a:t>So we can use AWS backup because it is easily intergrates with RDS and other severice to backup data . This provides a centralized management of all your backup.</a:t>
            </a:r>
          </a:p>
        </p:txBody>
      </p:sp>
    </p:spTree>
    <p:extLst>
      <p:ext uri="{BB962C8B-B14F-4D97-AF65-F5344CB8AC3E}">
        <p14:creationId xmlns:p14="http://schemas.microsoft.com/office/powerpoint/2010/main" val="404702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Obee- brain dump</a:t>
            </a:r>
          </a:p>
        </p:txBody>
      </p:sp>
      <p:graphicFrame>
        <p:nvGraphicFramePr>
          <p:cNvPr id="7" name="Table 6">
            <a:extLst>
              <a:ext uri="{FF2B5EF4-FFF2-40B4-BE49-F238E27FC236}">
                <a16:creationId xmlns:a16="http://schemas.microsoft.com/office/drawing/2014/main" id="{6DD3DA92-4209-9917-2AB9-C5F6765EE1AF}"/>
              </a:ext>
            </a:extLst>
          </p:cNvPr>
          <p:cNvGraphicFramePr>
            <a:graphicFrameLocks noGrp="1"/>
          </p:cNvGraphicFramePr>
          <p:nvPr>
            <p:extLst>
              <p:ext uri="{D42A27DB-BD31-4B8C-83A1-F6EECF244321}">
                <p14:modId xmlns:p14="http://schemas.microsoft.com/office/powerpoint/2010/main" val="1144489210"/>
              </p:ext>
            </p:extLst>
          </p:nvPr>
        </p:nvGraphicFramePr>
        <p:xfrm>
          <a:off x="21472" y="896740"/>
          <a:ext cx="5922127" cy="6497880"/>
        </p:xfrm>
        <a:graphic>
          <a:graphicData uri="http://schemas.openxmlformats.org/drawingml/2006/table">
            <a:tbl>
              <a:tblPr/>
              <a:tblGrid>
                <a:gridCol w="1031956">
                  <a:extLst>
                    <a:ext uri="{9D8B030D-6E8A-4147-A177-3AD203B41FA5}">
                      <a16:colId xmlns:a16="http://schemas.microsoft.com/office/drawing/2014/main" val="4150903551"/>
                    </a:ext>
                  </a:extLst>
                </a:gridCol>
                <a:gridCol w="847051">
                  <a:extLst>
                    <a:ext uri="{9D8B030D-6E8A-4147-A177-3AD203B41FA5}">
                      <a16:colId xmlns:a16="http://schemas.microsoft.com/office/drawing/2014/main" val="1840310979"/>
                    </a:ext>
                  </a:extLst>
                </a:gridCol>
                <a:gridCol w="1621793">
                  <a:extLst>
                    <a:ext uri="{9D8B030D-6E8A-4147-A177-3AD203B41FA5}">
                      <a16:colId xmlns:a16="http://schemas.microsoft.com/office/drawing/2014/main" val="3468969658"/>
                    </a:ext>
                  </a:extLst>
                </a:gridCol>
                <a:gridCol w="2421327">
                  <a:extLst>
                    <a:ext uri="{9D8B030D-6E8A-4147-A177-3AD203B41FA5}">
                      <a16:colId xmlns:a16="http://schemas.microsoft.com/office/drawing/2014/main" val="316646597"/>
                    </a:ext>
                  </a:extLst>
                </a:gridCol>
              </a:tblGrid>
              <a:tr h="172949">
                <a:tc>
                  <a:txBody>
                    <a:bodyPr/>
                    <a:lstStyle/>
                    <a:p>
                      <a:pPr algn="l" fontAlgn="ctr"/>
                      <a:endParaRPr lang="en-US" sz="1200" b="0" i="0" u="none" strike="noStrike">
                        <a:solidFill>
                          <a:srgbClr val="000000"/>
                        </a:solidFill>
                        <a:effectLst/>
                        <a:latin typeface="Aptos Narrow" panose="020B0004020202020204" pitchFamily="34" charset="0"/>
                      </a:endParaRPr>
                    </a:p>
                  </a:txBody>
                  <a:tcPr marL="5550" marR="5550" marT="555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r>
                        <a:rPr lang="en-US" sz="1400" b="1" i="0" u="none" strike="noStrike">
                          <a:solidFill>
                            <a:srgbClr val="FF0000"/>
                          </a:solidFill>
                          <a:effectLst/>
                          <a:latin typeface="Aptos Narrow" panose="020B0004020202020204" pitchFamily="34" charset="0"/>
                        </a:rPr>
                        <a:t>Feature</a:t>
                      </a:r>
                    </a:p>
                  </a:txBody>
                  <a:tcPr marL="5550" marR="5550" marT="555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r>
                        <a:rPr lang="en-US" sz="1400" b="1" i="0" u="none" strike="noStrike">
                          <a:solidFill>
                            <a:srgbClr val="FF0000"/>
                          </a:solidFill>
                          <a:effectLst/>
                          <a:latin typeface="Aptos Narrow" panose="020B0004020202020204" pitchFamily="34" charset="0"/>
                        </a:rPr>
                        <a:t>Existing Platform</a:t>
                      </a:r>
                    </a:p>
                  </a:txBody>
                  <a:tcPr marL="5550" marR="5550" marT="555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ctr"/>
                      <a:r>
                        <a:rPr lang="en-US" sz="1400" b="1" i="0" u="none" strike="noStrike">
                          <a:solidFill>
                            <a:srgbClr val="FF0000"/>
                          </a:solidFill>
                          <a:effectLst/>
                          <a:latin typeface="Aptos Narrow" panose="020B0004020202020204" pitchFamily="34" charset="0"/>
                        </a:rPr>
                        <a:t>New Platform (AWS Cloud)</a:t>
                      </a:r>
                    </a:p>
                  </a:txBody>
                  <a:tcPr marL="5550" marR="5550" marT="5550"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1013833"/>
                  </a:ext>
                </a:extLst>
              </a:tr>
              <a:tr h="124672">
                <a:tc rowSpan="6">
                  <a:txBody>
                    <a:bodyPr/>
                    <a:lstStyle/>
                    <a:p>
                      <a:pPr algn="ctr" fontAlgn="ctr"/>
                      <a:r>
                        <a:rPr lang="en-US" sz="1200" b="1" i="0" u="none" strike="noStrike">
                          <a:solidFill>
                            <a:srgbClr val="000000"/>
                          </a:solidFill>
                          <a:effectLst/>
                          <a:latin typeface="Aptos Narrow" panose="020B0004020202020204" pitchFamily="34" charset="0"/>
                        </a:rPr>
                        <a:t>Network &amp; Infra</a:t>
                      </a:r>
                    </a:p>
                  </a:txBody>
                  <a:tcPr marL="90011" marR="90011" marT="45006" marB="45006"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a:t>
                      </a: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Private network </a:t>
                      </a:r>
                    </a:p>
                    <a:p>
                      <a:pPr algn="l" fontAlgn="ctr"/>
                      <a:r>
                        <a:rPr lang="en-US" sz="1200" b="0" i="0" u="none" strike="noStrike">
                          <a:solidFill>
                            <a:srgbClr val="000000"/>
                          </a:solidFill>
                          <a:effectLst/>
                          <a:latin typeface="Aptos Narrow" panose="020B0004020202020204" pitchFamily="34" charset="0"/>
                        </a:rPr>
                        <a:t>(data center)</a:t>
                      </a: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VPC</a:t>
                      </a:r>
                    </a:p>
                  </a:txBody>
                  <a:tcPr marL="5550" marR="5550" marT="555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3277539"/>
                  </a:ext>
                </a:extLst>
              </a:tr>
              <a:tr h="24935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Subnets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Two - one public and one private</a:t>
                      </a:r>
                      <a:br>
                        <a:rPr lang="en-US" sz="1200" b="0" i="0" u="none" strike="noStrike">
                          <a:solidFill>
                            <a:srgbClr val="000000"/>
                          </a:solidFill>
                          <a:effectLst/>
                          <a:latin typeface="Aptos Narrow" panose="020B0004020202020204" pitchFamily="34" charset="0"/>
                        </a:rPr>
                      </a:br>
                      <a:r>
                        <a:rPr lang="en-US" sz="1200" b="0" i="0" u="none" strike="noStrike">
                          <a:solidFill>
                            <a:srgbClr val="000000"/>
                          </a:solidFill>
                          <a:effectLst/>
                          <a:latin typeface="Aptos Narrow" panose="020B0004020202020204" pitchFamily="34" charset="0"/>
                        </a:rPr>
                        <a:t>Not scalable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3-tier but scalable - can add more subnets for even more isolation of resources</a:t>
                      </a:r>
                    </a:p>
                  </a:txBody>
                  <a:tcPr marL="5550" marR="5550" marT="555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8545510"/>
                  </a:ext>
                </a:extLst>
              </a:tr>
              <a:tr h="124672">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Load balancer</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Load balancer</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Application load balancer</a:t>
                      </a:r>
                    </a:p>
                  </a:txBody>
                  <a:tcPr marL="5550" marR="5550" marT="555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1954323"/>
                  </a:ext>
                </a:extLst>
              </a:tr>
              <a:tr h="33538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Servers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2 Application servers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On-demand scalability - can scale out to 4 (or more), scale in to 1</a:t>
                      </a:r>
                    </a:p>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can vertically scale to higher performance servers if needed</a:t>
                      </a:r>
                    </a:p>
                  </a:txBody>
                  <a:tcPr marL="5550" marR="5550" marT="555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846921"/>
                  </a:ext>
                </a:extLst>
              </a:tr>
              <a:tr h="24935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DB</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MySQL</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AWS Aurora w/ MySQL - highly scalable (read replicas), faster, highly available across multi-</a:t>
                      </a:r>
                      <a:r>
                        <a:rPr lang="en-US" sz="1200" b="0" i="0" u="none" strike="noStrike" err="1">
                          <a:solidFill>
                            <a:srgbClr val="000000"/>
                          </a:solidFill>
                          <a:effectLst/>
                          <a:latin typeface="Aptos Narrow" panose="020B0004020202020204" pitchFamily="34" charset="0"/>
                        </a:rPr>
                        <a:t>Azs</a:t>
                      </a:r>
                      <a:r>
                        <a:rPr lang="en-US" sz="1200" b="0" i="0" u="none" strike="noStrike">
                          <a:solidFill>
                            <a:srgbClr val="000000"/>
                          </a:solidFill>
                          <a:effectLst/>
                          <a:latin typeface="Aptos Narrow" panose="020B0004020202020204" pitchFamily="34" charset="0"/>
                        </a:rPr>
                        <a:t>, automatic failover</a:t>
                      </a:r>
                    </a:p>
                  </a:txBody>
                  <a:tcPr marL="5550" marR="5550" marT="555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8180517"/>
                  </a:ext>
                </a:extLst>
              </a:tr>
              <a:tr h="24935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Storage / backup</a:t>
                      </a:r>
                    </a:p>
                  </a:txBody>
                  <a:tcPr marL="5550" marR="5550" marT="555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Weekly backup, on-Tape storage  for DB</a:t>
                      </a:r>
                    </a:p>
                  </a:txBody>
                  <a:tcPr marL="5550" marR="5550" marT="5550"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Continuous backup with AWS Backup to S3</a:t>
                      </a:r>
                      <a:br>
                        <a:rPr lang="en-US" sz="1200" b="0" i="0" u="none" strike="noStrike">
                          <a:solidFill>
                            <a:srgbClr val="000000"/>
                          </a:solidFill>
                          <a:effectLst/>
                          <a:latin typeface="Aptos Narrow" panose="020B0004020202020204" pitchFamily="34" charset="0"/>
                        </a:rPr>
                      </a:br>
                      <a:r>
                        <a:rPr lang="en-US" sz="1200" b="0" i="0" u="none" strike="noStrike">
                          <a:solidFill>
                            <a:srgbClr val="000000"/>
                          </a:solidFill>
                          <a:effectLst/>
                          <a:latin typeface="Aptos Narrow" panose="020B0004020202020204" pitchFamily="34" charset="0"/>
                        </a:rPr>
                        <a:t>AWS S3 is on auto replication across multiple </a:t>
                      </a:r>
                      <a:r>
                        <a:rPr lang="en-US" sz="1200" b="0" i="0" u="none" strike="noStrike" err="1">
                          <a:solidFill>
                            <a:srgbClr val="000000"/>
                          </a:solidFill>
                          <a:effectLst/>
                          <a:latin typeface="Aptos Narrow" panose="020B0004020202020204" pitchFamily="34" charset="0"/>
                        </a:rPr>
                        <a:t>Azs</a:t>
                      </a:r>
                      <a:endParaRPr lang="en-US" sz="1200" b="0" i="0" u="none" strike="noStrike">
                        <a:solidFill>
                          <a:srgbClr val="000000"/>
                        </a:solidFill>
                        <a:effectLst/>
                        <a:latin typeface="Aptos Narrow" panose="020B0004020202020204" pitchFamily="34" charset="0"/>
                      </a:endParaRPr>
                    </a:p>
                  </a:txBody>
                  <a:tcPr marL="5550" marR="5550" marT="5550" marB="0" anchor="ctr">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492031"/>
                  </a:ext>
                </a:extLst>
              </a:tr>
              <a:tr h="124672">
                <a:tc>
                  <a:txBody>
                    <a:bodyPr/>
                    <a:lstStyle/>
                    <a:p>
                      <a:pPr algn="l" fontAlgn="ctr"/>
                      <a:endParaRPr lang="en-US" sz="1200" b="1" i="0" u="none" strike="noStrike">
                        <a:solidFill>
                          <a:srgbClr val="000000"/>
                        </a:solidFill>
                        <a:effectLst/>
                        <a:latin typeface="Aptos Narrow" panose="020B0004020202020204" pitchFamily="34" charset="0"/>
                      </a:endParaRP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sz="1200" b="0" i="0" u="none" strike="noStrike">
                        <a:solidFill>
                          <a:srgbClr val="000000"/>
                        </a:solidFill>
                        <a:effectLst/>
                        <a:latin typeface="Aptos Narrow" panose="020B0004020202020204" pitchFamily="34" charset="0"/>
                      </a:endParaRP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endParaRPr lang="en-US" sz="1200" b="0" i="0" u="none" strike="noStrike">
                        <a:solidFill>
                          <a:srgbClr val="000000"/>
                        </a:solidFill>
                        <a:effectLst/>
                        <a:latin typeface="Aptos Narrow" panose="020B0004020202020204" pitchFamily="34" charset="0"/>
                      </a:endParaRP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endParaRPr lang="en-US" sz="1200" b="0" i="0" u="none" strike="noStrike">
                        <a:solidFill>
                          <a:srgbClr val="000000"/>
                        </a:solidFill>
                        <a:effectLst/>
                        <a:latin typeface="Aptos Narrow" panose="020B0004020202020204" pitchFamily="34" charset="0"/>
                      </a:endParaRPr>
                    </a:p>
                  </a:txBody>
                  <a:tcPr marL="5550" marR="5550" marT="555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0106128"/>
                  </a:ext>
                </a:extLst>
              </a:tr>
              <a:tr h="124672">
                <a:tc rowSpan="4">
                  <a:txBody>
                    <a:bodyPr/>
                    <a:lstStyle/>
                    <a:p>
                      <a:pPr algn="ctr" fontAlgn="ctr"/>
                      <a:r>
                        <a:rPr lang="en-US" sz="1200" b="1" i="0" u="none" strike="noStrike">
                          <a:solidFill>
                            <a:srgbClr val="000000"/>
                          </a:solidFill>
                          <a:effectLst/>
                          <a:latin typeface="Aptos Narrow" panose="020B0004020202020204" pitchFamily="34" charset="0"/>
                        </a:rPr>
                        <a:t>Performance</a:t>
                      </a:r>
                    </a:p>
                  </a:txBody>
                  <a:tcPr marL="90011" marR="90011" marT="45006" marB="4500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Load distribution</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Yes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Yes - ALB goes beyond to performance health checks</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3343985"/>
                  </a:ext>
                </a:extLst>
              </a:tr>
              <a:tr h="24935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Scaling for peak traffic</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No - constrained to 2 servers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Yes - can scale out (and scale in to save costs) using ASG</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767876"/>
                  </a:ext>
                </a:extLst>
              </a:tr>
              <a:tr h="498709">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DB access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MySQL - base speed, base storage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Aurora MySQL optimized for 5X speed (distributed storage)</a:t>
                      </a:r>
                      <a:br>
                        <a:rPr lang="en-US" sz="1200" b="0" i="0" u="none" strike="noStrike">
                          <a:solidFill>
                            <a:srgbClr val="000000"/>
                          </a:solidFill>
                          <a:effectLst/>
                          <a:latin typeface="Aptos Narrow" panose="020B0004020202020204" pitchFamily="34" charset="0"/>
                        </a:rPr>
                      </a:br>
                      <a:r>
                        <a:rPr lang="en-US" sz="1200" b="0" i="0" u="none" strike="noStrike">
                          <a:solidFill>
                            <a:srgbClr val="000000"/>
                          </a:solidFill>
                          <a:effectLst/>
                          <a:latin typeface="Aptos Narrow" panose="020B0004020202020204" pitchFamily="34" charset="0"/>
                        </a:rPr>
                        <a:t>-scalable read capacity with up to 15 read replicas</a:t>
                      </a:r>
                      <a:br>
                        <a:rPr lang="en-US" sz="1200" b="0" i="0" u="none" strike="noStrike">
                          <a:solidFill>
                            <a:srgbClr val="000000"/>
                          </a:solidFill>
                          <a:effectLst/>
                          <a:latin typeface="Aptos Narrow" panose="020B0004020202020204" pitchFamily="34" charset="0"/>
                        </a:rPr>
                      </a:br>
                      <a:r>
                        <a:rPr lang="en-US" sz="1200" b="0" i="0" u="none" strike="noStrike">
                          <a:solidFill>
                            <a:srgbClr val="000000"/>
                          </a:solidFill>
                          <a:effectLst/>
                          <a:latin typeface="Aptos Narrow" panose="020B0004020202020204" pitchFamily="34" charset="0"/>
                        </a:rPr>
                        <a:t> -auto-scaling of storage</a:t>
                      </a:r>
                      <a:br>
                        <a:rPr lang="en-US" sz="1200" b="0" i="0" u="none" strike="noStrike">
                          <a:solidFill>
                            <a:srgbClr val="000000"/>
                          </a:solidFill>
                          <a:effectLst/>
                          <a:latin typeface="Aptos Narrow" panose="020B0004020202020204" pitchFamily="34" charset="0"/>
                        </a:rPr>
                      </a:br>
                      <a:r>
                        <a:rPr lang="en-US" sz="1200" b="0" i="0" u="none" strike="noStrike">
                          <a:solidFill>
                            <a:srgbClr val="000000"/>
                          </a:solidFill>
                          <a:effectLst/>
                          <a:latin typeface="Aptos Narrow" panose="020B0004020202020204" pitchFamily="34" charset="0"/>
                        </a:rPr>
                        <a:t>-optional Memcached for even faster read access</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9680792"/>
                  </a:ext>
                </a:extLst>
              </a:tr>
              <a:tr h="249354">
                <a:tc vMerge="1">
                  <a:txBody>
                    <a:bodyPr/>
                    <a:lstStyle/>
                    <a:p>
                      <a:endParaRPr lang="en-US"/>
                    </a:p>
                  </a:txBody>
                  <a:tcPr/>
                </a:tc>
                <a:tc>
                  <a:txBody>
                    <a:bodyPr/>
                    <a:lstStyle/>
                    <a:p>
                      <a:pPr algn="l" fontAlgn="ctr"/>
                      <a:r>
                        <a:rPr lang="en-US" sz="1200" b="0" i="0" u="none" strike="noStrike">
                          <a:solidFill>
                            <a:srgbClr val="000000"/>
                          </a:solidFill>
                          <a:effectLst/>
                          <a:latin typeface="Aptos Narrow" panose="020B0004020202020204" pitchFamily="34" charset="0"/>
                        </a:rPr>
                        <a:t>Web latency improvement</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None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200" b="0" i="0" u="none" strike="noStrike">
                          <a:solidFill>
                            <a:srgbClr val="000000"/>
                          </a:solidFill>
                          <a:effectLst/>
                          <a:latin typeface="Aptos Narrow" panose="020B0004020202020204" pitchFamily="34" charset="0"/>
                        </a:rPr>
                        <a:t>AWS CloudFront using Edge locations for global caching, reduced latency</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202942"/>
                  </a:ext>
                </a:extLst>
              </a:tr>
            </a:tbl>
          </a:graphicData>
        </a:graphic>
      </p:graphicFrame>
    </p:spTree>
    <p:extLst>
      <p:ext uri="{BB962C8B-B14F-4D97-AF65-F5344CB8AC3E}">
        <p14:creationId xmlns:p14="http://schemas.microsoft.com/office/powerpoint/2010/main" val="278675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Obee- brain dump</a:t>
            </a:r>
          </a:p>
        </p:txBody>
      </p:sp>
      <p:graphicFrame>
        <p:nvGraphicFramePr>
          <p:cNvPr id="9" name="Table 8">
            <a:extLst>
              <a:ext uri="{FF2B5EF4-FFF2-40B4-BE49-F238E27FC236}">
                <a16:creationId xmlns:a16="http://schemas.microsoft.com/office/drawing/2014/main" id="{C26F2058-ED4C-19FE-025D-F907E2CCBF4D}"/>
              </a:ext>
            </a:extLst>
          </p:cNvPr>
          <p:cNvGraphicFramePr>
            <a:graphicFrameLocks noGrp="1"/>
          </p:cNvGraphicFramePr>
          <p:nvPr>
            <p:extLst>
              <p:ext uri="{D42A27DB-BD31-4B8C-83A1-F6EECF244321}">
                <p14:modId xmlns:p14="http://schemas.microsoft.com/office/powerpoint/2010/main" val="3810198635"/>
              </p:ext>
            </p:extLst>
          </p:nvPr>
        </p:nvGraphicFramePr>
        <p:xfrm>
          <a:off x="21472" y="844062"/>
          <a:ext cx="5826668" cy="7000080"/>
        </p:xfrm>
        <a:graphic>
          <a:graphicData uri="http://schemas.openxmlformats.org/drawingml/2006/table">
            <a:tbl>
              <a:tblPr/>
              <a:tblGrid>
                <a:gridCol w="718456">
                  <a:extLst>
                    <a:ext uri="{9D8B030D-6E8A-4147-A177-3AD203B41FA5}">
                      <a16:colId xmlns:a16="http://schemas.microsoft.com/office/drawing/2014/main" val="2044066542"/>
                    </a:ext>
                  </a:extLst>
                </a:gridCol>
                <a:gridCol w="730780">
                  <a:extLst>
                    <a:ext uri="{9D8B030D-6E8A-4147-A177-3AD203B41FA5}">
                      <a16:colId xmlns:a16="http://schemas.microsoft.com/office/drawing/2014/main" val="2491057826"/>
                    </a:ext>
                  </a:extLst>
                </a:gridCol>
                <a:gridCol w="1108069">
                  <a:extLst>
                    <a:ext uri="{9D8B030D-6E8A-4147-A177-3AD203B41FA5}">
                      <a16:colId xmlns:a16="http://schemas.microsoft.com/office/drawing/2014/main" val="2707580240"/>
                    </a:ext>
                  </a:extLst>
                </a:gridCol>
                <a:gridCol w="3269363">
                  <a:extLst>
                    <a:ext uri="{9D8B030D-6E8A-4147-A177-3AD203B41FA5}">
                      <a16:colId xmlns:a16="http://schemas.microsoft.com/office/drawing/2014/main" val="1262715466"/>
                    </a:ext>
                  </a:extLst>
                </a:gridCol>
              </a:tblGrid>
              <a:tr h="317824">
                <a:tc>
                  <a:txBody>
                    <a:bodyPr/>
                    <a:lstStyle/>
                    <a:p>
                      <a:pPr algn="l" fontAlgn="ctr"/>
                      <a:endParaRPr lang="en-US" sz="1200" b="0" i="0" u="none" strike="noStrike">
                        <a:solidFill>
                          <a:srgbClr val="000000"/>
                        </a:solidFill>
                        <a:effectLst/>
                        <a:latin typeface="Aptos Narrow" panose="020B0004020202020204" pitchFamily="34" charset="0"/>
                      </a:endParaRPr>
                    </a:p>
                  </a:txBody>
                  <a:tcPr marL="5550" marR="5550" marT="555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1" i="0" u="none" strike="noStrike">
                          <a:solidFill>
                            <a:srgbClr val="FF0000"/>
                          </a:solidFill>
                          <a:effectLst/>
                          <a:latin typeface="Aptos Narrow" panose="020B0004020202020204" pitchFamily="34" charset="0"/>
                        </a:rPr>
                        <a:t>Feature</a:t>
                      </a:r>
                    </a:p>
                  </a:txBody>
                  <a:tcPr marL="5550" marR="5550" marT="555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1" i="0" u="none" strike="noStrike">
                          <a:solidFill>
                            <a:srgbClr val="FF0000"/>
                          </a:solidFill>
                          <a:effectLst/>
                          <a:latin typeface="Aptos Narrow" panose="020B0004020202020204" pitchFamily="34" charset="0"/>
                        </a:rPr>
                        <a:t>Existing Platform</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400" b="1" i="0" u="none" strike="noStrike">
                          <a:solidFill>
                            <a:srgbClr val="FF0000"/>
                          </a:solidFill>
                          <a:effectLst/>
                          <a:latin typeface="Aptos Narrow" panose="020B0004020202020204" pitchFamily="34" charset="0"/>
                        </a:rPr>
                        <a:t>New Platform (AWS Cloud)</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5620191"/>
                  </a:ext>
                </a:extLst>
              </a:tr>
              <a:tr h="762340">
                <a:tc rowSpan="6">
                  <a:txBody>
                    <a:bodyPr/>
                    <a:lstStyle/>
                    <a:p>
                      <a:pPr algn="ctr" fontAlgn="ctr"/>
                      <a:r>
                        <a:rPr lang="en-US" sz="1000" b="1" i="0" u="none" strike="noStrike">
                          <a:solidFill>
                            <a:srgbClr val="000000"/>
                          </a:solidFill>
                          <a:effectLst/>
                          <a:latin typeface="Aptos Narrow" panose="020B0004020202020204" pitchFamily="34" charset="0"/>
                        </a:rPr>
                        <a:t>Security &amp; PCI Compliance </a:t>
                      </a:r>
                    </a:p>
                  </a:txBody>
                  <a:tcPr marL="90739" marR="90739" marT="45370" marB="4537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Servers &amp; DB vulnerability</a:t>
                      </a:r>
                    </a:p>
                  </a:txBody>
                  <a:tcPr marL="2435" marR="2435" marT="243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 - Web &amp; App servers are in public subnet and highly vulnerable</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DB is in private subnet</a:t>
                      </a:r>
                    </a:p>
                  </a:txBody>
                  <a:tcPr marL="2435" marR="2435" marT="24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Web &amp; App servers in private subnets with NAT gateway for one-directional access to internet (ssh via bastion host or SSM session manager needed for access)</a:t>
                      </a:r>
                    </a:p>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DB and replicas are in private subnets</a:t>
                      </a:r>
                    </a:p>
                  </a:txBody>
                  <a:tcPr marL="2435" marR="2435" marT="243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127068"/>
                  </a:ext>
                </a:extLst>
              </a:tr>
              <a:tr h="473083">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Firewalls: Security Groups &amp; NACLs</a:t>
                      </a:r>
                    </a:p>
                  </a:txBody>
                  <a:tcPr marL="2435" marR="2435" marT="243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Not clear</a:t>
                      </a:r>
                    </a:p>
                  </a:txBody>
                  <a:tcPr marL="2435" marR="2435" marT="24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Yes, controls access (inbound &amp; outbound traffic) to the instances (servers and DBs) and subnets</a:t>
                      </a:r>
                    </a:p>
                  </a:txBody>
                  <a:tcPr marL="2435" marR="2435" marT="243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528940"/>
                  </a:ext>
                </a:extLst>
              </a:tr>
              <a:tr h="590926">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Data encryption </a:t>
                      </a:r>
                    </a:p>
                  </a:txBody>
                  <a:tcPr marL="2435" marR="2435" marT="243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Not clear</a:t>
                      </a:r>
                    </a:p>
                  </a:txBody>
                  <a:tcPr marL="2435" marR="2435" marT="24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TSL/SSL encryption via AWS Certificate Manager</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-protects customer data (credit card info, </a:t>
                      </a:r>
                      <a:r>
                        <a:rPr lang="en-US" sz="1000" b="0" i="0" u="none" strike="noStrike" err="1">
                          <a:solidFill>
                            <a:srgbClr val="000000"/>
                          </a:solidFill>
                          <a:effectLst/>
                          <a:latin typeface="Aptos Narrow" panose="020B0004020202020204" pitchFamily="34" charset="0"/>
                        </a:rPr>
                        <a:t>etc</a:t>
                      </a:r>
                      <a:r>
                        <a:rPr lang="en-US" sz="1000" b="0" i="0" u="none" strike="noStrike">
                          <a:solidFill>
                            <a:srgbClr val="000000"/>
                          </a:solidFill>
                          <a:effectLst/>
                          <a:latin typeface="Aptos Narrow" panose="020B0004020202020204" pitchFamily="34" charset="0"/>
                        </a:rPr>
                        <a:t>) from interception</a:t>
                      </a:r>
                    </a:p>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Optional data-at-rest encryption (s3, EBS &amp; RDS), uses AWS KMS</a:t>
                      </a:r>
                    </a:p>
                  </a:txBody>
                  <a:tcPr marL="2435" marR="2435" marT="243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8667670"/>
                  </a:ext>
                </a:extLst>
              </a:tr>
              <a:tr h="473083">
                <a:tc vMerge="1">
                  <a:txBody>
                    <a:bodyPr/>
                    <a:lstStyle/>
                    <a:p>
                      <a:endParaRPr lang="en-US"/>
                    </a:p>
                  </a:txBody>
                  <a:tcPr/>
                </a:tc>
                <a:tc>
                  <a:txBody>
                    <a:bodyPr/>
                    <a:lstStyle/>
                    <a:p>
                      <a:pPr algn="l" fontAlgn="b"/>
                      <a:r>
                        <a:rPr lang="en-US" sz="1000" b="0" i="0" u="none" strike="noStrike">
                          <a:solidFill>
                            <a:srgbClr val="000000"/>
                          </a:solidFill>
                          <a:effectLst/>
                          <a:latin typeface="Aptos Narrow" panose="020B0004020202020204" pitchFamily="34" charset="0"/>
                        </a:rPr>
                        <a:t>Network and Application Layer Protection</a:t>
                      </a:r>
                    </a:p>
                  </a:txBody>
                  <a:tcPr marL="2435" marR="2435" marT="2435" marB="0" anchor="b">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1000" b="0" i="0" u="none" strike="noStrike">
                          <a:solidFill>
                            <a:srgbClr val="000000"/>
                          </a:solidFill>
                          <a:effectLst/>
                          <a:latin typeface="Aptos Narrow" panose="020B0004020202020204" pitchFamily="34" charset="0"/>
                        </a:rPr>
                        <a:t>None</a:t>
                      </a:r>
                    </a:p>
                  </a:txBody>
                  <a:tcPr marL="2435" marR="2435" marT="243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b">
                        <a:buFont typeface="Arial" panose="020B0604020202020204" pitchFamily="34" charset="0"/>
                        <a:buChar char="•"/>
                      </a:pPr>
                      <a:r>
                        <a:rPr lang="en-US" sz="1000" b="0" i="0" u="none" strike="noStrike">
                          <a:solidFill>
                            <a:srgbClr val="000000"/>
                          </a:solidFill>
                          <a:effectLst/>
                          <a:latin typeface="Aptos Narrow" panose="020B0004020202020204" pitchFamily="34" charset="0"/>
                        </a:rPr>
                        <a:t>AWS WAF(paid) protects from web exploits - SQL injection, </a:t>
                      </a:r>
                      <a:r>
                        <a:rPr lang="en-US" sz="1000" b="0" i="0" u="none" strike="noStrike" err="1">
                          <a:solidFill>
                            <a:srgbClr val="000000"/>
                          </a:solidFill>
                          <a:effectLst/>
                          <a:latin typeface="Aptos Narrow" panose="020B0004020202020204" pitchFamily="34" charset="0"/>
                        </a:rPr>
                        <a:t>etc</a:t>
                      </a:r>
                      <a:r>
                        <a:rPr lang="en-US" sz="1000" b="0" i="0" u="none" strike="noStrike">
                          <a:solidFill>
                            <a:srgbClr val="000000"/>
                          </a:solidFill>
                          <a:effectLst/>
                          <a:latin typeface="Aptos Narrow" panose="020B0004020202020204" pitchFamily="34" charset="0"/>
                        </a:rPr>
                        <a:t> using custom rules to block traffic</a:t>
                      </a:r>
                    </a:p>
                    <a:p>
                      <a:pPr marL="171450" indent="-171450" algn="l" fontAlgn="b">
                        <a:buFont typeface="Arial" panose="020B0604020202020204" pitchFamily="34" charset="0"/>
                        <a:buChar char="•"/>
                      </a:pPr>
                      <a:r>
                        <a:rPr lang="en-US" sz="1000" b="0" i="0" u="none" strike="noStrike">
                          <a:solidFill>
                            <a:srgbClr val="000000"/>
                          </a:solidFill>
                          <a:effectLst/>
                          <a:latin typeface="Aptos Narrow" panose="020B0004020202020204" pitchFamily="34" charset="0"/>
                        </a:rPr>
                        <a:t>AWS Shield (free) protects against DDoS</a:t>
                      </a:r>
                    </a:p>
                  </a:txBody>
                  <a:tcPr marL="2435" marR="2435" marT="2435"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697239"/>
                  </a:ext>
                </a:extLst>
              </a:tr>
              <a:tr h="355240">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IAM</a:t>
                      </a:r>
                    </a:p>
                  </a:txBody>
                  <a:tcPr marL="2435" marR="2435" marT="243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None</a:t>
                      </a:r>
                    </a:p>
                  </a:txBody>
                  <a:tcPr marL="2435" marR="2435" marT="24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Account access management - Roles for applications, MFA for users, permission (least privilege permission) and Groups management</a:t>
                      </a:r>
                    </a:p>
                  </a:txBody>
                  <a:tcPr marL="2435" marR="2435" marT="243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6849425"/>
                  </a:ext>
                </a:extLst>
              </a:tr>
              <a:tr h="2712099">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Logging</a:t>
                      </a:r>
                    </a:p>
                  </a:txBody>
                  <a:tcPr marL="2435" marR="2435" marT="2435"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000000"/>
                          </a:solidFill>
                          <a:effectLst/>
                          <a:latin typeface="Aptos Narrow" panose="020B0004020202020204" pitchFamily="34" charset="0"/>
                        </a:rPr>
                        <a:t>None</a:t>
                      </a:r>
                    </a:p>
                  </a:txBody>
                  <a:tcPr marL="2435" marR="2435" marT="24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Highly advanced logging tools for threat monitoring &amp; detection</a:t>
                      </a:r>
                    </a:p>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How-to: store logs in S3; Athena to Query; </a:t>
                      </a:r>
                      <a:r>
                        <a:rPr lang="en-US" sz="1000" b="0" i="0" u="none" strike="noStrike" err="1">
                          <a:solidFill>
                            <a:srgbClr val="000000"/>
                          </a:solidFill>
                          <a:effectLst/>
                          <a:latin typeface="Aptos Narrow" panose="020B0004020202020204" pitchFamily="34" charset="0"/>
                        </a:rPr>
                        <a:t>Quicksights</a:t>
                      </a:r>
                      <a:r>
                        <a:rPr lang="en-US" sz="1000" b="0" i="0" u="none" strike="noStrike">
                          <a:solidFill>
                            <a:srgbClr val="000000"/>
                          </a:solidFill>
                          <a:effectLst/>
                          <a:latin typeface="Aptos Narrow" panose="020B0004020202020204" pitchFamily="34" charset="0"/>
                        </a:rPr>
                        <a:t> to analyze and visualize</a:t>
                      </a:r>
                    </a:p>
                    <a:p>
                      <a:pPr marL="171450" indent="-171450" algn="l" fontAlgn="ctr">
                        <a:buFont typeface="Arial" panose="020B0604020202020204" pitchFamily="34" charset="0"/>
                        <a:buChar char="•"/>
                      </a:pPr>
                      <a:r>
                        <a:rPr lang="en-US" sz="1000" b="0" i="0" u="none" strike="noStrike">
                          <a:solidFill>
                            <a:srgbClr val="000000"/>
                          </a:solidFill>
                          <a:effectLst/>
                          <a:latin typeface="Aptos Narrow" panose="020B0004020202020204" pitchFamily="34" charset="0"/>
                        </a:rPr>
                        <a:t>Log-types for </a:t>
                      </a:r>
                      <a:r>
                        <a:rPr lang="en-US" sz="1000" b="0" i="0" u="none" strike="noStrike" err="1">
                          <a:solidFill>
                            <a:srgbClr val="000000"/>
                          </a:solidFill>
                          <a:effectLst/>
                          <a:latin typeface="Aptos Narrow" panose="020B0004020202020204" pitchFamily="34" charset="0"/>
                        </a:rPr>
                        <a:t>sucurity</a:t>
                      </a:r>
                      <a:r>
                        <a:rPr lang="en-US" sz="1000" b="0" i="0" u="none" strike="noStrike">
                          <a:solidFill>
                            <a:srgbClr val="000000"/>
                          </a:solidFill>
                          <a:effectLst/>
                          <a:latin typeface="Aptos Narrow" panose="020B0004020202020204" pitchFamily="34" charset="0"/>
                        </a:rPr>
                        <a:t>:</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AWS Config- </a:t>
                      </a:r>
                      <a:r>
                        <a:rPr lang="en-US" sz="1000" b="0" i="0" u="none" strike="noStrike">
                          <a:solidFill>
                            <a:srgbClr val="000000"/>
                          </a:solidFill>
                          <a:effectLst/>
                          <a:latin typeface="Aptos Narrow" panose="020B0004020202020204" pitchFamily="34" charset="0"/>
                        </a:rPr>
                        <a:t>monitor and log security-related changes in AWS resources, such as security groups, IAM roles, and S3 bucket policies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AWS CloudTrail- </a:t>
                      </a:r>
                      <a:r>
                        <a:rPr lang="en-US" sz="1000" b="0" i="0" u="none" strike="noStrike">
                          <a:solidFill>
                            <a:srgbClr val="000000"/>
                          </a:solidFill>
                          <a:effectLst/>
                          <a:latin typeface="Aptos Narrow" panose="020B0004020202020204" pitchFamily="34" charset="0"/>
                        </a:rPr>
                        <a:t>to log API calls, and track user activity, detect unauthorized access, and audit AWS account activities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CloudWatch-</a:t>
                      </a:r>
                      <a:r>
                        <a:rPr lang="en-US" sz="1000" b="0" i="0" u="none" strike="noStrike">
                          <a:solidFill>
                            <a:srgbClr val="000000"/>
                          </a:solidFill>
                          <a:effectLst/>
                          <a:latin typeface="Aptos Narrow" panose="020B0004020202020204" pitchFamily="34" charset="0"/>
                        </a:rPr>
                        <a:t> to monitor application and infrastructure logs for security anomalies, like unauthorized login attempts or unusual error rates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VPC Flow Logs- </a:t>
                      </a:r>
                      <a:r>
                        <a:rPr lang="en-US" sz="1000" b="0" i="0" u="none" strike="noStrike">
                          <a:solidFill>
                            <a:srgbClr val="000000"/>
                          </a:solidFill>
                          <a:effectLst/>
                          <a:latin typeface="Aptos Narrow" panose="020B0004020202020204" pitchFamily="34" charset="0"/>
                        </a:rPr>
                        <a:t>to monitor network (IP) traffic and detect anomalous traffic patterns that may indicate security incidents.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err="1">
                          <a:solidFill>
                            <a:srgbClr val="000000"/>
                          </a:solidFill>
                          <a:effectLst/>
                          <a:latin typeface="Aptos Narrow" panose="020B0004020202020204" pitchFamily="34" charset="0"/>
                        </a:rPr>
                        <a:t>GuardDuty</a:t>
                      </a:r>
                      <a:r>
                        <a:rPr lang="en-US" sz="1000" b="0" i="0" u="sng" strike="noStrike">
                          <a:solidFill>
                            <a:srgbClr val="000000"/>
                          </a:solidFill>
                          <a:effectLst/>
                          <a:latin typeface="Aptos Narrow" panose="020B0004020202020204" pitchFamily="34" charset="0"/>
                        </a:rPr>
                        <a:t>-</a:t>
                      </a:r>
                      <a:r>
                        <a:rPr lang="en-US" sz="1000" b="0" i="0" u="none" strike="noStrike">
                          <a:solidFill>
                            <a:srgbClr val="000000"/>
                          </a:solidFill>
                          <a:effectLst/>
                          <a:latin typeface="Aptos Narrow" panose="020B0004020202020204" pitchFamily="34" charset="0"/>
                        </a:rPr>
                        <a:t> Detect potential security threats, such as EC2 instances compromised by malware, unusual API activity</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WAF Logs- </a:t>
                      </a:r>
                      <a:r>
                        <a:rPr lang="en-US" sz="1000" b="0" i="0" u="none" strike="noStrike">
                          <a:solidFill>
                            <a:srgbClr val="000000"/>
                          </a:solidFill>
                          <a:effectLst/>
                          <a:latin typeface="Aptos Narrow" panose="020B0004020202020204" pitchFamily="34" charset="0"/>
                        </a:rPr>
                        <a:t>monitor for web application threats such as SQL injection or cross-site scripting (XSS) attacks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a:t>
                      </a:r>
                      <a:r>
                        <a:rPr lang="en-US" sz="1000" b="0" i="0" u="sng" strike="noStrike">
                          <a:solidFill>
                            <a:srgbClr val="000000"/>
                          </a:solidFill>
                          <a:effectLst/>
                          <a:latin typeface="Aptos Narrow" panose="020B0004020202020204" pitchFamily="34" charset="0"/>
                        </a:rPr>
                        <a:t>AWS Security Hub </a:t>
                      </a:r>
                      <a:r>
                        <a:rPr lang="en-US" sz="1000" b="0" i="0" u="none" strike="noStrike">
                          <a:solidFill>
                            <a:srgbClr val="000000"/>
                          </a:solidFill>
                          <a:effectLst/>
                          <a:latin typeface="Aptos Narrow" panose="020B0004020202020204" pitchFamily="34" charset="0"/>
                        </a:rPr>
                        <a:t>- centralize security findings and insights</a:t>
                      </a:r>
                    </a:p>
                  </a:txBody>
                  <a:tcPr marL="2435" marR="2435" marT="243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5969839"/>
                  </a:ext>
                </a:extLst>
              </a:tr>
            </a:tbl>
          </a:graphicData>
        </a:graphic>
      </p:graphicFrame>
    </p:spTree>
    <p:extLst>
      <p:ext uri="{BB962C8B-B14F-4D97-AF65-F5344CB8AC3E}">
        <p14:creationId xmlns:p14="http://schemas.microsoft.com/office/powerpoint/2010/main" val="183367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1" y="202523"/>
            <a:ext cx="5943600" cy="615060"/>
          </a:xfrm>
        </p:spPr>
        <p:txBody>
          <a:bodyPr>
            <a:noAutofit/>
          </a:bodyPr>
          <a:lstStyle/>
          <a:p>
            <a:r>
              <a:rPr lang="en-US" sz="2400">
                <a:solidFill>
                  <a:srgbClr val="C00000"/>
                </a:solidFill>
                <a:latin typeface="Abadi" panose="020B0604020104020204" pitchFamily="34" charset="0"/>
              </a:rPr>
              <a:t>Project #1</a:t>
            </a:r>
          </a:p>
        </p:txBody>
      </p:sp>
      <p:sp>
        <p:nvSpPr>
          <p:cNvPr id="3" name="Content Placeholder 2">
            <a:extLst>
              <a:ext uri="{FF2B5EF4-FFF2-40B4-BE49-F238E27FC236}">
                <a16:creationId xmlns:a16="http://schemas.microsoft.com/office/drawing/2014/main" id="{96CFDE05-ED87-A4C0-8976-EDF583D8A036}"/>
              </a:ext>
            </a:extLst>
          </p:cNvPr>
          <p:cNvSpPr>
            <a:spLocks noGrp="1"/>
          </p:cNvSpPr>
          <p:nvPr>
            <p:ph idx="1"/>
          </p:nvPr>
        </p:nvSpPr>
        <p:spPr>
          <a:xfrm>
            <a:off x="-1" y="1049954"/>
            <a:ext cx="5943599" cy="6647083"/>
          </a:xfrm>
        </p:spPr>
        <p:txBody>
          <a:bodyPr>
            <a:noAutofit/>
          </a:bodyPr>
          <a:lstStyle/>
          <a:p>
            <a:pPr marL="0" indent="0">
              <a:spcBef>
                <a:spcPts val="300"/>
              </a:spcBef>
              <a:spcAft>
                <a:spcPts val="300"/>
              </a:spcAft>
              <a:buNone/>
            </a:pPr>
            <a:r>
              <a:rPr lang="en-US" sz="1400" b="1" u="sng">
                <a:latin typeface="Calibri" panose="020F0502020204030204" pitchFamily="34" charset="0"/>
                <a:ea typeface="Calibri" panose="020F0502020204030204" pitchFamily="34" charset="0"/>
                <a:cs typeface="Calibri" panose="020F0502020204030204" pitchFamily="34" charset="0"/>
              </a:rPr>
              <a:t>Client </a:t>
            </a:r>
          </a:p>
          <a:p>
            <a:pPr marL="0" indent="0">
              <a:spcBef>
                <a:spcPts val="300"/>
              </a:spcBef>
              <a:spcAft>
                <a:spcPts val="300"/>
              </a:spcAft>
              <a:buNone/>
            </a:pPr>
            <a:r>
              <a:rPr lang="en-US" sz="1400" err="1">
                <a:latin typeface="Calibri" panose="020F0502020204030204" pitchFamily="34" charset="0"/>
                <a:ea typeface="Calibri" panose="020F0502020204030204" pitchFamily="34" charset="0"/>
                <a:cs typeface="Calibri" panose="020F0502020204030204" pitchFamily="34" charset="0"/>
              </a:rPr>
              <a:t>TechStyle</a:t>
            </a:r>
            <a:r>
              <a:rPr lang="en-US" sz="1400">
                <a:latin typeface="Calibri" panose="020F0502020204030204" pitchFamily="34" charset="0"/>
                <a:ea typeface="Calibri" panose="020F0502020204030204" pitchFamily="34" charset="0"/>
                <a:cs typeface="Calibri" panose="020F0502020204030204" pitchFamily="34" charset="0"/>
              </a:rPr>
              <a:t> Inc</a:t>
            </a:r>
          </a:p>
          <a:p>
            <a:pPr marL="0" indent="0">
              <a:spcBef>
                <a:spcPts val="300"/>
              </a:spcBef>
              <a:spcAft>
                <a:spcPts val="300"/>
              </a:spcAft>
              <a:buNone/>
            </a:pPr>
            <a:endParaRPr lang="en-US" sz="1400" b="1">
              <a:latin typeface="Calibri" panose="020F0502020204030204" pitchFamily="34" charset="0"/>
              <a:ea typeface="Calibri" panose="020F0502020204030204" pitchFamily="34" charset="0"/>
              <a:cs typeface="Calibri" panose="020F0502020204030204" pitchFamily="34" charset="0"/>
            </a:endParaRPr>
          </a:p>
          <a:p>
            <a:pPr marL="0" indent="0">
              <a:spcBef>
                <a:spcPts val="300"/>
              </a:spcBef>
              <a:spcAft>
                <a:spcPts val="300"/>
              </a:spcAft>
              <a:buNone/>
            </a:pPr>
            <a:r>
              <a:rPr lang="en-US" sz="1400" b="1" u="sng">
                <a:latin typeface="Calibri" panose="020F0502020204030204" pitchFamily="34" charset="0"/>
                <a:ea typeface="Calibri" panose="020F0502020204030204" pitchFamily="34" charset="0"/>
                <a:cs typeface="Calibri" panose="020F0502020204030204" pitchFamily="34" charset="0"/>
              </a:rPr>
              <a:t>Project</a:t>
            </a:r>
          </a:p>
          <a:p>
            <a:pPr marL="0" indent="0">
              <a:spcBef>
                <a:spcPts val="300"/>
              </a:spcBef>
              <a:spcAft>
                <a:spcPts val="300"/>
              </a:spcAft>
              <a:buNone/>
            </a:pPr>
            <a:r>
              <a:rPr lang="en-US" sz="1400">
                <a:latin typeface="Calibri" panose="020F0502020204030204" pitchFamily="34" charset="0"/>
                <a:ea typeface="Calibri" panose="020F0502020204030204" pitchFamily="34" charset="0"/>
                <a:cs typeface="Calibri" panose="020F0502020204030204" pitchFamily="34" charset="0"/>
              </a:rPr>
              <a:t>Optimization and modernization of </a:t>
            </a:r>
            <a:r>
              <a:rPr lang="en-US" sz="1400" err="1">
                <a:latin typeface="Calibri" panose="020F0502020204030204" pitchFamily="34" charset="0"/>
                <a:ea typeface="Calibri" panose="020F0502020204030204" pitchFamily="34" charset="0"/>
                <a:cs typeface="Calibri" panose="020F0502020204030204" pitchFamily="34" charset="0"/>
              </a:rPr>
              <a:t>CustomThread’s</a:t>
            </a:r>
            <a:r>
              <a:rPr lang="en-US" sz="1400">
                <a:latin typeface="Calibri" panose="020F0502020204030204" pitchFamily="34" charset="0"/>
                <a:ea typeface="Calibri" panose="020F0502020204030204" pitchFamily="34" charset="0"/>
                <a:cs typeface="Calibri" panose="020F0502020204030204" pitchFamily="34" charset="0"/>
              </a:rPr>
              <a:t> infrastructure to improve performance, ensure PCI compliance and reduce day-to-day management efforts</a:t>
            </a:r>
          </a:p>
          <a:p>
            <a:pPr marL="0" indent="0">
              <a:spcBef>
                <a:spcPts val="300"/>
              </a:spcBef>
              <a:spcAft>
                <a:spcPts val="300"/>
              </a:spcAft>
              <a:buNone/>
            </a:pPr>
            <a:endParaRPr lang="en-US" sz="1400" b="1">
              <a:latin typeface="Calibri" panose="020F0502020204030204" pitchFamily="34" charset="0"/>
              <a:ea typeface="Calibri" panose="020F0502020204030204" pitchFamily="34" charset="0"/>
              <a:cs typeface="Calibri" panose="020F0502020204030204" pitchFamily="34" charset="0"/>
            </a:endParaRPr>
          </a:p>
          <a:p>
            <a:pPr marL="0" indent="0">
              <a:spcBef>
                <a:spcPts val="300"/>
              </a:spcBef>
              <a:spcAft>
                <a:spcPts val="300"/>
              </a:spcAft>
              <a:buNone/>
            </a:pPr>
            <a:r>
              <a:rPr lang="en-US" sz="1400" b="1" u="sng">
                <a:latin typeface="Calibri" panose="020F0502020204030204" pitchFamily="34" charset="0"/>
                <a:ea typeface="Calibri" panose="020F0502020204030204" pitchFamily="34" charset="0"/>
                <a:cs typeface="Calibri" panose="020F0502020204030204" pitchFamily="34" charset="0"/>
              </a:rPr>
              <a:t>Key Deliverables</a:t>
            </a:r>
          </a:p>
          <a:p>
            <a:pPr marL="228600" indent="-228600">
              <a:spcBef>
                <a:spcPts val="300"/>
              </a:spcBef>
              <a:spcAft>
                <a:spcPts val="600"/>
              </a:spcAft>
              <a:buAutoNum type="arabicPeriod"/>
            </a:pPr>
            <a:r>
              <a:rPr lang="en-US" sz="1400">
                <a:latin typeface="Calibri" panose="020F0502020204030204" pitchFamily="34" charset="0"/>
                <a:ea typeface="Calibri" panose="020F0502020204030204" pitchFamily="34" charset="0"/>
                <a:cs typeface="Calibri" panose="020F0502020204030204" pitchFamily="34" charset="0"/>
              </a:rPr>
              <a:t>Presentation of proposed solution – PowerPoint deck</a:t>
            </a:r>
          </a:p>
          <a:p>
            <a:pPr marL="228600" indent="-228600">
              <a:spcBef>
                <a:spcPts val="0"/>
              </a:spcBef>
              <a:buAutoNum type="arabicPeriod"/>
            </a:pPr>
            <a:r>
              <a:rPr lang="en-US" sz="1400">
                <a:latin typeface="Calibri" panose="020F0502020204030204" pitchFamily="34" charset="0"/>
                <a:ea typeface="Calibri" panose="020F0502020204030204" pitchFamily="34" charset="0"/>
                <a:cs typeface="Calibri" panose="020F0502020204030204" pitchFamily="34" charset="0"/>
              </a:rPr>
              <a:t>Proposed architecture</a:t>
            </a:r>
          </a:p>
          <a:p>
            <a:pPr lvl="1">
              <a:spcBef>
                <a:spcPts val="0"/>
              </a:spcBef>
            </a:pPr>
            <a:r>
              <a:rPr lang="en-US" sz="1400">
                <a:latin typeface="Calibri" panose="020F0502020204030204" pitchFamily="34" charset="0"/>
                <a:ea typeface="Calibri" panose="020F0502020204030204" pitchFamily="34" charset="0"/>
                <a:cs typeface="Calibri" panose="020F0502020204030204" pitchFamily="34" charset="0"/>
              </a:rPr>
              <a:t>Diagram</a:t>
            </a:r>
          </a:p>
          <a:p>
            <a:pPr lvl="1">
              <a:spcBef>
                <a:spcPts val="0"/>
              </a:spcBef>
            </a:pPr>
            <a:r>
              <a:rPr lang="en-US" sz="1400">
                <a:latin typeface="Calibri" panose="020F0502020204030204" pitchFamily="34" charset="0"/>
                <a:ea typeface="Calibri" panose="020F0502020204030204" pitchFamily="34" charset="0"/>
                <a:cs typeface="Calibri" panose="020F0502020204030204" pitchFamily="34" charset="0"/>
              </a:rPr>
              <a:t>Components</a:t>
            </a:r>
          </a:p>
          <a:p>
            <a:pPr lvl="2">
              <a:spcBef>
                <a:spcPts val="0"/>
              </a:spcBef>
              <a:buFont typeface="Courier New" panose="02070309020205020404" pitchFamily="49" charset="0"/>
              <a:buChar char="o"/>
            </a:pPr>
            <a:r>
              <a:rPr lang="en-US" sz="1400">
                <a:latin typeface="Calibri" panose="020F0502020204030204" pitchFamily="34" charset="0"/>
                <a:ea typeface="Calibri" panose="020F0502020204030204" pitchFamily="34" charset="0"/>
                <a:cs typeface="Calibri" panose="020F0502020204030204" pitchFamily="34" charset="0"/>
              </a:rPr>
              <a:t>Web Tier services and technologies</a:t>
            </a:r>
          </a:p>
          <a:p>
            <a:pPr lvl="2">
              <a:spcBef>
                <a:spcPts val="0"/>
              </a:spcBef>
              <a:buFont typeface="Courier New" panose="02070309020205020404" pitchFamily="49" charset="0"/>
              <a:buChar char="o"/>
            </a:pPr>
            <a:r>
              <a:rPr lang="en-US" sz="1400">
                <a:latin typeface="Calibri" panose="020F0502020204030204" pitchFamily="34" charset="0"/>
                <a:ea typeface="Calibri" panose="020F0502020204030204" pitchFamily="34" charset="0"/>
                <a:cs typeface="Calibri" panose="020F0502020204030204" pitchFamily="34" charset="0"/>
              </a:rPr>
              <a:t>Database Tier services and technologies</a:t>
            </a:r>
          </a:p>
          <a:p>
            <a:pPr lvl="2">
              <a:spcBef>
                <a:spcPts val="0"/>
              </a:spcBef>
              <a:buFont typeface="Courier New" panose="02070309020205020404" pitchFamily="49" charset="0"/>
              <a:buChar char="o"/>
            </a:pPr>
            <a:r>
              <a:rPr lang="en-US" sz="1400">
                <a:latin typeface="Calibri" panose="020F0502020204030204" pitchFamily="34" charset="0"/>
                <a:ea typeface="Calibri" panose="020F0502020204030204" pitchFamily="34" charset="0"/>
                <a:cs typeface="Calibri" panose="020F0502020204030204" pitchFamily="34" charset="0"/>
              </a:rPr>
              <a:t>Backup &amp; Recovery strategies</a:t>
            </a:r>
          </a:p>
          <a:p>
            <a:pPr lvl="1">
              <a:spcBef>
                <a:spcPts val="0"/>
              </a:spcBef>
              <a:spcAft>
                <a:spcPts val="600"/>
              </a:spcAft>
            </a:pPr>
            <a:r>
              <a:rPr lang="en-US" sz="1400">
                <a:latin typeface="Calibri" panose="020F0502020204030204" pitchFamily="34" charset="0"/>
                <a:ea typeface="Calibri" panose="020F0502020204030204" pitchFamily="34" charset="0"/>
                <a:cs typeface="Calibri" panose="020F0502020204030204" pitchFamily="34" charset="0"/>
              </a:rPr>
              <a:t>Describe how architecture addresses client’s must-haves</a:t>
            </a:r>
          </a:p>
          <a:p>
            <a:pPr marL="228600" indent="-228600">
              <a:spcBef>
                <a:spcPts val="0"/>
              </a:spcBef>
              <a:buAutoNum type="arabicPeriod"/>
            </a:pPr>
            <a:r>
              <a:rPr lang="en-US" sz="1400">
                <a:latin typeface="Calibri" panose="020F0502020204030204" pitchFamily="34" charset="0"/>
                <a:ea typeface="Calibri" panose="020F0502020204030204" pitchFamily="34" charset="0"/>
                <a:cs typeface="Calibri" panose="020F0502020204030204" pitchFamily="34" charset="0"/>
              </a:rPr>
              <a:t>Security Measures for both web and database tiers</a:t>
            </a:r>
          </a:p>
          <a:p>
            <a:pPr lvl="1">
              <a:spcBef>
                <a:spcPts val="0"/>
              </a:spcBef>
            </a:pPr>
            <a:r>
              <a:rPr lang="en-US" sz="1400">
                <a:latin typeface="Calibri" panose="020F0502020204030204" pitchFamily="34" charset="0"/>
                <a:ea typeface="Calibri" panose="020F0502020204030204" pitchFamily="34" charset="0"/>
                <a:cs typeface="Calibri" panose="020F0502020204030204" pitchFamily="34" charset="0"/>
              </a:rPr>
              <a:t>How does measures achieve PCI compliance</a:t>
            </a:r>
          </a:p>
          <a:p>
            <a:pPr marL="228600" indent="-228600">
              <a:spcBef>
                <a:spcPts val="600"/>
              </a:spcBef>
              <a:spcAft>
                <a:spcPts val="300"/>
              </a:spcAft>
              <a:buAutoNum type="arabicPeriod"/>
            </a:pPr>
            <a:r>
              <a:rPr lang="en-US" sz="1400">
                <a:latin typeface="Calibri" panose="020F0502020204030204" pitchFamily="34" charset="0"/>
                <a:ea typeface="Calibri" panose="020F0502020204030204" pitchFamily="34" charset="0"/>
                <a:cs typeface="Calibri" panose="020F0502020204030204" pitchFamily="34" charset="0"/>
              </a:rPr>
              <a:t>Availability and Redundancy strategies</a:t>
            </a:r>
          </a:p>
          <a:p>
            <a:pPr marL="228600" indent="-228600">
              <a:spcBef>
                <a:spcPts val="600"/>
              </a:spcBef>
              <a:spcAft>
                <a:spcPts val="300"/>
              </a:spcAft>
              <a:buAutoNum type="arabicPeriod"/>
            </a:pPr>
            <a:r>
              <a:rPr lang="en-US" sz="1400">
                <a:latin typeface="Calibri" panose="020F0502020204030204" pitchFamily="34" charset="0"/>
                <a:ea typeface="Calibri" panose="020F0502020204030204" pitchFamily="34" charset="0"/>
                <a:cs typeface="Calibri" panose="020F0502020204030204" pitchFamily="34" charset="0"/>
              </a:rPr>
              <a:t>Cost Optimization measures</a:t>
            </a:r>
          </a:p>
          <a:p>
            <a:pPr marL="0" indent="0">
              <a:buNone/>
            </a:pPr>
            <a:endParaRPr lang="en-US" sz="1400" b="1">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buNone/>
            </a:pPr>
            <a:r>
              <a:rPr lang="en-US" sz="1100" i="1" u="sng">
                <a:latin typeface="Calibri" panose="020F0502020204030204" pitchFamily="34" charset="0"/>
                <a:ea typeface="Calibri" panose="020F0502020204030204" pitchFamily="34" charset="0"/>
                <a:cs typeface="Calibri" panose="020F0502020204030204" pitchFamily="34" charset="0"/>
              </a:rPr>
              <a:t>Client Must-Haves</a:t>
            </a:r>
          </a:p>
          <a:p>
            <a:pPr marL="228600" indent="-228600" fontAlgn="ctr">
              <a:spcBef>
                <a:spcPts val="0"/>
              </a:spcBef>
              <a:buFont typeface="+mj-lt"/>
              <a:buAutoNum type="arabicPeriod"/>
            </a:pPr>
            <a:r>
              <a:rPr lang="en-US" sz="1100" i="1" u="sng">
                <a:latin typeface="Calibri" panose="020F0502020204030204" pitchFamily="34" charset="0"/>
                <a:ea typeface="Calibri" panose="020F0502020204030204" pitchFamily="34" charset="0"/>
                <a:cs typeface="Calibri" panose="020F0502020204030204" pitchFamily="34" charset="0"/>
              </a:rPr>
              <a:t>Performance Optimization: </a:t>
            </a:r>
            <a:r>
              <a:rPr lang="en-US" sz="1100" i="1">
                <a:latin typeface="Calibri" panose="020F0502020204030204" pitchFamily="34" charset="0"/>
                <a:ea typeface="Calibri" panose="020F0502020204030204" pitchFamily="34" charset="0"/>
                <a:cs typeface="Calibri" panose="020F0502020204030204" pitchFamily="34" charset="0"/>
              </a:rPr>
              <a:t>application performs well during peak hours</a:t>
            </a:r>
          </a:p>
          <a:p>
            <a:pPr marL="228600" indent="-228600" fontAlgn="ctr">
              <a:spcBef>
                <a:spcPts val="0"/>
              </a:spcBef>
              <a:buFont typeface="+mj-lt"/>
              <a:buAutoNum type="arabicPeriod"/>
            </a:pPr>
            <a:r>
              <a:rPr lang="en-US" sz="1100" i="1" u="sng">
                <a:latin typeface="Calibri" panose="020F0502020204030204" pitchFamily="34" charset="0"/>
                <a:ea typeface="Calibri" panose="020F0502020204030204" pitchFamily="34" charset="0"/>
                <a:cs typeface="Calibri" panose="020F0502020204030204" pitchFamily="34" charset="0"/>
              </a:rPr>
              <a:t>Security and Compliance: </a:t>
            </a:r>
            <a:r>
              <a:rPr lang="en-US" sz="1100" i="1">
                <a:latin typeface="Calibri" panose="020F0502020204030204" pitchFamily="34" charset="0"/>
                <a:ea typeface="Calibri" panose="020F0502020204030204" pitchFamily="34" charset="0"/>
                <a:cs typeface="Calibri" panose="020F0502020204030204" pitchFamily="34" charset="0"/>
              </a:rPr>
              <a:t>Achieve PCI compliance; enhanced security</a:t>
            </a:r>
          </a:p>
          <a:p>
            <a:pPr marL="228600" indent="-228600" fontAlgn="ctr">
              <a:spcBef>
                <a:spcPts val="0"/>
              </a:spcBef>
              <a:buFont typeface="+mj-lt"/>
              <a:buAutoNum type="arabicPeriod"/>
            </a:pPr>
            <a:r>
              <a:rPr lang="en-US" sz="1100" i="1" u="sng">
                <a:latin typeface="Calibri" panose="020F0502020204030204" pitchFamily="34" charset="0"/>
                <a:ea typeface="Calibri" panose="020F0502020204030204" pitchFamily="34" charset="0"/>
                <a:cs typeface="Calibri" panose="020F0502020204030204" pitchFamily="34" charset="0"/>
              </a:rPr>
              <a:t>Scalability: </a:t>
            </a:r>
            <a:r>
              <a:rPr lang="en-US" sz="1100" i="1">
                <a:latin typeface="Calibri" panose="020F0502020204030204" pitchFamily="34" charset="0"/>
                <a:ea typeface="Calibri" panose="020F0502020204030204" pitchFamily="34" charset="0"/>
                <a:cs typeface="Calibri" panose="020F0502020204030204" pitchFamily="34" charset="0"/>
              </a:rPr>
              <a:t>Scalable architecture to handle future growth</a:t>
            </a:r>
          </a:p>
          <a:p>
            <a:pPr marL="228600" indent="-228600" fontAlgn="ctr">
              <a:spcBef>
                <a:spcPts val="0"/>
              </a:spcBef>
              <a:buFont typeface="+mj-lt"/>
              <a:buAutoNum type="arabicPeriod"/>
            </a:pPr>
            <a:r>
              <a:rPr lang="en-US" sz="1100" i="1" u="sng">
                <a:latin typeface="Calibri" panose="020F0502020204030204" pitchFamily="34" charset="0"/>
                <a:ea typeface="Calibri" panose="020F0502020204030204" pitchFamily="34" charset="0"/>
                <a:cs typeface="Calibri" panose="020F0502020204030204" pitchFamily="34" charset="0"/>
              </a:rPr>
              <a:t>Cost Optimization: </a:t>
            </a:r>
            <a:r>
              <a:rPr lang="en-US" sz="1100" i="1">
                <a:latin typeface="Calibri" panose="020F0502020204030204" pitchFamily="34" charset="0"/>
                <a:ea typeface="Calibri" panose="020F0502020204030204" pitchFamily="34" charset="0"/>
                <a:cs typeface="Calibri" panose="020F0502020204030204" pitchFamily="34" charset="0"/>
              </a:rPr>
              <a:t>Must be a cost-efficient solution</a:t>
            </a:r>
          </a:p>
          <a:p>
            <a:pPr marL="228600" indent="-228600" fontAlgn="ctr">
              <a:spcBef>
                <a:spcPts val="0"/>
              </a:spcBef>
              <a:spcAft>
                <a:spcPts val="1200"/>
              </a:spcAft>
              <a:buFont typeface="+mj-lt"/>
              <a:buAutoNum type="arabicPeriod"/>
            </a:pPr>
            <a:r>
              <a:rPr lang="en-US" sz="1100" i="1" u="sng">
                <a:latin typeface="Calibri" panose="020F0502020204030204" pitchFamily="34" charset="0"/>
                <a:ea typeface="Calibri" panose="020F0502020204030204" pitchFamily="34" charset="0"/>
                <a:cs typeface="Calibri" panose="020F0502020204030204" pitchFamily="34" charset="0"/>
              </a:rPr>
              <a:t>Low Maintenance: </a:t>
            </a:r>
            <a:r>
              <a:rPr lang="en-US" sz="1100" i="1">
                <a:latin typeface="Calibri" panose="020F0502020204030204" pitchFamily="34" charset="0"/>
                <a:ea typeface="Calibri" panose="020F0502020204030204" pitchFamily="34" charset="0"/>
                <a:cs typeface="Calibri" panose="020F0502020204030204" pitchFamily="34" charset="0"/>
              </a:rPr>
              <a:t>Requires minimal day-to-day management</a:t>
            </a:r>
          </a:p>
          <a:p>
            <a:pPr marL="0" indent="0">
              <a:buNone/>
            </a:pPr>
            <a:endParaRPr lang="en-US" sz="1400" b="1">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169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Obee- brain dump</a:t>
            </a:r>
          </a:p>
        </p:txBody>
      </p:sp>
      <p:graphicFrame>
        <p:nvGraphicFramePr>
          <p:cNvPr id="3" name="Table 2">
            <a:extLst>
              <a:ext uri="{FF2B5EF4-FFF2-40B4-BE49-F238E27FC236}">
                <a16:creationId xmlns:a16="http://schemas.microsoft.com/office/drawing/2014/main" id="{372BD323-E8C7-4F0C-6445-9489855A6BBA}"/>
              </a:ext>
            </a:extLst>
          </p:cNvPr>
          <p:cNvGraphicFramePr>
            <a:graphicFrameLocks noGrp="1"/>
          </p:cNvGraphicFramePr>
          <p:nvPr>
            <p:extLst>
              <p:ext uri="{D42A27DB-BD31-4B8C-83A1-F6EECF244321}">
                <p14:modId xmlns:p14="http://schemas.microsoft.com/office/powerpoint/2010/main" val="658367840"/>
              </p:ext>
            </p:extLst>
          </p:nvPr>
        </p:nvGraphicFramePr>
        <p:xfrm>
          <a:off x="58466" y="4175148"/>
          <a:ext cx="5826668" cy="3799680"/>
        </p:xfrm>
        <a:graphic>
          <a:graphicData uri="http://schemas.openxmlformats.org/drawingml/2006/table">
            <a:tbl>
              <a:tblPr/>
              <a:tblGrid>
                <a:gridCol w="695609">
                  <a:extLst>
                    <a:ext uri="{9D8B030D-6E8A-4147-A177-3AD203B41FA5}">
                      <a16:colId xmlns:a16="http://schemas.microsoft.com/office/drawing/2014/main" val="649524550"/>
                    </a:ext>
                  </a:extLst>
                </a:gridCol>
                <a:gridCol w="753627">
                  <a:extLst>
                    <a:ext uri="{9D8B030D-6E8A-4147-A177-3AD203B41FA5}">
                      <a16:colId xmlns:a16="http://schemas.microsoft.com/office/drawing/2014/main" val="260176376"/>
                    </a:ext>
                  </a:extLst>
                </a:gridCol>
                <a:gridCol w="924448">
                  <a:extLst>
                    <a:ext uri="{9D8B030D-6E8A-4147-A177-3AD203B41FA5}">
                      <a16:colId xmlns:a16="http://schemas.microsoft.com/office/drawing/2014/main" val="1888189021"/>
                    </a:ext>
                  </a:extLst>
                </a:gridCol>
                <a:gridCol w="3452984">
                  <a:extLst>
                    <a:ext uri="{9D8B030D-6E8A-4147-A177-3AD203B41FA5}">
                      <a16:colId xmlns:a16="http://schemas.microsoft.com/office/drawing/2014/main" val="1051065794"/>
                    </a:ext>
                  </a:extLst>
                </a:gridCol>
              </a:tblGrid>
              <a:tr h="95786">
                <a:tc>
                  <a:txBody>
                    <a:bodyPr/>
                    <a:lstStyle/>
                    <a:p>
                      <a:pPr algn="l" fontAlgn="ctr"/>
                      <a:endParaRPr lang="en-US" sz="800" b="1" i="0" u="none" strike="noStrike">
                        <a:solidFill>
                          <a:srgbClr val="000000"/>
                        </a:solidFill>
                        <a:effectLst/>
                        <a:latin typeface="Aptos Narrow" panose="020B0004020202020204" pitchFamily="34" charset="0"/>
                      </a:endParaRPr>
                    </a:p>
                  </a:txBody>
                  <a:tcPr marL="2435" marR="2435" marT="243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ctr"/>
                      <a:r>
                        <a:rPr lang="en-US" sz="800" b="1" i="0" u="none" strike="noStrike">
                          <a:solidFill>
                            <a:srgbClr val="FF0000"/>
                          </a:solidFill>
                          <a:effectLst/>
                          <a:latin typeface="Aptos Narrow" panose="020B0004020202020204" pitchFamily="34" charset="0"/>
                        </a:rPr>
                        <a:t>Feature</a:t>
                      </a:r>
                    </a:p>
                  </a:txBody>
                  <a:tcPr marL="5550" marR="5550" marT="555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ctr"/>
                      <a:r>
                        <a:rPr lang="en-US" sz="800" b="1" i="0" u="none" strike="noStrike">
                          <a:solidFill>
                            <a:srgbClr val="FF0000"/>
                          </a:solidFill>
                          <a:effectLst/>
                          <a:latin typeface="Aptos Narrow" panose="020B0004020202020204" pitchFamily="34" charset="0"/>
                        </a:rPr>
                        <a:t>Existing Platform</a:t>
                      </a:r>
                    </a:p>
                  </a:txBody>
                  <a:tcPr marL="5550" marR="5550" marT="555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l" fontAlgn="ctr"/>
                      <a:r>
                        <a:rPr lang="en-US" sz="800" b="1" i="0" u="none" strike="noStrike">
                          <a:solidFill>
                            <a:srgbClr val="FF0000"/>
                          </a:solidFill>
                          <a:effectLst/>
                          <a:latin typeface="Aptos Narrow" panose="020B0004020202020204" pitchFamily="34" charset="0"/>
                        </a:rPr>
                        <a:t>New Platform (AWS Cloud)</a:t>
                      </a:r>
                    </a:p>
                  </a:txBody>
                  <a:tcPr marL="5550" marR="5550" marT="555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1489232"/>
                  </a:ext>
                </a:extLst>
              </a:tr>
              <a:tr h="95786">
                <a:tc>
                  <a:txBody>
                    <a:bodyPr/>
                    <a:lstStyle/>
                    <a:p>
                      <a:pPr algn="l" fontAlgn="ctr"/>
                      <a:endParaRPr lang="en-US" sz="800" b="1" i="0" u="none" strike="noStrike">
                        <a:solidFill>
                          <a:srgbClr val="000000"/>
                        </a:solidFill>
                        <a:effectLst/>
                        <a:latin typeface="Aptos Narrow" panose="020B0004020202020204" pitchFamily="34" charset="0"/>
                      </a:endParaRPr>
                    </a:p>
                  </a:txBody>
                  <a:tcPr marL="2435" marR="2435" marT="243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9538276"/>
                  </a:ext>
                </a:extLst>
              </a:tr>
              <a:tr h="940981">
                <a:tc>
                  <a:txBody>
                    <a:bodyPr/>
                    <a:lstStyle/>
                    <a:p>
                      <a:pPr algn="l" fontAlgn="ctr"/>
                      <a:r>
                        <a:rPr lang="en-US" sz="800" b="1" i="0" u="none" strike="noStrike">
                          <a:solidFill>
                            <a:srgbClr val="000000"/>
                          </a:solidFill>
                          <a:effectLst/>
                          <a:latin typeface="Aptos Narrow" panose="020B0004020202020204" pitchFamily="34" charset="0"/>
                        </a:rPr>
                        <a:t>Cost Optimization</a:t>
                      </a:r>
                    </a:p>
                  </a:txBody>
                  <a:tcPr marL="2435" marR="2435" marT="243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err="1">
                          <a:solidFill>
                            <a:srgbClr val="000000"/>
                          </a:solidFill>
                          <a:effectLst/>
                          <a:latin typeface="Aptos Narrow" panose="020B0004020202020204" pitchFamily="34" charset="0"/>
                        </a:rPr>
                        <a:t>Infrastruture</a:t>
                      </a:r>
                      <a:r>
                        <a:rPr lang="en-US" sz="800" b="0" i="0" u="none" strike="noStrike">
                          <a:solidFill>
                            <a:srgbClr val="000000"/>
                          </a:solidFill>
                          <a:effectLst/>
                          <a:latin typeface="Aptos Narrow" panose="020B0004020202020204" pitchFamily="34" charset="0"/>
                        </a:rPr>
                        <a:t> cost</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One time cost; difficult to plan for scale</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Pay for resources used and data transferred</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 optimize resource choice - i.e. choose the right instance type based on workload</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-Use S3 storage tiers and lifecycle policies to save costs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-Use DB Autoscaling to add additional storage to DB (pay for necessary capacity only)</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 use Reserved Instanced (or Savings Plan) for Desired # of servers; use On-Demand for scale-out during peak traffic</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 AWS cost explorer and AWS budgets to track and manage spending; use dashboard to track</a:t>
                      </a:r>
                    </a:p>
                  </a:txBody>
                  <a:tcPr marL="2435" marR="2435" marT="243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7592068"/>
                  </a:ext>
                </a:extLst>
              </a:tr>
              <a:tr h="95786">
                <a:tc>
                  <a:txBody>
                    <a:bodyPr/>
                    <a:lstStyle/>
                    <a:p>
                      <a:pPr algn="l" fontAlgn="ctr"/>
                      <a:endParaRPr lang="en-US" sz="800" b="1"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4307046"/>
                  </a:ext>
                </a:extLst>
              </a:tr>
              <a:tr h="753160">
                <a:tc>
                  <a:txBody>
                    <a:bodyPr/>
                    <a:lstStyle/>
                    <a:p>
                      <a:pPr algn="l" fontAlgn="ctr"/>
                      <a:r>
                        <a:rPr lang="en-US" sz="800" b="1" i="0" u="none" strike="noStrike">
                          <a:solidFill>
                            <a:srgbClr val="000000"/>
                          </a:solidFill>
                          <a:effectLst/>
                          <a:latin typeface="Aptos Narrow" panose="020B0004020202020204" pitchFamily="34" charset="0"/>
                        </a:rPr>
                        <a:t>Scalability</a:t>
                      </a:r>
                    </a:p>
                  </a:txBody>
                  <a:tcPr marL="2435" marR="2435" marT="243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Network</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Discrete, will need to physically add new infrastructure</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-Many options to scale as business grows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1. Servers can be added via ASG and hooked up to the ALB</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2. New subnets can be created on existing VPC for additional resources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3. S3 is scalable storage and automatically </a:t>
                      </a:r>
                      <a:r>
                        <a:rPr lang="en-US" sz="800" b="0" i="0" u="none" strike="noStrike" err="1">
                          <a:solidFill>
                            <a:srgbClr val="000000"/>
                          </a:solidFill>
                          <a:effectLst/>
                          <a:latin typeface="Aptos Narrow" panose="020B0004020202020204" pitchFamily="34" charset="0"/>
                        </a:rPr>
                        <a:t>svales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4. Aurora DB can scale - more read replicas to distribute read traffic and multi-AZ deployment for HA and failover; Also supports cross region replication</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5. Option for serverless migration - infinitely scaling services</a:t>
                      </a:r>
                    </a:p>
                  </a:txBody>
                  <a:tcPr marL="2435" marR="2435" marT="243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7942279"/>
                  </a:ext>
                </a:extLst>
              </a:tr>
              <a:tr h="95786">
                <a:tc>
                  <a:txBody>
                    <a:bodyPr/>
                    <a:lstStyle/>
                    <a:p>
                      <a:pPr algn="l" fontAlgn="ctr"/>
                      <a:endParaRPr lang="en-US" sz="800" b="1"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800" b="0" i="0" u="none" strike="noStrike">
                        <a:solidFill>
                          <a:srgbClr val="000000"/>
                        </a:solidFill>
                        <a:effectLst/>
                        <a:latin typeface="Aptos Narrow" panose="020B0004020202020204" pitchFamily="34" charset="0"/>
                      </a:endParaRP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7788202"/>
                  </a:ext>
                </a:extLst>
              </a:tr>
              <a:tr h="1222713">
                <a:tc>
                  <a:txBody>
                    <a:bodyPr/>
                    <a:lstStyle/>
                    <a:p>
                      <a:pPr algn="l" fontAlgn="ctr"/>
                      <a:r>
                        <a:rPr lang="en-US" sz="800" b="1" i="0" u="none" strike="noStrike">
                          <a:solidFill>
                            <a:srgbClr val="000000"/>
                          </a:solidFill>
                          <a:effectLst/>
                          <a:latin typeface="Aptos Narrow" panose="020B0004020202020204" pitchFamily="34" charset="0"/>
                        </a:rPr>
                        <a:t>Low Maintenance</a:t>
                      </a:r>
                    </a:p>
                  </a:txBody>
                  <a:tcPr marL="2435" marR="2435" marT="243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 </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None</a:t>
                      </a:r>
                    </a:p>
                  </a:txBody>
                  <a:tcPr marL="2435" marR="2435" marT="243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Aptos Narrow" panose="020B0004020202020204" pitchFamily="34" charset="0"/>
                        </a:rPr>
                        <a:t>-Automated backup with retention policies via AWS Backup</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-Use AWS Managed Services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-Aurora DB provides automatic backup, automatic failover and automatic scaling with minimal manual intervention</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-ASG handles server scaling automatically based on demand</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-Monitoring &amp; Alerts: set up alarms based on thresholds, and SNS for alerts; also can use managed services like Lambda to create automatic actions triggered by alarms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-SSM patch manager for automatic patching of managed instances with timely security updates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-AWS CloudFormation automates provisioning, management, deployment and retirement of resources</a:t>
                      </a:r>
                      <a:br>
                        <a:rPr lang="en-US" sz="800" b="0" i="0" u="none" strike="noStrike">
                          <a:solidFill>
                            <a:srgbClr val="000000"/>
                          </a:solidFill>
                          <a:effectLst/>
                          <a:latin typeface="Aptos Narrow" panose="020B0004020202020204" pitchFamily="34" charset="0"/>
                        </a:rPr>
                      </a:br>
                      <a:r>
                        <a:rPr lang="en-US" sz="800" b="0" i="0" u="none" strike="noStrike">
                          <a:solidFill>
                            <a:srgbClr val="000000"/>
                          </a:solidFill>
                          <a:effectLst/>
                          <a:latin typeface="Aptos Narrow" panose="020B0004020202020204" pitchFamily="34" charset="0"/>
                        </a:rPr>
                        <a:t>-Automatic tracking of costs and budgets via cost explorer</a:t>
                      </a:r>
                    </a:p>
                  </a:txBody>
                  <a:tcPr marL="2435" marR="2435" marT="243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8919532"/>
                  </a:ext>
                </a:extLst>
              </a:tr>
            </a:tbl>
          </a:graphicData>
        </a:graphic>
      </p:graphicFrame>
      <p:graphicFrame>
        <p:nvGraphicFramePr>
          <p:cNvPr id="8" name="Table 7">
            <a:extLst>
              <a:ext uri="{FF2B5EF4-FFF2-40B4-BE49-F238E27FC236}">
                <a16:creationId xmlns:a16="http://schemas.microsoft.com/office/drawing/2014/main" id="{70FDF517-BB59-24DD-8DC2-331080F52B32}"/>
              </a:ext>
            </a:extLst>
          </p:cNvPr>
          <p:cNvGraphicFramePr>
            <a:graphicFrameLocks noGrp="1"/>
          </p:cNvGraphicFramePr>
          <p:nvPr>
            <p:extLst>
              <p:ext uri="{D42A27DB-BD31-4B8C-83A1-F6EECF244321}">
                <p14:modId xmlns:p14="http://schemas.microsoft.com/office/powerpoint/2010/main" val="4167065686"/>
              </p:ext>
            </p:extLst>
          </p:nvPr>
        </p:nvGraphicFramePr>
        <p:xfrm>
          <a:off x="124415" y="778254"/>
          <a:ext cx="5760719" cy="3233700"/>
        </p:xfrm>
        <a:graphic>
          <a:graphicData uri="http://schemas.openxmlformats.org/drawingml/2006/table">
            <a:tbl>
              <a:tblPr/>
              <a:tblGrid>
                <a:gridCol w="792815">
                  <a:extLst>
                    <a:ext uri="{9D8B030D-6E8A-4147-A177-3AD203B41FA5}">
                      <a16:colId xmlns:a16="http://schemas.microsoft.com/office/drawing/2014/main" val="1934564827"/>
                    </a:ext>
                  </a:extLst>
                </a:gridCol>
                <a:gridCol w="845246">
                  <a:extLst>
                    <a:ext uri="{9D8B030D-6E8A-4147-A177-3AD203B41FA5}">
                      <a16:colId xmlns:a16="http://schemas.microsoft.com/office/drawing/2014/main" val="2449205938"/>
                    </a:ext>
                  </a:extLst>
                </a:gridCol>
                <a:gridCol w="1767325">
                  <a:extLst>
                    <a:ext uri="{9D8B030D-6E8A-4147-A177-3AD203B41FA5}">
                      <a16:colId xmlns:a16="http://schemas.microsoft.com/office/drawing/2014/main" val="2624010028"/>
                    </a:ext>
                  </a:extLst>
                </a:gridCol>
                <a:gridCol w="2355333">
                  <a:extLst>
                    <a:ext uri="{9D8B030D-6E8A-4147-A177-3AD203B41FA5}">
                      <a16:colId xmlns:a16="http://schemas.microsoft.com/office/drawing/2014/main" val="482984663"/>
                    </a:ext>
                  </a:extLst>
                </a:gridCol>
              </a:tblGrid>
              <a:tr h="124672">
                <a:tc>
                  <a:txBody>
                    <a:bodyPr/>
                    <a:lstStyle/>
                    <a:p>
                      <a:pPr algn="l" fontAlgn="ctr"/>
                      <a:endParaRPr lang="en-US" sz="1000" b="1" i="0" u="none" strike="noStrike">
                        <a:solidFill>
                          <a:srgbClr val="000000"/>
                        </a:solidFill>
                        <a:effectLst/>
                        <a:latin typeface="Aptos Narrow" panose="020B0004020202020204" pitchFamily="34" charset="0"/>
                      </a:endParaRPr>
                    </a:p>
                  </a:txBody>
                  <a:tcPr marL="5550" marR="5550" marT="555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a:solidFill>
                            <a:srgbClr val="FF0000"/>
                          </a:solidFill>
                          <a:effectLst/>
                          <a:latin typeface="Aptos Narrow" panose="020B0004020202020204" pitchFamily="34" charset="0"/>
                        </a:rPr>
                        <a:t>Feature</a:t>
                      </a:r>
                    </a:p>
                  </a:txBody>
                  <a:tcPr marL="5550" marR="5550" marT="555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a:solidFill>
                            <a:srgbClr val="FF0000"/>
                          </a:solidFill>
                          <a:effectLst/>
                          <a:latin typeface="Aptos Narrow" panose="020B0004020202020204" pitchFamily="34" charset="0"/>
                        </a:rPr>
                        <a:t>Existing Platform</a:t>
                      </a:r>
                    </a:p>
                  </a:txBody>
                  <a:tcPr marL="5550" marR="5550" marT="555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a:solidFill>
                            <a:srgbClr val="FF0000"/>
                          </a:solidFill>
                          <a:effectLst/>
                          <a:latin typeface="Aptos Narrow" panose="020B0004020202020204" pitchFamily="34" charset="0"/>
                        </a:rPr>
                        <a:t>New Platform (AWS Cloud)</a:t>
                      </a:r>
                    </a:p>
                  </a:txBody>
                  <a:tcPr marL="5550" marR="5550" marT="5550" marB="0"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272435"/>
                  </a:ext>
                </a:extLst>
              </a:tr>
              <a:tr h="498709">
                <a:tc rowSpan="5">
                  <a:txBody>
                    <a:bodyPr/>
                    <a:lstStyle/>
                    <a:p>
                      <a:pPr algn="ctr" fontAlgn="ctr"/>
                      <a:r>
                        <a:rPr lang="en-US" sz="1000" b="1" i="0" u="none" strike="noStrike">
                          <a:solidFill>
                            <a:srgbClr val="000000"/>
                          </a:solidFill>
                          <a:effectLst/>
                          <a:latin typeface="Aptos Narrow" panose="020B0004020202020204" pitchFamily="34" charset="0"/>
                        </a:rPr>
                        <a:t>High Availability / Fault </a:t>
                      </a:r>
                      <a:r>
                        <a:rPr lang="en-US" sz="1000" b="1" i="0" u="none" strike="noStrike" err="1">
                          <a:solidFill>
                            <a:srgbClr val="000000"/>
                          </a:solidFill>
                          <a:effectLst/>
                          <a:latin typeface="Aptos Narrow" panose="020B0004020202020204" pitchFamily="34" charset="0"/>
                        </a:rPr>
                        <a:t>Torelance</a:t>
                      </a:r>
                      <a:r>
                        <a:rPr lang="en-US" sz="1000" b="1" i="0" u="none" strike="noStrike">
                          <a:solidFill>
                            <a:srgbClr val="000000"/>
                          </a:solidFill>
                          <a:effectLst/>
                          <a:latin typeface="Aptos Narrow" panose="020B0004020202020204" pitchFamily="34" charset="0"/>
                        </a:rPr>
                        <a:t> / Redundancy / Reliability</a:t>
                      </a:r>
                    </a:p>
                  </a:txBody>
                  <a:tcPr marL="90011" marR="90011" marT="45006" marB="45006"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Zonal Redundancy</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One zone only - Servers &amp; DB on one zone</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-risk of complete failure if location is compromised</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000" b="0" i="0" u="none" strike="noStrike">
                          <a:solidFill>
                            <a:srgbClr val="000000"/>
                          </a:solidFill>
                          <a:effectLst/>
                          <a:latin typeface="Aptos Narrow" panose="020B0004020202020204" pitchFamily="34" charset="0"/>
                        </a:rPr>
                        <a:t>Two or more Availability zones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-ensure HA in case one or more zones are down</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-new servers can be spin up in healthy zones</a:t>
                      </a:r>
                      <a:br>
                        <a:rPr lang="en-US" sz="1000" b="0" i="0" u="none" strike="noStrike">
                          <a:solidFill>
                            <a:srgbClr val="000000"/>
                          </a:solidFill>
                          <a:effectLst/>
                          <a:latin typeface="Aptos Narrow" panose="020B0004020202020204" pitchFamily="34" charset="0"/>
                        </a:rPr>
                      </a:br>
                      <a:r>
                        <a:rPr lang="en-US" sz="1000" b="0" i="0" u="none" strike="noStrike">
                          <a:solidFill>
                            <a:srgbClr val="000000"/>
                          </a:solidFill>
                          <a:effectLst/>
                          <a:latin typeface="Aptos Narrow" panose="020B0004020202020204" pitchFamily="34" charset="0"/>
                        </a:rPr>
                        <a:t>-DB replication in multiple AZ</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4923562"/>
                  </a:ext>
                </a:extLst>
              </a:tr>
              <a:tr h="374034">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Servers</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Two servers only - if one is unhealthy and down, remaining can be over-worked and crash</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000" b="0" i="0" u="none" strike="noStrike">
                          <a:solidFill>
                            <a:srgbClr val="000000"/>
                          </a:solidFill>
                          <a:effectLst/>
                          <a:latin typeface="Aptos Narrow" panose="020B0004020202020204" pitchFamily="34" charset="0"/>
                        </a:rPr>
                        <a:t>ALB monitors health of servers and ASG can retire </a:t>
                      </a:r>
                      <a:r>
                        <a:rPr lang="en-US" sz="1000" b="0" i="0" u="none" strike="noStrike" err="1">
                          <a:solidFill>
                            <a:srgbClr val="000000"/>
                          </a:solidFill>
                          <a:effectLst/>
                          <a:latin typeface="Aptos Narrow" panose="020B0004020202020204" pitchFamily="34" charset="0"/>
                        </a:rPr>
                        <a:t>unhealthey</a:t>
                      </a:r>
                      <a:r>
                        <a:rPr lang="en-US" sz="1000" b="0" i="0" u="none" strike="noStrike">
                          <a:solidFill>
                            <a:srgbClr val="000000"/>
                          </a:solidFill>
                          <a:effectLst/>
                          <a:latin typeface="Aptos Narrow" panose="020B0004020202020204" pitchFamily="34" charset="0"/>
                        </a:rPr>
                        <a:t> and spin up new healthy serves to keep workload within tolerance</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4354756"/>
                  </a:ext>
                </a:extLst>
              </a:tr>
              <a:tr h="249354">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DB</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One DB, no replication, backup and manual recovery in case of failure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000" b="0" i="0" u="none" strike="noStrike">
                          <a:solidFill>
                            <a:srgbClr val="000000"/>
                          </a:solidFill>
                          <a:effectLst/>
                          <a:latin typeface="Aptos Narrow" panose="020B0004020202020204" pitchFamily="34" charset="0"/>
                        </a:rPr>
                        <a:t>One DB and multiple replicas; failover to replica is automatic ensuring reliability</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9384073"/>
                  </a:ext>
                </a:extLst>
              </a:tr>
              <a:tr h="249354">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Storage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File storage (customer images, metadata, </a:t>
                      </a:r>
                      <a:r>
                        <a:rPr lang="en-US" sz="1000" b="0" i="0" u="none" strike="noStrike" err="1">
                          <a:solidFill>
                            <a:srgbClr val="000000"/>
                          </a:solidFill>
                          <a:effectLst/>
                          <a:latin typeface="Aptos Narrow" panose="020B0004020202020204" pitchFamily="34" charset="0"/>
                        </a:rPr>
                        <a:t>etc</a:t>
                      </a:r>
                      <a:r>
                        <a:rPr lang="en-US" sz="1000" b="0" i="0" u="none" strike="noStrike">
                          <a:solidFill>
                            <a:srgbClr val="000000"/>
                          </a:solidFill>
                          <a:effectLst/>
                          <a:latin typeface="Aptos Narrow" panose="020B0004020202020204" pitchFamily="34" charset="0"/>
                        </a:rPr>
                        <a:t>) stored in server instances or DB</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000" b="0" i="0" u="none" strike="noStrike">
                          <a:solidFill>
                            <a:srgbClr val="000000"/>
                          </a:solidFill>
                          <a:effectLst/>
                          <a:latin typeface="Aptos Narrow" panose="020B0004020202020204" pitchFamily="34" charset="0"/>
                        </a:rPr>
                        <a:t>S3 used to store customer-generated or uploaded images DB used to metadata storage</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8570576"/>
                  </a:ext>
                </a:extLst>
              </a:tr>
              <a:tr h="374034">
                <a:tc vMerge="1">
                  <a:txBody>
                    <a:bodyPr/>
                    <a:lstStyle/>
                    <a:p>
                      <a:endParaRPr lang="en-US"/>
                    </a:p>
                  </a:txBody>
                  <a:tcPr/>
                </a:tc>
                <a:tc>
                  <a:txBody>
                    <a:bodyPr/>
                    <a:lstStyle/>
                    <a:p>
                      <a:pPr algn="l" fontAlgn="ctr"/>
                      <a:r>
                        <a:rPr lang="en-US" sz="1000" b="0" i="0" u="none" strike="noStrike">
                          <a:solidFill>
                            <a:srgbClr val="000000"/>
                          </a:solidFill>
                          <a:effectLst/>
                          <a:latin typeface="Aptos Narrow" panose="020B0004020202020204" pitchFamily="34" charset="0"/>
                        </a:rPr>
                        <a:t>Backup / Recovery</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Aptos Narrow" panose="020B0004020202020204" pitchFamily="34" charset="0"/>
                        </a:rPr>
                        <a:t>Back-up on Tape, failure of tape is relliability issue</a:t>
                      </a:r>
                    </a:p>
                  </a:txBody>
                  <a:tcPr marL="5550" marR="5550" marT="55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l" fontAlgn="ctr">
                        <a:buFont typeface="Courier New" panose="02070309020205020404" pitchFamily="49" charset="0"/>
                        <a:buChar char="o"/>
                      </a:pPr>
                      <a:r>
                        <a:rPr lang="en-US" sz="1000" b="0" i="0" u="none" strike="noStrike">
                          <a:solidFill>
                            <a:srgbClr val="000000"/>
                          </a:solidFill>
                          <a:effectLst/>
                          <a:latin typeface="Aptos Narrow" panose="020B0004020202020204" pitchFamily="34" charset="0"/>
                        </a:rPr>
                        <a:t>Backup into S3 buckets; and S3 buckets are replicated in multiple AZs - ensures high </a:t>
                      </a:r>
                      <a:r>
                        <a:rPr lang="en-US" sz="1000" b="0" i="0" u="none" strike="noStrike" err="1">
                          <a:solidFill>
                            <a:srgbClr val="000000"/>
                          </a:solidFill>
                          <a:effectLst/>
                          <a:latin typeface="Aptos Narrow" panose="020B0004020202020204" pitchFamily="34" charset="0"/>
                        </a:rPr>
                        <a:t>availablity</a:t>
                      </a:r>
                      <a:r>
                        <a:rPr lang="en-US" sz="1000" b="0" i="0" u="none" strike="noStrike">
                          <a:solidFill>
                            <a:srgbClr val="000000"/>
                          </a:solidFill>
                          <a:effectLst/>
                          <a:latin typeface="Aptos Narrow" panose="020B0004020202020204" pitchFamily="34" charset="0"/>
                        </a:rPr>
                        <a:t> and </a:t>
                      </a:r>
                      <a:r>
                        <a:rPr lang="en-US" sz="1000" b="0" i="0" u="none" strike="noStrike" err="1">
                          <a:solidFill>
                            <a:srgbClr val="000000"/>
                          </a:solidFill>
                          <a:effectLst/>
                          <a:latin typeface="Aptos Narrow" panose="020B0004020202020204" pitchFamily="34" charset="0"/>
                        </a:rPr>
                        <a:t>reliabilty</a:t>
                      </a:r>
                      <a:r>
                        <a:rPr lang="en-US" sz="1000" b="0" i="0" u="none" strike="noStrike">
                          <a:solidFill>
                            <a:srgbClr val="000000"/>
                          </a:solidFill>
                          <a:effectLst/>
                          <a:latin typeface="Aptos Narrow" panose="020B0004020202020204" pitchFamily="34" charset="0"/>
                        </a:rPr>
                        <a:t> of backups when needed</a:t>
                      </a:r>
                    </a:p>
                  </a:txBody>
                  <a:tcPr marL="5550" marR="5550" marT="555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815178"/>
                  </a:ext>
                </a:extLst>
              </a:tr>
            </a:tbl>
          </a:graphicData>
        </a:graphic>
      </p:graphicFrame>
    </p:spTree>
    <p:extLst>
      <p:ext uri="{BB962C8B-B14F-4D97-AF65-F5344CB8AC3E}">
        <p14:creationId xmlns:p14="http://schemas.microsoft.com/office/powerpoint/2010/main" val="2055831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4DEC62-1485-A1FE-FD18-79C10866E609}"/>
              </a:ext>
            </a:extLst>
          </p:cNvPr>
          <p:cNvPicPr>
            <a:picLocks noChangeAspect="1"/>
          </p:cNvPicPr>
          <p:nvPr/>
        </p:nvPicPr>
        <p:blipFill>
          <a:blip r:embed="rId2"/>
          <a:stretch>
            <a:fillRect/>
          </a:stretch>
        </p:blipFill>
        <p:spPr>
          <a:xfrm>
            <a:off x="0" y="1924614"/>
            <a:ext cx="5943600" cy="3104301"/>
          </a:xfrm>
          <a:prstGeom prst="rect">
            <a:avLst/>
          </a:prstGeom>
        </p:spPr>
      </p:pic>
    </p:spTree>
    <p:extLst>
      <p:ext uri="{BB962C8B-B14F-4D97-AF65-F5344CB8AC3E}">
        <p14:creationId xmlns:p14="http://schemas.microsoft.com/office/powerpoint/2010/main" val="226346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641701" y="2741328"/>
            <a:ext cx="4833942" cy="1518700"/>
          </a:xfrm>
        </p:spPr>
        <p:txBody>
          <a:bodyPr>
            <a:noAutofit/>
          </a:bodyPr>
          <a:lstStyle/>
          <a:p>
            <a:r>
              <a:rPr lang="en-US" sz="5000">
                <a:solidFill>
                  <a:srgbClr val="C00000"/>
                </a:solidFill>
                <a:latin typeface="Abadi" panose="020B0604020104020204" pitchFamily="34" charset="0"/>
              </a:rPr>
              <a:t>Back-ups</a:t>
            </a:r>
          </a:p>
        </p:txBody>
      </p:sp>
      <p:sp>
        <p:nvSpPr>
          <p:cNvPr id="4" name="Content Placeholder 2">
            <a:extLst>
              <a:ext uri="{FF2B5EF4-FFF2-40B4-BE49-F238E27FC236}">
                <a16:creationId xmlns:a16="http://schemas.microsoft.com/office/drawing/2014/main" id="{2F15F7AF-0AE1-0723-0C27-AAB5321F7BAA}"/>
              </a:ext>
            </a:extLst>
          </p:cNvPr>
          <p:cNvSpPr txBox="1">
            <a:spLocks/>
          </p:cNvSpPr>
          <p:nvPr/>
        </p:nvSpPr>
        <p:spPr>
          <a:xfrm>
            <a:off x="6058176" y="1164999"/>
            <a:ext cx="5857711" cy="5105772"/>
          </a:xfrm>
          <a:prstGeom prst="rect">
            <a:avLst/>
          </a:prstGeom>
        </p:spPr>
        <p:txBody>
          <a:bodyPr vert="horz" lIns="91440" tIns="45720" rIns="91440" bIns="45720" rtlCol="0">
            <a:normAutofit fontScale="92500" lnSpcReduction="10000"/>
          </a:bodyPr>
          <a:lst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a:lstStyle>
          <a:p>
            <a:pPr marL="228600" indent="-228600">
              <a:buFont typeface="+mj-lt"/>
              <a:buAutoNum type="arabicPeriod"/>
            </a:pPr>
            <a:r>
              <a:rPr lang="en-US" sz="1200" b="1">
                <a:latin typeface="Century Gothic" panose="020B0502020202020204" pitchFamily="34" charset="0"/>
              </a:rPr>
              <a:t>VPC</a:t>
            </a:r>
            <a:r>
              <a:rPr lang="en-US" sz="1200">
                <a:latin typeface="Century Gothic" panose="020B0502020202020204" pitchFamily="34" charset="0"/>
              </a:rPr>
              <a:t> with public and private subnets in 2 availability zones</a:t>
            </a:r>
          </a:p>
          <a:p>
            <a:pPr marL="228600" indent="-228600">
              <a:buFont typeface="+mj-lt"/>
              <a:buAutoNum type="arabicPeriod"/>
            </a:pPr>
            <a:r>
              <a:rPr lang="en-US" sz="1200" b="1">
                <a:latin typeface="Century Gothic" panose="020B0502020202020204" pitchFamily="34" charset="0"/>
              </a:rPr>
              <a:t>Internet Gateway</a:t>
            </a:r>
            <a:r>
              <a:rPr lang="en-US" sz="1200">
                <a:latin typeface="Century Gothic" panose="020B0502020202020204" pitchFamily="34" charset="0"/>
              </a:rPr>
              <a:t> to allow communication between instances in VPC and internet</a:t>
            </a:r>
          </a:p>
          <a:p>
            <a:pPr marL="228600" indent="-228600">
              <a:buFont typeface="+mj-lt"/>
              <a:buAutoNum type="arabicPeriod"/>
            </a:pPr>
            <a:r>
              <a:rPr lang="en-US" sz="1200" b="1">
                <a:latin typeface="Century Gothic" panose="020B0502020202020204" pitchFamily="34" charset="0"/>
              </a:rPr>
              <a:t>Two Availability Zones</a:t>
            </a:r>
            <a:r>
              <a:rPr lang="en-US" sz="1200">
                <a:latin typeface="Century Gothic" panose="020B0502020202020204" pitchFamily="34" charset="0"/>
              </a:rPr>
              <a:t> for high availability and fault tolerance</a:t>
            </a:r>
          </a:p>
          <a:p>
            <a:pPr marL="228600" indent="-228600">
              <a:buFont typeface="+mj-lt"/>
              <a:buAutoNum type="arabicPeriod"/>
            </a:pPr>
            <a:r>
              <a:rPr lang="en-US" sz="1200" b="1">
                <a:latin typeface="Century Gothic" panose="020B0502020202020204" pitchFamily="34" charset="0"/>
              </a:rPr>
              <a:t>Public subnet</a:t>
            </a:r>
            <a:r>
              <a:rPr lang="en-US" sz="1200">
                <a:latin typeface="Century Gothic" panose="020B0502020202020204" pitchFamily="34" charset="0"/>
              </a:rPr>
              <a:t> to house resources like NAT gateway, Application Load Balancers and Bastion (we will replace bastion with SSM session manager)</a:t>
            </a:r>
          </a:p>
          <a:p>
            <a:pPr marL="228600" indent="-228600">
              <a:buFont typeface="+mj-lt"/>
              <a:buAutoNum type="arabicPeriod"/>
            </a:pPr>
            <a:r>
              <a:rPr lang="en-US" sz="1200" b="1">
                <a:latin typeface="Century Gothic" panose="020B0502020202020204" pitchFamily="34" charset="0"/>
              </a:rPr>
              <a:t>App and DB servers</a:t>
            </a:r>
            <a:r>
              <a:rPr lang="en-US" sz="1200">
                <a:latin typeface="Century Gothic" panose="020B0502020202020204" pitchFamily="34" charset="0"/>
              </a:rPr>
              <a:t> will be placed in </a:t>
            </a:r>
            <a:r>
              <a:rPr lang="en-US" sz="1200" b="1">
                <a:latin typeface="Century Gothic" panose="020B0502020202020204" pitchFamily="34" charset="0"/>
              </a:rPr>
              <a:t>Private subnets</a:t>
            </a:r>
          </a:p>
          <a:p>
            <a:pPr marL="228600" indent="-228600">
              <a:buFont typeface="+mj-lt"/>
              <a:buAutoNum type="arabicPeriod"/>
            </a:pPr>
            <a:r>
              <a:rPr lang="en-US" sz="1200" b="1">
                <a:latin typeface="Century Gothic" panose="020B0502020202020204" pitchFamily="34" charset="0"/>
              </a:rPr>
              <a:t>AWS Aurora </a:t>
            </a:r>
            <a:r>
              <a:rPr lang="en-US" sz="1200">
                <a:latin typeface="Century Gothic" panose="020B0502020202020204" pitchFamily="34" charset="0"/>
              </a:rPr>
              <a:t>with </a:t>
            </a:r>
            <a:r>
              <a:rPr lang="en-US" sz="1200" i="1">
                <a:latin typeface="Century Gothic" panose="020B0502020202020204" pitchFamily="34" charset="0"/>
              </a:rPr>
              <a:t>primary </a:t>
            </a:r>
            <a:r>
              <a:rPr lang="en-US" sz="1200">
                <a:latin typeface="Century Gothic" panose="020B0502020202020204" pitchFamily="34" charset="0"/>
              </a:rPr>
              <a:t>and </a:t>
            </a:r>
            <a:r>
              <a:rPr lang="en-US" sz="1200" i="1">
                <a:latin typeface="Century Gothic" panose="020B0502020202020204" pitchFamily="34" charset="0"/>
              </a:rPr>
              <a:t>replica</a:t>
            </a:r>
            <a:r>
              <a:rPr lang="en-US" sz="1200">
                <a:latin typeface="Century Gothic" panose="020B0502020202020204" pitchFamily="34" charset="0"/>
              </a:rPr>
              <a:t> mysql databases in different AZ to ensure high availability and resilience to failures</a:t>
            </a:r>
          </a:p>
          <a:p>
            <a:pPr marL="228600" indent="-228600">
              <a:buFont typeface="+mj-lt"/>
              <a:buAutoNum type="arabicPeriod"/>
            </a:pPr>
            <a:r>
              <a:rPr lang="en-US" sz="1200" b="1">
                <a:latin typeface="Century Gothic" panose="020B0502020202020204" pitchFamily="34" charset="0"/>
              </a:rPr>
              <a:t>EC2 instances</a:t>
            </a:r>
            <a:r>
              <a:rPr lang="en-US" sz="1200">
                <a:latin typeface="Century Gothic" panose="020B0502020202020204" pitchFamily="34" charset="0"/>
              </a:rPr>
              <a:t> with the appropriate IAM roles and permissions to host web application</a:t>
            </a:r>
          </a:p>
          <a:p>
            <a:pPr marL="228600" indent="-228600">
              <a:buFont typeface="+mj-lt"/>
              <a:buAutoNum type="arabicPeriod"/>
            </a:pPr>
            <a:r>
              <a:rPr lang="en-US" sz="1200" b="1">
                <a:latin typeface="Century Gothic" panose="020B0502020202020204" pitchFamily="34" charset="0"/>
              </a:rPr>
              <a:t>Amazon EFS</a:t>
            </a:r>
            <a:r>
              <a:rPr lang="en-US" sz="1200">
                <a:latin typeface="Century Gothic" panose="020B0502020202020204" pitchFamily="34" charset="0"/>
              </a:rPr>
              <a:t> to allow application to access shared storage ensuring persistent storage across instances</a:t>
            </a:r>
          </a:p>
          <a:p>
            <a:pPr marL="228600" indent="-228600">
              <a:buFont typeface="+mj-lt"/>
              <a:buAutoNum type="arabicPeriod"/>
            </a:pPr>
            <a:r>
              <a:rPr lang="en-US" sz="1200" b="1">
                <a:latin typeface="Century Gothic" panose="020B0502020202020204" pitchFamily="34" charset="0"/>
              </a:rPr>
              <a:t>Application Load Balancer (ALB)</a:t>
            </a:r>
            <a:r>
              <a:rPr lang="en-US" sz="1200">
                <a:latin typeface="Century Gothic" panose="020B0502020202020204" pitchFamily="34" charset="0"/>
              </a:rPr>
              <a:t> to distribute traffic across an auto-scaling group of EC2 instances in multiple AZs.</a:t>
            </a:r>
          </a:p>
          <a:p>
            <a:pPr marL="228600" indent="-228600">
              <a:buFont typeface="+mj-lt"/>
              <a:buAutoNum type="arabicPeriod"/>
            </a:pPr>
            <a:r>
              <a:rPr lang="en-US" sz="1200" b="1">
                <a:latin typeface="Century Gothic" panose="020B0502020202020204" pitchFamily="34" charset="0"/>
              </a:rPr>
              <a:t>Auto Scaling Group (ASG)</a:t>
            </a:r>
            <a:r>
              <a:rPr lang="en-US" sz="1200">
                <a:latin typeface="Century Gothic" panose="020B0502020202020204" pitchFamily="34" charset="0"/>
              </a:rPr>
              <a:t> to dynamically create EC2 instances to make web application highly available, scalable, fault-tolerant and elastic</a:t>
            </a:r>
          </a:p>
          <a:p>
            <a:pPr marL="228600" indent="-228600">
              <a:buFont typeface="+mj-lt"/>
              <a:buAutoNum type="arabicPeriod"/>
            </a:pPr>
            <a:r>
              <a:rPr lang="en-US" sz="1200" b="1">
                <a:latin typeface="Century Gothic" panose="020B0502020202020204" pitchFamily="34" charset="0"/>
              </a:rPr>
              <a:t>Route 53</a:t>
            </a:r>
            <a:r>
              <a:rPr lang="en-US" sz="1200">
                <a:latin typeface="Century Gothic" panose="020B0502020202020204" pitchFamily="34" charset="0"/>
              </a:rPr>
              <a:t> to set up DNS, direct traffic and domain management, and failover </a:t>
            </a:r>
          </a:p>
          <a:p>
            <a:pPr marL="228600" indent="-228600">
              <a:buFont typeface="+mj-lt"/>
              <a:buAutoNum type="arabicPeriod"/>
            </a:pPr>
            <a:r>
              <a:rPr lang="en-US" sz="1200" b="1">
                <a:latin typeface="Century Gothic" panose="020B0502020202020204" pitchFamily="34" charset="0"/>
              </a:rPr>
              <a:t>CloudFront</a:t>
            </a:r>
            <a:r>
              <a:rPr lang="en-US" sz="1200">
                <a:latin typeface="Century Gothic" panose="020B0502020202020204" pitchFamily="34" charset="0"/>
              </a:rPr>
              <a:t> for global content caching, and SSL termination for data-in-transit encryption</a:t>
            </a:r>
          </a:p>
          <a:p>
            <a:pPr marL="228600" indent="-228600">
              <a:buFont typeface="+mj-lt"/>
              <a:buAutoNum type="arabicPeriod"/>
            </a:pPr>
            <a:r>
              <a:rPr lang="en-US" sz="1200" b="1">
                <a:latin typeface="Century Gothic" panose="020B0502020202020204" pitchFamily="34" charset="0"/>
              </a:rPr>
              <a:t>WAF</a:t>
            </a:r>
            <a:r>
              <a:rPr lang="en-US" sz="1200">
                <a:latin typeface="Century Gothic" panose="020B0502020202020204" pitchFamily="34" charset="0"/>
              </a:rPr>
              <a:t> to protect application from web attacks that will compromise security consume resources and affect availability</a:t>
            </a:r>
          </a:p>
          <a:p>
            <a:pPr marL="228600" indent="-228600">
              <a:buFont typeface="+mj-lt"/>
              <a:buAutoNum type="arabicPeriod"/>
            </a:pPr>
            <a:r>
              <a:rPr lang="en-US" sz="1200" b="1">
                <a:latin typeface="Century Gothic" panose="020B0502020202020204" pitchFamily="34" charset="0"/>
              </a:rPr>
              <a:t>Certificate Manager</a:t>
            </a:r>
            <a:r>
              <a:rPr lang="en-US" sz="1200">
                <a:latin typeface="Century Gothic" panose="020B0502020202020204" pitchFamily="34" charset="0"/>
              </a:rPr>
              <a:t> to create and manage the SSL/TSL encryption certification</a:t>
            </a:r>
          </a:p>
          <a:p>
            <a:pPr marL="228600" indent="-228600">
              <a:buFont typeface="+mj-lt"/>
              <a:buAutoNum type="arabicPeriod"/>
            </a:pPr>
            <a:r>
              <a:rPr lang="en-US" sz="1200" b="1">
                <a:latin typeface="Century Gothic" panose="020B0502020202020204" pitchFamily="34" charset="0"/>
              </a:rPr>
              <a:t>Systems Manager</a:t>
            </a:r>
            <a:r>
              <a:rPr lang="en-US" sz="1200">
                <a:latin typeface="Century Gothic" panose="020B0502020202020204" pitchFamily="34" charset="0"/>
              </a:rPr>
              <a:t> to manage the resources – session manager for access (w/o need for ssh or bastion), patch manager for updates, etc</a:t>
            </a:r>
          </a:p>
          <a:p>
            <a:pPr marL="228600" indent="-228600">
              <a:buFont typeface="+mj-lt"/>
              <a:buAutoNum type="arabicPeriod"/>
            </a:pPr>
            <a:r>
              <a:rPr lang="en-US" sz="1200" b="1">
                <a:latin typeface="Century Gothic" panose="020B0502020202020204" pitchFamily="34" charset="0"/>
              </a:rPr>
              <a:t>S3</a:t>
            </a:r>
            <a:r>
              <a:rPr lang="en-US" sz="1200">
                <a:latin typeface="Century Gothic" panose="020B0502020202020204" pitchFamily="34" charset="0"/>
              </a:rPr>
              <a:t> to store static files, static website for failover, and back-up storage, and general storage</a:t>
            </a:r>
            <a:endParaRPr lang="en-US" sz="1200" b="1">
              <a:latin typeface="Century Gothic" panose="020B0502020202020204" pitchFamily="34" charset="0"/>
            </a:endParaRPr>
          </a:p>
          <a:p>
            <a:pPr marL="228600" indent="-228600">
              <a:buFont typeface="+mj-lt"/>
              <a:buAutoNum type="arabicPeriod"/>
            </a:pPr>
            <a:endParaRPr lang="en-US" sz="1200" b="1">
              <a:latin typeface="Century Gothic" panose="020B0502020202020204" pitchFamily="34" charset="0"/>
            </a:endParaRPr>
          </a:p>
          <a:p>
            <a:pPr marL="228600" indent="-228600">
              <a:buFont typeface="+mj-lt"/>
              <a:buAutoNum type="arabicPeriod"/>
            </a:pPr>
            <a:endParaRPr lang="en-US" sz="1200" b="1">
              <a:latin typeface="Century Gothic" panose="020B0502020202020204" pitchFamily="34" charset="0"/>
            </a:endParaRPr>
          </a:p>
        </p:txBody>
      </p:sp>
    </p:spTree>
    <p:extLst>
      <p:ext uri="{BB962C8B-B14F-4D97-AF65-F5344CB8AC3E}">
        <p14:creationId xmlns:p14="http://schemas.microsoft.com/office/powerpoint/2010/main" val="3182694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AWS Cloud group with AWS logo.">
            <a:extLst>
              <a:ext uri="{FF2B5EF4-FFF2-40B4-BE49-F238E27FC236}">
                <a16:creationId xmlns:a16="http://schemas.microsoft.com/office/drawing/2014/main" id="{CA2A30BD-1021-9076-BBD6-F2EA73F5E3A2}"/>
              </a:ext>
            </a:extLst>
          </p:cNvPr>
          <p:cNvGrpSpPr/>
          <p:nvPr/>
        </p:nvGrpSpPr>
        <p:grpSpPr>
          <a:xfrm>
            <a:off x="172720" y="559394"/>
            <a:ext cx="5679440" cy="7457743"/>
            <a:chOff x="355600" y="1512744"/>
            <a:chExt cx="5679440" cy="6996555"/>
          </a:xfrm>
        </p:grpSpPr>
        <p:sp>
          <p:nvSpPr>
            <p:cNvPr id="5" name="Rectangle 4">
              <a:extLst>
                <a:ext uri="{FF2B5EF4-FFF2-40B4-BE49-F238E27FC236}">
                  <a16:creationId xmlns:a16="http://schemas.microsoft.com/office/drawing/2014/main" id="{A6159ACA-6876-5764-A3D9-DEF32222E8D8}"/>
                </a:ext>
              </a:extLst>
            </p:cNvPr>
            <p:cNvSpPr/>
            <p:nvPr/>
          </p:nvSpPr>
          <p:spPr>
            <a:xfrm>
              <a:off x="355600" y="1512744"/>
              <a:ext cx="5679440" cy="699655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a:solidFill>
                    <a:schemeClr val="tx1"/>
                  </a:solidFill>
                  <a:latin typeface="Arial" panose="020B0604020202020204" pitchFamily="34" charset="0"/>
                  <a:cs typeface="Arial" panose="020B0604020202020204" pitchFamily="34" charset="0"/>
                </a:rPr>
                <a:t>AWS Cloud</a:t>
              </a:r>
            </a:p>
          </p:txBody>
        </p:sp>
        <p:pic>
          <p:nvPicPr>
            <p:cNvPr id="6" name="Graphic 5" descr="AWS Cloud group icon with AWS logo.">
              <a:extLst>
                <a:ext uri="{FF2B5EF4-FFF2-40B4-BE49-F238E27FC236}">
                  <a16:creationId xmlns:a16="http://schemas.microsoft.com/office/drawing/2014/main" id="{D398F80C-9BA4-E01A-F5B0-7066F192FDD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55600" y="1512745"/>
              <a:ext cx="381000" cy="381000"/>
            </a:xfrm>
            <a:prstGeom prst="rect">
              <a:avLst/>
            </a:prstGeom>
          </p:spPr>
        </p:pic>
      </p:grpSp>
      <p:grpSp>
        <p:nvGrpSpPr>
          <p:cNvPr id="8" name="Group 7" descr="Virtual private cloud (VPC) group.">
            <a:extLst>
              <a:ext uri="{FF2B5EF4-FFF2-40B4-BE49-F238E27FC236}">
                <a16:creationId xmlns:a16="http://schemas.microsoft.com/office/drawing/2014/main" id="{032A3B5D-1D6E-1C60-3221-B0A790E42662}"/>
              </a:ext>
            </a:extLst>
          </p:cNvPr>
          <p:cNvGrpSpPr/>
          <p:nvPr/>
        </p:nvGrpSpPr>
        <p:grpSpPr>
          <a:xfrm>
            <a:off x="271612" y="2102498"/>
            <a:ext cx="5400376" cy="5836646"/>
            <a:chOff x="2283292" y="2618865"/>
            <a:chExt cx="5400376" cy="5836646"/>
          </a:xfrm>
        </p:grpSpPr>
        <p:sp>
          <p:nvSpPr>
            <p:cNvPr id="9" name="Rectangle 8">
              <a:extLst>
                <a:ext uri="{FF2B5EF4-FFF2-40B4-BE49-F238E27FC236}">
                  <a16:creationId xmlns:a16="http://schemas.microsoft.com/office/drawing/2014/main" id="{BE1B4D84-6495-40CA-D79F-3BE98D5CDA28}"/>
                </a:ext>
              </a:extLst>
            </p:cNvPr>
            <p:cNvSpPr/>
            <p:nvPr/>
          </p:nvSpPr>
          <p:spPr>
            <a:xfrm>
              <a:off x="2283292" y="2618865"/>
              <a:ext cx="5400376" cy="5836646"/>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900">
                  <a:ln w="0"/>
                  <a:solidFill>
                    <a:schemeClr val="tx1"/>
                  </a:solidFill>
                  <a:latin typeface="Arial" panose="020B0604020202020204" pitchFamily="34" charset="0"/>
                  <a:cs typeface="Arial" panose="020B0604020202020204" pitchFamily="34" charset="0"/>
                </a:rPr>
                <a:t>VPC</a:t>
              </a:r>
            </a:p>
          </p:txBody>
        </p:sp>
        <p:pic>
          <p:nvPicPr>
            <p:cNvPr id="10" name="Graphic 9" descr="VPC group icon. ">
              <a:extLst>
                <a:ext uri="{FF2B5EF4-FFF2-40B4-BE49-F238E27FC236}">
                  <a16:creationId xmlns:a16="http://schemas.microsoft.com/office/drawing/2014/main" id="{DEB2865F-23C1-F1E6-B10A-4D89A3B173B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283292" y="2618865"/>
              <a:ext cx="381000" cy="381000"/>
            </a:xfrm>
            <a:prstGeom prst="rect">
              <a:avLst/>
            </a:prstGeom>
          </p:spPr>
        </p:pic>
      </p:grpSp>
      <p:pic>
        <p:nvPicPr>
          <p:cNvPr id="11" name="Graphic 23" descr="Users resource icon for the General Icons category.">
            <a:extLst>
              <a:ext uri="{FF2B5EF4-FFF2-40B4-BE49-F238E27FC236}">
                <a16:creationId xmlns:a16="http://schemas.microsoft.com/office/drawing/2014/main" id="{9CB664B5-1512-CDFB-106C-608592E59488}"/>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1784374" y="809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21" descr="Amazon Route 53 service icon.">
            <a:extLst>
              <a:ext uri="{FF2B5EF4-FFF2-40B4-BE49-F238E27FC236}">
                <a16:creationId xmlns:a16="http://schemas.microsoft.com/office/drawing/2014/main" id="{E160DF92-A63A-FF9F-3BE1-75BE0CFFE387}"/>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746302" y="632022"/>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4EBDF7B-F37D-80E3-8510-7BA222699FC9}"/>
              </a:ext>
            </a:extLst>
          </p:cNvPr>
          <p:cNvSpPr txBox="1">
            <a:spLocks noChangeArrowheads="1"/>
          </p:cNvSpPr>
          <p:nvPr/>
        </p:nvSpPr>
        <p:spPr bwMode="auto">
          <a:xfrm>
            <a:off x="2264004" y="999158"/>
            <a:ext cx="13303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Route 53</a:t>
            </a:r>
          </a:p>
        </p:txBody>
      </p:sp>
      <p:pic>
        <p:nvPicPr>
          <p:cNvPr id="14" name="Graphic 19" descr="Amazon CloudFront service icon.">
            <a:extLst>
              <a:ext uri="{FF2B5EF4-FFF2-40B4-BE49-F238E27FC236}">
                <a16:creationId xmlns:a16="http://schemas.microsoft.com/office/drawing/2014/main" id="{90B27BF4-FD2E-BE7E-D0BF-2C0ABB089A9C}"/>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252260" y="130261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a:extLst>
              <a:ext uri="{FF2B5EF4-FFF2-40B4-BE49-F238E27FC236}">
                <a16:creationId xmlns:a16="http://schemas.microsoft.com/office/drawing/2014/main" id="{BFB51F77-151D-3C6B-09E9-ED835A7424F3}"/>
              </a:ext>
            </a:extLst>
          </p:cNvPr>
          <p:cNvSpPr txBox="1">
            <a:spLocks noChangeArrowheads="1"/>
          </p:cNvSpPr>
          <p:nvPr/>
        </p:nvSpPr>
        <p:spPr bwMode="auto">
          <a:xfrm>
            <a:off x="4003737" y="1633834"/>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CloudFront</a:t>
            </a:r>
          </a:p>
        </p:txBody>
      </p:sp>
      <p:pic>
        <p:nvPicPr>
          <p:cNvPr id="16" name="Graphic 15" descr="Internet gateway resource icon for the Amazon VPC service.&#10;">
            <a:extLst>
              <a:ext uri="{FF2B5EF4-FFF2-40B4-BE49-F238E27FC236}">
                <a16:creationId xmlns:a16="http://schemas.microsoft.com/office/drawing/2014/main" id="{09936408-EB5A-587F-0340-D3B42B6B60F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28804" y="1868746"/>
            <a:ext cx="457200" cy="457200"/>
          </a:xfrm>
          <a:prstGeom prst="rect">
            <a:avLst/>
          </a:prstGeom>
        </p:spPr>
      </p:pic>
      <p:pic>
        <p:nvPicPr>
          <p:cNvPr id="17" name="Graphic 8" descr="AWS WAF service icon.">
            <a:extLst>
              <a:ext uri="{FF2B5EF4-FFF2-40B4-BE49-F238E27FC236}">
                <a16:creationId xmlns:a16="http://schemas.microsoft.com/office/drawing/2014/main" id="{4E726D04-0FE2-207D-42AE-CECEB58022B2}"/>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3805446" y="664984"/>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1">
            <a:extLst>
              <a:ext uri="{FF2B5EF4-FFF2-40B4-BE49-F238E27FC236}">
                <a16:creationId xmlns:a16="http://schemas.microsoft.com/office/drawing/2014/main" id="{F93679B5-C179-8FBD-EFBF-D2C84CEBA286}"/>
              </a:ext>
            </a:extLst>
          </p:cNvPr>
          <p:cNvSpPr txBox="1">
            <a:spLocks noChangeArrowheads="1"/>
          </p:cNvSpPr>
          <p:nvPr/>
        </p:nvSpPr>
        <p:spPr bwMode="auto">
          <a:xfrm>
            <a:off x="3552437" y="1030744"/>
            <a:ext cx="871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WAF</a:t>
            </a:r>
          </a:p>
        </p:txBody>
      </p:sp>
      <p:pic>
        <p:nvPicPr>
          <p:cNvPr id="19" name="Graphic 20" descr="AWS Certificate Manager (ACM) service icon.">
            <a:extLst>
              <a:ext uri="{FF2B5EF4-FFF2-40B4-BE49-F238E27FC236}">
                <a16:creationId xmlns:a16="http://schemas.microsoft.com/office/drawing/2014/main" id="{2F118570-5CC4-D1B7-8113-47CF72DEE829}"/>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179497" y="130261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2">
            <a:extLst>
              <a:ext uri="{FF2B5EF4-FFF2-40B4-BE49-F238E27FC236}">
                <a16:creationId xmlns:a16="http://schemas.microsoft.com/office/drawing/2014/main" id="{504D736E-9EDC-CCE0-A4CF-B6BD217562BD}"/>
              </a:ext>
            </a:extLst>
          </p:cNvPr>
          <p:cNvSpPr txBox="1">
            <a:spLocks noChangeArrowheads="1"/>
          </p:cNvSpPr>
          <p:nvPr/>
        </p:nvSpPr>
        <p:spPr bwMode="auto">
          <a:xfrm>
            <a:off x="5021041" y="1652542"/>
            <a:ext cx="711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Certificate</a:t>
            </a:r>
            <a:br>
              <a:rPr lang="en-US" altLang="en-US" sz="900">
                <a:latin typeface="Arial" panose="020B0604020202020204" pitchFamily="34" charset="0"/>
                <a:ea typeface="Amazon Ember" panose="020B0603020204020204" pitchFamily="34" charset="0"/>
                <a:cs typeface="Arial" panose="020B0604020202020204" pitchFamily="34" charset="0"/>
              </a:rPr>
            </a:br>
            <a:r>
              <a:rPr lang="en-US" altLang="en-US" sz="900">
                <a:latin typeface="Arial" panose="020B0604020202020204" pitchFamily="34" charset="0"/>
                <a:ea typeface="Amazon Ember" panose="020B0603020204020204" pitchFamily="34" charset="0"/>
                <a:cs typeface="Arial" panose="020B0604020202020204" pitchFamily="34" charset="0"/>
              </a:rPr>
              <a:t>Manager</a:t>
            </a:r>
          </a:p>
        </p:txBody>
      </p:sp>
      <p:pic>
        <p:nvPicPr>
          <p:cNvPr id="21" name="Graphic 20" descr="Application Load Balancer resource icon for the Elastic Load Balancing service.">
            <a:extLst>
              <a:ext uri="{FF2B5EF4-FFF2-40B4-BE49-F238E27FC236}">
                <a16:creationId xmlns:a16="http://schemas.microsoft.com/office/drawing/2014/main" id="{B0B39254-01FA-B945-3B26-4C792FB8E3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32644" y="2902120"/>
            <a:ext cx="457200" cy="457200"/>
          </a:xfrm>
          <a:prstGeom prst="rect">
            <a:avLst/>
          </a:prstGeom>
        </p:spPr>
      </p:pic>
      <p:sp>
        <p:nvSpPr>
          <p:cNvPr id="22" name="TextBox 19">
            <a:extLst>
              <a:ext uri="{FF2B5EF4-FFF2-40B4-BE49-F238E27FC236}">
                <a16:creationId xmlns:a16="http://schemas.microsoft.com/office/drawing/2014/main" id="{7C1E7DD8-C311-A3AC-283C-A89BB13149BF}"/>
              </a:ext>
            </a:extLst>
          </p:cNvPr>
          <p:cNvSpPr txBox="1">
            <a:spLocks noChangeArrowheads="1"/>
          </p:cNvSpPr>
          <p:nvPr/>
        </p:nvSpPr>
        <p:spPr bwMode="auto">
          <a:xfrm>
            <a:off x="2422002" y="3380520"/>
            <a:ext cx="131331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Application </a:t>
            </a:r>
          </a:p>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Load </a:t>
            </a:r>
            <a:br>
              <a:rPr lang="en-US" altLang="en-US" sz="900">
                <a:latin typeface="Arial" panose="020B0604020202020204" pitchFamily="34" charset="0"/>
                <a:ea typeface="Amazon Ember" panose="020B0603020204020204" pitchFamily="34" charset="0"/>
                <a:cs typeface="Arial" panose="020B0604020202020204" pitchFamily="34" charset="0"/>
              </a:rPr>
            </a:br>
            <a:r>
              <a:rPr lang="en-US" altLang="en-US" sz="900">
                <a:latin typeface="Arial" panose="020B0604020202020204" pitchFamily="34" charset="0"/>
                <a:ea typeface="Amazon Ember" panose="020B0603020204020204" pitchFamily="34" charset="0"/>
                <a:cs typeface="Arial" panose="020B0604020202020204" pitchFamily="34" charset="0"/>
              </a:rPr>
              <a:t>Balancer</a:t>
            </a:r>
          </a:p>
        </p:txBody>
      </p:sp>
      <p:sp>
        <p:nvSpPr>
          <p:cNvPr id="23" name="Rectangle 22" descr="Availability Zone group.">
            <a:extLst>
              <a:ext uri="{FF2B5EF4-FFF2-40B4-BE49-F238E27FC236}">
                <a16:creationId xmlns:a16="http://schemas.microsoft.com/office/drawing/2014/main" id="{0C6A7107-058B-673B-6EBA-315C9B0B2C1E}"/>
              </a:ext>
            </a:extLst>
          </p:cNvPr>
          <p:cNvSpPr/>
          <p:nvPr/>
        </p:nvSpPr>
        <p:spPr>
          <a:xfrm>
            <a:off x="1009588" y="1861975"/>
            <a:ext cx="1475152" cy="611482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r>
              <a:rPr lang="en-US" sz="900">
                <a:solidFill>
                  <a:schemeClr val="tx1"/>
                </a:solidFill>
                <a:latin typeface="Arial" panose="020B0604020202020204" pitchFamily="34" charset="0"/>
                <a:cs typeface="Arial" panose="020B0604020202020204" pitchFamily="34" charset="0"/>
              </a:rPr>
              <a:t>Availability Zone 1</a:t>
            </a:r>
          </a:p>
        </p:txBody>
      </p:sp>
      <p:sp>
        <p:nvSpPr>
          <p:cNvPr id="24" name="Rectangle 23" descr="Availability Zone group.">
            <a:extLst>
              <a:ext uri="{FF2B5EF4-FFF2-40B4-BE49-F238E27FC236}">
                <a16:creationId xmlns:a16="http://schemas.microsoft.com/office/drawing/2014/main" id="{2E33B484-96AD-6C82-C210-59F8C4467AA2}"/>
              </a:ext>
            </a:extLst>
          </p:cNvPr>
          <p:cNvSpPr/>
          <p:nvPr/>
        </p:nvSpPr>
        <p:spPr>
          <a:xfrm>
            <a:off x="3637748" y="1861975"/>
            <a:ext cx="1475152" cy="611482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r>
              <a:rPr lang="en-US" sz="900">
                <a:solidFill>
                  <a:schemeClr val="tx1"/>
                </a:solidFill>
                <a:latin typeface="Arial" panose="020B0604020202020204" pitchFamily="34" charset="0"/>
                <a:cs typeface="Arial" panose="020B0604020202020204" pitchFamily="34" charset="0"/>
              </a:rPr>
              <a:t>Availability Zone 2</a:t>
            </a:r>
          </a:p>
        </p:txBody>
      </p:sp>
      <p:grpSp>
        <p:nvGrpSpPr>
          <p:cNvPr id="25" name="Group 24" descr="Public subnet group.">
            <a:extLst>
              <a:ext uri="{FF2B5EF4-FFF2-40B4-BE49-F238E27FC236}">
                <a16:creationId xmlns:a16="http://schemas.microsoft.com/office/drawing/2014/main" id="{7E8606C6-D577-A147-C0E5-29833F31CCF1}"/>
              </a:ext>
            </a:extLst>
          </p:cNvPr>
          <p:cNvGrpSpPr/>
          <p:nvPr/>
        </p:nvGrpSpPr>
        <p:grpSpPr>
          <a:xfrm>
            <a:off x="1068472" y="2389054"/>
            <a:ext cx="1371600" cy="1188720"/>
            <a:chOff x="6136695" y="2618865"/>
            <a:chExt cx="1371600" cy="1188720"/>
          </a:xfrm>
        </p:grpSpPr>
        <p:sp>
          <p:nvSpPr>
            <p:cNvPr id="26" name="Rectangle 25">
              <a:extLst>
                <a:ext uri="{FF2B5EF4-FFF2-40B4-BE49-F238E27FC236}">
                  <a16:creationId xmlns:a16="http://schemas.microsoft.com/office/drawing/2014/main" id="{E1813F05-9448-13AE-1C16-46D6734C9E38}"/>
                </a:ext>
              </a:extLst>
            </p:cNvPr>
            <p:cNvSpPr/>
            <p:nvPr/>
          </p:nvSpPr>
          <p:spPr>
            <a:xfrm>
              <a:off x="6136695" y="2618865"/>
              <a:ext cx="1371600" cy="1188720"/>
            </a:xfrm>
            <a:prstGeom prst="rect">
              <a:avLst/>
            </a:prstGeom>
            <a:solidFill>
              <a:schemeClr val="accent6">
                <a:lumMod val="20000"/>
                <a:lumOff val="80000"/>
              </a:schemeClr>
            </a:solidFill>
            <a:ln w="15875">
              <a:solidFill>
                <a:schemeClr val="accent6">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accent6">
                      <a:lumMod val="50000"/>
                    </a:schemeClr>
                  </a:solidFill>
                  <a:latin typeface="Arial" panose="020B0604020202020204" pitchFamily="34" charset="0"/>
                  <a:cs typeface="Arial" panose="020B0604020202020204" pitchFamily="34" charset="0"/>
                </a:rPr>
                <a:t>Public subnet</a:t>
              </a:r>
            </a:p>
          </p:txBody>
        </p:sp>
        <p:pic>
          <p:nvPicPr>
            <p:cNvPr id="27" name="Graphic 26" descr="Public subnet group icon. ">
              <a:extLst>
                <a:ext uri="{FF2B5EF4-FFF2-40B4-BE49-F238E27FC236}">
                  <a16:creationId xmlns:a16="http://schemas.microsoft.com/office/drawing/2014/main" id="{C8AF8E99-EDFF-1CAD-60FA-2400FC28957C}"/>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6147454" y="2618865"/>
              <a:ext cx="365760" cy="365760"/>
            </a:xfrm>
            <a:prstGeom prst="rect">
              <a:avLst/>
            </a:prstGeom>
          </p:spPr>
        </p:pic>
      </p:grpSp>
      <p:grpSp>
        <p:nvGrpSpPr>
          <p:cNvPr id="28" name="Group 27" descr="Public subnet group.">
            <a:extLst>
              <a:ext uri="{FF2B5EF4-FFF2-40B4-BE49-F238E27FC236}">
                <a16:creationId xmlns:a16="http://schemas.microsoft.com/office/drawing/2014/main" id="{1119850B-180B-AA84-580D-6042FCFC3F86}"/>
              </a:ext>
            </a:extLst>
          </p:cNvPr>
          <p:cNvGrpSpPr/>
          <p:nvPr/>
        </p:nvGrpSpPr>
        <p:grpSpPr>
          <a:xfrm>
            <a:off x="3689524" y="2389054"/>
            <a:ext cx="1371600" cy="1188720"/>
            <a:chOff x="6136695" y="2618865"/>
            <a:chExt cx="1371600" cy="1188720"/>
          </a:xfrm>
        </p:grpSpPr>
        <p:sp>
          <p:nvSpPr>
            <p:cNvPr id="29" name="Rectangle 28">
              <a:extLst>
                <a:ext uri="{FF2B5EF4-FFF2-40B4-BE49-F238E27FC236}">
                  <a16:creationId xmlns:a16="http://schemas.microsoft.com/office/drawing/2014/main" id="{C0FD6214-BD50-9DCF-F8D4-C7937D03B335}"/>
                </a:ext>
              </a:extLst>
            </p:cNvPr>
            <p:cNvSpPr/>
            <p:nvPr/>
          </p:nvSpPr>
          <p:spPr>
            <a:xfrm>
              <a:off x="6136695" y="2618865"/>
              <a:ext cx="1371600" cy="1188720"/>
            </a:xfrm>
            <a:prstGeom prst="rect">
              <a:avLst/>
            </a:prstGeom>
            <a:solidFill>
              <a:schemeClr val="accent6">
                <a:lumMod val="20000"/>
                <a:lumOff val="80000"/>
              </a:schemeClr>
            </a:solidFill>
            <a:ln w="15875">
              <a:solidFill>
                <a:schemeClr val="accent6">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accent6">
                      <a:lumMod val="50000"/>
                    </a:schemeClr>
                  </a:solidFill>
                  <a:latin typeface="Arial" panose="020B0604020202020204" pitchFamily="34" charset="0"/>
                  <a:cs typeface="Arial" panose="020B0604020202020204" pitchFamily="34" charset="0"/>
                </a:rPr>
                <a:t>Public subnet</a:t>
              </a:r>
            </a:p>
          </p:txBody>
        </p:sp>
        <p:pic>
          <p:nvPicPr>
            <p:cNvPr id="30" name="Graphic 29" descr="Public subnet group icon. ">
              <a:extLst>
                <a:ext uri="{FF2B5EF4-FFF2-40B4-BE49-F238E27FC236}">
                  <a16:creationId xmlns:a16="http://schemas.microsoft.com/office/drawing/2014/main" id="{0C081CFD-0958-3C4F-E188-927C18CCDA0E}"/>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6147454" y="2618865"/>
              <a:ext cx="365760" cy="365760"/>
            </a:xfrm>
            <a:prstGeom prst="rect">
              <a:avLst/>
            </a:prstGeom>
          </p:spPr>
        </p:pic>
      </p:grpSp>
      <p:grpSp>
        <p:nvGrpSpPr>
          <p:cNvPr id="31" name="Group 30" descr="Private subnet group.">
            <a:extLst>
              <a:ext uri="{FF2B5EF4-FFF2-40B4-BE49-F238E27FC236}">
                <a16:creationId xmlns:a16="http://schemas.microsoft.com/office/drawing/2014/main" id="{7E3AABC2-07D7-FEF4-3C28-0B3CF5DEFCE3}"/>
              </a:ext>
            </a:extLst>
          </p:cNvPr>
          <p:cNvGrpSpPr/>
          <p:nvPr/>
        </p:nvGrpSpPr>
        <p:grpSpPr>
          <a:xfrm>
            <a:off x="1079231" y="3996759"/>
            <a:ext cx="1371600" cy="2103121"/>
            <a:chOff x="4247897" y="2608106"/>
            <a:chExt cx="1371600" cy="2103121"/>
          </a:xfrm>
        </p:grpSpPr>
        <p:sp>
          <p:nvSpPr>
            <p:cNvPr id="32" name="Rectangle 31">
              <a:extLst>
                <a:ext uri="{FF2B5EF4-FFF2-40B4-BE49-F238E27FC236}">
                  <a16:creationId xmlns:a16="http://schemas.microsoft.com/office/drawing/2014/main" id="{127A87EE-41CC-F718-0366-028BF8D49299}"/>
                </a:ext>
              </a:extLst>
            </p:cNvPr>
            <p:cNvSpPr/>
            <p:nvPr/>
          </p:nvSpPr>
          <p:spPr>
            <a:xfrm>
              <a:off x="4247897" y="2608107"/>
              <a:ext cx="1371600" cy="210312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App subnet</a:t>
              </a:r>
            </a:p>
          </p:txBody>
        </p:sp>
        <p:pic>
          <p:nvPicPr>
            <p:cNvPr id="33" name="Graphic 32" descr="Private subnet group icon. ">
              <a:extLst>
                <a:ext uri="{FF2B5EF4-FFF2-40B4-BE49-F238E27FC236}">
                  <a16:creationId xmlns:a16="http://schemas.microsoft.com/office/drawing/2014/main" id="{E1BEFA31-5FC3-C287-EA24-DA3F65B5E8CC}"/>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48226" y="2608106"/>
              <a:ext cx="365760" cy="365760"/>
            </a:xfrm>
            <a:prstGeom prst="rect">
              <a:avLst/>
            </a:prstGeom>
          </p:spPr>
        </p:pic>
      </p:grpSp>
      <p:grpSp>
        <p:nvGrpSpPr>
          <p:cNvPr id="34" name="Group 33" descr="Private subnet group.">
            <a:extLst>
              <a:ext uri="{FF2B5EF4-FFF2-40B4-BE49-F238E27FC236}">
                <a16:creationId xmlns:a16="http://schemas.microsoft.com/office/drawing/2014/main" id="{D0FE2E6A-5CC1-E50A-40D0-F83CC6AED508}"/>
              </a:ext>
            </a:extLst>
          </p:cNvPr>
          <p:cNvGrpSpPr/>
          <p:nvPr/>
        </p:nvGrpSpPr>
        <p:grpSpPr>
          <a:xfrm>
            <a:off x="3702050" y="4023519"/>
            <a:ext cx="1371600" cy="2103120"/>
            <a:chOff x="4247897" y="2608107"/>
            <a:chExt cx="1371600" cy="2103120"/>
          </a:xfrm>
        </p:grpSpPr>
        <p:sp>
          <p:nvSpPr>
            <p:cNvPr id="35" name="Rectangle 34">
              <a:extLst>
                <a:ext uri="{FF2B5EF4-FFF2-40B4-BE49-F238E27FC236}">
                  <a16:creationId xmlns:a16="http://schemas.microsoft.com/office/drawing/2014/main" id="{9F6B98E9-C1BF-E8D0-0140-55C0BBDA2CC5}"/>
                </a:ext>
              </a:extLst>
            </p:cNvPr>
            <p:cNvSpPr/>
            <p:nvPr/>
          </p:nvSpPr>
          <p:spPr>
            <a:xfrm>
              <a:off x="4247897" y="2608107"/>
              <a:ext cx="1371600" cy="210312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App subnet</a:t>
              </a:r>
            </a:p>
          </p:txBody>
        </p:sp>
        <p:pic>
          <p:nvPicPr>
            <p:cNvPr id="36" name="Graphic 35" descr="Private subnet group icon. ">
              <a:extLst>
                <a:ext uri="{FF2B5EF4-FFF2-40B4-BE49-F238E27FC236}">
                  <a16:creationId xmlns:a16="http://schemas.microsoft.com/office/drawing/2014/main" id="{A2EE27BD-B29D-41AC-5BEC-0370CF075366}"/>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71307" y="2609204"/>
              <a:ext cx="365760" cy="365760"/>
            </a:xfrm>
            <a:prstGeom prst="rect">
              <a:avLst/>
            </a:prstGeom>
          </p:spPr>
        </p:pic>
      </p:grpSp>
      <p:grpSp>
        <p:nvGrpSpPr>
          <p:cNvPr id="37" name="Group 36" descr="Private subnet group.">
            <a:extLst>
              <a:ext uri="{FF2B5EF4-FFF2-40B4-BE49-F238E27FC236}">
                <a16:creationId xmlns:a16="http://schemas.microsoft.com/office/drawing/2014/main" id="{E64A4747-114B-3C3B-B531-B2672C96B12D}"/>
              </a:ext>
            </a:extLst>
          </p:cNvPr>
          <p:cNvGrpSpPr/>
          <p:nvPr/>
        </p:nvGrpSpPr>
        <p:grpSpPr>
          <a:xfrm>
            <a:off x="1061158" y="6373556"/>
            <a:ext cx="1371600" cy="1463041"/>
            <a:chOff x="4247897" y="2608106"/>
            <a:chExt cx="1371600" cy="1463041"/>
          </a:xfrm>
        </p:grpSpPr>
        <p:sp>
          <p:nvSpPr>
            <p:cNvPr id="38" name="Rectangle 37">
              <a:extLst>
                <a:ext uri="{FF2B5EF4-FFF2-40B4-BE49-F238E27FC236}">
                  <a16:creationId xmlns:a16="http://schemas.microsoft.com/office/drawing/2014/main" id="{F49C155C-3CB8-E38A-C69A-6443AD878097}"/>
                </a:ext>
              </a:extLst>
            </p:cNvPr>
            <p:cNvSpPr/>
            <p:nvPr/>
          </p:nvSpPr>
          <p:spPr>
            <a:xfrm>
              <a:off x="4247897" y="2608107"/>
              <a:ext cx="1371600" cy="146304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tx2">
                      <a:lumMod val="75000"/>
                      <a:lumOff val="25000"/>
                    </a:schemeClr>
                  </a:solidFill>
                  <a:latin typeface="Arial" panose="020B0604020202020204" pitchFamily="34" charset="0"/>
                  <a:cs typeface="Arial" panose="020B0604020202020204" pitchFamily="34" charset="0"/>
                </a:rPr>
                <a:t>DB subnet</a:t>
              </a:r>
            </a:p>
          </p:txBody>
        </p:sp>
        <p:pic>
          <p:nvPicPr>
            <p:cNvPr id="39" name="Graphic 38" descr="Private subnet group icon. ">
              <a:extLst>
                <a:ext uri="{FF2B5EF4-FFF2-40B4-BE49-F238E27FC236}">
                  <a16:creationId xmlns:a16="http://schemas.microsoft.com/office/drawing/2014/main" id="{65283C20-DECC-5F75-79F5-3E471BA4D7E4}"/>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48226" y="2608106"/>
              <a:ext cx="365760" cy="365760"/>
            </a:xfrm>
            <a:prstGeom prst="rect">
              <a:avLst/>
            </a:prstGeom>
          </p:spPr>
        </p:pic>
      </p:grpSp>
      <p:grpSp>
        <p:nvGrpSpPr>
          <p:cNvPr id="40" name="Group 39" descr="Private subnet group.">
            <a:extLst>
              <a:ext uri="{FF2B5EF4-FFF2-40B4-BE49-F238E27FC236}">
                <a16:creationId xmlns:a16="http://schemas.microsoft.com/office/drawing/2014/main" id="{E3F444EF-C144-9F6E-41BB-B8DE30DD62CE}"/>
              </a:ext>
            </a:extLst>
          </p:cNvPr>
          <p:cNvGrpSpPr/>
          <p:nvPr/>
        </p:nvGrpSpPr>
        <p:grpSpPr>
          <a:xfrm>
            <a:off x="3673219" y="6400316"/>
            <a:ext cx="1371600" cy="1463040"/>
            <a:chOff x="4247897" y="2608107"/>
            <a:chExt cx="1371600" cy="1463040"/>
          </a:xfrm>
        </p:grpSpPr>
        <p:sp>
          <p:nvSpPr>
            <p:cNvPr id="41" name="Rectangle 40">
              <a:extLst>
                <a:ext uri="{FF2B5EF4-FFF2-40B4-BE49-F238E27FC236}">
                  <a16:creationId xmlns:a16="http://schemas.microsoft.com/office/drawing/2014/main" id="{EEB02184-7F47-81E0-C3F9-B5BEBE6B513C}"/>
                </a:ext>
              </a:extLst>
            </p:cNvPr>
            <p:cNvSpPr/>
            <p:nvPr/>
          </p:nvSpPr>
          <p:spPr>
            <a:xfrm>
              <a:off x="4247897" y="2608107"/>
              <a:ext cx="1371600" cy="146304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DB subnet</a:t>
              </a:r>
            </a:p>
          </p:txBody>
        </p:sp>
        <p:pic>
          <p:nvPicPr>
            <p:cNvPr id="42" name="Graphic 41" descr="Private subnet group icon. ">
              <a:extLst>
                <a:ext uri="{FF2B5EF4-FFF2-40B4-BE49-F238E27FC236}">
                  <a16:creationId xmlns:a16="http://schemas.microsoft.com/office/drawing/2014/main" id="{F85AEEE8-2B39-A3AF-CECA-F7091F1B95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71307" y="2609204"/>
              <a:ext cx="365760" cy="365760"/>
            </a:xfrm>
            <a:prstGeom prst="rect">
              <a:avLst/>
            </a:prstGeom>
          </p:spPr>
        </p:pic>
      </p:grpSp>
      <p:grpSp>
        <p:nvGrpSpPr>
          <p:cNvPr id="43" name="Group 42" descr="Auto Scaling group.">
            <a:extLst>
              <a:ext uri="{FF2B5EF4-FFF2-40B4-BE49-F238E27FC236}">
                <a16:creationId xmlns:a16="http://schemas.microsoft.com/office/drawing/2014/main" id="{E40B3F37-D181-DF02-E0C7-3F15FF399990}"/>
              </a:ext>
            </a:extLst>
          </p:cNvPr>
          <p:cNvGrpSpPr/>
          <p:nvPr/>
        </p:nvGrpSpPr>
        <p:grpSpPr>
          <a:xfrm>
            <a:off x="1111992" y="4436992"/>
            <a:ext cx="3931920" cy="914401"/>
            <a:chOff x="-800380" y="2693338"/>
            <a:chExt cx="3931920" cy="914401"/>
          </a:xfrm>
        </p:grpSpPr>
        <p:sp>
          <p:nvSpPr>
            <p:cNvPr id="44" name="Rectangle 43">
              <a:extLst>
                <a:ext uri="{FF2B5EF4-FFF2-40B4-BE49-F238E27FC236}">
                  <a16:creationId xmlns:a16="http://schemas.microsoft.com/office/drawing/2014/main" id="{43E52E75-98C0-E4E5-47EB-BEF6FF32251D}"/>
                </a:ext>
              </a:extLst>
            </p:cNvPr>
            <p:cNvSpPr/>
            <p:nvPr/>
          </p:nvSpPr>
          <p:spPr>
            <a:xfrm>
              <a:off x="-800380" y="2693339"/>
              <a:ext cx="3931920" cy="914400"/>
            </a:xfrm>
            <a:prstGeom prst="rect">
              <a:avLst/>
            </a:prstGeom>
            <a:noFill/>
            <a:ln w="15875">
              <a:solidFill>
                <a:srgbClr val="ED7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900">
                <a:solidFill>
                  <a:schemeClr val="tx1"/>
                </a:solidFill>
                <a:latin typeface="Arial" panose="020B0604020202020204" pitchFamily="34" charset="0"/>
                <a:cs typeface="Arial" panose="020B0604020202020204" pitchFamily="34" charset="0"/>
              </a:endParaRPr>
            </a:p>
            <a:p>
              <a:pPr algn="ctr">
                <a:defRPr/>
              </a:pPr>
              <a:endParaRPr lang="en-US" sz="900">
                <a:solidFill>
                  <a:schemeClr val="tx1"/>
                </a:solidFill>
                <a:latin typeface="Arial" panose="020B0604020202020204" pitchFamily="34" charset="0"/>
                <a:cs typeface="Arial" panose="020B0604020202020204" pitchFamily="34" charset="0"/>
              </a:endParaRPr>
            </a:p>
            <a:p>
              <a:pPr algn="ctr">
                <a:defRPr/>
              </a:pPr>
              <a:r>
                <a:rPr lang="en-US" sz="900">
                  <a:solidFill>
                    <a:schemeClr val="tx1"/>
                  </a:solidFill>
                  <a:latin typeface="Arial" panose="020B0604020202020204" pitchFamily="34" charset="0"/>
                  <a:cs typeface="Arial" panose="020B0604020202020204" pitchFamily="34" charset="0"/>
                </a:rPr>
                <a:t>Auto </a:t>
              </a:r>
            </a:p>
            <a:p>
              <a:pPr algn="ctr">
                <a:defRPr/>
              </a:pPr>
              <a:r>
                <a:rPr lang="en-US" sz="900">
                  <a:solidFill>
                    <a:schemeClr val="tx1"/>
                  </a:solidFill>
                  <a:latin typeface="Arial" panose="020B0604020202020204" pitchFamily="34" charset="0"/>
                  <a:cs typeface="Arial" panose="020B0604020202020204" pitchFamily="34" charset="0"/>
                </a:rPr>
                <a:t>Scaling </a:t>
              </a:r>
            </a:p>
            <a:p>
              <a:pPr algn="ctr">
                <a:defRPr/>
              </a:pPr>
              <a:r>
                <a:rPr lang="en-US" sz="900">
                  <a:solidFill>
                    <a:schemeClr val="tx1"/>
                  </a:solidFill>
                  <a:latin typeface="Arial" panose="020B0604020202020204" pitchFamily="34" charset="0"/>
                  <a:cs typeface="Arial" panose="020B0604020202020204" pitchFamily="34" charset="0"/>
                </a:rPr>
                <a:t>group</a:t>
              </a:r>
            </a:p>
          </p:txBody>
        </p:sp>
        <p:pic>
          <p:nvPicPr>
            <p:cNvPr id="45" name="Graphic 44" descr="Auto Scaling group icon.">
              <a:extLst>
                <a:ext uri="{FF2B5EF4-FFF2-40B4-BE49-F238E27FC236}">
                  <a16:creationId xmlns:a16="http://schemas.microsoft.com/office/drawing/2014/main" id="{842F5AB9-DB30-BC02-1C8C-BAF3D3A5EF7C}"/>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1008741" y="2693338"/>
              <a:ext cx="365760" cy="365760"/>
            </a:xfrm>
            <a:prstGeom prst="rect">
              <a:avLst/>
            </a:prstGeom>
          </p:spPr>
        </p:pic>
      </p:grpSp>
      <p:pic>
        <p:nvPicPr>
          <p:cNvPr id="46" name="Graphic 45" descr="Instances instance icon for the Amazon EC2 service.">
            <a:extLst>
              <a:ext uri="{FF2B5EF4-FFF2-40B4-BE49-F238E27FC236}">
                <a16:creationId xmlns:a16="http://schemas.microsoft.com/office/drawing/2014/main" id="{C29DCF85-B1DF-DF1A-DB9C-EBB9F5C5798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92358" y="4693754"/>
            <a:ext cx="457200" cy="457200"/>
          </a:xfrm>
          <a:prstGeom prst="rect">
            <a:avLst/>
          </a:prstGeom>
        </p:spPr>
      </p:pic>
      <p:pic>
        <p:nvPicPr>
          <p:cNvPr id="47" name="Graphic 46" descr="Instances instance icon for the Amazon EC2 service.">
            <a:extLst>
              <a:ext uri="{FF2B5EF4-FFF2-40B4-BE49-F238E27FC236}">
                <a16:creationId xmlns:a16="http://schemas.microsoft.com/office/drawing/2014/main" id="{B72C665B-DE56-52D3-7304-3215DDE9606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161589" y="4702946"/>
            <a:ext cx="457200" cy="457200"/>
          </a:xfrm>
          <a:prstGeom prst="rect">
            <a:avLst/>
          </a:prstGeom>
        </p:spPr>
      </p:pic>
      <p:sp>
        <p:nvSpPr>
          <p:cNvPr id="48" name="TextBox 16">
            <a:extLst>
              <a:ext uri="{FF2B5EF4-FFF2-40B4-BE49-F238E27FC236}">
                <a16:creationId xmlns:a16="http://schemas.microsoft.com/office/drawing/2014/main" id="{16F3B004-D4FB-78BC-1F59-578A94D8AD34}"/>
              </a:ext>
            </a:extLst>
          </p:cNvPr>
          <p:cNvSpPr txBox="1">
            <a:spLocks noChangeArrowheads="1"/>
          </p:cNvSpPr>
          <p:nvPr/>
        </p:nvSpPr>
        <p:spPr bwMode="auto">
          <a:xfrm>
            <a:off x="1027747" y="4541526"/>
            <a:ext cx="543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 servers</a:t>
            </a:r>
          </a:p>
        </p:txBody>
      </p:sp>
      <p:pic>
        <p:nvPicPr>
          <p:cNvPr id="50" name="Graphic 19" descr="Amazon Elastic File System (Amazon EFS) service icon.">
            <a:extLst>
              <a:ext uri="{FF2B5EF4-FFF2-40B4-BE49-F238E27FC236}">
                <a16:creationId xmlns:a16="http://schemas.microsoft.com/office/drawing/2014/main" id="{436F490A-9310-67D2-262A-F770822A6ADD}"/>
              </a:ext>
            </a:extLst>
          </p:cNvPr>
          <p:cNvPicPr>
            <a:picLocks noChangeAspect="1" noChangeArrowheads="1"/>
          </p:cNvPicPr>
          <p:nvPr/>
        </p:nvPicPr>
        <p:blipFill>
          <a:blip r:embed="rId28">
            <a:extLst>
              <a:ext uri="{96DAC541-7B7A-43D3-8B79-37D633B846F1}">
                <asvg:svgBlip xmlns:asvg="http://schemas.microsoft.com/office/drawing/2016/SVG/main" r:embed="rId29"/>
              </a:ext>
            </a:extLst>
          </a:blip>
          <a:srcRect/>
          <a:stretch/>
        </p:blipFill>
        <p:spPr bwMode="auto">
          <a:xfrm>
            <a:off x="2909776" y="5549120"/>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Box 16">
            <a:extLst>
              <a:ext uri="{FF2B5EF4-FFF2-40B4-BE49-F238E27FC236}">
                <a16:creationId xmlns:a16="http://schemas.microsoft.com/office/drawing/2014/main" id="{A22AF423-987B-1D8D-DBD1-0863CCF23C6B}"/>
              </a:ext>
            </a:extLst>
          </p:cNvPr>
          <p:cNvSpPr txBox="1">
            <a:spLocks noChangeArrowheads="1"/>
          </p:cNvSpPr>
          <p:nvPr/>
        </p:nvSpPr>
        <p:spPr bwMode="auto">
          <a:xfrm>
            <a:off x="2804594" y="5909040"/>
            <a:ext cx="5316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Amazon EFS</a:t>
            </a:r>
          </a:p>
        </p:txBody>
      </p:sp>
      <p:sp>
        <p:nvSpPr>
          <p:cNvPr id="54" name="TextBox 16">
            <a:extLst>
              <a:ext uri="{FF2B5EF4-FFF2-40B4-BE49-F238E27FC236}">
                <a16:creationId xmlns:a16="http://schemas.microsoft.com/office/drawing/2014/main" id="{154D12F5-74F5-E9BA-5DA3-E4E339AE01ED}"/>
              </a:ext>
            </a:extLst>
          </p:cNvPr>
          <p:cNvSpPr txBox="1">
            <a:spLocks noChangeArrowheads="1"/>
          </p:cNvSpPr>
          <p:nvPr/>
        </p:nvSpPr>
        <p:spPr bwMode="auto">
          <a:xfrm>
            <a:off x="1537159" y="5561025"/>
            <a:ext cx="45574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EFS mount target</a:t>
            </a:r>
          </a:p>
        </p:txBody>
      </p:sp>
      <p:pic>
        <p:nvPicPr>
          <p:cNvPr id="57" name="Graphic 7" descr="Amazon Aurora service icon.">
            <a:extLst>
              <a:ext uri="{FF2B5EF4-FFF2-40B4-BE49-F238E27FC236}">
                <a16:creationId xmlns:a16="http://schemas.microsoft.com/office/drawing/2014/main" id="{C5DB9B17-232C-03EE-6CAC-99AD2C4EC3E2}"/>
              </a:ext>
            </a:extLst>
          </p:cNvPr>
          <p:cNvPicPr>
            <a:picLocks noChangeAspect="1" noChangeArrowheads="1"/>
          </p:cNvPicPr>
          <p:nvPr/>
        </p:nvPicPr>
        <p:blipFill>
          <a:blip r:embed="rId30">
            <a:extLst>
              <a:ext uri="{96DAC541-7B7A-43D3-8B79-37D633B846F1}">
                <asvg:svgBlip xmlns:asvg="http://schemas.microsoft.com/office/drawing/2016/SVG/main" r:embed="rId31"/>
              </a:ext>
            </a:extLst>
          </a:blip>
          <a:srcRect/>
          <a:stretch/>
        </p:blipFill>
        <p:spPr bwMode="auto">
          <a:xfrm>
            <a:off x="1560737" y="711200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9">
            <a:extLst>
              <a:ext uri="{FF2B5EF4-FFF2-40B4-BE49-F238E27FC236}">
                <a16:creationId xmlns:a16="http://schemas.microsoft.com/office/drawing/2014/main" id="{CBCB7BE4-F94A-67C6-7C11-4D562041A4FD}"/>
              </a:ext>
            </a:extLst>
          </p:cNvPr>
          <p:cNvSpPr txBox="1">
            <a:spLocks noChangeArrowheads="1"/>
          </p:cNvSpPr>
          <p:nvPr/>
        </p:nvSpPr>
        <p:spPr bwMode="auto">
          <a:xfrm>
            <a:off x="1012620" y="7433761"/>
            <a:ext cx="1369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Amazon Aurora (primary)</a:t>
            </a:r>
          </a:p>
        </p:txBody>
      </p:sp>
      <p:pic>
        <p:nvPicPr>
          <p:cNvPr id="60" name="Graphic 7" descr="Amazon Aurora service icon.">
            <a:extLst>
              <a:ext uri="{FF2B5EF4-FFF2-40B4-BE49-F238E27FC236}">
                <a16:creationId xmlns:a16="http://schemas.microsoft.com/office/drawing/2014/main" id="{007384CE-C009-FE66-729F-51B501FDCACC}"/>
              </a:ext>
            </a:extLst>
          </p:cNvPr>
          <p:cNvPicPr>
            <a:picLocks noChangeAspect="1" noChangeArrowheads="1"/>
          </p:cNvPicPr>
          <p:nvPr/>
        </p:nvPicPr>
        <p:blipFill>
          <a:blip r:embed="rId30">
            <a:extLst>
              <a:ext uri="{96DAC541-7B7A-43D3-8B79-37D633B846F1}">
                <asvg:svgBlip xmlns:asvg="http://schemas.microsoft.com/office/drawing/2016/SVG/main" r:embed="rId31"/>
              </a:ext>
            </a:extLst>
          </a:blip>
          <a:srcRect/>
          <a:stretch/>
        </p:blipFill>
        <p:spPr bwMode="auto">
          <a:xfrm>
            <a:off x="4145487" y="712650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9">
            <a:extLst>
              <a:ext uri="{FF2B5EF4-FFF2-40B4-BE49-F238E27FC236}">
                <a16:creationId xmlns:a16="http://schemas.microsoft.com/office/drawing/2014/main" id="{3DB383B3-D89E-997C-BF7C-E6638674F916}"/>
              </a:ext>
            </a:extLst>
          </p:cNvPr>
          <p:cNvSpPr txBox="1">
            <a:spLocks noChangeArrowheads="1"/>
          </p:cNvSpPr>
          <p:nvPr/>
        </p:nvSpPr>
        <p:spPr bwMode="auto">
          <a:xfrm>
            <a:off x="3597370" y="7448260"/>
            <a:ext cx="1369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Aurora Replica</a:t>
            </a:r>
          </a:p>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t>
            </a:r>
            <a:r>
              <a:rPr lang="en-US" altLang="en-US" sz="900" i="1">
                <a:latin typeface="Arial" panose="020B0604020202020204" pitchFamily="34" charset="0"/>
                <a:ea typeface="Amazon Ember" panose="020B0603020204020204" pitchFamily="34" charset="0"/>
                <a:cs typeface="Arial" panose="020B0604020202020204" pitchFamily="34" charset="0"/>
              </a:rPr>
              <a:t>standby)</a:t>
            </a:r>
            <a:endParaRPr lang="en-US" altLang="en-US" sz="900">
              <a:latin typeface="Arial" panose="020B0604020202020204" pitchFamily="34" charset="0"/>
              <a:ea typeface="Amazon Ember" panose="020B0603020204020204" pitchFamily="34" charset="0"/>
              <a:cs typeface="Arial" panose="020B0604020202020204" pitchFamily="34" charset="0"/>
            </a:endParaRPr>
          </a:p>
        </p:txBody>
      </p:sp>
      <p:pic>
        <p:nvPicPr>
          <p:cNvPr id="62" name="Graphic 15" descr="AWS Systems Manager service icon.">
            <a:extLst>
              <a:ext uri="{FF2B5EF4-FFF2-40B4-BE49-F238E27FC236}">
                <a16:creationId xmlns:a16="http://schemas.microsoft.com/office/drawing/2014/main" id="{F9DC43AA-6027-069A-AEBE-2B5E5E25A31C}"/>
              </a:ext>
            </a:extLst>
          </p:cNvPr>
          <p:cNvPicPr>
            <a:picLocks noChangeAspect="1" noChangeArrowheads="1"/>
          </p:cNvPicPr>
          <p:nvPr/>
        </p:nvPicPr>
        <p:blipFill>
          <a:blip r:embed="rId32">
            <a:extLst>
              <a:ext uri="{96DAC541-7B7A-43D3-8B79-37D633B846F1}">
                <asvg:svgBlip xmlns:asvg="http://schemas.microsoft.com/office/drawing/2016/SVG/main" r:embed="rId33"/>
              </a:ext>
            </a:extLst>
          </a:blip>
          <a:srcRect/>
          <a:stretch/>
        </p:blipFill>
        <p:spPr bwMode="auto">
          <a:xfrm>
            <a:off x="1289440" y="11200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1">
            <a:extLst>
              <a:ext uri="{FF2B5EF4-FFF2-40B4-BE49-F238E27FC236}">
                <a16:creationId xmlns:a16="http://schemas.microsoft.com/office/drawing/2014/main" id="{FFAE4BC0-6931-3CBA-DF95-805BA3FB2E51}"/>
              </a:ext>
            </a:extLst>
          </p:cNvPr>
          <p:cNvSpPr txBox="1">
            <a:spLocks noChangeArrowheads="1"/>
          </p:cNvSpPr>
          <p:nvPr/>
        </p:nvSpPr>
        <p:spPr bwMode="auto">
          <a:xfrm>
            <a:off x="1076954" y="1494781"/>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SSM</a:t>
            </a:r>
          </a:p>
        </p:txBody>
      </p:sp>
      <p:pic>
        <p:nvPicPr>
          <p:cNvPr id="64" name="Graphic 8" descr="Amazon Simple Storage Service (Amazon S3) service icon.">
            <a:extLst>
              <a:ext uri="{FF2B5EF4-FFF2-40B4-BE49-F238E27FC236}">
                <a16:creationId xmlns:a16="http://schemas.microsoft.com/office/drawing/2014/main" id="{AE7BA7DE-939E-067D-DF6F-8B6C504FC780}"/>
              </a:ext>
            </a:extLst>
          </p:cNvPr>
          <p:cNvPicPr>
            <a:picLocks noChangeAspect="1" noChangeArrowheads="1"/>
          </p:cNvPicPr>
          <p:nvPr/>
        </p:nvPicPr>
        <p:blipFill>
          <a:blip r:embed="rId34">
            <a:extLst>
              <a:ext uri="{96DAC541-7B7A-43D3-8B79-37D633B846F1}">
                <asvg:svgBlip xmlns:asvg="http://schemas.microsoft.com/office/drawing/2016/SVG/main" r:embed="rId35"/>
              </a:ext>
            </a:extLst>
          </a:blip>
          <a:srcRect/>
          <a:stretch/>
        </p:blipFill>
        <p:spPr bwMode="auto">
          <a:xfrm>
            <a:off x="642942" y="114806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11">
            <a:extLst>
              <a:ext uri="{FF2B5EF4-FFF2-40B4-BE49-F238E27FC236}">
                <a16:creationId xmlns:a16="http://schemas.microsoft.com/office/drawing/2014/main" id="{C831D473-174B-5A2C-18F6-DF7C0ED47833}"/>
              </a:ext>
            </a:extLst>
          </p:cNvPr>
          <p:cNvSpPr txBox="1">
            <a:spLocks noChangeArrowheads="1"/>
          </p:cNvSpPr>
          <p:nvPr/>
        </p:nvSpPr>
        <p:spPr bwMode="auto">
          <a:xfrm>
            <a:off x="398343" y="1539821"/>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S3</a:t>
            </a:r>
          </a:p>
        </p:txBody>
      </p:sp>
      <p:sp>
        <p:nvSpPr>
          <p:cNvPr id="66" name="Freeform 59" descr="Ninety degree arrow pointing up to the right.">
            <a:extLst>
              <a:ext uri="{FF2B5EF4-FFF2-40B4-BE49-F238E27FC236}">
                <a16:creationId xmlns:a16="http://schemas.microsoft.com/office/drawing/2014/main" id="{2987186F-C41B-A33C-FBA8-7B893EAEC75F}"/>
              </a:ext>
            </a:extLst>
          </p:cNvPr>
          <p:cNvSpPr/>
          <p:nvPr/>
        </p:nvSpPr>
        <p:spPr>
          <a:xfrm rot="5400000" flipH="1">
            <a:off x="4076730" y="938929"/>
            <a:ext cx="457200" cy="23776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7" name="Straight Arrow Connector 66" descr="Double pointing horizontal arrow.">
            <a:extLst>
              <a:ext uri="{FF2B5EF4-FFF2-40B4-BE49-F238E27FC236}">
                <a16:creationId xmlns:a16="http://schemas.microsoft.com/office/drawing/2014/main" id="{A2C61004-425E-12FB-4181-3000FFC920A6}"/>
              </a:ext>
            </a:extLst>
          </p:cNvPr>
          <p:cNvCxnSpPr/>
          <p:nvPr/>
        </p:nvCxnSpPr>
        <p:spPr>
          <a:xfrm>
            <a:off x="4618020" y="1488696"/>
            <a:ext cx="54864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descr="Double pointing horizontal arrow.">
            <a:extLst>
              <a:ext uri="{FF2B5EF4-FFF2-40B4-BE49-F238E27FC236}">
                <a16:creationId xmlns:a16="http://schemas.microsoft.com/office/drawing/2014/main" id="{D88E44A2-96C8-86D6-2AD4-E1D7C0181B60}"/>
              </a:ext>
            </a:extLst>
          </p:cNvPr>
          <p:cNvCxnSpPr/>
          <p:nvPr/>
        </p:nvCxnSpPr>
        <p:spPr>
          <a:xfrm>
            <a:off x="3133578" y="812757"/>
            <a:ext cx="64008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9" name="Freeform 59" descr="Ninety degree arrow pointing up to the right.">
            <a:extLst>
              <a:ext uri="{FF2B5EF4-FFF2-40B4-BE49-F238E27FC236}">
                <a16:creationId xmlns:a16="http://schemas.microsoft.com/office/drawing/2014/main" id="{21E62F68-7F3A-ABC9-B3EF-51B1C3CD99B1}"/>
              </a:ext>
            </a:extLst>
          </p:cNvPr>
          <p:cNvSpPr/>
          <p:nvPr/>
        </p:nvSpPr>
        <p:spPr>
          <a:xfrm rot="5400000" flipH="1">
            <a:off x="2421230" y="134835"/>
            <a:ext cx="340525" cy="65924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0" name="Graphic 69" descr="Elastic network interface resource icon for the Amazon VPC service.&#10;">
            <a:extLst>
              <a:ext uri="{FF2B5EF4-FFF2-40B4-BE49-F238E27FC236}">
                <a16:creationId xmlns:a16="http://schemas.microsoft.com/office/drawing/2014/main" id="{9F21AFF0-80E2-7E8A-B068-E447C3030BB3}"/>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1932559" y="5571541"/>
            <a:ext cx="365760" cy="365760"/>
          </a:xfrm>
          <a:prstGeom prst="rect">
            <a:avLst/>
          </a:prstGeom>
        </p:spPr>
      </p:pic>
      <p:pic>
        <p:nvPicPr>
          <p:cNvPr id="71" name="Graphic 70" descr="Elastic network interface resource icon for the Amazon VPC service.&#10;">
            <a:extLst>
              <a:ext uri="{FF2B5EF4-FFF2-40B4-BE49-F238E27FC236}">
                <a16:creationId xmlns:a16="http://schemas.microsoft.com/office/drawing/2014/main" id="{2EAD9F7E-2065-B2C0-E07D-617063EA1866}"/>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773658" y="5578000"/>
            <a:ext cx="365760" cy="365760"/>
          </a:xfrm>
          <a:prstGeom prst="rect">
            <a:avLst/>
          </a:prstGeom>
        </p:spPr>
      </p:pic>
      <p:pic>
        <p:nvPicPr>
          <p:cNvPr id="72" name="Graphic 71" descr="NAT gateway resource icon for the Amazon VPC service.&#10;">
            <a:extLst>
              <a:ext uri="{FF2B5EF4-FFF2-40B4-BE49-F238E27FC236}">
                <a16:creationId xmlns:a16="http://schemas.microsoft.com/office/drawing/2014/main" id="{394D8F00-36A9-6171-C6AB-3CB8C3F56D18}"/>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492358" y="2946522"/>
            <a:ext cx="365760" cy="365760"/>
          </a:xfrm>
          <a:prstGeom prst="rect">
            <a:avLst/>
          </a:prstGeom>
        </p:spPr>
      </p:pic>
      <p:pic>
        <p:nvPicPr>
          <p:cNvPr id="73" name="Graphic 72" descr="NAT gateway resource icon for the Amazon VPC service.&#10;">
            <a:extLst>
              <a:ext uri="{FF2B5EF4-FFF2-40B4-BE49-F238E27FC236}">
                <a16:creationId xmlns:a16="http://schemas.microsoft.com/office/drawing/2014/main" id="{887EB3F8-C997-3427-6E23-20B5AE4698B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4192444" y="2947865"/>
            <a:ext cx="365760" cy="365760"/>
          </a:xfrm>
          <a:prstGeom prst="rect">
            <a:avLst/>
          </a:prstGeom>
        </p:spPr>
      </p:pic>
      <p:sp>
        <p:nvSpPr>
          <p:cNvPr id="74" name="TextBox 16">
            <a:extLst>
              <a:ext uri="{FF2B5EF4-FFF2-40B4-BE49-F238E27FC236}">
                <a16:creationId xmlns:a16="http://schemas.microsoft.com/office/drawing/2014/main" id="{C5D3B150-0FF7-F1DE-8AFE-3C80BE3311F3}"/>
              </a:ext>
            </a:extLst>
          </p:cNvPr>
          <p:cNvSpPr txBox="1">
            <a:spLocks noChangeArrowheads="1"/>
          </p:cNvSpPr>
          <p:nvPr/>
        </p:nvSpPr>
        <p:spPr bwMode="auto">
          <a:xfrm>
            <a:off x="1009150" y="2992627"/>
            <a:ext cx="524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NAT gateway</a:t>
            </a:r>
          </a:p>
        </p:txBody>
      </p:sp>
      <p:sp>
        <p:nvSpPr>
          <p:cNvPr id="76" name="TextBox 16">
            <a:extLst>
              <a:ext uri="{FF2B5EF4-FFF2-40B4-BE49-F238E27FC236}">
                <a16:creationId xmlns:a16="http://schemas.microsoft.com/office/drawing/2014/main" id="{599AADC3-1CE7-3A34-1153-EB6E05D0F349}"/>
              </a:ext>
            </a:extLst>
          </p:cNvPr>
          <p:cNvSpPr txBox="1">
            <a:spLocks noChangeArrowheads="1"/>
          </p:cNvSpPr>
          <p:nvPr/>
        </p:nvSpPr>
        <p:spPr bwMode="auto">
          <a:xfrm>
            <a:off x="4483775" y="4606016"/>
            <a:ext cx="543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 servers</a:t>
            </a:r>
          </a:p>
        </p:txBody>
      </p:sp>
      <p:sp>
        <p:nvSpPr>
          <p:cNvPr id="77" name="TextBox 16">
            <a:extLst>
              <a:ext uri="{FF2B5EF4-FFF2-40B4-BE49-F238E27FC236}">
                <a16:creationId xmlns:a16="http://schemas.microsoft.com/office/drawing/2014/main" id="{4C4F2F80-9AD9-E00E-AB55-7DCD12ED6B30}"/>
              </a:ext>
            </a:extLst>
          </p:cNvPr>
          <p:cNvSpPr txBox="1">
            <a:spLocks noChangeArrowheads="1"/>
          </p:cNvSpPr>
          <p:nvPr/>
        </p:nvSpPr>
        <p:spPr bwMode="auto">
          <a:xfrm>
            <a:off x="4091220" y="5582879"/>
            <a:ext cx="45574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EFS mount target</a:t>
            </a:r>
          </a:p>
        </p:txBody>
      </p:sp>
      <p:sp>
        <p:nvSpPr>
          <p:cNvPr id="78" name="TextBox 16">
            <a:extLst>
              <a:ext uri="{FF2B5EF4-FFF2-40B4-BE49-F238E27FC236}">
                <a16:creationId xmlns:a16="http://schemas.microsoft.com/office/drawing/2014/main" id="{26552B19-ED2F-A564-0B3B-9E88F32D30EC}"/>
              </a:ext>
            </a:extLst>
          </p:cNvPr>
          <p:cNvSpPr txBox="1">
            <a:spLocks noChangeArrowheads="1"/>
          </p:cNvSpPr>
          <p:nvPr/>
        </p:nvSpPr>
        <p:spPr bwMode="auto">
          <a:xfrm>
            <a:off x="4569430" y="2981017"/>
            <a:ext cx="524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NAT gateway</a:t>
            </a:r>
          </a:p>
        </p:txBody>
      </p:sp>
      <p:cxnSp>
        <p:nvCxnSpPr>
          <p:cNvPr id="79" name="Straight Arrow Connector 78" descr="Up pointing vertical arrow.">
            <a:extLst>
              <a:ext uri="{FF2B5EF4-FFF2-40B4-BE49-F238E27FC236}">
                <a16:creationId xmlns:a16="http://schemas.microsoft.com/office/drawing/2014/main" id="{6CB257A5-5703-B164-F2DD-A896257FA61D}"/>
              </a:ext>
            </a:extLst>
          </p:cNvPr>
          <p:cNvCxnSpPr/>
          <p:nvPr/>
        </p:nvCxnSpPr>
        <p:spPr>
          <a:xfrm rot="16200000">
            <a:off x="968196" y="4020779"/>
            <a:ext cx="1371600" cy="0"/>
          </a:xfrm>
          <a:prstGeom prst="straightConnector1">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descr="Up pointing vertical arrow.">
            <a:extLst>
              <a:ext uri="{FF2B5EF4-FFF2-40B4-BE49-F238E27FC236}">
                <a16:creationId xmlns:a16="http://schemas.microsoft.com/office/drawing/2014/main" id="{BF5E766C-4296-214E-5846-008464B3A3B7}"/>
              </a:ext>
            </a:extLst>
          </p:cNvPr>
          <p:cNvCxnSpPr>
            <a:cxnSpLocks/>
          </p:cNvCxnSpPr>
          <p:nvPr/>
        </p:nvCxnSpPr>
        <p:spPr>
          <a:xfrm flipH="1" flipV="1">
            <a:off x="4375324" y="3334979"/>
            <a:ext cx="0" cy="1367966"/>
          </a:xfrm>
          <a:prstGeom prst="straightConnector1">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Elbow Connector 22" descr="Elbow horizontal arrow pointing right (1).">
            <a:extLst>
              <a:ext uri="{FF2B5EF4-FFF2-40B4-BE49-F238E27FC236}">
                <a16:creationId xmlns:a16="http://schemas.microsoft.com/office/drawing/2014/main" id="{56F0E83C-98D6-80E9-ECB4-2B84D936D55C}"/>
              </a:ext>
            </a:extLst>
          </p:cNvPr>
          <p:cNvCxnSpPr>
            <a:cxnSpLocks/>
          </p:cNvCxnSpPr>
          <p:nvPr/>
        </p:nvCxnSpPr>
        <p:spPr>
          <a:xfrm rot="5400000" flipH="1" flipV="1">
            <a:off x="2019628" y="1973294"/>
            <a:ext cx="620576" cy="1325880"/>
          </a:xfrm>
          <a:prstGeom prst="bentConnector3">
            <a:avLst>
              <a:gd name="adj1" fmla="val 50000"/>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AD9E68DF-3563-C87B-6184-94BD7772A8E7}"/>
              </a:ext>
            </a:extLst>
          </p:cNvPr>
          <p:cNvCxnSpPr>
            <a:cxnSpLocks/>
            <a:stCxn id="73" idx="0"/>
          </p:cNvCxnSpPr>
          <p:nvPr/>
        </p:nvCxnSpPr>
        <p:spPr>
          <a:xfrm rot="16200000" flipV="1">
            <a:off x="3396581" y="1969122"/>
            <a:ext cx="312386" cy="1645100"/>
          </a:xfrm>
          <a:prstGeom prst="bentConnector2">
            <a:avLst/>
          </a:prstGeom>
          <a:ln w="12700">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842CD49C-EAD2-7C66-6866-70426292B0D5}"/>
              </a:ext>
            </a:extLst>
          </p:cNvPr>
          <p:cNvCxnSpPr>
            <a:cxnSpLocks/>
            <a:stCxn id="14" idx="1"/>
            <a:endCxn id="16" idx="0"/>
          </p:cNvCxnSpPr>
          <p:nvPr/>
        </p:nvCxnSpPr>
        <p:spPr>
          <a:xfrm rot="10800000" flipV="1">
            <a:off x="3057404" y="1485500"/>
            <a:ext cx="1194856" cy="383247"/>
          </a:xfrm>
          <a:prstGeom prst="bentConnector2">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8BD2E4F4-1E6E-B322-16E3-0ABA46146F30}"/>
              </a:ext>
            </a:extLst>
          </p:cNvPr>
          <p:cNvCxnSpPr>
            <a:cxnSpLocks/>
            <a:stCxn id="16" idx="2"/>
            <a:endCxn id="21" idx="0"/>
          </p:cNvCxnSpPr>
          <p:nvPr/>
        </p:nvCxnSpPr>
        <p:spPr>
          <a:xfrm>
            <a:off x="3057404" y="2325946"/>
            <a:ext cx="3840" cy="576174"/>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Connector: Elbow 116">
            <a:extLst>
              <a:ext uri="{FF2B5EF4-FFF2-40B4-BE49-F238E27FC236}">
                <a16:creationId xmlns:a16="http://schemas.microsoft.com/office/drawing/2014/main" id="{08D7F6EC-D2A4-72CD-1465-542772DD833E}"/>
              </a:ext>
            </a:extLst>
          </p:cNvPr>
          <p:cNvCxnSpPr>
            <a:cxnSpLocks/>
            <a:stCxn id="21" idx="1"/>
            <a:endCxn id="46" idx="3"/>
          </p:cNvCxnSpPr>
          <p:nvPr/>
        </p:nvCxnSpPr>
        <p:spPr>
          <a:xfrm rot="10800000" flipV="1">
            <a:off x="1949558" y="3130720"/>
            <a:ext cx="883086" cy="1791634"/>
          </a:xfrm>
          <a:prstGeom prst="bentConnector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E02D9138-BE4E-4C21-A61F-5170B9876F39}"/>
              </a:ext>
            </a:extLst>
          </p:cNvPr>
          <p:cNvCxnSpPr>
            <a:cxnSpLocks/>
            <a:stCxn id="21" idx="3"/>
            <a:endCxn id="47" idx="1"/>
          </p:cNvCxnSpPr>
          <p:nvPr/>
        </p:nvCxnSpPr>
        <p:spPr>
          <a:xfrm>
            <a:off x="3289846" y="3130720"/>
            <a:ext cx="871745" cy="1800826"/>
          </a:xfrm>
          <a:prstGeom prst="bentConnector3">
            <a:avLst>
              <a:gd name="adj1" fmla="val 50000"/>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Connector: Elbow 122">
            <a:extLst>
              <a:ext uri="{FF2B5EF4-FFF2-40B4-BE49-F238E27FC236}">
                <a16:creationId xmlns:a16="http://schemas.microsoft.com/office/drawing/2014/main" id="{AE099B60-1BC0-9499-02F2-72F9AC1B4A03}"/>
              </a:ext>
            </a:extLst>
          </p:cNvPr>
          <p:cNvCxnSpPr/>
          <p:nvPr/>
        </p:nvCxnSpPr>
        <p:spPr>
          <a:xfrm rot="16200000" flipH="1">
            <a:off x="1794612" y="5239958"/>
            <a:ext cx="496462" cy="166707"/>
          </a:xfrm>
          <a:prstGeom prst="bentConnector3">
            <a:avLst>
              <a:gd name="adj1" fmla="val 162"/>
            </a:avLst>
          </a:prstGeom>
          <a:ln w="12700">
            <a:prstDash val="dash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5" name="Connector: Elbow 124">
            <a:extLst>
              <a:ext uri="{FF2B5EF4-FFF2-40B4-BE49-F238E27FC236}">
                <a16:creationId xmlns:a16="http://schemas.microsoft.com/office/drawing/2014/main" id="{CE7BE735-1E26-3C8D-D49D-0458731235C6}"/>
              </a:ext>
            </a:extLst>
          </p:cNvPr>
          <p:cNvCxnSpPr>
            <a:cxnSpLocks/>
          </p:cNvCxnSpPr>
          <p:nvPr/>
        </p:nvCxnSpPr>
        <p:spPr>
          <a:xfrm rot="5400000">
            <a:off x="3789680" y="5203703"/>
            <a:ext cx="548640" cy="182880"/>
          </a:xfrm>
          <a:prstGeom prst="bentConnector3">
            <a:avLst>
              <a:gd name="adj1" fmla="val -524"/>
            </a:avLst>
          </a:prstGeom>
          <a:ln w="12700">
            <a:prstDash val="dash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5913A8FC-B7F6-7CE3-778B-6BC7447DB0ED}"/>
              </a:ext>
            </a:extLst>
          </p:cNvPr>
          <p:cNvCxnSpPr/>
          <p:nvPr/>
        </p:nvCxnSpPr>
        <p:spPr>
          <a:xfrm>
            <a:off x="2298321" y="5754421"/>
            <a:ext cx="611457" cy="0"/>
          </a:xfrm>
          <a:prstGeom prst="straightConnector1">
            <a:avLst/>
          </a:prstGeom>
          <a:ln w="19050">
            <a:prstDash val="dash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1" name="Straight Arrow Connector 130">
            <a:extLst>
              <a:ext uri="{FF2B5EF4-FFF2-40B4-BE49-F238E27FC236}">
                <a16:creationId xmlns:a16="http://schemas.microsoft.com/office/drawing/2014/main" id="{002E4C66-F8EE-8E5C-90BF-34B59119FD60}"/>
              </a:ext>
            </a:extLst>
          </p:cNvPr>
          <p:cNvCxnSpPr/>
          <p:nvPr/>
        </p:nvCxnSpPr>
        <p:spPr>
          <a:xfrm>
            <a:off x="3289568" y="5754421"/>
            <a:ext cx="457200" cy="0"/>
          </a:xfrm>
          <a:prstGeom prst="straightConnector1">
            <a:avLst/>
          </a:prstGeom>
          <a:ln w="19050">
            <a:prstDash val="dash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3" name="Connector: Elbow 132">
            <a:extLst>
              <a:ext uri="{FF2B5EF4-FFF2-40B4-BE49-F238E27FC236}">
                <a16:creationId xmlns:a16="http://schemas.microsoft.com/office/drawing/2014/main" id="{9F6C1BA9-CF82-2539-87B8-089154480819}"/>
              </a:ext>
            </a:extLst>
          </p:cNvPr>
          <p:cNvCxnSpPr>
            <a:cxnSpLocks/>
            <a:stCxn id="47" idx="3"/>
            <a:endCxn id="57" idx="0"/>
          </p:cNvCxnSpPr>
          <p:nvPr/>
        </p:nvCxnSpPr>
        <p:spPr>
          <a:xfrm flipH="1">
            <a:off x="1743617" y="4931548"/>
            <a:ext cx="2875172" cy="2180461"/>
          </a:xfrm>
          <a:prstGeom prst="bentConnector4">
            <a:avLst>
              <a:gd name="adj1" fmla="val -7951"/>
              <a:gd name="adj2" fmla="val 60669"/>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Connector: Elbow 145">
            <a:extLst>
              <a:ext uri="{FF2B5EF4-FFF2-40B4-BE49-F238E27FC236}">
                <a16:creationId xmlns:a16="http://schemas.microsoft.com/office/drawing/2014/main" id="{D2CCFD51-919D-14AA-86A4-8120396A11FD}"/>
              </a:ext>
            </a:extLst>
          </p:cNvPr>
          <p:cNvCxnSpPr>
            <a:cxnSpLocks/>
            <a:stCxn id="46" idx="1"/>
            <a:endCxn id="57" idx="1"/>
          </p:cNvCxnSpPr>
          <p:nvPr/>
        </p:nvCxnSpPr>
        <p:spPr>
          <a:xfrm rot="10800000" flipH="1" flipV="1">
            <a:off x="1492359" y="4922355"/>
            <a:ext cx="68379" cy="2372533"/>
          </a:xfrm>
          <a:prstGeom prst="bentConnector3">
            <a:avLst>
              <a:gd name="adj1" fmla="val -5113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BA69C5A7-05A9-BE1C-5ECC-D158057E5554}"/>
              </a:ext>
            </a:extLst>
          </p:cNvPr>
          <p:cNvCxnSpPr>
            <a:endCxn id="60" idx="1"/>
          </p:cNvCxnSpPr>
          <p:nvPr/>
        </p:nvCxnSpPr>
        <p:spPr>
          <a:xfrm>
            <a:off x="1948732" y="7294886"/>
            <a:ext cx="2196755" cy="14500"/>
          </a:xfrm>
          <a:prstGeom prst="straightConnector1">
            <a:avLst/>
          </a:prstGeom>
          <a:ln>
            <a:prstDash val="dash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68" name="Graphic 167" descr="ElastiCache for Memcached resource icon for the Amazon ElastiCache service.">
            <a:extLst>
              <a:ext uri="{FF2B5EF4-FFF2-40B4-BE49-F238E27FC236}">
                <a16:creationId xmlns:a16="http://schemas.microsoft.com/office/drawing/2014/main" id="{BA2D3795-93B7-E3CA-27F7-B8ADA9F7B145}"/>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4668134" y="6746247"/>
            <a:ext cx="365760" cy="365760"/>
          </a:xfrm>
          <a:prstGeom prst="rect">
            <a:avLst/>
          </a:prstGeom>
        </p:spPr>
      </p:pic>
      <p:pic>
        <p:nvPicPr>
          <p:cNvPr id="169" name="Graphic 168" descr="ElastiCache for Memcached resource icon for the Amazon ElastiCache service.">
            <a:extLst>
              <a:ext uri="{FF2B5EF4-FFF2-40B4-BE49-F238E27FC236}">
                <a16:creationId xmlns:a16="http://schemas.microsoft.com/office/drawing/2014/main" id="{E19E4B50-B982-6DA2-D853-03F07B626EB8}"/>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2088411" y="6747449"/>
            <a:ext cx="365760" cy="365760"/>
          </a:xfrm>
          <a:prstGeom prst="rect">
            <a:avLst/>
          </a:prstGeom>
        </p:spPr>
      </p:pic>
      <p:sp>
        <p:nvSpPr>
          <p:cNvPr id="172" name="TextBox 9">
            <a:extLst>
              <a:ext uri="{FF2B5EF4-FFF2-40B4-BE49-F238E27FC236}">
                <a16:creationId xmlns:a16="http://schemas.microsoft.com/office/drawing/2014/main" id="{7AB73FF5-BE1C-DF56-872B-21667EE5624C}"/>
              </a:ext>
            </a:extLst>
          </p:cNvPr>
          <p:cNvSpPr txBox="1">
            <a:spLocks noChangeArrowheads="1"/>
          </p:cNvSpPr>
          <p:nvPr/>
        </p:nvSpPr>
        <p:spPr bwMode="auto">
          <a:xfrm>
            <a:off x="4311238" y="6612132"/>
            <a:ext cx="9225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Memcached</a:t>
            </a:r>
          </a:p>
        </p:txBody>
      </p:sp>
      <p:sp>
        <p:nvSpPr>
          <p:cNvPr id="173" name="TextBox 9">
            <a:extLst>
              <a:ext uri="{FF2B5EF4-FFF2-40B4-BE49-F238E27FC236}">
                <a16:creationId xmlns:a16="http://schemas.microsoft.com/office/drawing/2014/main" id="{C9402C48-CB6C-F3C4-A608-C9553CC00A9E}"/>
              </a:ext>
            </a:extLst>
          </p:cNvPr>
          <p:cNvSpPr txBox="1">
            <a:spLocks noChangeArrowheads="1"/>
          </p:cNvSpPr>
          <p:nvPr/>
        </p:nvSpPr>
        <p:spPr bwMode="auto">
          <a:xfrm>
            <a:off x="1720960" y="6623898"/>
            <a:ext cx="9225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Memcached</a:t>
            </a:r>
          </a:p>
        </p:txBody>
      </p:sp>
      <p:sp>
        <p:nvSpPr>
          <p:cNvPr id="174" name="Oval 173">
            <a:extLst>
              <a:ext uri="{FF2B5EF4-FFF2-40B4-BE49-F238E27FC236}">
                <a16:creationId xmlns:a16="http://schemas.microsoft.com/office/drawing/2014/main" id="{E40CE301-B960-7E58-02D7-BCDAEF551EAE}"/>
              </a:ext>
            </a:extLst>
          </p:cNvPr>
          <p:cNvSpPr>
            <a:spLocks noChangeAspect="1"/>
          </p:cNvSpPr>
          <p:nvPr/>
        </p:nvSpPr>
        <p:spPr bwMode="auto">
          <a:xfrm>
            <a:off x="258665" y="2087456"/>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1</a:t>
            </a:r>
          </a:p>
        </p:txBody>
      </p:sp>
      <p:sp>
        <p:nvSpPr>
          <p:cNvPr id="175" name="Oval 174">
            <a:extLst>
              <a:ext uri="{FF2B5EF4-FFF2-40B4-BE49-F238E27FC236}">
                <a16:creationId xmlns:a16="http://schemas.microsoft.com/office/drawing/2014/main" id="{2408D504-5B45-35CE-A40F-85CB1B1F27FE}"/>
              </a:ext>
            </a:extLst>
          </p:cNvPr>
          <p:cNvSpPr>
            <a:spLocks noChangeAspect="1"/>
          </p:cNvSpPr>
          <p:nvPr/>
        </p:nvSpPr>
        <p:spPr bwMode="auto">
          <a:xfrm>
            <a:off x="3254695" y="1915360"/>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2</a:t>
            </a:r>
          </a:p>
        </p:txBody>
      </p:sp>
      <p:sp>
        <p:nvSpPr>
          <p:cNvPr id="176" name="Oval 175">
            <a:extLst>
              <a:ext uri="{FF2B5EF4-FFF2-40B4-BE49-F238E27FC236}">
                <a16:creationId xmlns:a16="http://schemas.microsoft.com/office/drawing/2014/main" id="{732B990D-66D3-E167-23C0-C02DEF3BF872}"/>
              </a:ext>
            </a:extLst>
          </p:cNvPr>
          <p:cNvSpPr>
            <a:spLocks noChangeAspect="1"/>
          </p:cNvSpPr>
          <p:nvPr/>
        </p:nvSpPr>
        <p:spPr bwMode="auto">
          <a:xfrm>
            <a:off x="2342713" y="1797664"/>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3</a:t>
            </a:r>
          </a:p>
        </p:txBody>
      </p:sp>
      <p:sp>
        <p:nvSpPr>
          <p:cNvPr id="177" name="Oval 176">
            <a:extLst>
              <a:ext uri="{FF2B5EF4-FFF2-40B4-BE49-F238E27FC236}">
                <a16:creationId xmlns:a16="http://schemas.microsoft.com/office/drawing/2014/main" id="{CE16C273-7C9B-9DE3-A3EC-E78CD6E311C5}"/>
              </a:ext>
            </a:extLst>
          </p:cNvPr>
          <p:cNvSpPr>
            <a:spLocks noChangeAspect="1"/>
          </p:cNvSpPr>
          <p:nvPr/>
        </p:nvSpPr>
        <p:spPr bwMode="auto">
          <a:xfrm>
            <a:off x="1073530" y="3413722"/>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4</a:t>
            </a:r>
          </a:p>
        </p:txBody>
      </p:sp>
      <p:sp>
        <p:nvSpPr>
          <p:cNvPr id="178" name="Oval 177">
            <a:extLst>
              <a:ext uri="{FF2B5EF4-FFF2-40B4-BE49-F238E27FC236}">
                <a16:creationId xmlns:a16="http://schemas.microsoft.com/office/drawing/2014/main" id="{E2D8C67E-927D-FB61-B224-1337BBAD87B2}"/>
              </a:ext>
            </a:extLst>
          </p:cNvPr>
          <p:cNvSpPr>
            <a:spLocks noChangeAspect="1"/>
          </p:cNvSpPr>
          <p:nvPr/>
        </p:nvSpPr>
        <p:spPr bwMode="auto">
          <a:xfrm>
            <a:off x="1073530" y="592202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5</a:t>
            </a:r>
          </a:p>
        </p:txBody>
      </p:sp>
      <p:sp>
        <p:nvSpPr>
          <p:cNvPr id="180" name="Oval 179">
            <a:extLst>
              <a:ext uri="{FF2B5EF4-FFF2-40B4-BE49-F238E27FC236}">
                <a16:creationId xmlns:a16="http://schemas.microsoft.com/office/drawing/2014/main" id="{521F87D4-F37B-D1B7-483A-C712E8D99A72}"/>
              </a:ext>
            </a:extLst>
          </p:cNvPr>
          <p:cNvSpPr>
            <a:spLocks noChangeAspect="1"/>
          </p:cNvSpPr>
          <p:nvPr/>
        </p:nvSpPr>
        <p:spPr bwMode="auto">
          <a:xfrm>
            <a:off x="1380565" y="7327133"/>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6</a:t>
            </a:r>
          </a:p>
        </p:txBody>
      </p:sp>
      <p:sp>
        <p:nvSpPr>
          <p:cNvPr id="183" name="Oval 182">
            <a:extLst>
              <a:ext uri="{FF2B5EF4-FFF2-40B4-BE49-F238E27FC236}">
                <a16:creationId xmlns:a16="http://schemas.microsoft.com/office/drawing/2014/main" id="{7AC1DFF6-7971-FD88-3282-7BBDFBB1256F}"/>
              </a:ext>
            </a:extLst>
          </p:cNvPr>
          <p:cNvSpPr>
            <a:spLocks noChangeAspect="1"/>
          </p:cNvSpPr>
          <p:nvPr/>
        </p:nvSpPr>
        <p:spPr bwMode="auto">
          <a:xfrm>
            <a:off x="1673893" y="505951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7</a:t>
            </a:r>
          </a:p>
        </p:txBody>
      </p:sp>
      <p:sp>
        <p:nvSpPr>
          <p:cNvPr id="184" name="Oval 183">
            <a:extLst>
              <a:ext uri="{FF2B5EF4-FFF2-40B4-BE49-F238E27FC236}">
                <a16:creationId xmlns:a16="http://schemas.microsoft.com/office/drawing/2014/main" id="{9D2170A6-555E-7181-F6D8-4D15F65DF190}"/>
              </a:ext>
            </a:extLst>
          </p:cNvPr>
          <p:cNvSpPr>
            <a:spLocks noChangeAspect="1"/>
          </p:cNvSpPr>
          <p:nvPr/>
        </p:nvSpPr>
        <p:spPr bwMode="auto">
          <a:xfrm>
            <a:off x="3254695" y="2919603"/>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9</a:t>
            </a:r>
          </a:p>
        </p:txBody>
      </p:sp>
      <p:sp>
        <p:nvSpPr>
          <p:cNvPr id="185" name="Oval 184">
            <a:extLst>
              <a:ext uri="{FF2B5EF4-FFF2-40B4-BE49-F238E27FC236}">
                <a16:creationId xmlns:a16="http://schemas.microsoft.com/office/drawing/2014/main" id="{981EAB4D-2F87-5FD1-E918-B350B0A774D7}"/>
              </a:ext>
            </a:extLst>
          </p:cNvPr>
          <p:cNvSpPr>
            <a:spLocks noChangeAspect="1"/>
          </p:cNvSpPr>
          <p:nvPr/>
        </p:nvSpPr>
        <p:spPr bwMode="auto">
          <a:xfrm>
            <a:off x="3294921" y="452006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10</a:t>
            </a:r>
          </a:p>
        </p:txBody>
      </p:sp>
      <p:sp>
        <p:nvSpPr>
          <p:cNvPr id="186" name="Oval 185">
            <a:extLst>
              <a:ext uri="{FF2B5EF4-FFF2-40B4-BE49-F238E27FC236}">
                <a16:creationId xmlns:a16="http://schemas.microsoft.com/office/drawing/2014/main" id="{8EF58C6A-10AD-B2C1-AE0D-9094857BFB42}"/>
              </a:ext>
            </a:extLst>
          </p:cNvPr>
          <p:cNvSpPr>
            <a:spLocks noChangeAspect="1"/>
          </p:cNvSpPr>
          <p:nvPr/>
        </p:nvSpPr>
        <p:spPr bwMode="auto">
          <a:xfrm>
            <a:off x="3264741" y="544733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8</a:t>
            </a:r>
          </a:p>
        </p:txBody>
      </p:sp>
      <p:sp>
        <p:nvSpPr>
          <p:cNvPr id="187" name="Oval 186">
            <a:extLst>
              <a:ext uri="{FF2B5EF4-FFF2-40B4-BE49-F238E27FC236}">
                <a16:creationId xmlns:a16="http://schemas.microsoft.com/office/drawing/2014/main" id="{95DD854D-0135-721A-ECE8-77AA245F79D8}"/>
              </a:ext>
            </a:extLst>
          </p:cNvPr>
          <p:cNvSpPr>
            <a:spLocks noChangeAspect="1"/>
          </p:cNvSpPr>
          <p:nvPr/>
        </p:nvSpPr>
        <p:spPr bwMode="auto">
          <a:xfrm>
            <a:off x="2555802" y="82859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11</a:t>
            </a:r>
          </a:p>
        </p:txBody>
      </p:sp>
      <p:sp>
        <p:nvSpPr>
          <p:cNvPr id="188" name="Oval 187">
            <a:extLst>
              <a:ext uri="{FF2B5EF4-FFF2-40B4-BE49-F238E27FC236}">
                <a16:creationId xmlns:a16="http://schemas.microsoft.com/office/drawing/2014/main" id="{008FDD46-D4AA-5433-E307-A752EC609553}"/>
              </a:ext>
            </a:extLst>
          </p:cNvPr>
          <p:cNvSpPr>
            <a:spLocks noChangeAspect="1"/>
          </p:cNvSpPr>
          <p:nvPr/>
        </p:nvSpPr>
        <p:spPr bwMode="auto">
          <a:xfrm>
            <a:off x="4630857" y="1219447"/>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12</a:t>
            </a:r>
          </a:p>
        </p:txBody>
      </p:sp>
      <p:sp>
        <p:nvSpPr>
          <p:cNvPr id="189" name="Oval 188">
            <a:extLst>
              <a:ext uri="{FF2B5EF4-FFF2-40B4-BE49-F238E27FC236}">
                <a16:creationId xmlns:a16="http://schemas.microsoft.com/office/drawing/2014/main" id="{95DFE7D9-D655-ECDA-0119-F1A5A0B4BBCA}"/>
              </a:ext>
            </a:extLst>
          </p:cNvPr>
          <p:cNvSpPr>
            <a:spLocks noChangeAspect="1"/>
          </p:cNvSpPr>
          <p:nvPr/>
        </p:nvSpPr>
        <p:spPr bwMode="auto">
          <a:xfrm>
            <a:off x="4190873" y="597867"/>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13</a:t>
            </a:r>
          </a:p>
        </p:txBody>
      </p:sp>
      <p:sp>
        <p:nvSpPr>
          <p:cNvPr id="190" name="Oval 189">
            <a:extLst>
              <a:ext uri="{FF2B5EF4-FFF2-40B4-BE49-F238E27FC236}">
                <a16:creationId xmlns:a16="http://schemas.microsoft.com/office/drawing/2014/main" id="{6CF734FC-E12B-5039-A3A9-6A24F0B84904}"/>
              </a:ext>
            </a:extLst>
          </p:cNvPr>
          <p:cNvSpPr>
            <a:spLocks noChangeAspect="1"/>
          </p:cNvSpPr>
          <p:nvPr/>
        </p:nvSpPr>
        <p:spPr bwMode="auto">
          <a:xfrm>
            <a:off x="5558094" y="1262431"/>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14</a:t>
            </a:r>
          </a:p>
        </p:txBody>
      </p:sp>
      <p:sp>
        <p:nvSpPr>
          <p:cNvPr id="191" name="Oval 190">
            <a:extLst>
              <a:ext uri="{FF2B5EF4-FFF2-40B4-BE49-F238E27FC236}">
                <a16:creationId xmlns:a16="http://schemas.microsoft.com/office/drawing/2014/main" id="{FCC3D7D7-28BC-D56A-98E4-564205E0B76C}"/>
              </a:ext>
            </a:extLst>
          </p:cNvPr>
          <p:cNvSpPr>
            <a:spLocks noChangeAspect="1"/>
          </p:cNvSpPr>
          <p:nvPr/>
        </p:nvSpPr>
        <p:spPr bwMode="auto">
          <a:xfrm>
            <a:off x="1673893" y="1222180"/>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15</a:t>
            </a:r>
          </a:p>
        </p:txBody>
      </p:sp>
      <p:sp>
        <p:nvSpPr>
          <p:cNvPr id="192" name="Oval 191">
            <a:extLst>
              <a:ext uri="{FF2B5EF4-FFF2-40B4-BE49-F238E27FC236}">
                <a16:creationId xmlns:a16="http://schemas.microsoft.com/office/drawing/2014/main" id="{32D99899-6B0D-8FEA-11CA-B099A8F04A46}"/>
              </a:ext>
            </a:extLst>
          </p:cNvPr>
          <p:cNvSpPr>
            <a:spLocks noChangeAspect="1"/>
          </p:cNvSpPr>
          <p:nvPr/>
        </p:nvSpPr>
        <p:spPr bwMode="auto">
          <a:xfrm>
            <a:off x="447871" y="128295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16</a:t>
            </a:r>
          </a:p>
        </p:txBody>
      </p:sp>
      <p:sp>
        <p:nvSpPr>
          <p:cNvPr id="193" name="Oval 192">
            <a:extLst>
              <a:ext uri="{FF2B5EF4-FFF2-40B4-BE49-F238E27FC236}">
                <a16:creationId xmlns:a16="http://schemas.microsoft.com/office/drawing/2014/main" id="{133D3E33-367D-5D1C-0C63-8DC375918377}"/>
              </a:ext>
            </a:extLst>
          </p:cNvPr>
          <p:cNvSpPr>
            <a:spLocks noChangeAspect="1"/>
          </p:cNvSpPr>
          <p:nvPr/>
        </p:nvSpPr>
        <p:spPr bwMode="auto">
          <a:xfrm>
            <a:off x="4838161" y="7104503"/>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17</a:t>
            </a:r>
          </a:p>
        </p:txBody>
      </p:sp>
      <p:sp>
        <p:nvSpPr>
          <p:cNvPr id="194" name="Content Placeholder 2">
            <a:extLst>
              <a:ext uri="{FF2B5EF4-FFF2-40B4-BE49-F238E27FC236}">
                <a16:creationId xmlns:a16="http://schemas.microsoft.com/office/drawing/2014/main" id="{F97ABB78-F441-7E95-6D92-C38268F5E032}"/>
              </a:ext>
            </a:extLst>
          </p:cNvPr>
          <p:cNvSpPr>
            <a:spLocks noGrp="1"/>
          </p:cNvSpPr>
          <p:nvPr>
            <p:ph idx="1"/>
          </p:nvPr>
        </p:nvSpPr>
        <p:spPr>
          <a:xfrm>
            <a:off x="-5961258" y="27033"/>
            <a:ext cx="5857711" cy="7077470"/>
          </a:xfrm>
        </p:spPr>
        <p:txBody>
          <a:bodyPr>
            <a:noAutofit/>
          </a:bodyPr>
          <a:lstStyle/>
          <a:p>
            <a:pPr marL="228600" indent="-228600">
              <a:buFont typeface="+mj-lt"/>
              <a:buAutoNum type="arabicPeriod"/>
            </a:pPr>
            <a:r>
              <a:rPr lang="en-US" sz="1100" b="1">
                <a:latin typeface="Century Gothic" panose="020B0502020202020204" pitchFamily="34" charset="0"/>
              </a:rPr>
              <a:t>VPC</a:t>
            </a:r>
            <a:r>
              <a:rPr lang="en-US" sz="1100">
                <a:latin typeface="Century Gothic" panose="020B0502020202020204" pitchFamily="34" charset="0"/>
              </a:rPr>
              <a:t> with public and private subnets in 2 availability zones</a:t>
            </a:r>
          </a:p>
          <a:p>
            <a:pPr marL="228600" indent="-228600">
              <a:buFont typeface="+mj-lt"/>
              <a:buAutoNum type="arabicPeriod"/>
            </a:pPr>
            <a:r>
              <a:rPr lang="en-US" sz="1100" b="1">
                <a:latin typeface="Century Gothic" panose="020B0502020202020204" pitchFamily="34" charset="0"/>
              </a:rPr>
              <a:t>Internet Gateway</a:t>
            </a:r>
            <a:r>
              <a:rPr lang="en-US" sz="1100">
                <a:latin typeface="Century Gothic" panose="020B0502020202020204" pitchFamily="34" charset="0"/>
              </a:rPr>
              <a:t> to allow communication between instances in VPC and internet</a:t>
            </a:r>
          </a:p>
          <a:p>
            <a:pPr marL="228600" indent="-228600">
              <a:buFont typeface="+mj-lt"/>
              <a:buAutoNum type="arabicPeriod"/>
            </a:pPr>
            <a:r>
              <a:rPr lang="en-US" sz="1100" b="1">
                <a:latin typeface="Century Gothic" panose="020B0502020202020204" pitchFamily="34" charset="0"/>
              </a:rPr>
              <a:t>Two Availability Zones</a:t>
            </a:r>
            <a:r>
              <a:rPr lang="en-US" sz="1100">
                <a:latin typeface="Century Gothic" panose="020B0502020202020204" pitchFamily="34" charset="0"/>
              </a:rPr>
              <a:t> for high availability and fault tolerance</a:t>
            </a:r>
          </a:p>
          <a:p>
            <a:pPr marL="228600" indent="-228600">
              <a:buFont typeface="+mj-lt"/>
              <a:buAutoNum type="arabicPeriod"/>
            </a:pPr>
            <a:r>
              <a:rPr lang="en-US" sz="1100" b="1">
                <a:latin typeface="Century Gothic" panose="020B0502020202020204" pitchFamily="34" charset="0"/>
              </a:rPr>
              <a:t>Public subnet</a:t>
            </a:r>
            <a:r>
              <a:rPr lang="en-US" sz="1100">
                <a:latin typeface="Century Gothic" panose="020B0502020202020204" pitchFamily="34" charset="0"/>
              </a:rPr>
              <a:t> to house resources like NAT gateway, Application Load Balancers and Bastion (we will replace bastion with SSM session manager)</a:t>
            </a:r>
          </a:p>
          <a:p>
            <a:pPr marL="228600" indent="-228600">
              <a:buFont typeface="+mj-lt"/>
              <a:buAutoNum type="arabicPeriod"/>
            </a:pPr>
            <a:r>
              <a:rPr lang="en-US" sz="1100" b="1">
                <a:latin typeface="Century Gothic" panose="020B0502020202020204" pitchFamily="34" charset="0"/>
              </a:rPr>
              <a:t>App and DB servers</a:t>
            </a:r>
            <a:r>
              <a:rPr lang="en-US" sz="1100">
                <a:latin typeface="Century Gothic" panose="020B0502020202020204" pitchFamily="34" charset="0"/>
              </a:rPr>
              <a:t> will be placed in </a:t>
            </a:r>
            <a:r>
              <a:rPr lang="en-US" sz="1100" b="1">
                <a:latin typeface="Century Gothic" panose="020B0502020202020204" pitchFamily="34" charset="0"/>
              </a:rPr>
              <a:t>Private subnets</a:t>
            </a:r>
          </a:p>
          <a:p>
            <a:pPr marL="228600" indent="-228600">
              <a:buFont typeface="+mj-lt"/>
              <a:buAutoNum type="arabicPeriod"/>
            </a:pPr>
            <a:r>
              <a:rPr lang="en-US" sz="1100" b="1">
                <a:latin typeface="Century Gothic" panose="020B0502020202020204" pitchFamily="34" charset="0"/>
              </a:rPr>
              <a:t>AWS Aurora </a:t>
            </a:r>
            <a:r>
              <a:rPr lang="en-US" sz="1100">
                <a:latin typeface="Century Gothic" panose="020B0502020202020204" pitchFamily="34" charset="0"/>
              </a:rPr>
              <a:t>with </a:t>
            </a:r>
            <a:r>
              <a:rPr lang="en-US" sz="1100" i="1">
                <a:latin typeface="Century Gothic" panose="020B0502020202020204" pitchFamily="34" charset="0"/>
              </a:rPr>
              <a:t>primary </a:t>
            </a:r>
            <a:r>
              <a:rPr lang="en-US" sz="1100">
                <a:latin typeface="Century Gothic" panose="020B0502020202020204" pitchFamily="34" charset="0"/>
              </a:rPr>
              <a:t>and </a:t>
            </a:r>
            <a:r>
              <a:rPr lang="en-US" sz="1100" i="1">
                <a:latin typeface="Century Gothic" panose="020B0502020202020204" pitchFamily="34" charset="0"/>
              </a:rPr>
              <a:t>replica</a:t>
            </a:r>
            <a:r>
              <a:rPr lang="en-US" sz="1100">
                <a:latin typeface="Century Gothic" panose="020B0502020202020204" pitchFamily="34" charset="0"/>
              </a:rPr>
              <a:t> </a:t>
            </a:r>
            <a:r>
              <a:rPr lang="en-US" sz="1100" err="1">
                <a:latin typeface="Century Gothic" panose="020B0502020202020204" pitchFamily="34" charset="0"/>
              </a:rPr>
              <a:t>mysql</a:t>
            </a:r>
            <a:r>
              <a:rPr lang="en-US" sz="1100">
                <a:latin typeface="Century Gothic" panose="020B0502020202020204" pitchFamily="34" charset="0"/>
              </a:rPr>
              <a:t> databases in different AZ to ensure high availability and resilience to failures</a:t>
            </a:r>
          </a:p>
          <a:p>
            <a:pPr marL="228600" indent="-228600">
              <a:buFont typeface="+mj-lt"/>
              <a:buAutoNum type="arabicPeriod"/>
            </a:pPr>
            <a:r>
              <a:rPr lang="en-US" sz="1100" b="1">
                <a:latin typeface="Century Gothic" panose="020B0502020202020204" pitchFamily="34" charset="0"/>
              </a:rPr>
              <a:t>EC2 instances</a:t>
            </a:r>
            <a:r>
              <a:rPr lang="en-US" sz="1100">
                <a:latin typeface="Century Gothic" panose="020B0502020202020204" pitchFamily="34" charset="0"/>
              </a:rPr>
              <a:t> with the appropriate IAM roles and permissions to host web application</a:t>
            </a:r>
          </a:p>
          <a:p>
            <a:pPr marL="228600" indent="-228600">
              <a:buFont typeface="+mj-lt"/>
              <a:buAutoNum type="arabicPeriod"/>
            </a:pPr>
            <a:r>
              <a:rPr lang="en-US" sz="1100" b="1">
                <a:latin typeface="Century Gothic" panose="020B0502020202020204" pitchFamily="34" charset="0"/>
              </a:rPr>
              <a:t>Amazon EFS</a:t>
            </a:r>
            <a:r>
              <a:rPr lang="en-US" sz="1100">
                <a:latin typeface="Century Gothic" panose="020B0502020202020204" pitchFamily="34" charset="0"/>
              </a:rPr>
              <a:t> to allow application to access shared storage ensuring persistent storage across instances</a:t>
            </a:r>
          </a:p>
          <a:p>
            <a:pPr marL="228600" indent="-228600">
              <a:buFont typeface="+mj-lt"/>
              <a:buAutoNum type="arabicPeriod"/>
            </a:pPr>
            <a:r>
              <a:rPr lang="en-US" sz="1100" b="1">
                <a:latin typeface="Century Gothic" panose="020B0502020202020204" pitchFamily="34" charset="0"/>
              </a:rPr>
              <a:t>Application Load Balancer (ALB)</a:t>
            </a:r>
            <a:r>
              <a:rPr lang="en-US" sz="1100">
                <a:latin typeface="Century Gothic" panose="020B0502020202020204" pitchFamily="34" charset="0"/>
              </a:rPr>
              <a:t> to distribute traffic across an auto-scaling group of EC2 instances in multiple AZs.</a:t>
            </a:r>
          </a:p>
          <a:p>
            <a:pPr marL="228600" indent="-228600">
              <a:buFont typeface="+mj-lt"/>
              <a:buAutoNum type="arabicPeriod"/>
            </a:pPr>
            <a:r>
              <a:rPr lang="en-US" sz="1100" b="1">
                <a:latin typeface="Century Gothic" panose="020B0502020202020204" pitchFamily="34" charset="0"/>
              </a:rPr>
              <a:t>Auto Scaling Group (ASG)</a:t>
            </a:r>
            <a:r>
              <a:rPr lang="en-US" sz="1100">
                <a:latin typeface="Century Gothic" panose="020B0502020202020204" pitchFamily="34" charset="0"/>
              </a:rPr>
              <a:t> to dynamically create EC2 instances to make web application highly available, scalable, fault-tolerant and elastic</a:t>
            </a:r>
          </a:p>
          <a:p>
            <a:pPr marL="228600" indent="-228600">
              <a:buFont typeface="+mj-lt"/>
              <a:buAutoNum type="arabicPeriod"/>
            </a:pPr>
            <a:r>
              <a:rPr lang="en-US" sz="1100" b="1">
                <a:latin typeface="Century Gothic" panose="020B0502020202020204" pitchFamily="34" charset="0"/>
              </a:rPr>
              <a:t>Route 53</a:t>
            </a:r>
            <a:r>
              <a:rPr lang="en-US" sz="1100">
                <a:latin typeface="Century Gothic" panose="020B0502020202020204" pitchFamily="34" charset="0"/>
              </a:rPr>
              <a:t> to set up DNS, direct traffic and domain management, and failover </a:t>
            </a:r>
          </a:p>
          <a:p>
            <a:pPr marL="228600" indent="-228600">
              <a:buFont typeface="+mj-lt"/>
              <a:buAutoNum type="arabicPeriod"/>
            </a:pPr>
            <a:r>
              <a:rPr lang="en-US" sz="1100" b="1">
                <a:latin typeface="Century Gothic" panose="020B0502020202020204" pitchFamily="34" charset="0"/>
              </a:rPr>
              <a:t>CloudFront</a:t>
            </a:r>
            <a:r>
              <a:rPr lang="en-US" sz="1100">
                <a:latin typeface="Century Gothic" panose="020B0502020202020204" pitchFamily="34" charset="0"/>
              </a:rPr>
              <a:t> for global content caching, and SSL termination for data-in-transit encryption</a:t>
            </a:r>
          </a:p>
          <a:p>
            <a:pPr marL="228600" indent="-228600">
              <a:buFont typeface="+mj-lt"/>
              <a:buAutoNum type="arabicPeriod"/>
            </a:pPr>
            <a:r>
              <a:rPr lang="en-US" sz="1100" b="1">
                <a:latin typeface="Century Gothic" panose="020B0502020202020204" pitchFamily="34" charset="0"/>
              </a:rPr>
              <a:t>WAF</a:t>
            </a:r>
            <a:r>
              <a:rPr lang="en-US" sz="1100">
                <a:latin typeface="Century Gothic" panose="020B0502020202020204" pitchFamily="34" charset="0"/>
              </a:rPr>
              <a:t> to protect application from web attacks that will compromise security consume resources and affect availability</a:t>
            </a:r>
          </a:p>
          <a:p>
            <a:pPr marL="228600" indent="-228600">
              <a:buFont typeface="+mj-lt"/>
              <a:buAutoNum type="arabicPeriod"/>
            </a:pPr>
            <a:r>
              <a:rPr lang="en-US" sz="1100" b="1">
                <a:latin typeface="Century Gothic" panose="020B0502020202020204" pitchFamily="34" charset="0"/>
              </a:rPr>
              <a:t>Certificate Manager</a:t>
            </a:r>
            <a:r>
              <a:rPr lang="en-US" sz="1100">
                <a:latin typeface="Century Gothic" panose="020B0502020202020204" pitchFamily="34" charset="0"/>
              </a:rPr>
              <a:t> to create and manage the SSL/TSL encryption certification</a:t>
            </a:r>
          </a:p>
          <a:p>
            <a:pPr marL="228600" indent="-228600">
              <a:buFont typeface="+mj-lt"/>
              <a:buAutoNum type="arabicPeriod"/>
            </a:pPr>
            <a:r>
              <a:rPr lang="en-US" sz="1100" b="1">
                <a:latin typeface="Century Gothic" panose="020B0502020202020204" pitchFamily="34" charset="0"/>
              </a:rPr>
              <a:t>Systems Manager</a:t>
            </a:r>
            <a:r>
              <a:rPr lang="en-US" sz="1100">
                <a:latin typeface="Century Gothic" panose="020B0502020202020204" pitchFamily="34" charset="0"/>
              </a:rPr>
              <a:t> to manage the resources – session manager for access (w/o need for ssh or bastion), patch manager for updates,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Font typeface="+mj-lt"/>
              <a:buAutoNum type="arabicPeriod"/>
            </a:pPr>
            <a:r>
              <a:rPr lang="en-US" sz="1100" b="1">
                <a:latin typeface="Century Gothic" panose="020B0502020202020204" pitchFamily="34" charset="0"/>
              </a:rPr>
              <a:t>S3</a:t>
            </a:r>
            <a:r>
              <a:rPr lang="en-US" sz="1100">
                <a:latin typeface="Century Gothic" panose="020B0502020202020204" pitchFamily="34" charset="0"/>
              </a:rPr>
              <a:t> to store static files, static website for failover, and back-up storage, and general storage</a:t>
            </a:r>
          </a:p>
          <a:p>
            <a:pPr marL="228600" indent="-228600">
              <a:buFont typeface="+mj-lt"/>
              <a:buAutoNum type="arabicPeriod"/>
            </a:pPr>
            <a:r>
              <a:rPr lang="en-US" sz="1100" b="1">
                <a:latin typeface="Century Gothic" panose="020B0502020202020204" pitchFamily="34" charset="0"/>
              </a:rPr>
              <a:t>Add Backup using AWS Backup for S3 and DB</a:t>
            </a:r>
          </a:p>
          <a:p>
            <a:pPr marL="228600" indent="-228600">
              <a:buFont typeface="+mj-lt"/>
              <a:buAutoNum type="arabicPeriod"/>
            </a:pPr>
            <a:endParaRPr lang="en-US" sz="1100" b="1">
              <a:latin typeface="Century Gothic" panose="020B0502020202020204" pitchFamily="34" charset="0"/>
            </a:endParaRPr>
          </a:p>
          <a:p>
            <a:pPr marL="228600" indent="-228600">
              <a:buFont typeface="+mj-lt"/>
              <a:buAutoNum type="arabicPeriod"/>
            </a:pPr>
            <a:endParaRPr lang="en-US" sz="1100" b="1">
              <a:latin typeface="Century Gothic" panose="020B0502020202020204" pitchFamily="34" charset="0"/>
            </a:endParaRPr>
          </a:p>
          <a:p>
            <a:pPr marL="0" indent="0">
              <a:buNone/>
            </a:pPr>
            <a:r>
              <a:rPr lang="en-US" sz="1100" b="1">
                <a:latin typeface="Century Gothic" panose="020B0502020202020204" pitchFamily="34" charset="0"/>
              </a:rPr>
              <a:t>Other possible architecture considerations</a:t>
            </a:r>
          </a:p>
          <a:p>
            <a:pPr marL="228600" indent="-228600">
              <a:buAutoNum type="alphaLcParenR"/>
            </a:pPr>
            <a:r>
              <a:rPr lang="en-US" sz="1100">
                <a:latin typeface="Century Gothic" panose="020B0502020202020204" pitchFamily="34" charset="0"/>
              </a:rPr>
              <a:t>Integrate monitoring and alerting – CloudWatch,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AutoNum type="alphaLcParenR"/>
            </a:pPr>
            <a:r>
              <a:rPr lang="en-US" sz="1100">
                <a:latin typeface="Century Gothic" panose="020B0502020202020204" pitchFamily="34" charset="0"/>
              </a:rPr>
              <a:t>Improved governance – use AWS Control Tower to create OUs – Security OU, Test OU, DevOps OU and Production OU </a:t>
            </a:r>
          </a:p>
          <a:p>
            <a:pPr marL="228600" indent="-228600">
              <a:buAutoNum type="alphaLcParenR"/>
            </a:pPr>
            <a:r>
              <a:rPr lang="en-US" sz="1100">
                <a:latin typeface="Century Gothic" panose="020B0502020202020204" pitchFamily="34" charset="0"/>
              </a:rPr>
              <a:t>Migration</a:t>
            </a:r>
          </a:p>
          <a:p>
            <a:pPr marL="228600" indent="-228600">
              <a:buFont typeface="+mj-lt"/>
              <a:buAutoNum type="arabicPeriod"/>
            </a:pPr>
            <a:endParaRPr lang="en-US" sz="1100" b="1">
              <a:latin typeface="Century Gothic" panose="020B0502020202020204" pitchFamily="34" charset="0"/>
            </a:endParaRPr>
          </a:p>
        </p:txBody>
      </p:sp>
    </p:spTree>
    <p:extLst>
      <p:ext uri="{BB962C8B-B14F-4D97-AF65-F5344CB8AC3E}">
        <p14:creationId xmlns:p14="http://schemas.microsoft.com/office/powerpoint/2010/main" val="2102451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1" y="202523"/>
            <a:ext cx="5943600" cy="615060"/>
          </a:xfrm>
        </p:spPr>
        <p:txBody>
          <a:bodyPr>
            <a:noAutofit/>
          </a:bodyPr>
          <a:lstStyle/>
          <a:p>
            <a:r>
              <a:rPr lang="en-US" sz="2400">
                <a:solidFill>
                  <a:srgbClr val="C00000"/>
                </a:solidFill>
                <a:latin typeface="Abadi" panose="020B0604020104020204" pitchFamily="34" charset="0"/>
              </a:rPr>
              <a:t>Narrative: How this architecture resolves Custom Thread issues</a:t>
            </a:r>
          </a:p>
        </p:txBody>
      </p:sp>
      <p:sp>
        <p:nvSpPr>
          <p:cNvPr id="3" name="Content Placeholder 2">
            <a:extLst>
              <a:ext uri="{FF2B5EF4-FFF2-40B4-BE49-F238E27FC236}">
                <a16:creationId xmlns:a16="http://schemas.microsoft.com/office/drawing/2014/main" id="{96CFDE05-ED87-A4C0-8976-EDF583D8A036}"/>
              </a:ext>
            </a:extLst>
          </p:cNvPr>
          <p:cNvSpPr>
            <a:spLocks noGrp="1"/>
          </p:cNvSpPr>
          <p:nvPr>
            <p:ph idx="1"/>
          </p:nvPr>
        </p:nvSpPr>
        <p:spPr>
          <a:xfrm>
            <a:off x="85889" y="969568"/>
            <a:ext cx="5857711" cy="5105772"/>
          </a:xfrm>
        </p:spPr>
        <p:txBody>
          <a:bodyPr>
            <a:noAutofit/>
          </a:bodyPr>
          <a:lstStyle/>
          <a:p>
            <a:r>
              <a:rPr lang="en-US" sz="1200">
                <a:latin typeface="Century Gothic" panose="020B0502020202020204" pitchFamily="34" charset="0"/>
              </a:rPr>
              <a:t>High Availability and Redundancy</a:t>
            </a:r>
          </a:p>
          <a:p>
            <a:pPr lvl="1"/>
            <a:r>
              <a:rPr lang="en-US" sz="1200">
                <a:latin typeface="Century Gothic" panose="020B0502020202020204" pitchFamily="34" charset="0"/>
              </a:rPr>
              <a:t> (multiple </a:t>
            </a:r>
            <a:r>
              <a:rPr lang="en-US" sz="1200" err="1">
                <a:latin typeface="Century Gothic" panose="020B0502020202020204" pitchFamily="34" charset="0"/>
              </a:rPr>
              <a:t>Azs</a:t>
            </a:r>
            <a:r>
              <a:rPr lang="en-US" sz="1200">
                <a:latin typeface="Century Gothic" panose="020B0502020202020204" pitchFamily="34" charset="0"/>
              </a:rPr>
              <a:t>, automatic backups, ALB, Replica DB)</a:t>
            </a:r>
          </a:p>
          <a:p>
            <a:endParaRPr lang="en-US" sz="1200">
              <a:latin typeface="Century Gothic" panose="020B0502020202020204" pitchFamily="34" charset="0"/>
            </a:endParaRPr>
          </a:p>
          <a:p>
            <a:r>
              <a:rPr lang="en-US" sz="1200">
                <a:latin typeface="Century Gothic" panose="020B0502020202020204" pitchFamily="34" charset="0"/>
              </a:rPr>
              <a:t>Performance and Scalability (able to handle load at all times of the day, ASG, EFS for shared drive)</a:t>
            </a:r>
          </a:p>
          <a:p>
            <a:endParaRPr lang="en-US" sz="1200">
              <a:latin typeface="Century Gothic" panose="020B0502020202020204" pitchFamily="34" charset="0"/>
            </a:endParaRPr>
          </a:p>
          <a:p>
            <a:r>
              <a:rPr lang="en-US" sz="1200">
                <a:latin typeface="Century Gothic" panose="020B0502020202020204" pitchFamily="34" charset="0"/>
              </a:rPr>
              <a:t>Security &amp; PCI compliance for payment processing</a:t>
            </a:r>
          </a:p>
          <a:p>
            <a:pPr lvl="1"/>
            <a:r>
              <a:rPr lang="en-US" sz="1200">
                <a:latin typeface="Century Gothic" panose="020B0502020202020204" pitchFamily="34" charset="0"/>
              </a:rPr>
              <a:t>SSL encryption</a:t>
            </a:r>
          </a:p>
          <a:p>
            <a:pPr lvl="1"/>
            <a:r>
              <a:rPr lang="en-US" sz="1200">
                <a:latin typeface="Century Gothic" panose="020B0502020202020204" pitchFamily="34" charset="0"/>
              </a:rPr>
              <a:t>WAF to protect against attack</a:t>
            </a:r>
          </a:p>
          <a:p>
            <a:pPr lvl="1"/>
            <a:r>
              <a:rPr lang="en-US" sz="1200">
                <a:latin typeface="Century Gothic" panose="020B0502020202020204" pitchFamily="34" charset="0"/>
              </a:rPr>
              <a:t>VPC to isolate and using security group rules, NACLs, private subnets and session manager (no ssh port) to improve security </a:t>
            </a:r>
          </a:p>
          <a:p>
            <a:pPr lvl="1"/>
            <a:r>
              <a:rPr lang="en-US" sz="1200">
                <a:latin typeface="Century Gothic" panose="020B0502020202020204" pitchFamily="34" charset="0"/>
              </a:rPr>
              <a:t>IAM roles to connect to other AWS resources e.g. EC2 to DBs</a:t>
            </a:r>
          </a:p>
          <a:p>
            <a:endParaRPr lang="en-US" sz="1200">
              <a:latin typeface="Century Gothic" panose="020B0502020202020204" pitchFamily="34" charset="0"/>
            </a:endParaRPr>
          </a:p>
          <a:p>
            <a:r>
              <a:rPr lang="en-US" sz="1200">
                <a:latin typeface="Century Gothic" panose="020B0502020202020204" pitchFamily="34" charset="0"/>
              </a:rPr>
              <a:t>Cost Optimization</a:t>
            </a:r>
          </a:p>
          <a:p>
            <a:pPr lvl="1"/>
            <a:endParaRPr lang="en-US" sz="1200">
              <a:latin typeface="Century Gothic" panose="020B0502020202020204" pitchFamily="34" charset="0"/>
            </a:endParaRPr>
          </a:p>
          <a:p>
            <a:endParaRPr lang="en-US" sz="1200">
              <a:latin typeface="Century Gothic" panose="020B0502020202020204" pitchFamily="34" charset="0"/>
            </a:endParaRPr>
          </a:p>
          <a:p>
            <a:r>
              <a:rPr lang="en-US" sz="1200">
                <a:latin typeface="Century Gothic" panose="020B0502020202020204" pitchFamily="34" charset="0"/>
              </a:rPr>
              <a:t>Low Maintenance (minimal day-to-day management)</a:t>
            </a:r>
          </a:p>
          <a:p>
            <a:endParaRPr lang="en-US" sz="1200">
              <a:latin typeface="Century Gothic" panose="020B0502020202020204" pitchFamily="34" charset="0"/>
            </a:endParaRPr>
          </a:p>
          <a:p>
            <a:r>
              <a:rPr lang="en-US" sz="1200">
                <a:latin typeface="Century Gothic" panose="020B0502020202020204" pitchFamily="34" charset="0"/>
              </a:rPr>
              <a:t>Other considerations</a:t>
            </a:r>
          </a:p>
          <a:p>
            <a:pPr lvl="1"/>
            <a:r>
              <a:rPr lang="en-US" sz="1200">
                <a:latin typeface="Century Gothic" panose="020B0502020202020204" pitchFamily="34" charset="0"/>
              </a:rPr>
              <a:t>Latency improvement using CloudFront</a:t>
            </a:r>
          </a:p>
          <a:p>
            <a:pPr lvl="1"/>
            <a:r>
              <a:rPr lang="en-US" sz="1200">
                <a:latin typeface="Century Gothic" panose="020B0502020202020204" pitchFamily="34" charset="0"/>
              </a:rPr>
              <a:t>Stickiness of sessions</a:t>
            </a:r>
          </a:p>
          <a:p>
            <a:pPr lvl="1"/>
            <a:r>
              <a:rPr lang="en-US" sz="1200">
                <a:latin typeface="Century Gothic" panose="020B0502020202020204" pitchFamily="34" charset="0"/>
              </a:rPr>
              <a:t>S3 for static storage – backups, failover</a:t>
            </a:r>
          </a:p>
          <a:p>
            <a:pPr lvl="1"/>
            <a:r>
              <a:rPr lang="en-US" sz="1200">
                <a:latin typeface="Century Gothic" panose="020B0502020202020204" pitchFamily="34" charset="0"/>
              </a:rPr>
              <a:t>Disaster recovery – backups of EFS in S3, backup of DBs</a:t>
            </a:r>
          </a:p>
          <a:p>
            <a:pPr lvl="1"/>
            <a:endParaRPr lang="en-US" sz="1200">
              <a:latin typeface="Century Gothic" panose="020B0502020202020204" pitchFamily="34" charset="0"/>
            </a:endParaRPr>
          </a:p>
          <a:p>
            <a:r>
              <a:rPr lang="en-US" sz="1460">
                <a:latin typeface="Century Gothic" panose="020B0502020202020204" pitchFamily="34" charset="0"/>
              </a:rPr>
              <a:t>Backup and Recovery</a:t>
            </a:r>
          </a:p>
          <a:p>
            <a:pPr lvl="1"/>
            <a:endParaRPr lang="en-US" sz="1200">
              <a:latin typeface="Century Gothic" panose="020B0502020202020204" pitchFamily="34" charset="0"/>
            </a:endParaRPr>
          </a:p>
          <a:p>
            <a:pPr lvl="1"/>
            <a:endParaRPr lang="en-US" sz="1200">
              <a:latin typeface="Century Gothic" panose="020B0502020202020204" pitchFamily="34" charset="0"/>
            </a:endParaRPr>
          </a:p>
          <a:p>
            <a:pPr marL="228600" indent="-228600">
              <a:buFont typeface="+mj-lt"/>
              <a:buAutoNum type="arabicPeriod"/>
            </a:pPr>
            <a:endParaRPr lang="en-US" sz="1200">
              <a:latin typeface="Century Gothic" panose="020B0502020202020204" pitchFamily="34" charset="0"/>
            </a:endParaRPr>
          </a:p>
          <a:p>
            <a:pPr marL="228600" indent="-228600">
              <a:buFont typeface="+mj-lt"/>
              <a:buAutoNum type="arabicPeriod"/>
            </a:pPr>
            <a:endParaRPr lang="en-US" sz="1200">
              <a:latin typeface="Century Gothic" panose="020B0502020202020204" pitchFamily="34" charset="0"/>
            </a:endParaRPr>
          </a:p>
        </p:txBody>
      </p:sp>
    </p:spTree>
    <p:extLst>
      <p:ext uri="{BB962C8B-B14F-4D97-AF65-F5344CB8AC3E}">
        <p14:creationId xmlns:p14="http://schemas.microsoft.com/office/powerpoint/2010/main" val="159406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1" y="202523"/>
            <a:ext cx="5943600" cy="615060"/>
          </a:xfrm>
        </p:spPr>
        <p:txBody>
          <a:bodyPr>
            <a:noAutofit/>
          </a:bodyPr>
          <a:lstStyle/>
          <a:p>
            <a:r>
              <a:rPr lang="en-US" sz="2400">
                <a:solidFill>
                  <a:srgbClr val="C00000"/>
                </a:solidFill>
                <a:latin typeface="Abadi" panose="020B0604020104020204" pitchFamily="34" charset="0"/>
              </a:rPr>
              <a:t>Proposed Solution – High-level Basics</a:t>
            </a:r>
          </a:p>
        </p:txBody>
      </p:sp>
      <p:pic>
        <p:nvPicPr>
          <p:cNvPr id="7" name="Picture 6">
            <a:extLst>
              <a:ext uri="{FF2B5EF4-FFF2-40B4-BE49-F238E27FC236}">
                <a16:creationId xmlns:a16="http://schemas.microsoft.com/office/drawing/2014/main" id="{C247AB13-9833-C89B-C6D7-509CFDA13738}"/>
              </a:ext>
            </a:extLst>
          </p:cNvPr>
          <p:cNvPicPr>
            <a:picLocks noChangeAspect="1"/>
          </p:cNvPicPr>
          <p:nvPr/>
        </p:nvPicPr>
        <p:blipFill>
          <a:blip r:embed="rId2"/>
          <a:stretch>
            <a:fillRect/>
          </a:stretch>
        </p:blipFill>
        <p:spPr>
          <a:xfrm>
            <a:off x="2673971" y="1439718"/>
            <a:ext cx="3269629" cy="4559996"/>
          </a:xfrm>
          <a:prstGeom prst="rect">
            <a:avLst/>
          </a:prstGeom>
        </p:spPr>
      </p:pic>
      <p:sp>
        <p:nvSpPr>
          <p:cNvPr id="8" name="TextBox 7">
            <a:extLst>
              <a:ext uri="{FF2B5EF4-FFF2-40B4-BE49-F238E27FC236}">
                <a16:creationId xmlns:a16="http://schemas.microsoft.com/office/drawing/2014/main" id="{1FEDB196-107F-6D03-5A9D-8FFAEFEA37B3}"/>
              </a:ext>
            </a:extLst>
          </p:cNvPr>
          <p:cNvSpPr txBox="1"/>
          <p:nvPr/>
        </p:nvSpPr>
        <p:spPr>
          <a:xfrm>
            <a:off x="176271" y="817583"/>
            <a:ext cx="1725769" cy="646331"/>
          </a:xfrm>
          <a:prstGeom prst="rect">
            <a:avLst/>
          </a:prstGeom>
          <a:noFill/>
        </p:spPr>
        <p:txBody>
          <a:bodyPr wrap="square" rtlCol="0">
            <a:spAutoFit/>
          </a:bodyPr>
          <a:lstStyle/>
          <a:p>
            <a:pPr algn="ctr"/>
            <a:r>
              <a:rPr lang="en-US" b="1" u="sng">
                <a:solidFill>
                  <a:srgbClr val="FF0000"/>
                </a:solidFill>
              </a:rPr>
              <a:t>From Here</a:t>
            </a:r>
            <a:r>
              <a:rPr lang="en-US">
                <a:solidFill>
                  <a:srgbClr val="FF0000"/>
                </a:solidFill>
              </a:rPr>
              <a:t> </a:t>
            </a:r>
          </a:p>
          <a:p>
            <a:pPr algn="ctr"/>
            <a:r>
              <a:rPr lang="en-US">
                <a:solidFill>
                  <a:srgbClr val="FF0000"/>
                </a:solidFill>
              </a:rPr>
              <a:t>(on-prem)</a:t>
            </a:r>
          </a:p>
        </p:txBody>
      </p:sp>
      <p:sp>
        <p:nvSpPr>
          <p:cNvPr id="9" name="TextBox 8">
            <a:extLst>
              <a:ext uri="{FF2B5EF4-FFF2-40B4-BE49-F238E27FC236}">
                <a16:creationId xmlns:a16="http://schemas.microsoft.com/office/drawing/2014/main" id="{CBE6C57C-2229-A178-FB45-CC4ABD90387E}"/>
              </a:ext>
            </a:extLst>
          </p:cNvPr>
          <p:cNvSpPr txBox="1"/>
          <p:nvPr/>
        </p:nvSpPr>
        <p:spPr>
          <a:xfrm>
            <a:off x="3445900" y="900926"/>
            <a:ext cx="1725769" cy="646331"/>
          </a:xfrm>
          <a:prstGeom prst="rect">
            <a:avLst/>
          </a:prstGeom>
          <a:noFill/>
        </p:spPr>
        <p:txBody>
          <a:bodyPr wrap="square" rtlCol="0">
            <a:spAutoFit/>
          </a:bodyPr>
          <a:lstStyle/>
          <a:p>
            <a:pPr algn="ctr"/>
            <a:r>
              <a:rPr lang="en-US" b="1" u="sng">
                <a:solidFill>
                  <a:schemeClr val="accent6">
                    <a:lumMod val="75000"/>
                  </a:schemeClr>
                </a:solidFill>
              </a:rPr>
              <a:t>To Here</a:t>
            </a:r>
            <a:r>
              <a:rPr lang="en-US">
                <a:solidFill>
                  <a:schemeClr val="accent6">
                    <a:lumMod val="75000"/>
                  </a:schemeClr>
                </a:solidFill>
              </a:rPr>
              <a:t> </a:t>
            </a:r>
          </a:p>
          <a:p>
            <a:pPr algn="ctr"/>
            <a:r>
              <a:rPr lang="en-US">
                <a:solidFill>
                  <a:schemeClr val="accent6">
                    <a:lumMod val="75000"/>
                  </a:schemeClr>
                </a:solidFill>
              </a:rPr>
              <a:t>(AWS Cloud)</a:t>
            </a:r>
          </a:p>
        </p:txBody>
      </p:sp>
      <p:pic>
        <p:nvPicPr>
          <p:cNvPr id="11" name="Picture 10">
            <a:extLst>
              <a:ext uri="{FF2B5EF4-FFF2-40B4-BE49-F238E27FC236}">
                <a16:creationId xmlns:a16="http://schemas.microsoft.com/office/drawing/2014/main" id="{BDF7AC3A-0419-12F1-0587-BF857A0EA1B0}"/>
              </a:ext>
            </a:extLst>
          </p:cNvPr>
          <p:cNvPicPr>
            <a:picLocks noChangeAspect="1"/>
          </p:cNvPicPr>
          <p:nvPr/>
        </p:nvPicPr>
        <p:blipFill>
          <a:blip r:embed="rId3"/>
          <a:stretch>
            <a:fillRect/>
          </a:stretch>
        </p:blipFill>
        <p:spPr>
          <a:xfrm>
            <a:off x="0" y="1432643"/>
            <a:ext cx="2551321" cy="2590876"/>
          </a:xfrm>
          <a:prstGeom prst="rect">
            <a:avLst/>
          </a:prstGeom>
        </p:spPr>
      </p:pic>
      <p:sp>
        <p:nvSpPr>
          <p:cNvPr id="12" name="Content Placeholder 2">
            <a:extLst>
              <a:ext uri="{FF2B5EF4-FFF2-40B4-BE49-F238E27FC236}">
                <a16:creationId xmlns:a16="http://schemas.microsoft.com/office/drawing/2014/main" id="{5055B129-9F5F-80B7-88C5-148664F1DC3F}"/>
              </a:ext>
            </a:extLst>
          </p:cNvPr>
          <p:cNvSpPr>
            <a:spLocks noGrp="1"/>
          </p:cNvSpPr>
          <p:nvPr>
            <p:ph idx="1"/>
          </p:nvPr>
        </p:nvSpPr>
        <p:spPr>
          <a:xfrm>
            <a:off x="0" y="4119681"/>
            <a:ext cx="2793442" cy="3724834"/>
          </a:xfrm>
        </p:spPr>
        <p:txBody>
          <a:bodyPr>
            <a:noAutofit/>
          </a:bodyPr>
          <a:lstStyle/>
          <a:p>
            <a:pPr marL="228600" indent="-228600">
              <a:buFont typeface="+mj-lt"/>
              <a:buAutoNum type="arabicPeriod"/>
            </a:pPr>
            <a:r>
              <a:rPr lang="en-US" sz="900" err="1">
                <a:latin typeface="Century Gothic" panose="020B0502020202020204" pitchFamily="34" charset="0"/>
              </a:rPr>
              <a:t>Replatform</a:t>
            </a:r>
            <a:r>
              <a:rPr lang="en-US" sz="900">
                <a:latin typeface="Century Gothic" panose="020B0502020202020204" pitchFamily="34" charset="0"/>
              </a:rPr>
              <a:t> </a:t>
            </a:r>
            <a:r>
              <a:rPr lang="en-US" sz="900" err="1">
                <a:latin typeface="Century Gothic" panose="020B0502020202020204" pitchFamily="34" charset="0"/>
              </a:rPr>
              <a:t>CustomThread</a:t>
            </a:r>
            <a:r>
              <a:rPr lang="en-US" sz="900">
                <a:latin typeface="Century Gothic" panose="020B0502020202020204" pitchFamily="34" charset="0"/>
              </a:rPr>
              <a:t> infrastructure from on-premises to AWS cloud</a:t>
            </a:r>
          </a:p>
          <a:p>
            <a:pPr marL="228600" indent="-228600">
              <a:buFont typeface="+mj-lt"/>
              <a:buAutoNum type="arabicPeriod"/>
            </a:pPr>
            <a:r>
              <a:rPr lang="en-US" sz="900">
                <a:latin typeface="Century Gothic" panose="020B0502020202020204" pitchFamily="34" charset="0"/>
              </a:rPr>
              <a:t>New network is VPC with multiple AZs (vs single) for high availability &amp; reliability</a:t>
            </a:r>
          </a:p>
          <a:p>
            <a:pPr marL="228600" indent="-228600">
              <a:buFont typeface="+mj-lt"/>
              <a:buAutoNum type="arabicPeriod"/>
            </a:pPr>
            <a:r>
              <a:rPr lang="en-US" sz="900">
                <a:latin typeface="Century Gothic" panose="020B0502020202020204" pitchFamily="34" charset="0"/>
              </a:rPr>
              <a:t>3-tier architecture with all servers in private subnets for additional security</a:t>
            </a:r>
          </a:p>
          <a:p>
            <a:pPr marL="228600" indent="-228600">
              <a:buFont typeface="+mj-lt"/>
              <a:buAutoNum type="arabicPeriod"/>
            </a:pPr>
            <a:r>
              <a:rPr lang="en-US" sz="900">
                <a:latin typeface="Century Gothic" panose="020B0502020202020204" pitchFamily="34" charset="0"/>
              </a:rPr>
              <a:t>Right-size servers based on workload history</a:t>
            </a:r>
          </a:p>
          <a:p>
            <a:pPr marL="228600" indent="-228600">
              <a:buFont typeface="+mj-lt"/>
              <a:buAutoNum type="arabicPeriod"/>
            </a:pPr>
            <a:r>
              <a:rPr lang="en-US" sz="900">
                <a:latin typeface="Century Gothic" panose="020B0502020202020204" pitchFamily="34" charset="0"/>
              </a:rPr>
              <a:t>Add AWS ALB with combined traffic balancing and server health checks</a:t>
            </a:r>
          </a:p>
          <a:p>
            <a:pPr marL="228600" indent="-228600">
              <a:buFont typeface="+mj-lt"/>
              <a:buAutoNum type="arabicPeriod"/>
            </a:pPr>
            <a:r>
              <a:rPr lang="en-US" sz="900">
                <a:latin typeface="Century Gothic" panose="020B0502020202020204" pitchFamily="34" charset="0"/>
              </a:rPr>
              <a:t>ASG to scale out servers in peak traffic and scale in during down times</a:t>
            </a:r>
          </a:p>
          <a:p>
            <a:pPr marL="228600" indent="-228600">
              <a:buFont typeface="+mj-lt"/>
              <a:buAutoNum type="arabicPeriod"/>
            </a:pPr>
            <a:r>
              <a:rPr lang="en-US" sz="900">
                <a:latin typeface="Century Gothic" panose="020B0502020202020204" pitchFamily="34" charset="0"/>
              </a:rPr>
              <a:t>Migrate DB to AWS Aurora for speed, multi-AZ replicas, automatic failover, autoscaling (read replica and size scaling)</a:t>
            </a:r>
          </a:p>
          <a:p>
            <a:pPr marL="228600" indent="-228600">
              <a:buFont typeface="+mj-lt"/>
              <a:buAutoNum type="arabicPeriod"/>
            </a:pPr>
            <a:r>
              <a:rPr lang="en-US" sz="900">
                <a:latin typeface="Century Gothic" panose="020B0502020202020204" pitchFamily="34" charset="0"/>
              </a:rPr>
              <a:t>Add S3 for storage of backups, customer files (images, videos), logs</a:t>
            </a:r>
          </a:p>
          <a:p>
            <a:pPr marL="228600" indent="-228600">
              <a:buFont typeface="+mj-lt"/>
              <a:buAutoNum type="arabicPeriod"/>
            </a:pPr>
            <a:r>
              <a:rPr lang="en-US" sz="900">
                <a:latin typeface="Century Gothic" panose="020B0502020202020204" pitchFamily="34" charset="0"/>
              </a:rPr>
              <a:t>Enable AWS Backup for automatic backup of DB and Server snapshots</a:t>
            </a:r>
          </a:p>
          <a:p>
            <a:pPr marL="228600" indent="-228600">
              <a:buFont typeface="+mj-lt"/>
              <a:buAutoNum type="arabicPeriod"/>
            </a:pPr>
            <a:r>
              <a:rPr lang="en-US" sz="900">
                <a:latin typeface="Century Gothic" panose="020B0502020202020204" pitchFamily="34" charset="0"/>
              </a:rPr>
              <a:t>Enable </a:t>
            </a:r>
            <a:r>
              <a:rPr lang="en-US" sz="900" err="1">
                <a:latin typeface="Century Gothic" panose="020B0502020202020204" pitchFamily="34" charset="0"/>
              </a:rPr>
              <a:t>Cloudfront</a:t>
            </a:r>
            <a:r>
              <a:rPr lang="en-US" sz="900">
                <a:latin typeface="Century Gothic" panose="020B0502020202020204" pitchFamily="34" charset="0"/>
              </a:rPr>
              <a:t> for improved latency and frontline for SSL/TSL data encryption</a:t>
            </a:r>
          </a:p>
          <a:p>
            <a:pPr marL="228600" indent="-228600">
              <a:buFont typeface="+mj-lt"/>
              <a:buAutoNum type="arabicPeriod"/>
            </a:pPr>
            <a:r>
              <a:rPr lang="en-US" sz="900">
                <a:latin typeface="Century Gothic" panose="020B0502020202020204" pitchFamily="34" charset="0"/>
              </a:rPr>
              <a:t>Enhanced monitoring, alarms and alerts</a:t>
            </a:r>
          </a:p>
        </p:txBody>
      </p:sp>
    </p:spTree>
    <p:extLst>
      <p:ext uri="{BB962C8B-B14F-4D97-AF65-F5344CB8AC3E}">
        <p14:creationId xmlns:p14="http://schemas.microsoft.com/office/powerpoint/2010/main" val="1138476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descr="AWS Cloud group with AWS logo.">
            <a:extLst>
              <a:ext uri="{FF2B5EF4-FFF2-40B4-BE49-F238E27FC236}">
                <a16:creationId xmlns:a16="http://schemas.microsoft.com/office/drawing/2014/main" id="{CA2A30BD-1021-9076-BBD6-F2EA73F5E3A2}"/>
              </a:ext>
            </a:extLst>
          </p:cNvPr>
          <p:cNvGrpSpPr/>
          <p:nvPr/>
        </p:nvGrpSpPr>
        <p:grpSpPr>
          <a:xfrm>
            <a:off x="172720" y="559394"/>
            <a:ext cx="5679440" cy="7457743"/>
            <a:chOff x="355600" y="1512744"/>
            <a:chExt cx="5679440" cy="6996555"/>
          </a:xfrm>
        </p:grpSpPr>
        <p:sp>
          <p:nvSpPr>
            <p:cNvPr id="5" name="Rectangle 4">
              <a:extLst>
                <a:ext uri="{FF2B5EF4-FFF2-40B4-BE49-F238E27FC236}">
                  <a16:creationId xmlns:a16="http://schemas.microsoft.com/office/drawing/2014/main" id="{A6159ACA-6876-5764-A3D9-DEF32222E8D8}"/>
                </a:ext>
              </a:extLst>
            </p:cNvPr>
            <p:cNvSpPr/>
            <p:nvPr/>
          </p:nvSpPr>
          <p:spPr>
            <a:xfrm>
              <a:off x="355600" y="1512744"/>
              <a:ext cx="5679440" cy="699655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1000">
                  <a:solidFill>
                    <a:schemeClr val="tx1"/>
                  </a:solidFill>
                  <a:latin typeface="Arial" panose="020B0604020202020204" pitchFamily="34" charset="0"/>
                  <a:cs typeface="Arial" panose="020B0604020202020204" pitchFamily="34" charset="0"/>
                </a:rPr>
                <a:t>AWS Cloud</a:t>
              </a:r>
            </a:p>
          </p:txBody>
        </p:sp>
        <p:pic>
          <p:nvPicPr>
            <p:cNvPr id="6" name="Graphic 5" descr="AWS Cloud group icon with AWS logo.">
              <a:extLst>
                <a:ext uri="{FF2B5EF4-FFF2-40B4-BE49-F238E27FC236}">
                  <a16:creationId xmlns:a16="http://schemas.microsoft.com/office/drawing/2014/main" id="{D398F80C-9BA4-E01A-F5B0-7066F192FDD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55600" y="1512745"/>
              <a:ext cx="381000" cy="381000"/>
            </a:xfrm>
            <a:prstGeom prst="rect">
              <a:avLst/>
            </a:prstGeom>
          </p:spPr>
        </p:pic>
      </p:grpSp>
      <p:grpSp>
        <p:nvGrpSpPr>
          <p:cNvPr id="8" name="Group 7" descr="Virtual private cloud (VPC) group.">
            <a:extLst>
              <a:ext uri="{FF2B5EF4-FFF2-40B4-BE49-F238E27FC236}">
                <a16:creationId xmlns:a16="http://schemas.microsoft.com/office/drawing/2014/main" id="{032A3B5D-1D6E-1C60-3221-B0A790E42662}"/>
              </a:ext>
            </a:extLst>
          </p:cNvPr>
          <p:cNvGrpSpPr/>
          <p:nvPr/>
        </p:nvGrpSpPr>
        <p:grpSpPr>
          <a:xfrm>
            <a:off x="271612" y="2102498"/>
            <a:ext cx="5400376" cy="5836646"/>
            <a:chOff x="2283292" y="2618865"/>
            <a:chExt cx="5400376" cy="5836646"/>
          </a:xfrm>
        </p:grpSpPr>
        <p:sp>
          <p:nvSpPr>
            <p:cNvPr id="9" name="Rectangle 8">
              <a:extLst>
                <a:ext uri="{FF2B5EF4-FFF2-40B4-BE49-F238E27FC236}">
                  <a16:creationId xmlns:a16="http://schemas.microsoft.com/office/drawing/2014/main" id="{BE1B4D84-6495-40CA-D79F-3BE98D5CDA28}"/>
                </a:ext>
              </a:extLst>
            </p:cNvPr>
            <p:cNvSpPr/>
            <p:nvPr/>
          </p:nvSpPr>
          <p:spPr>
            <a:xfrm>
              <a:off x="2283292" y="2618865"/>
              <a:ext cx="5400376" cy="5836646"/>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a:defRPr/>
              </a:pPr>
              <a:r>
                <a:rPr lang="en-US" sz="900">
                  <a:ln w="0"/>
                  <a:solidFill>
                    <a:schemeClr val="tx1"/>
                  </a:solidFill>
                  <a:latin typeface="Arial" panose="020B0604020202020204" pitchFamily="34" charset="0"/>
                  <a:cs typeface="Arial" panose="020B0604020202020204" pitchFamily="34" charset="0"/>
                </a:rPr>
                <a:t>VPC</a:t>
              </a:r>
            </a:p>
          </p:txBody>
        </p:sp>
        <p:pic>
          <p:nvPicPr>
            <p:cNvPr id="10" name="Graphic 9" descr="VPC group icon. ">
              <a:extLst>
                <a:ext uri="{FF2B5EF4-FFF2-40B4-BE49-F238E27FC236}">
                  <a16:creationId xmlns:a16="http://schemas.microsoft.com/office/drawing/2014/main" id="{DEB2865F-23C1-F1E6-B10A-4D89A3B173B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283292" y="2618865"/>
              <a:ext cx="381000" cy="381000"/>
            </a:xfrm>
            <a:prstGeom prst="rect">
              <a:avLst/>
            </a:prstGeom>
          </p:spPr>
        </p:pic>
      </p:grpSp>
      <p:pic>
        <p:nvPicPr>
          <p:cNvPr id="11" name="Graphic 23" descr="Users resource icon for the General Icons category.">
            <a:extLst>
              <a:ext uri="{FF2B5EF4-FFF2-40B4-BE49-F238E27FC236}">
                <a16:creationId xmlns:a16="http://schemas.microsoft.com/office/drawing/2014/main" id="{9CB664B5-1512-CDFB-106C-608592E59488}"/>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flipH="1">
            <a:off x="1784374" y="809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phic 21" descr="Amazon Route 53 service icon.">
            <a:extLst>
              <a:ext uri="{FF2B5EF4-FFF2-40B4-BE49-F238E27FC236}">
                <a16:creationId xmlns:a16="http://schemas.microsoft.com/office/drawing/2014/main" id="{E160DF92-A63A-FF9F-3BE1-75BE0CFFE387}"/>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746302" y="632022"/>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4EBDF7B-F37D-80E3-8510-7BA222699FC9}"/>
              </a:ext>
            </a:extLst>
          </p:cNvPr>
          <p:cNvSpPr txBox="1">
            <a:spLocks noChangeArrowheads="1"/>
          </p:cNvSpPr>
          <p:nvPr/>
        </p:nvSpPr>
        <p:spPr bwMode="auto">
          <a:xfrm>
            <a:off x="2264004" y="999158"/>
            <a:ext cx="13303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Route 53</a:t>
            </a:r>
          </a:p>
        </p:txBody>
      </p:sp>
      <p:pic>
        <p:nvPicPr>
          <p:cNvPr id="14" name="Graphic 19" descr="Amazon CloudFront service icon.">
            <a:extLst>
              <a:ext uri="{FF2B5EF4-FFF2-40B4-BE49-F238E27FC236}">
                <a16:creationId xmlns:a16="http://schemas.microsoft.com/office/drawing/2014/main" id="{90B27BF4-FD2E-BE7E-D0BF-2C0ABB089A9C}"/>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4252260" y="130261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1">
            <a:extLst>
              <a:ext uri="{FF2B5EF4-FFF2-40B4-BE49-F238E27FC236}">
                <a16:creationId xmlns:a16="http://schemas.microsoft.com/office/drawing/2014/main" id="{BFB51F77-151D-3C6B-09E9-ED835A7424F3}"/>
              </a:ext>
            </a:extLst>
          </p:cNvPr>
          <p:cNvSpPr txBox="1">
            <a:spLocks noChangeArrowheads="1"/>
          </p:cNvSpPr>
          <p:nvPr/>
        </p:nvSpPr>
        <p:spPr bwMode="auto">
          <a:xfrm>
            <a:off x="4003737" y="1633834"/>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CloudFront</a:t>
            </a:r>
          </a:p>
        </p:txBody>
      </p:sp>
      <p:pic>
        <p:nvPicPr>
          <p:cNvPr id="16" name="Graphic 15" descr="Internet gateway resource icon for the Amazon VPC service.&#10;">
            <a:extLst>
              <a:ext uri="{FF2B5EF4-FFF2-40B4-BE49-F238E27FC236}">
                <a16:creationId xmlns:a16="http://schemas.microsoft.com/office/drawing/2014/main" id="{09936408-EB5A-587F-0340-D3B42B6B60F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28804" y="1868746"/>
            <a:ext cx="457200" cy="457200"/>
          </a:xfrm>
          <a:prstGeom prst="rect">
            <a:avLst/>
          </a:prstGeom>
        </p:spPr>
      </p:pic>
      <p:pic>
        <p:nvPicPr>
          <p:cNvPr id="17" name="Graphic 8" descr="AWS WAF service icon.">
            <a:extLst>
              <a:ext uri="{FF2B5EF4-FFF2-40B4-BE49-F238E27FC236}">
                <a16:creationId xmlns:a16="http://schemas.microsoft.com/office/drawing/2014/main" id="{4E726D04-0FE2-207D-42AE-CECEB58022B2}"/>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3805446" y="664984"/>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1">
            <a:extLst>
              <a:ext uri="{FF2B5EF4-FFF2-40B4-BE49-F238E27FC236}">
                <a16:creationId xmlns:a16="http://schemas.microsoft.com/office/drawing/2014/main" id="{F93679B5-C179-8FBD-EFBF-D2C84CEBA286}"/>
              </a:ext>
            </a:extLst>
          </p:cNvPr>
          <p:cNvSpPr txBox="1">
            <a:spLocks noChangeArrowheads="1"/>
          </p:cNvSpPr>
          <p:nvPr/>
        </p:nvSpPr>
        <p:spPr bwMode="auto">
          <a:xfrm>
            <a:off x="3552437" y="1030744"/>
            <a:ext cx="871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WAF</a:t>
            </a:r>
          </a:p>
        </p:txBody>
      </p:sp>
      <p:pic>
        <p:nvPicPr>
          <p:cNvPr id="19" name="Graphic 20" descr="AWS Certificate Manager (ACM) service icon.">
            <a:extLst>
              <a:ext uri="{FF2B5EF4-FFF2-40B4-BE49-F238E27FC236}">
                <a16:creationId xmlns:a16="http://schemas.microsoft.com/office/drawing/2014/main" id="{2F118570-5CC4-D1B7-8113-47CF72DEE829}"/>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5179497" y="1302619"/>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2">
            <a:extLst>
              <a:ext uri="{FF2B5EF4-FFF2-40B4-BE49-F238E27FC236}">
                <a16:creationId xmlns:a16="http://schemas.microsoft.com/office/drawing/2014/main" id="{504D736E-9EDC-CCE0-A4CF-B6BD217562BD}"/>
              </a:ext>
            </a:extLst>
          </p:cNvPr>
          <p:cNvSpPr txBox="1">
            <a:spLocks noChangeArrowheads="1"/>
          </p:cNvSpPr>
          <p:nvPr/>
        </p:nvSpPr>
        <p:spPr bwMode="auto">
          <a:xfrm>
            <a:off x="5021041" y="1652542"/>
            <a:ext cx="711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Certificate</a:t>
            </a:r>
            <a:br>
              <a:rPr lang="en-US" altLang="en-US" sz="900">
                <a:latin typeface="Arial" panose="020B0604020202020204" pitchFamily="34" charset="0"/>
                <a:ea typeface="Amazon Ember" panose="020B0603020204020204" pitchFamily="34" charset="0"/>
                <a:cs typeface="Arial" panose="020B0604020202020204" pitchFamily="34" charset="0"/>
              </a:rPr>
            </a:br>
            <a:r>
              <a:rPr lang="en-US" altLang="en-US" sz="900">
                <a:latin typeface="Arial" panose="020B0604020202020204" pitchFamily="34" charset="0"/>
                <a:ea typeface="Amazon Ember" panose="020B0603020204020204" pitchFamily="34" charset="0"/>
                <a:cs typeface="Arial" panose="020B0604020202020204" pitchFamily="34" charset="0"/>
              </a:rPr>
              <a:t>Manager</a:t>
            </a:r>
          </a:p>
        </p:txBody>
      </p:sp>
      <p:pic>
        <p:nvPicPr>
          <p:cNvPr id="21" name="Graphic 20" descr="Application Load Balancer resource icon for the Elastic Load Balancing service.">
            <a:extLst>
              <a:ext uri="{FF2B5EF4-FFF2-40B4-BE49-F238E27FC236}">
                <a16:creationId xmlns:a16="http://schemas.microsoft.com/office/drawing/2014/main" id="{B0B39254-01FA-B945-3B26-4C792FB8E3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832644" y="2902120"/>
            <a:ext cx="457200" cy="457200"/>
          </a:xfrm>
          <a:prstGeom prst="rect">
            <a:avLst/>
          </a:prstGeom>
        </p:spPr>
      </p:pic>
      <p:sp>
        <p:nvSpPr>
          <p:cNvPr id="22" name="TextBox 19">
            <a:extLst>
              <a:ext uri="{FF2B5EF4-FFF2-40B4-BE49-F238E27FC236}">
                <a16:creationId xmlns:a16="http://schemas.microsoft.com/office/drawing/2014/main" id="{7C1E7DD8-C311-A3AC-283C-A89BB13149BF}"/>
              </a:ext>
            </a:extLst>
          </p:cNvPr>
          <p:cNvSpPr txBox="1">
            <a:spLocks noChangeArrowheads="1"/>
          </p:cNvSpPr>
          <p:nvPr/>
        </p:nvSpPr>
        <p:spPr bwMode="auto">
          <a:xfrm>
            <a:off x="2422002" y="3380520"/>
            <a:ext cx="131331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Application </a:t>
            </a:r>
          </a:p>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Load </a:t>
            </a:r>
            <a:br>
              <a:rPr lang="en-US" altLang="en-US" sz="900">
                <a:latin typeface="Arial" panose="020B0604020202020204" pitchFamily="34" charset="0"/>
                <a:ea typeface="Amazon Ember" panose="020B0603020204020204" pitchFamily="34" charset="0"/>
                <a:cs typeface="Arial" panose="020B0604020202020204" pitchFamily="34" charset="0"/>
              </a:rPr>
            </a:br>
            <a:r>
              <a:rPr lang="en-US" altLang="en-US" sz="900">
                <a:latin typeface="Arial" panose="020B0604020202020204" pitchFamily="34" charset="0"/>
                <a:ea typeface="Amazon Ember" panose="020B0603020204020204" pitchFamily="34" charset="0"/>
                <a:cs typeface="Arial" panose="020B0604020202020204" pitchFamily="34" charset="0"/>
              </a:rPr>
              <a:t>Balancer</a:t>
            </a:r>
          </a:p>
        </p:txBody>
      </p:sp>
      <p:sp>
        <p:nvSpPr>
          <p:cNvPr id="23" name="Rectangle 22" descr="Availability Zone group.">
            <a:extLst>
              <a:ext uri="{FF2B5EF4-FFF2-40B4-BE49-F238E27FC236}">
                <a16:creationId xmlns:a16="http://schemas.microsoft.com/office/drawing/2014/main" id="{0C6A7107-058B-673B-6EBA-315C9B0B2C1E}"/>
              </a:ext>
            </a:extLst>
          </p:cNvPr>
          <p:cNvSpPr/>
          <p:nvPr/>
        </p:nvSpPr>
        <p:spPr>
          <a:xfrm>
            <a:off x="1009588" y="1861975"/>
            <a:ext cx="1475152" cy="611482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r>
              <a:rPr lang="en-US" sz="900">
                <a:solidFill>
                  <a:schemeClr val="tx1"/>
                </a:solidFill>
                <a:latin typeface="Arial" panose="020B0604020202020204" pitchFamily="34" charset="0"/>
                <a:cs typeface="Arial" panose="020B0604020202020204" pitchFamily="34" charset="0"/>
              </a:rPr>
              <a:t>Availability Zone 1</a:t>
            </a:r>
          </a:p>
        </p:txBody>
      </p:sp>
      <p:sp>
        <p:nvSpPr>
          <p:cNvPr id="24" name="Rectangle 23" descr="Availability Zone group.">
            <a:extLst>
              <a:ext uri="{FF2B5EF4-FFF2-40B4-BE49-F238E27FC236}">
                <a16:creationId xmlns:a16="http://schemas.microsoft.com/office/drawing/2014/main" id="{2E33B484-96AD-6C82-C210-59F8C4467AA2}"/>
              </a:ext>
            </a:extLst>
          </p:cNvPr>
          <p:cNvSpPr/>
          <p:nvPr/>
        </p:nvSpPr>
        <p:spPr>
          <a:xfrm>
            <a:off x="3637748" y="1861975"/>
            <a:ext cx="1475152" cy="6114827"/>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r>
              <a:rPr lang="en-US" sz="900">
                <a:solidFill>
                  <a:schemeClr val="tx1"/>
                </a:solidFill>
                <a:latin typeface="Arial" panose="020B0604020202020204" pitchFamily="34" charset="0"/>
                <a:cs typeface="Arial" panose="020B0604020202020204" pitchFamily="34" charset="0"/>
              </a:rPr>
              <a:t>Availability Zone 2</a:t>
            </a:r>
          </a:p>
        </p:txBody>
      </p:sp>
      <p:grpSp>
        <p:nvGrpSpPr>
          <p:cNvPr id="25" name="Group 24" descr="Public subnet group.">
            <a:extLst>
              <a:ext uri="{FF2B5EF4-FFF2-40B4-BE49-F238E27FC236}">
                <a16:creationId xmlns:a16="http://schemas.microsoft.com/office/drawing/2014/main" id="{7E8606C6-D577-A147-C0E5-29833F31CCF1}"/>
              </a:ext>
            </a:extLst>
          </p:cNvPr>
          <p:cNvGrpSpPr/>
          <p:nvPr/>
        </p:nvGrpSpPr>
        <p:grpSpPr>
          <a:xfrm>
            <a:off x="1068472" y="2389054"/>
            <a:ext cx="1371600" cy="1188720"/>
            <a:chOff x="6136695" y="2618865"/>
            <a:chExt cx="1371600" cy="1188720"/>
          </a:xfrm>
        </p:grpSpPr>
        <p:sp>
          <p:nvSpPr>
            <p:cNvPr id="26" name="Rectangle 25">
              <a:extLst>
                <a:ext uri="{FF2B5EF4-FFF2-40B4-BE49-F238E27FC236}">
                  <a16:creationId xmlns:a16="http://schemas.microsoft.com/office/drawing/2014/main" id="{E1813F05-9448-13AE-1C16-46D6734C9E38}"/>
                </a:ext>
              </a:extLst>
            </p:cNvPr>
            <p:cNvSpPr/>
            <p:nvPr/>
          </p:nvSpPr>
          <p:spPr>
            <a:xfrm>
              <a:off x="6136695" y="2618865"/>
              <a:ext cx="1371600" cy="1188720"/>
            </a:xfrm>
            <a:prstGeom prst="rect">
              <a:avLst/>
            </a:prstGeom>
            <a:solidFill>
              <a:schemeClr val="accent6">
                <a:lumMod val="20000"/>
                <a:lumOff val="80000"/>
              </a:schemeClr>
            </a:solidFill>
            <a:ln w="15875">
              <a:solidFill>
                <a:schemeClr val="accent6">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accent6">
                      <a:lumMod val="50000"/>
                    </a:schemeClr>
                  </a:solidFill>
                  <a:latin typeface="Arial" panose="020B0604020202020204" pitchFamily="34" charset="0"/>
                  <a:cs typeface="Arial" panose="020B0604020202020204" pitchFamily="34" charset="0"/>
                </a:rPr>
                <a:t>Public subnet</a:t>
              </a:r>
            </a:p>
          </p:txBody>
        </p:sp>
        <p:pic>
          <p:nvPicPr>
            <p:cNvPr id="27" name="Graphic 26" descr="Public subnet group icon. ">
              <a:extLst>
                <a:ext uri="{FF2B5EF4-FFF2-40B4-BE49-F238E27FC236}">
                  <a16:creationId xmlns:a16="http://schemas.microsoft.com/office/drawing/2014/main" id="{C8AF8E99-EDFF-1CAD-60FA-2400FC28957C}"/>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6147454" y="2618865"/>
              <a:ext cx="365760" cy="365760"/>
            </a:xfrm>
            <a:prstGeom prst="rect">
              <a:avLst/>
            </a:prstGeom>
          </p:spPr>
        </p:pic>
      </p:grpSp>
      <p:grpSp>
        <p:nvGrpSpPr>
          <p:cNvPr id="28" name="Group 27" descr="Public subnet group.">
            <a:extLst>
              <a:ext uri="{FF2B5EF4-FFF2-40B4-BE49-F238E27FC236}">
                <a16:creationId xmlns:a16="http://schemas.microsoft.com/office/drawing/2014/main" id="{1119850B-180B-AA84-580D-6042FCFC3F86}"/>
              </a:ext>
            </a:extLst>
          </p:cNvPr>
          <p:cNvGrpSpPr/>
          <p:nvPr/>
        </p:nvGrpSpPr>
        <p:grpSpPr>
          <a:xfrm>
            <a:off x="3689524" y="2389054"/>
            <a:ext cx="1371600" cy="1188720"/>
            <a:chOff x="6136695" y="2618865"/>
            <a:chExt cx="1371600" cy="1188720"/>
          </a:xfrm>
        </p:grpSpPr>
        <p:sp>
          <p:nvSpPr>
            <p:cNvPr id="29" name="Rectangle 28">
              <a:extLst>
                <a:ext uri="{FF2B5EF4-FFF2-40B4-BE49-F238E27FC236}">
                  <a16:creationId xmlns:a16="http://schemas.microsoft.com/office/drawing/2014/main" id="{C0FD6214-BD50-9DCF-F8D4-C7937D03B335}"/>
                </a:ext>
              </a:extLst>
            </p:cNvPr>
            <p:cNvSpPr/>
            <p:nvPr/>
          </p:nvSpPr>
          <p:spPr>
            <a:xfrm>
              <a:off x="6136695" y="2618865"/>
              <a:ext cx="1371600" cy="1188720"/>
            </a:xfrm>
            <a:prstGeom prst="rect">
              <a:avLst/>
            </a:prstGeom>
            <a:solidFill>
              <a:schemeClr val="accent6">
                <a:lumMod val="20000"/>
                <a:lumOff val="80000"/>
              </a:schemeClr>
            </a:solidFill>
            <a:ln w="15875">
              <a:solidFill>
                <a:schemeClr val="accent6">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accent6">
                      <a:lumMod val="50000"/>
                    </a:schemeClr>
                  </a:solidFill>
                  <a:latin typeface="Arial" panose="020B0604020202020204" pitchFamily="34" charset="0"/>
                  <a:cs typeface="Arial" panose="020B0604020202020204" pitchFamily="34" charset="0"/>
                </a:rPr>
                <a:t>Public subnet</a:t>
              </a:r>
            </a:p>
          </p:txBody>
        </p:sp>
        <p:pic>
          <p:nvPicPr>
            <p:cNvPr id="30" name="Graphic 29" descr="Public subnet group icon. ">
              <a:extLst>
                <a:ext uri="{FF2B5EF4-FFF2-40B4-BE49-F238E27FC236}">
                  <a16:creationId xmlns:a16="http://schemas.microsoft.com/office/drawing/2014/main" id="{0C081CFD-0958-3C4F-E188-927C18CCDA0E}"/>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6147454" y="2618865"/>
              <a:ext cx="365760" cy="365760"/>
            </a:xfrm>
            <a:prstGeom prst="rect">
              <a:avLst/>
            </a:prstGeom>
          </p:spPr>
        </p:pic>
      </p:grpSp>
      <p:grpSp>
        <p:nvGrpSpPr>
          <p:cNvPr id="31" name="Group 30" descr="Private subnet group.">
            <a:extLst>
              <a:ext uri="{FF2B5EF4-FFF2-40B4-BE49-F238E27FC236}">
                <a16:creationId xmlns:a16="http://schemas.microsoft.com/office/drawing/2014/main" id="{7E3AABC2-07D7-FEF4-3C28-0B3CF5DEFCE3}"/>
              </a:ext>
            </a:extLst>
          </p:cNvPr>
          <p:cNvGrpSpPr/>
          <p:nvPr/>
        </p:nvGrpSpPr>
        <p:grpSpPr>
          <a:xfrm>
            <a:off x="1079231" y="3996759"/>
            <a:ext cx="1371600" cy="2103121"/>
            <a:chOff x="4247897" y="2608106"/>
            <a:chExt cx="1371600" cy="2103121"/>
          </a:xfrm>
        </p:grpSpPr>
        <p:sp>
          <p:nvSpPr>
            <p:cNvPr id="32" name="Rectangle 31">
              <a:extLst>
                <a:ext uri="{FF2B5EF4-FFF2-40B4-BE49-F238E27FC236}">
                  <a16:creationId xmlns:a16="http://schemas.microsoft.com/office/drawing/2014/main" id="{127A87EE-41CC-F718-0366-028BF8D49299}"/>
                </a:ext>
              </a:extLst>
            </p:cNvPr>
            <p:cNvSpPr/>
            <p:nvPr/>
          </p:nvSpPr>
          <p:spPr>
            <a:xfrm>
              <a:off x="4247897" y="2608107"/>
              <a:ext cx="1371600" cy="210312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App subnet (private)</a:t>
              </a:r>
            </a:p>
          </p:txBody>
        </p:sp>
        <p:pic>
          <p:nvPicPr>
            <p:cNvPr id="33" name="Graphic 32" descr="Private subnet group icon. ">
              <a:extLst>
                <a:ext uri="{FF2B5EF4-FFF2-40B4-BE49-F238E27FC236}">
                  <a16:creationId xmlns:a16="http://schemas.microsoft.com/office/drawing/2014/main" id="{E1BEFA31-5FC3-C287-EA24-DA3F65B5E8CC}"/>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48226" y="2608106"/>
              <a:ext cx="365760" cy="365760"/>
            </a:xfrm>
            <a:prstGeom prst="rect">
              <a:avLst/>
            </a:prstGeom>
          </p:spPr>
        </p:pic>
      </p:grpSp>
      <p:grpSp>
        <p:nvGrpSpPr>
          <p:cNvPr id="34" name="Group 33" descr="Private subnet group.">
            <a:extLst>
              <a:ext uri="{FF2B5EF4-FFF2-40B4-BE49-F238E27FC236}">
                <a16:creationId xmlns:a16="http://schemas.microsoft.com/office/drawing/2014/main" id="{D0FE2E6A-5CC1-E50A-40D0-F83CC6AED508}"/>
              </a:ext>
            </a:extLst>
          </p:cNvPr>
          <p:cNvGrpSpPr/>
          <p:nvPr/>
        </p:nvGrpSpPr>
        <p:grpSpPr>
          <a:xfrm>
            <a:off x="3702050" y="4023519"/>
            <a:ext cx="1371600" cy="2103120"/>
            <a:chOff x="4247897" y="2608107"/>
            <a:chExt cx="1371600" cy="2103120"/>
          </a:xfrm>
        </p:grpSpPr>
        <p:sp>
          <p:nvSpPr>
            <p:cNvPr id="35" name="Rectangle 34">
              <a:extLst>
                <a:ext uri="{FF2B5EF4-FFF2-40B4-BE49-F238E27FC236}">
                  <a16:creationId xmlns:a16="http://schemas.microsoft.com/office/drawing/2014/main" id="{9F6B98E9-C1BF-E8D0-0140-55C0BBDA2CC5}"/>
                </a:ext>
              </a:extLst>
            </p:cNvPr>
            <p:cNvSpPr/>
            <p:nvPr/>
          </p:nvSpPr>
          <p:spPr>
            <a:xfrm>
              <a:off x="4247897" y="2608107"/>
              <a:ext cx="1371600" cy="210312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App subnet (private)</a:t>
              </a:r>
            </a:p>
          </p:txBody>
        </p:sp>
        <p:pic>
          <p:nvPicPr>
            <p:cNvPr id="36" name="Graphic 35" descr="Private subnet group icon. ">
              <a:extLst>
                <a:ext uri="{FF2B5EF4-FFF2-40B4-BE49-F238E27FC236}">
                  <a16:creationId xmlns:a16="http://schemas.microsoft.com/office/drawing/2014/main" id="{A2EE27BD-B29D-41AC-5BEC-0370CF075366}"/>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71307" y="2609204"/>
              <a:ext cx="365760" cy="365760"/>
            </a:xfrm>
            <a:prstGeom prst="rect">
              <a:avLst/>
            </a:prstGeom>
          </p:spPr>
        </p:pic>
      </p:grpSp>
      <p:grpSp>
        <p:nvGrpSpPr>
          <p:cNvPr id="37" name="Group 36" descr="Private subnet group.">
            <a:extLst>
              <a:ext uri="{FF2B5EF4-FFF2-40B4-BE49-F238E27FC236}">
                <a16:creationId xmlns:a16="http://schemas.microsoft.com/office/drawing/2014/main" id="{E64A4747-114B-3C3B-B531-B2672C96B12D}"/>
              </a:ext>
            </a:extLst>
          </p:cNvPr>
          <p:cNvGrpSpPr/>
          <p:nvPr/>
        </p:nvGrpSpPr>
        <p:grpSpPr>
          <a:xfrm>
            <a:off x="1061158" y="6373556"/>
            <a:ext cx="1371600" cy="1463041"/>
            <a:chOff x="4247897" y="2608106"/>
            <a:chExt cx="1371600" cy="1463041"/>
          </a:xfrm>
        </p:grpSpPr>
        <p:sp>
          <p:nvSpPr>
            <p:cNvPr id="38" name="Rectangle 37">
              <a:extLst>
                <a:ext uri="{FF2B5EF4-FFF2-40B4-BE49-F238E27FC236}">
                  <a16:creationId xmlns:a16="http://schemas.microsoft.com/office/drawing/2014/main" id="{F49C155C-3CB8-E38A-C69A-6443AD878097}"/>
                </a:ext>
              </a:extLst>
            </p:cNvPr>
            <p:cNvSpPr/>
            <p:nvPr/>
          </p:nvSpPr>
          <p:spPr>
            <a:xfrm>
              <a:off x="4247897" y="2608107"/>
              <a:ext cx="1371600" cy="146304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a:solidFill>
                    <a:schemeClr val="tx2">
                      <a:lumMod val="75000"/>
                      <a:lumOff val="25000"/>
                    </a:schemeClr>
                  </a:solidFill>
                  <a:latin typeface="Arial" panose="020B0604020202020204" pitchFamily="34" charset="0"/>
                  <a:cs typeface="Arial" panose="020B0604020202020204" pitchFamily="34" charset="0"/>
                </a:rPr>
                <a:t>DB subnet</a:t>
              </a:r>
              <a:r>
                <a:rPr lang="en-US" sz="900" b="1">
                  <a:solidFill>
                    <a:schemeClr val="tx2">
                      <a:lumMod val="75000"/>
                      <a:lumOff val="25000"/>
                    </a:schemeClr>
                  </a:solidFill>
                  <a:latin typeface="Arial" panose="020B0604020202020204" pitchFamily="34" charset="0"/>
                  <a:cs typeface="Arial" panose="020B0604020202020204" pitchFamily="34" charset="0"/>
                </a:rPr>
                <a:t> (private)</a:t>
              </a:r>
              <a:endParaRPr lang="en-US" sz="900">
                <a:solidFill>
                  <a:schemeClr val="tx2">
                    <a:lumMod val="75000"/>
                    <a:lumOff val="25000"/>
                  </a:schemeClr>
                </a:solidFill>
                <a:latin typeface="Arial" panose="020B0604020202020204" pitchFamily="34" charset="0"/>
                <a:cs typeface="Arial" panose="020B0604020202020204" pitchFamily="34" charset="0"/>
              </a:endParaRPr>
            </a:p>
          </p:txBody>
        </p:sp>
        <p:pic>
          <p:nvPicPr>
            <p:cNvPr id="39" name="Graphic 38" descr="Private subnet group icon. ">
              <a:extLst>
                <a:ext uri="{FF2B5EF4-FFF2-40B4-BE49-F238E27FC236}">
                  <a16:creationId xmlns:a16="http://schemas.microsoft.com/office/drawing/2014/main" id="{65283C20-DECC-5F75-79F5-3E471BA4D7E4}"/>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48226" y="2608106"/>
              <a:ext cx="365760" cy="365760"/>
            </a:xfrm>
            <a:prstGeom prst="rect">
              <a:avLst/>
            </a:prstGeom>
          </p:spPr>
        </p:pic>
      </p:grpSp>
      <p:grpSp>
        <p:nvGrpSpPr>
          <p:cNvPr id="40" name="Group 39" descr="Private subnet group.">
            <a:extLst>
              <a:ext uri="{FF2B5EF4-FFF2-40B4-BE49-F238E27FC236}">
                <a16:creationId xmlns:a16="http://schemas.microsoft.com/office/drawing/2014/main" id="{E3F444EF-C144-9F6E-41BB-B8DE30DD62CE}"/>
              </a:ext>
            </a:extLst>
          </p:cNvPr>
          <p:cNvGrpSpPr/>
          <p:nvPr/>
        </p:nvGrpSpPr>
        <p:grpSpPr>
          <a:xfrm>
            <a:off x="3673219" y="6400316"/>
            <a:ext cx="1371600" cy="1463040"/>
            <a:chOff x="4247897" y="2608107"/>
            <a:chExt cx="1371600" cy="1463040"/>
          </a:xfrm>
        </p:grpSpPr>
        <p:sp>
          <p:nvSpPr>
            <p:cNvPr id="41" name="Rectangle 40">
              <a:extLst>
                <a:ext uri="{FF2B5EF4-FFF2-40B4-BE49-F238E27FC236}">
                  <a16:creationId xmlns:a16="http://schemas.microsoft.com/office/drawing/2014/main" id="{EEB02184-7F47-81E0-C3F9-B5BEBE6B513C}"/>
                </a:ext>
              </a:extLst>
            </p:cNvPr>
            <p:cNvSpPr/>
            <p:nvPr/>
          </p:nvSpPr>
          <p:spPr>
            <a:xfrm>
              <a:off x="4247897" y="2608107"/>
              <a:ext cx="1371600" cy="1463040"/>
            </a:xfrm>
            <a:prstGeom prst="rect">
              <a:avLst/>
            </a:prstGeom>
            <a:solidFill>
              <a:schemeClr val="accent4">
                <a:lumMod val="20000"/>
                <a:lumOff val="80000"/>
              </a:schemeClr>
            </a:solidFill>
            <a:ln w="15875">
              <a:solidFill>
                <a:schemeClr val="accent4">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a:defRPr/>
              </a:pPr>
              <a:r>
                <a:rPr lang="en-US" sz="900" b="1">
                  <a:solidFill>
                    <a:schemeClr val="tx2">
                      <a:lumMod val="75000"/>
                      <a:lumOff val="25000"/>
                    </a:schemeClr>
                  </a:solidFill>
                  <a:latin typeface="Arial" panose="020B0604020202020204" pitchFamily="34" charset="0"/>
                  <a:cs typeface="Arial" panose="020B0604020202020204" pitchFamily="34" charset="0"/>
                </a:rPr>
                <a:t>DB subnet (private)</a:t>
              </a:r>
            </a:p>
          </p:txBody>
        </p:sp>
        <p:pic>
          <p:nvPicPr>
            <p:cNvPr id="42" name="Graphic 41" descr="Private subnet group icon. ">
              <a:extLst>
                <a:ext uri="{FF2B5EF4-FFF2-40B4-BE49-F238E27FC236}">
                  <a16:creationId xmlns:a16="http://schemas.microsoft.com/office/drawing/2014/main" id="{F85AEEE8-2B39-A3AF-CECA-F7091F1B9501}"/>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4271307" y="2609204"/>
              <a:ext cx="365760" cy="365760"/>
            </a:xfrm>
            <a:prstGeom prst="rect">
              <a:avLst/>
            </a:prstGeom>
          </p:spPr>
        </p:pic>
      </p:grpSp>
      <p:grpSp>
        <p:nvGrpSpPr>
          <p:cNvPr id="43" name="Group 42" descr="Auto Scaling group.">
            <a:extLst>
              <a:ext uri="{FF2B5EF4-FFF2-40B4-BE49-F238E27FC236}">
                <a16:creationId xmlns:a16="http://schemas.microsoft.com/office/drawing/2014/main" id="{E40B3F37-D181-DF02-E0C7-3F15FF399990}"/>
              </a:ext>
            </a:extLst>
          </p:cNvPr>
          <p:cNvGrpSpPr/>
          <p:nvPr/>
        </p:nvGrpSpPr>
        <p:grpSpPr>
          <a:xfrm>
            <a:off x="1111992" y="4436992"/>
            <a:ext cx="3931920" cy="914401"/>
            <a:chOff x="-800380" y="2693338"/>
            <a:chExt cx="3931920" cy="914401"/>
          </a:xfrm>
        </p:grpSpPr>
        <p:sp>
          <p:nvSpPr>
            <p:cNvPr id="44" name="Rectangle 43">
              <a:extLst>
                <a:ext uri="{FF2B5EF4-FFF2-40B4-BE49-F238E27FC236}">
                  <a16:creationId xmlns:a16="http://schemas.microsoft.com/office/drawing/2014/main" id="{43E52E75-98C0-E4E5-47EB-BEF6FF32251D}"/>
                </a:ext>
              </a:extLst>
            </p:cNvPr>
            <p:cNvSpPr/>
            <p:nvPr/>
          </p:nvSpPr>
          <p:spPr>
            <a:xfrm>
              <a:off x="-800380" y="2693339"/>
              <a:ext cx="3931920" cy="914400"/>
            </a:xfrm>
            <a:prstGeom prst="rect">
              <a:avLst/>
            </a:prstGeom>
            <a:noFill/>
            <a:ln w="15875">
              <a:solidFill>
                <a:srgbClr val="ED7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900">
                <a:solidFill>
                  <a:schemeClr val="tx1"/>
                </a:solidFill>
                <a:latin typeface="Arial" panose="020B0604020202020204" pitchFamily="34" charset="0"/>
                <a:cs typeface="Arial" panose="020B0604020202020204" pitchFamily="34" charset="0"/>
              </a:endParaRPr>
            </a:p>
            <a:p>
              <a:pPr algn="ctr">
                <a:defRPr/>
              </a:pPr>
              <a:endParaRPr lang="en-US" sz="900">
                <a:solidFill>
                  <a:schemeClr val="tx1"/>
                </a:solidFill>
                <a:latin typeface="Arial" panose="020B0604020202020204" pitchFamily="34" charset="0"/>
                <a:cs typeface="Arial" panose="020B0604020202020204" pitchFamily="34" charset="0"/>
              </a:endParaRPr>
            </a:p>
            <a:p>
              <a:pPr algn="ctr">
                <a:defRPr/>
              </a:pPr>
              <a:r>
                <a:rPr lang="en-US" sz="900">
                  <a:solidFill>
                    <a:schemeClr val="tx1"/>
                  </a:solidFill>
                  <a:latin typeface="Arial" panose="020B0604020202020204" pitchFamily="34" charset="0"/>
                  <a:cs typeface="Arial" panose="020B0604020202020204" pitchFamily="34" charset="0"/>
                </a:rPr>
                <a:t>Auto </a:t>
              </a:r>
            </a:p>
            <a:p>
              <a:pPr algn="ctr">
                <a:defRPr/>
              </a:pPr>
              <a:r>
                <a:rPr lang="en-US" sz="900">
                  <a:solidFill>
                    <a:schemeClr val="tx1"/>
                  </a:solidFill>
                  <a:latin typeface="Arial" panose="020B0604020202020204" pitchFamily="34" charset="0"/>
                  <a:cs typeface="Arial" panose="020B0604020202020204" pitchFamily="34" charset="0"/>
                </a:rPr>
                <a:t>Scaling </a:t>
              </a:r>
            </a:p>
            <a:p>
              <a:pPr algn="ctr">
                <a:defRPr/>
              </a:pPr>
              <a:r>
                <a:rPr lang="en-US" sz="900">
                  <a:solidFill>
                    <a:schemeClr val="tx1"/>
                  </a:solidFill>
                  <a:latin typeface="Arial" panose="020B0604020202020204" pitchFamily="34" charset="0"/>
                  <a:cs typeface="Arial" panose="020B0604020202020204" pitchFamily="34" charset="0"/>
                </a:rPr>
                <a:t>group</a:t>
              </a:r>
            </a:p>
          </p:txBody>
        </p:sp>
        <p:pic>
          <p:nvPicPr>
            <p:cNvPr id="45" name="Graphic 44" descr="Auto Scaling group icon.">
              <a:extLst>
                <a:ext uri="{FF2B5EF4-FFF2-40B4-BE49-F238E27FC236}">
                  <a16:creationId xmlns:a16="http://schemas.microsoft.com/office/drawing/2014/main" id="{842F5AB9-DB30-BC02-1C8C-BAF3D3A5EF7C}"/>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1008741" y="2693338"/>
              <a:ext cx="365760" cy="365760"/>
            </a:xfrm>
            <a:prstGeom prst="rect">
              <a:avLst/>
            </a:prstGeom>
          </p:spPr>
        </p:pic>
      </p:grpSp>
      <p:pic>
        <p:nvPicPr>
          <p:cNvPr id="46" name="Graphic 45" descr="Instances instance icon for the Amazon EC2 service.">
            <a:extLst>
              <a:ext uri="{FF2B5EF4-FFF2-40B4-BE49-F238E27FC236}">
                <a16:creationId xmlns:a16="http://schemas.microsoft.com/office/drawing/2014/main" id="{C29DCF85-B1DF-DF1A-DB9C-EBB9F5C5798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492358" y="4693754"/>
            <a:ext cx="457200" cy="457200"/>
          </a:xfrm>
          <a:prstGeom prst="rect">
            <a:avLst/>
          </a:prstGeom>
        </p:spPr>
      </p:pic>
      <p:pic>
        <p:nvPicPr>
          <p:cNvPr id="47" name="Graphic 46" descr="Instances instance icon for the Amazon EC2 service.">
            <a:extLst>
              <a:ext uri="{FF2B5EF4-FFF2-40B4-BE49-F238E27FC236}">
                <a16:creationId xmlns:a16="http://schemas.microsoft.com/office/drawing/2014/main" id="{B72C665B-DE56-52D3-7304-3215DDE9606A}"/>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161589" y="4702946"/>
            <a:ext cx="457200" cy="457200"/>
          </a:xfrm>
          <a:prstGeom prst="rect">
            <a:avLst/>
          </a:prstGeom>
        </p:spPr>
      </p:pic>
      <p:sp>
        <p:nvSpPr>
          <p:cNvPr id="48" name="TextBox 16">
            <a:extLst>
              <a:ext uri="{FF2B5EF4-FFF2-40B4-BE49-F238E27FC236}">
                <a16:creationId xmlns:a16="http://schemas.microsoft.com/office/drawing/2014/main" id="{16F3B004-D4FB-78BC-1F59-578A94D8AD34}"/>
              </a:ext>
            </a:extLst>
          </p:cNvPr>
          <p:cNvSpPr txBox="1">
            <a:spLocks noChangeArrowheads="1"/>
          </p:cNvSpPr>
          <p:nvPr/>
        </p:nvSpPr>
        <p:spPr bwMode="auto">
          <a:xfrm>
            <a:off x="1027747" y="4541526"/>
            <a:ext cx="543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 servers</a:t>
            </a:r>
          </a:p>
        </p:txBody>
      </p:sp>
      <p:pic>
        <p:nvPicPr>
          <p:cNvPr id="57" name="Graphic 7" descr="Amazon Aurora service icon.">
            <a:extLst>
              <a:ext uri="{FF2B5EF4-FFF2-40B4-BE49-F238E27FC236}">
                <a16:creationId xmlns:a16="http://schemas.microsoft.com/office/drawing/2014/main" id="{C5DB9B17-232C-03EE-6CAC-99AD2C4EC3E2}"/>
              </a:ext>
            </a:extLst>
          </p:cNvPr>
          <p:cNvPicPr>
            <a:picLocks noChangeAspect="1" noChangeArrowheads="1"/>
          </p:cNvPicPr>
          <p:nvPr/>
        </p:nvPicPr>
        <p:blipFill>
          <a:blip r:embed="rId28">
            <a:extLst>
              <a:ext uri="{96DAC541-7B7A-43D3-8B79-37D633B846F1}">
                <asvg:svgBlip xmlns:asvg="http://schemas.microsoft.com/office/drawing/2016/SVG/main" r:embed="rId29"/>
              </a:ext>
            </a:extLst>
          </a:blip>
          <a:srcRect/>
          <a:stretch/>
        </p:blipFill>
        <p:spPr bwMode="auto">
          <a:xfrm>
            <a:off x="1560737" y="711200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9">
            <a:extLst>
              <a:ext uri="{FF2B5EF4-FFF2-40B4-BE49-F238E27FC236}">
                <a16:creationId xmlns:a16="http://schemas.microsoft.com/office/drawing/2014/main" id="{CBCB7BE4-F94A-67C6-7C11-4D562041A4FD}"/>
              </a:ext>
            </a:extLst>
          </p:cNvPr>
          <p:cNvSpPr txBox="1">
            <a:spLocks noChangeArrowheads="1"/>
          </p:cNvSpPr>
          <p:nvPr/>
        </p:nvSpPr>
        <p:spPr bwMode="auto">
          <a:xfrm>
            <a:off x="1012620" y="7433761"/>
            <a:ext cx="1369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Amazon Aurora (primary)</a:t>
            </a:r>
          </a:p>
        </p:txBody>
      </p:sp>
      <p:pic>
        <p:nvPicPr>
          <p:cNvPr id="60" name="Graphic 7" descr="Amazon Aurora service icon.">
            <a:extLst>
              <a:ext uri="{FF2B5EF4-FFF2-40B4-BE49-F238E27FC236}">
                <a16:creationId xmlns:a16="http://schemas.microsoft.com/office/drawing/2014/main" id="{007384CE-C009-FE66-729F-51B501FDCACC}"/>
              </a:ext>
            </a:extLst>
          </p:cNvPr>
          <p:cNvPicPr>
            <a:picLocks noChangeAspect="1" noChangeArrowheads="1"/>
          </p:cNvPicPr>
          <p:nvPr/>
        </p:nvPicPr>
        <p:blipFill>
          <a:blip r:embed="rId28">
            <a:extLst>
              <a:ext uri="{96DAC541-7B7A-43D3-8B79-37D633B846F1}">
                <asvg:svgBlip xmlns:asvg="http://schemas.microsoft.com/office/drawing/2016/SVG/main" r:embed="rId29"/>
              </a:ext>
            </a:extLst>
          </a:blip>
          <a:srcRect/>
          <a:stretch/>
        </p:blipFill>
        <p:spPr bwMode="auto">
          <a:xfrm>
            <a:off x="4145487" y="712650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9">
            <a:extLst>
              <a:ext uri="{FF2B5EF4-FFF2-40B4-BE49-F238E27FC236}">
                <a16:creationId xmlns:a16="http://schemas.microsoft.com/office/drawing/2014/main" id="{3DB383B3-D89E-997C-BF7C-E6638674F916}"/>
              </a:ext>
            </a:extLst>
          </p:cNvPr>
          <p:cNvSpPr txBox="1">
            <a:spLocks noChangeArrowheads="1"/>
          </p:cNvSpPr>
          <p:nvPr/>
        </p:nvSpPr>
        <p:spPr bwMode="auto">
          <a:xfrm>
            <a:off x="3597370" y="7448260"/>
            <a:ext cx="1369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Aurora Replica</a:t>
            </a:r>
          </a:p>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t>
            </a:r>
            <a:r>
              <a:rPr lang="en-US" altLang="en-US" sz="900" i="1">
                <a:latin typeface="Arial" panose="020B0604020202020204" pitchFamily="34" charset="0"/>
                <a:ea typeface="Amazon Ember" panose="020B0603020204020204" pitchFamily="34" charset="0"/>
                <a:cs typeface="Arial" panose="020B0604020202020204" pitchFamily="34" charset="0"/>
              </a:rPr>
              <a:t>standby)</a:t>
            </a:r>
            <a:endParaRPr lang="en-US" altLang="en-US" sz="900">
              <a:latin typeface="Arial" panose="020B0604020202020204" pitchFamily="34" charset="0"/>
              <a:ea typeface="Amazon Ember" panose="020B0603020204020204" pitchFamily="34" charset="0"/>
              <a:cs typeface="Arial" panose="020B0604020202020204" pitchFamily="34" charset="0"/>
            </a:endParaRPr>
          </a:p>
        </p:txBody>
      </p:sp>
      <p:pic>
        <p:nvPicPr>
          <p:cNvPr id="62" name="Graphic 15" descr="AWS Systems Manager service icon.">
            <a:extLst>
              <a:ext uri="{FF2B5EF4-FFF2-40B4-BE49-F238E27FC236}">
                <a16:creationId xmlns:a16="http://schemas.microsoft.com/office/drawing/2014/main" id="{F9DC43AA-6027-069A-AEBE-2B5E5E25A31C}"/>
              </a:ext>
            </a:extLst>
          </p:cNvPr>
          <p:cNvPicPr>
            <a:picLocks noChangeAspect="1" noChangeArrowheads="1"/>
          </p:cNvPicPr>
          <p:nvPr/>
        </p:nvPicPr>
        <p:blipFill>
          <a:blip r:embed="rId30">
            <a:extLst>
              <a:ext uri="{96DAC541-7B7A-43D3-8B79-37D633B846F1}">
                <asvg:svgBlip xmlns:asvg="http://schemas.microsoft.com/office/drawing/2016/SVG/main" r:embed="rId31"/>
              </a:ext>
            </a:extLst>
          </a:blip>
          <a:srcRect/>
          <a:stretch/>
        </p:blipFill>
        <p:spPr bwMode="auto">
          <a:xfrm>
            <a:off x="1289440" y="112004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TextBox 11">
            <a:extLst>
              <a:ext uri="{FF2B5EF4-FFF2-40B4-BE49-F238E27FC236}">
                <a16:creationId xmlns:a16="http://schemas.microsoft.com/office/drawing/2014/main" id="{FFAE4BC0-6931-3CBA-DF95-805BA3FB2E51}"/>
              </a:ext>
            </a:extLst>
          </p:cNvPr>
          <p:cNvSpPr txBox="1">
            <a:spLocks noChangeArrowheads="1"/>
          </p:cNvSpPr>
          <p:nvPr/>
        </p:nvSpPr>
        <p:spPr bwMode="auto">
          <a:xfrm>
            <a:off x="1076954" y="1494781"/>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SSM</a:t>
            </a:r>
          </a:p>
        </p:txBody>
      </p:sp>
      <p:pic>
        <p:nvPicPr>
          <p:cNvPr id="64" name="Graphic 8" descr="Amazon Simple Storage Service (Amazon S3) service icon.">
            <a:extLst>
              <a:ext uri="{FF2B5EF4-FFF2-40B4-BE49-F238E27FC236}">
                <a16:creationId xmlns:a16="http://schemas.microsoft.com/office/drawing/2014/main" id="{AE7BA7DE-939E-067D-DF6F-8B6C504FC780}"/>
              </a:ext>
            </a:extLst>
          </p:cNvPr>
          <p:cNvPicPr>
            <a:picLocks noChangeAspect="1" noChangeArrowheads="1"/>
          </p:cNvPicPr>
          <p:nvPr/>
        </p:nvPicPr>
        <p:blipFill>
          <a:blip r:embed="rId32">
            <a:extLst>
              <a:ext uri="{96DAC541-7B7A-43D3-8B79-37D633B846F1}">
                <asvg:svgBlip xmlns:asvg="http://schemas.microsoft.com/office/drawing/2016/SVG/main" r:embed="rId33"/>
              </a:ext>
            </a:extLst>
          </a:blip>
          <a:srcRect/>
          <a:stretch/>
        </p:blipFill>
        <p:spPr bwMode="auto">
          <a:xfrm>
            <a:off x="513366" y="144507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11">
            <a:extLst>
              <a:ext uri="{FF2B5EF4-FFF2-40B4-BE49-F238E27FC236}">
                <a16:creationId xmlns:a16="http://schemas.microsoft.com/office/drawing/2014/main" id="{C831D473-174B-5A2C-18F6-DF7C0ED47833}"/>
              </a:ext>
            </a:extLst>
          </p:cNvPr>
          <p:cNvSpPr txBox="1">
            <a:spLocks noChangeArrowheads="1"/>
          </p:cNvSpPr>
          <p:nvPr/>
        </p:nvSpPr>
        <p:spPr bwMode="auto">
          <a:xfrm>
            <a:off x="255046" y="1787364"/>
            <a:ext cx="8717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S3</a:t>
            </a:r>
          </a:p>
        </p:txBody>
      </p:sp>
      <p:sp>
        <p:nvSpPr>
          <p:cNvPr id="66" name="Freeform 59" descr="Ninety degree arrow pointing up to the right.">
            <a:extLst>
              <a:ext uri="{FF2B5EF4-FFF2-40B4-BE49-F238E27FC236}">
                <a16:creationId xmlns:a16="http://schemas.microsoft.com/office/drawing/2014/main" id="{2987186F-C41B-A33C-FBA8-7B893EAEC75F}"/>
              </a:ext>
            </a:extLst>
          </p:cNvPr>
          <p:cNvSpPr/>
          <p:nvPr/>
        </p:nvSpPr>
        <p:spPr>
          <a:xfrm rot="5400000" flipH="1">
            <a:off x="4076730" y="938929"/>
            <a:ext cx="457200" cy="237767"/>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7" name="Straight Arrow Connector 66" descr="Double pointing horizontal arrow.">
            <a:extLst>
              <a:ext uri="{FF2B5EF4-FFF2-40B4-BE49-F238E27FC236}">
                <a16:creationId xmlns:a16="http://schemas.microsoft.com/office/drawing/2014/main" id="{A2C61004-425E-12FB-4181-3000FFC920A6}"/>
              </a:ext>
            </a:extLst>
          </p:cNvPr>
          <p:cNvCxnSpPr/>
          <p:nvPr/>
        </p:nvCxnSpPr>
        <p:spPr>
          <a:xfrm>
            <a:off x="4618020" y="1488696"/>
            <a:ext cx="54864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descr="Double pointing horizontal arrow.">
            <a:extLst>
              <a:ext uri="{FF2B5EF4-FFF2-40B4-BE49-F238E27FC236}">
                <a16:creationId xmlns:a16="http://schemas.microsoft.com/office/drawing/2014/main" id="{D88E44A2-96C8-86D6-2AD4-E1D7C0181B60}"/>
              </a:ext>
            </a:extLst>
          </p:cNvPr>
          <p:cNvCxnSpPr/>
          <p:nvPr/>
        </p:nvCxnSpPr>
        <p:spPr>
          <a:xfrm>
            <a:off x="3133578" y="812757"/>
            <a:ext cx="64008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9" name="Freeform 59" descr="Ninety degree arrow pointing up to the right.">
            <a:extLst>
              <a:ext uri="{FF2B5EF4-FFF2-40B4-BE49-F238E27FC236}">
                <a16:creationId xmlns:a16="http://schemas.microsoft.com/office/drawing/2014/main" id="{21E62F68-7F3A-ABC9-B3EF-51B1C3CD99B1}"/>
              </a:ext>
            </a:extLst>
          </p:cNvPr>
          <p:cNvSpPr/>
          <p:nvPr/>
        </p:nvSpPr>
        <p:spPr>
          <a:xfrm rot="5400000" flipH="1">
            <a:off x="2421230" y="134835"/>
            <a:ext cx="340525" cy="65924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2" name="Graphic 71" descr="NAT gateway resource icon for the Amazon VPC service.&#10;">
            <a:extLst>
              <a:ext uri="{FF2B5EF4-FFF2-40B4-BE49-F238E27FC236}">
                <a16:creationId xmlns:a16="http://schemas.microsoft.com/office/drawing/2014/main" id="{394D8F00-36A9-6171-C6AB-3CB8C3F56D18}"/>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492358" y="2946522"/>
            <a:ext cx="365760" cy="365760"/>
          </a:xfrm>
          <a:prstGeom prst="rect">
            <a:avLst/>
          </a:prstGeom>
        </p:spPr>
      </p:pic>
      <p:pic>
        <p:nvPicPr>
          <p:cNvPr id="73" name="Graphic 72" descr="NAT gateway resource icon for the Amazon VPC service.&#10;">
            <a:extLst>
              <a:ext uri="{FF2B5EF4-FFF2-40B4-BE49-F238E27FC236}">
                <a16:creationId xmlns:a16="http://schemas.microsoft.com/office/drawing/2014/main" id="{887EB3F8-C997-3427-6E23-20B5AE4698B2}"/>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4192444" y="2947865"/>
            <a:ext cx="365760" cy="365760"/>
          </a:xfrm>
          <a:prstGeom prst="rect">
            <a:avLst/>
          </a:prstGeom>
        </p:spPr>
      </p:pic>
      <p:sp>
        <p:nvSpPr>
          <p:cNvPr id="74" name="TextBox 16">
            <a:extLst>
              <a:ext uri="{FF2B5EF4-FFF2-40B4-BE49-F238E27FC236}">
                <a16:creationId xmlns:a16="http://schemas.microsoft.com/office/drawing/2014/main" id="{C5D3B150-0FF7-F1DE-8AFE-3C80BE3311F3}"/>
              </a:ext>
            </a:extLst>
          </p:cNvPr>
          <p:cNvSpPr txBox="1">
            <a:spLocks noChangeArrowheads="1"/>
          </p:cNvSpPr>
          <p:nvPr/>
        </p:nvSpPr>
        <p:spPr bwMode="auto">
          <a:xfrm>
            <a:off x="1009150" y="2992627"/>
            <a:ext cx="524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NAT gateway</a:t>
            </a:r>
          </a:p>
        </p:txBody>
      </p:sp>
      <p:sp>
        <p:nvSpPr>
          <p:cNvPr id="76" name="TextBox 16">
            <a:extLst>
              <a:ext uri="{FF2B5EF4-FFF2-40B4-BE49-F238E27FC236}">
                <a16:creationId xmlns:a16="http://schemas.microsoft.com/office/drawing/2014/main" id="{599AADC3-1CE7-3A34-1153-EB6E05D0F349}"/>
              </a:ext>
            </a:extLst>
          </p:cNvPr>
          <p:cNvSpPr txBox="1">
            <a:spLocks noChangeArrowheads="1"/>
          </p:cNvSpPr>
          <p:nvPr/>
        </p:nvSpPr>
        <p:spPr bwMode="auto">
          <a:xfrm>
            <a:off x="4483775" y="4606016"/>
            <a:ext cx="543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App servers</a:t>
            </a:r>
          </a:p>
        </p:txBody>
      </p:sp>
      <p:sp>
        <p:nvSpPr>
          <p:cNvPr id="78" name="TextBox 16">
            <a:extLst>
              <a:ext uri="{FF2B5EF4-FFF2-40B4-BE49-F238E27FC236}">
                <a16:creationId xmlns:a16="http://schemas.microsoft.com/office/drawing/2014/main" id="{26552B19-ED2F-A564-0B3B-9E88F32D30EC}"/>
              </a:ext>
            </a:extLst>
          </p:cNvPr>
          <p:cNvSpPr txBox="1">
            <a:spLocks noChangeArrowheads="1"/>
          </p:cNvSpPr>
          <p:nvPr/>
        </p:nvSpPr>
        <p:spPr bwMode="auto">
          <a:xfrm>
            <a:off x="4569430" y="2981017"/>
            <a:ext cx="5243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NAT gateway</a:t>
            </a:r>
          </a:p>
        </p:txBody>
      </p:sp>
      <p:cxnSp>
        <p:nvCxnSpPr>
          <p:cNvPr id="79" name="Straight Arrow Connector 78" descr="Up pointing vertical arrow.">
            <a:extLst>
              <a:ext uri="{FF2B5EF4-FFF2-40B4-BE49-F238E27FC236}">
                <a16:creationId xmlns:a16="http://schemas.microsoft.com/office/drawing/2014/main" id="{6CB257A5-5703-B164-F2DD-A896257FA61D}"/>
              </a:ext>
            </a:extLst>
          </p:cNvPr>
          <p:cNvCxnSpPr/>
          <p:nvPr/>
        </p:nvCxnSpPr>
        <p:spPr>
          <a:xfrm rot="16200000">
            <a:off x="968196" y="4020779"/>
            <a:ext cx="1371600" cy="0"/>
          </a:xfrm>
          <a:prstGeom prst="straightConnector1">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descr="Up pointing vertical arrow.">
            <a:extLst>
              <a:ext uri="{FF2B5EF4-FFF2-40B4-BE49-F238E27FC236}">
                <a16:creationId xmlns:a16="http://schemas.microsoft.com/office/drawing/2014/main" id="{BF5E766C-4296-214E-5846-008464B3A3B7}"/>
              </a:ext>
            </a:extLst>
          </p:cNvPr>
          <p:cNvCxnSpPr>
            <a:cxnSpLocks/>
          </p:cNvCxnSpPr>
          <p:nvPr/>
        </p:nvCxnSpPr>
        <p:spPr>
          <a:xfrm flipH="1" flipV="1">
            <a:off x="4375324" y="3334979"/>
            <a:ext cx="0" cy="1367966"/>
          </a:xfrm>
          <a:prstGeom prst="straightConnector1">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Elbow Connector 22" descr="Elbow horizontal arrow pointing right (1).">
            <a:extLst>
              <a:ext uri="{FF2B5EF4-FFF2-40B4-BE49-F238E27FC236}">
                <a16:creationId xmlns:a16="http://schemas.microsoft.com/office/drawing/2014/main" id="{56F0E83C-98D6-80E9-ECB4-2B84D936D55C}"/>
              </a:ext>
            </a:extLst>
          </p:cNvPr>
          <p:cNvCxnSpPr>
            <a:cxnSpLocks/>
          </p:cNvCxnSpPr>
          <p:nvPr/>
        </p:nvCxnSpPr>
        <p:spPr>
          <a:xfrm rot="5400000" flipH="1" flipV="1">
            <a:off x="2019628" y="1973294"/>
            <a:ext cx="620576" cy="1325880"/>
          </a:xfrm>
          <a:prstGeom prst="bentConnector3">
            <a:avLst>
              <a:gd name="adj1" fmla="val 50000"/>
            </a:avLst>
          </a:prstGeom>
          <a:ln w="12700">
            <a:solidFill>
              <a:srgbClr val="FF0000"/>
            </a:solidFill>
            <a:prstDash val="lgDash"/>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AD9E68DF-3563-C87B-6184-94BD7772A8E7}"/>
              </a:ext>
            </a:extLst>
          </p:cNvPr>
          <p:cNvCxnSpPr>
            <a:cxnSpLocks/>
            <a:stCxn id="73" idx="0"/>
          </p:cNvCxnSpPr>
          <p:nvPr/>
        </p:nvCxnSpPr>
        <p:spPr>
          <a:xfrm rot="16200000" flipV="1">
            <a:off x="3396581" y="1969122"/>
            <a:ext cx="312386" cy="1645100"/>
          </a:xfrm>
          <a:prstGeom prst="bentConnector2">
            <a:avLst/>
          </a:prstGeom>
          <a:ln w="12700">
            <a:solidFill>
              <a:srgbClr val="FF0000"/>
            </a:solidFill>
            <a:prstDash val="lgDash"/>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842CD49C-EAD2-7C66-6866-70426292B0D5}"/>
              </a:ext>
            </a:extLst>
          </p:cNvPr>
          <p:cNvCxnSpPr>
            <a:cxnSpLocks/>
            <a:stCxn id="14" idx="1"/>
            <a:endCxn id="16" idx="0"/>
          </p:cNvCxnSpPr>
          <p:nvPr/>
        </p:nvCxnSpPr>
        <p:spPr>
          <a:xfrm rot="10800000" flipV="1">
            <a:off x="3057404" y="1485500"/>
            <a:ext cx="1194856" cy="383247"/>
          </a:xfrm>
          <a:prstGeom prst="bentConnector2">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8BD2E4F4-1E6E-B322-16E3-0ABA46146F30}"/>
              </a:ext>
            </a:extLst>
          </p:cNvPr>
          <p:cNvCxnSpPr>
            <a:cxnSpLocks/>
            <a:stCxn id="16" idx="2"/>
            <a:endCxn id="21" idx="0"/>
          </p:cNvCxnSpPr>
          <p:nvPr/>
        </p:nvCxnSpPr>
        <p:spPr>
          <a:xfrm>
            <a:off x="3057404" y="2325946"/>
            <a:ext cx="3840" cy="576174"/>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Connector: Elbow 116">
            <a:extLst>
              <a:ext uri="{FF2B5EF4-FFF2-40B4-BE49-F238E27FC236}">
                <a16:creationId xmlns:a16="http://schemas.microsoft.com/office/drawing/2014/main" id="{08D7F6EC-D2A4-72CD-1465-542772DD833E}"/>
              </a:ext>
            </a:extLst>
          </p:cNvPr>
          <p:cNvCxnSpPr>
            <a:cxnSpLocks/>
            <a:stCxn id="21" idx="1"/>
            <a:endCxn id="46" idx="3"/>
          </p:cNvCxnSpPr>
          <p:nvPr/>
        </p:nvCxnSpPr>
        <p:spPr>
          <a:xfrm rot="10800000" flipV="1">
            <a:off x="1949558" y="3130720"/>
            <a:ext cx="883086" cy="1791634"/>
          </a:xfrm>
          <a:prstGeom prst="bentConnector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E02D9138-BE4E-4C21-A61F-5170B9876F39}"/>
              </a:ext>
            </a:extLst>
          </p:cNvPr>
          <p:cNvCxnSpPr>
            <a:cxnSpLocks/>
            <a:stCxn id="21" idx="3"/>
            <a:endCxn id="47" idx="1"/>
          </p:cNvCxnSpPr>
          <p:nvPr/>
        </p:nvCxnSpPr>
        <p:spPr>
          <a:xfrm>
            <a:off x="3289846" y="3130720"/>
            <a:ext cx="871745" cy="1800826"/>
          </a:xfrm>
          <a:prstGeom prst="bentConnector3">
            <a:avLst>
              <a:gd name="adj1" fmla="val 50000"/>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Connector: Elbow 124">
            <a:extLst>
              <a:ext uri="{FF2B5EF4-FFF2-40B4-BE49-F238E27FC236}">
                <a16:creationId xmlns:a16="http://schemas.microsoft.com/office/drawing/2014/main" id="{CE7BE735-1E26-3C8D-D49D-0458731235C6}"/>
              </a:ext>
            </a:extLst>
          </p:cNvPr>
          <p:cNvCxnSpPr>
            <a:cxnSpLocks/>
          </p:cNvCxnSpPr>
          <p:nvPr/>
        </p:nvCxnSpPr>
        <p:spPr>
          <a:xfrm rot="16200000" flipV="1">
            <a:off x="-409481" y="3073021"/>
            <a:ext cx="2977281" cy="758580"/>
          </a:xfrm>
          <a:prstGeom prst="bentConnector3">
            <a:avLst>
              <a:gd name="adj1" fmla="val 687"/>
            </a:avLst>
          </a:prstGeom>
          <a:ln w="12700">
            <a:prstDash val="dashDot"/>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3" name="Connector: Elbow 132">
            <a:extLst>
              <a:ext uri="{FF2B5EF4-FFF2-40B4-BE49-F238E27FC236}">
                <a16:creationId xmlns:a16="http://schemas.microsoft.com/office/drawing/2014/main" id="{9F6C1BA9-CF82-2539-87B8-089154480819}"/>
              </a:ext>
            </a:extLst>
          </p:cNvPr>
          <p:cNvCxnSpPr>
            <a:cxnSpLocks/>
            <a:stCxn id="47" idx="3"/>
            <a:endCxn id="57" idx="0"/>
          </p:cNvCxnSpPr>
          <p:nvPr/>
        </p:nvCxnSpPr>
        <p:spPr>
          <a:xfrm flipH="1">
            <a:off x="1743617" y="4931548"/>
            <a:ext cx="2875172" cy="2180461"/>
          </a:xfrm>
          <a:prstGeom prst="bentConnector4">
            <a:avLst>
              <a:gd name="adj1" fmla="val -7951"/>
              <a:gd name="adj2" fmla="val 60669"/>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6" name="Connector: Elbow 145">
            <a:extLst>
              <a:ext uri="{FF2B5EF4-FFF2-40B4-BE49-F238E27FC236}">
                <a16:creationId xmlns:a16="http://schemas.microsoft.com/office/drawing/2014/main" id="{D2CCFD51-919D-14AA-86A4-8120396A11FD}"/>
              </a:ext>
            </a:extLst>
          </p:cNvPr>
          <p:cNvCxnSpPr>
            <a:cxnSpLocks/>
            <a:stCxn id="46" idx="1"/>
            <a:endCxn id="57" idx="1"/>
          </p:cNvCxnSpPr>
          <p:nvPr/>
        </p:nvCxnSpPr>
        <p:spPr>
          <a:xfrm rot="10800000" flipH="1" flipV="1">
            <a:off x="1492359" y="4922355"/>
            <a:ext cx="68379" cy="2372533"/>
          </a:xfrm>
          <a:prstGeom prst="bentConnector3">
            <a:avLst>
              <a:gd name="adj1" fmla="val -5113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BA69C5A7-05A9-BE1C-5ECC-D158057E5554}"/>
              </a:ext>
            </a:extLst>
          </p:cNvPr>
          <p:cNvCxnSpPr>
            <a:endCxn id="60" idx="1"/>
          </p:cNvCxnSpPr>
          <p:nvPr/>
        </p:nvCxnSpPr>
        <p:spPr>
          <a:xfrm>
            <a:off x="1948732" y="7294886"/>
            <a:ext cx="2196755" cy="14500"/>
          </a:xfrm>
          <a:prstGeom prst="straightConnector1">
            <a:avLst/>
          </a:prstGeom>
          <a:ln>
            <a:prstDash val="dashDot"/>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68" name="Graphic 167" descr="ElastiCache for Memcached resource icon for the Amazon ElastiCache service.">
            <a:extLst>
              <a:ext uri="{FF2B5EF4-FFF2-40B4-BE49-F238E27FC236}">
                <a16:creationId xmlns:a16="http://schemas.microsoft.com/office/drawing/2014/main" id="{BA2D3795-93B7-E3CA-27F7-B8ADA9F7B145}"/>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4668134" y="6854883"/>
            <a:ext cx="365760" cy="365760"/>
          </a:xfrm>
          <a:prstGeom prst="rect">
            <a:avLst/>
          </a:prstGeom>
        </p:spPr>
      </p:pic>
      <p:pic>
        <p:nvPicPr>
          <p:cNvPr id="169" name="Graphic 168" descr="ElastiCache for Memcached resource icon for the Amazon ElastiCache service.">
            <a:extLst>
              <a:ext uri="{FF2B5EF4-FFF2-40B4-BE49-F238E27FC236}">
                <a16:creationId xmlns:a16="http://schemas.microsoft.com/office/drawing/2014/main" id="{E19E4B50-B982-6DA2-D853-03F07B626EB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2088411" y="6801767"/>
            <a:ext cx="365760" cy="365760"/>
          </a:xfrm>
          <a:prstGeom prst="rect">
            <a:avLst/>
          </a:prstGeom>
        </p:spPr>
      </p:pic>
      <p:sp>
        <p:nvSpPr>
          <p:cNvPr id="172" name="TextBox 9">
            <a:extLst>
              <a:ext uri="{FF2B5EF4-FFF2-40B4-BE49-F238E27FC236}">
                <a16:creationId xmlns:a16="http://schemas.microsoft.com/office/drawing/2014/main" id="{7AB73FF5-BE1C-DF56-872B-21667EE5624C}"/>
              </a:ext>
            </a:extLst>
          </p:cNvPr>
          <p:cNvSpPr txBox="1">
            <a:spLocks noChangeArrowheads="1"/>
          </p:cNvSpPr>
          <p:nvPr/>
        </p:nvSpPr>
        <p:spPr bwMode="auto">
          <a:xfrm>
            <a:off x="4311238" y="6720768"/>
            <a:ext cx="9225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Memcached</a:t>
            </a:r>
          </a:p>
        </p:txBody>
      </p:sp>
      <p:sp>
        <p:nvSpPr>
          <p:cNvPr id="173" name="TextBox 9">
            <a:extLst>
              <a:ext uri="{FF2B5EF4-FFF2-40B4-BE49-F238E27FC236}">
                <a16:creationId xmlns:a16="http://schemas.microsoft.com/office/drawing/2014/main" id="{C9402C48-CB6C-F3C4-A608-C9553CC00A9E}"/>
              </a:ext>
            </a:extLst>
          </p:cNvPr>
          <p:cNvSpPr txBox="1">
            <a:spLocks noChangeArrowheads="1"/>
          </p:cNvSpPr>
          <p:nvPr/>
        </p:nvSpPr>
        <p:spPr bwMode="auto">
          <a:xfrm>
            <a:off x="1720960" y="6678216"/>
            <a:ext cx="92258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Memcached</a:t>
            </a:r>
          </a:p>
        </p:txBody>
      </p:sp>
      <p:sp>
        <p:nvSpPr>
          <p:cNvPr id="174" name="Oval 173">
            <a:extLst>
              <a:ext uri="{FF2B5EF4-FFF2-40B4-BE49-F238E27FC236}">
                <a16:creationId xmlns:a16="http://schemas.microsoft.com/office/drawing/2014/main" id="{E40CE301-B960-7E58-02D7-BCDAEF551EAE}"/>
              </a:ext>
            </a:extLst>
          </p:cNvPr>
          <p:cNvSpPr>
            <a:spLocks noChangeAspect="1"/>
          </p:cNvSpPr>
          <p:nvPr/>
        </p:nvSpPr>
        <p:spPr bwMode="auto">
          <a:xfrm>
            <a:off x="258665" y="2087456"/>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1</a:t>
            </a:r>
          </a:p>
        </p:txBody>
      </p:sp>
      <p:sp>
        <p:nvSpPr>
          <p:cNvPr id="175" name="Oval 174">
            <a:extLst>
              <a:ext uri="{FF2B5EF4-FFF2-40B4-BE49-F238E27FC236}">
                <a16:creationId xmlns:a16="http://schemas.microsoft.com/office/drawing/2014/main" id="{2408D504-5B45-35CE-A40F-85CB1B1F27FE}"/>
              </a:ext>
            </a:extLst>
          </p:cNvPr>
          <p:cNvSpPr>
            <a:spLocks noChangeAspect="1"/>
          </p:cNvSpPr>
          <p:nvPr/>
        </p:nvSpPr>
        <p:spPr bwMode="auto">
          <a:xfrm>
            <a:off x="3254695" y="1915360"/>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2</a:t>
            </a:r>
          </a:p>
        </p:txBody>
      </p:sp>
      <p:sp>
        <p:nvSpPr>
          <p:cNvPr id="176" name="Oval 175">
            <a:extLst>
              <a:ext uri="{FF2B5EF4-FFF2-40B4-BE49-F238E27FC236}">
                <a16:creationId xmlns:a16="http://schemas.microsoft.com/office/drawing/2014/main" id="{732B990D-66D3-E167-23C0-C02DEF3BF872}"/>
              </a:ext>
            </a:extLst>
          </p:cNvPr>
          <p:cNvSpPr>
            <a:spLocks noChangeAspect="1"/>
          </p:cNvSpPr>
          <p:nvPr/>
        </p:nvSpPr>
        <p:spPr bwMode="auto">
          <a:xfrm>
            <a:off x="2342713" y="1797664"/>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3</a:t>
            </a:r>
          </a:p>
        </p:txBody>
      </p:sp>
      <p:sp>
        <p:nvSpPr>
          <p:cNvPr id="177" name="Oval 176">
            <a:extLst>
              <a:ext uri="{FF2B5EF4-FFF2-40B4-BE49-F238E27FC236}">
                <a16:creationId xmlns:a16="http://schemas.microsoft.com/office/drawing/2014/main" id="{CE16C273-7C9B-9DE3-A3EC-E78CD6E311C5}"/>
              </a:ext>
            </a:extLst>
          </p:cNvPr>
          <p:cNvSpPr>
            <a:spLocks noChangeAspect="1"/>
          </p:cNvSpPr>
          <p:nvPr/>
        </p:nvSpPr>
        <p:spPr bwMode="auto">
          <a:xfrm>
            <a:off x="1073530" y="3413722"/>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4</a:t>
            </a:r>
          </a:p>
        </p:txBody>
      </p:sp>
      <p:sp>
        <p:nvSpPr>
          <p:cNvPr id="178" name="Oval 177">
            <a:extLst>
              <a:ext uri="{FF2B5EF4-FFF2-40B4-BE49-F238E27FC236}">
                <a16:creationId xmlns:a16="http://schemas.microsoft.com/office/drawing/2014/main" id="{E2D8C67E-927D-FB61-B224-1337BBAD87B2}"/>
              </a:ext>
            </a:extLst>
          </p:cNvPr>
          <p:cNvSpPr>
            <a:spLocks noChangeAspect="1"/>
          </p:cNvSpPr>
          <p:nvPr/>
        </p:nvSpPr>
        <p:spPr bwMode="auto">
          <a:xfrm>
            <a:off x="1073530" y="592202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5</a:t>
            </a:r>
          </a:p>
        </p:txBody>
      </p:sp>
      <p:sp>
        <p:nvSpPr>
          <p:cNvPr id="180" name="Oval 179">
            <a:extLst>
              <a:ext uri="{FF2B5EF4-FFF2-40B4-BE49-F238E27FC236}">
                <a16:creationId xmlns:a16="http://schemas.microsoft.com/office/drawing/2014/main" id="{521F87D4-F37B-D1B7-483A-C712E8D99A72}"/>
              </a:ext>
            </a:extLst>
          </p:cNvPr>
          <p:cNvSpPr>
            <a:spLocks noChangeAspect="1"/>
          </p:cNvSpPr>
          <p:nvPr/>
        </p:nvSpPr>
        <p:spPr bwMode="auto">
          <a:xfrm>
            <a:off x="1380565" y="7327133"/>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6</a:t>
            </a:r>
          </a:p>
        </p:txBody>
      </p:sp>
      <p:sp>
        <p:nvSpPr>
          <p:cNvPr id="183" name="Oval 182">
            <a:extLst>
              <a:ext uri="{FF2B5EF4-FFF2-40B4-BE49-F238E27FC236}">
                <a16:creationId xmlns:a16="http://schemas.microsoft.com/office/drawing/2014/main" id="{7AC1DFF6-7971-FD88-3282-7BBDFBB1256F}"/>
              </a:ext>
            </a:extLst>
          </p:cNvPr>
          <p:cNvSpPr>
            <a:spLocks noChangeAspect="1"/>
          </p:cNvSpPr>
          <p:nvPr/>
        </p:nvSpPr>
        <p:spPr bwMode="auto">
          <a:xfrm>
            <a:off x="1673893" y="505951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7</a:t>
            </a:r>
          </a:p>
        </p:txBody>
      </p:sp>
      <p:sp>
        <p:nvSpPr>
          <p:cNvPr id="184" name="Oval 183">
            <a:extLst>
              <a:ext uri="{FF2B5EF4-FFF2-40B4-BE49-F238E27FC236}">
                <a16:creationId xmlns:a16="http://schemas.microsoft.com/office/drawing/2014/main" id="{9D2170A6-555E-7181-F6D8-4D15F65DF190}"/>
              </a:ext>
            </a:extLst>
          </p:cNvPr>
          <p:cNvSpPr>
            <a:spLocks noChangeAspect="1"/>
          </p:cNvSpPr>
          <p:nvPr/>
        </p:nvSpPr>
        <p:spPr bwMode="auto">
          <a:xfrm>
            <a:off x="3254695" y="2919603"/>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1200" b="1">
                <a:solidFill>
                  <a:schemeClr val="bg1"/>
                </a:solidFill>
                <a:latin typeface="Arial" panose="020B0604020202020204" pitchFamily="34" charset="0"/>
                <a:cs typeface="Arial" panose="020B0604020202020204" pitchFamily="34" charset="0"/>
              </a:rPr>
              <a:t>9</a:t>
            </a:r>
          </a:p>
        </p:txBody>
      </p:sp>
      <p:sp>
        <p:nvSpPr>
          <p:cNvPr id="185" name="Oval 184">
            <a:extLst>
              <a:ext uri="{FF2B5EF4-FFF2-40B4-BE49-F238E27FC236}">
                <a16:creationId xmlns:a16="http://schemas.microsoft.com/office/drawing/2014/main" id="{981EAB4D-2F87-5FD1-E918-B350B0A774D7}"/>
              </a:ext>
            </a:extLst>
          </p:cNvPr>
          <p:cNvSpPr>
            <a:spLocks noChangeAspect="1"/>
          </p:cNvSpPr>
          <p:nvPr/>
        </p:nvSpPr>
        <p:spPr bwMode="auto">
          <a:xfrm>
            <a:off x="3294921" y="452006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10</a:t>
            </a:r>
          </a:p>
        </p:txBody>
      </p:sp>
      <p:sp>
        <p:nvSpPr>
          <p:cNvPr id="187" name="Oval 186">
            <a:extLst>
              <a:ext uri="{FF2B5EF4-FFF2-40B4-BE49-F238E27FC236}">
                <a16:creationId xmlns:a16="http://schemas.microsoft.com/office/drawing/2014/main" id="{95DD854D-0135-721A-ECE8-77AA245F79D8}"/>
              </a:ext>
            </a:extLst>
          </p:cNvPr>
          <p:cNvSpPr>
            <a:spLocks noChangeAspect="1"/>
          </p:cNvSpPr>
          <p:nvPr/>
        </p:nvSpPr>
        <p:spPr bwMode="auto">
          <a:xfrm>
            <a:off x="2555802" y="828595"/>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11</a:t>
            </a:r>
          </a:p>
        </p:txBody>
      </p:sp>
      <p:sp>
        <p:nvSpPr>
          <p:cNvPr id="188" name="Oval 187">
            <a:extLst>
              <a:ext uri="{FF2B5EF4-FFF2-40B4-BE49-F238E27FC236}">
                <a16:creationId xmlns:a16="http://schemas.microsoft.com/office/drawing/2014/main" id="{008FDD46-D4AA-5433-E307-A752EC609553}"/>
              </a:ext>
            </a:extLst>
          </p:cNvPr>
          <p:cNvSpPr>
            <a:spLocks noChangeAspect="1"/>
          </p:cNvSpPr>
          <p:nvPr/>
        </p:nvSpPr>
        <p:spPr bwMode="auto">
          <a:xfrm>
            <a:off x="4630857" y="1219447"/>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12</a:t>
            </a:r>
          </a:p>
        </p:txBody>
      </p:sp>
      <p:sp>
        <p:nvSpPr>
          <p:cNvPr id="189" name="Oval 188">
            <a:extLst>
              <a:ext uri="{FF2B5EF4-FFF2-40B4-BE49-F238E27FC236}">
                <a16:creationId xmlns:a16="http://schemas.microsoft.com/office/drawing/2014/main" id="{95DFE7D9-D655-ECDA-0119-F1A5A0B4BBCA}"/>
              </a:ext>
            </a:extLst>
          </p:cNvPr>
          <p:cNvSpPr>
            <a:spLocks noChangeAspect="1"/>
          </p:cNvSpPr>
          <p:nvPr/>
        </p:nvSpPr>
        <p:spPr bwMode="auto">
          <a:xfrm>
            <a:off x="4190873" y="597867"/>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13</a:t>
            </a:r>
          </a:p>
        </p:txBody>
      </p:sp>
      <p:sp>
        <p:nvSpPr>
          <p:cNvPr id="190" name="Oval 189">
            <a:extLst>
              <a:ext uri="{FF2B5EF4-FFF2-40B4-BE49-F238E27FC236}">
                <a16:creationId xmlns:a16="http://schemas.microsoft.com/office/drawing/2014/main" id="{6CF734FC-E12B-5039-A3A9-6A24F0B84904}"/>
              </a:ext>
            </a:extLst>
          </p:cNvPr>
          <p:cNvSpPr>
            <a:spLocks noChangeAspect="1"/>
          </p:cNvSpPr>
          <p:nvPr/>
        </p:nvSpPr>
        <p:spPr bwMode="auto">
          <a:xfrm>
            <a:off x="5558094" y="1262431"/>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14</a:t>
            </a:r>
          </a:p>
        </p:txBody>
      </p:sp>
      <p:sp>
        <p:nvSpPr>
          <p:cNvPr id="191" name="Oval 190">
            <a:extLst>
              <a:ext uri="{FF2B5EF4-FFF2-40B4-BE49-F238E27FC236}">
                <a16:creationId xmlns:a16="http://schemas.microsoft.com/office/drawing/2014/main" id="{FCC3D7D7-28BC-D56A-98E4-564205E0B76C}"/>
              </a:ext>
            </a:extLst>
          </p:cNvPr>
          <p:cNvSpPr>
            <a:spLocks noChangeAspect="1"/>
          </p:cNvSpPr>
          <p:nvPr/>
        </p:nvSpPr>
        <p:spPr bwMode="auto">
          <a:xfrm>
            <a:off x="1673893" y="1222180"/>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15</a:t>
            </a:r>
          </a:p>
        </p:txBody>
      </p:sp>
      <p:sp>
        <p:nvSpPr>
          <p:cNvPr id="192" name="Oval 191">
            <a:extLst>
              <a:ext uri="{FF2B5EF4-FFF2-40B4-BE49-F238E27FC236}">
                <a16:creationId xmlns:a16="http://schemas.microsoft.com/office/drawing/2014/main" id="{32D99899-6B0D-8FEA-11CA-B099A8F04A46}"/>
              </a:ext>
            </a:extLst>
          </p:cNvPr>
          <p:cNvSpPr>
            <a:spLocks noChangeAspect="1"/>
          </p:cNvSpPr>
          <p:nvPr/>
        </p:nvSpPr>
        <p:spPr bwMode="auto">
          <a:xfrm>
            <a:off x="318295" y="1579960"/>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16</a:t>
            </a:r>
          </a:p>
        </p:txBody>
      </p:sp>
      <p:sp>
        <p:nvSpPr>
          <p:cNvPr id="193" name="Oval 192">
            <a:extLst>
              <a:ext uri="{FF2B5EF4-FFF2-40B4-BE49-F238E27FC236}">
                <a16:creationId xmlns:a16="http://schemas.microsoft.com/office/drawing/2014/main" id="{133D3E33-367D-5D1C-0C63-8DC375918377}"/>
              </a:ext>
            </a:extLst>
          </p:cNvPr>
          <p:cNvSpPr>
            <a:spLocks noChangeAspect="1"/>
          </p:cNvSpPr>
          <p:nvPr/>
        </p:nvSpPr>
        <p:spPr bwMode="auto">
          <a:xfrm>
            <a:off x="4838161" y="7213139"/>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17</a:t>
            </a:r>
          </a:p>
        </p:txBody>
      </p:sp>
      <p:sp>
        <p:nvSpPr>
          <p:cNvPr id="194" name="Content Placeholder 2">
            <a:extLst>
              <a:ext uri="{FF2B5EF4-FFF2-40B4-BE49-F238E27FC236}">
                <a16:creationId xmlns:a16="http://schemas.microsoft.com/office/drawing/2014/main" id="{F97ABB78-F441-7E95-6D92-C38268F5E032}"/>
              </a:ext>
            </a:extLst>
          </p:cNvPr>
          <p:cNvSpPr>
            <a:spLocks noGrp="1"/>
          </p:cNvSpPr>
          <p:nvPr>
            <p:ph idx="1"/>
          </p:nvPr>
        </p:nvSpPr>
        <p:spPr>
          <a:xfrm>
            <a:off x="-5961258" y="27032"/>
            <a:ext cx="5857711" cy="10863575"/>
          </a:xfrm>
        </p:spPr>
        <p:txBody>
          <a:bodyPr>
            <a:noAutofit/>
          </a:bodyPr>
          <a:lstStyle/>
          <a:p>
            <a:pPr marL="0" indent="0">
              <a:buNone/>
            </a:pPr>
            <a:r>
              <a:rPr lang="en-US" sz="1000" b="1">
                <a:latin typeface="Century Gothic" panose="020B0502020202020204" pitchFamily="34" charset="0"/>
              </a:rPr>
              <a:t>How architecture addresses customer must-haves</a:t>
            </a:r>
          </a:p>
          <a:p>
            <a:pPr marL="0" indent="0">
              <a:buNone/>
            </a:pPr>
            <a:r>
              <a:rPr lang="en-US" sz="1000" b="1">
                <a:latin typeface="Century Gothic" panose="020B0502020202020204" pitchFamily="34" charset="0"/>
              </a:rPr>
              <a:t>Performance</a:t>
            </a:r>
          </a:p>
          <a:p>
            <a:pPr marL="228600" indent="-228600">
              <a:buFont typeface="+mj-lt"/>
              <a:buAutoNum type="arabicPeriod"/>
            </a:pPr>
            <a:r>
              <a:rPr lang="en-US" sz="1000" b="1">
                <a:latin typeface="Century Gothic" panose="020B0502020202020204" pitchFamily="34" charset="0"/>
              </a:rPr>
              <a:t>AWS’s ALB</a:t>
            </a:r>
            <a:r>
              <a:rPr lang="en-US" sz="1000">
                <a:latin typeface="Century Gothic" panose="020B0502020202020204" pitchFamily="34" charset="0"/>
              </a:rPr>
              <a:t> performs server health checks and routes traffic only to </a:t>
            </a:r>
            <a:r>
              <a:rPr lang="en-US" sz="1000" u="sng">
                <a:latin typeface="Century Gothic" panose="020B0502020202020204" pitchFamily="34" charset="0"/>
              </a:rPr>
              <a:t>healthy</a:t>
            </a:r>
            <a:r>
              <a:rPr lang="en-US" sz="1000">
                <a:latin typeface="Century Gothic" panose="020B0502020202020204" pitchFamily="34" charset="0"/>
              </a:rPr>
              <a:t> </a:t>
            </a:r>
            <a:r>
              <a:rPr lang="en-US" sz="1000" u="sng">
                <a:latin typeface="Century Gothic" panose="020B0502020202020204" pitchFamily="34" charset="0"/>
              </a:rPr>
              <a:t>instances</a:t>
            </a:r>
            <a:r>
              <a:rPr lang="en-US" sz="1000">
                <a:latin typeface="Century Gothic" panose="020B0502020202020204" pitchFamily="34" charset="0"/>
              </a:rPr>
              <a:t> – this ensures only healthy and running instances receive traffic</a:t>
            </a:r>
          </a:p>
          <a:p>
            <a:pPr marL="228600" indent="-228600">
              <a:buFont typeface="+mj-lt"/>
              <a:buAutoNum type="arabicPeriod"/>
            </a:pPr>
            <a:r>
              <a:rPr lang="en-US" sz="1000" b="1">
                <a:latin typeface="Century Gothic" panose="020B0502020202020204" pitchFamily="34" charset="0"/>
              </a:rPr>
              <a:t>ASG</a:t>
            </a:r>
            <a:r>
              <a:rPr lang="en-US" sz="1000">
                <a:latin typeface="Century Gothic" panose="020B0502020202020204" pitchFamily="34" charset="0"/>
              </a:rPr>
              <a:t> responds to traffic alarms by adding instances during peak traffic and scaling out when traffic reverts; ASG also responds to health checks by </a:t>
            </a:r>
            <a:r>
              <a:rPr lang="en-US" sz="1000" u="sng">
                <a:latin typeface="Century Gothic" panose="020B0502020202020204" pitchFamily="34" charset="0"/>
              </a:rPr>
              <a:t>terminating unhealthy instances </a:t>
            </a:r>
            <a:r>
              <a:rPr lang="en-US" sz="1000">
                <a:latin typeface="Century Gothic" panose="020B0502020202020204" pitchFamily="34" charset="0"/>
              </a:rPr>
              <a:t>and spinning up new ones – maintaining availability of adequate resources for client’s workload</a:t>
            </a:r>
          </a:p>
          <a:p>
            <a:pPr marL="228600" indent="-228600">
              <a:buFont typeface="+mj-lt"/>
              <a:buAutoNum type="arabicPeriod"/>
            </a:pPr>
            <a:r>
              <a:rPr lang="en-US" sz="1000">
                <a:latin typeface="Century Gothic" panose="020B0502020202020204" pitchFamily="34" charset="0"/>
              </a:rPr>
              <a:t>Multi-AZ ensures high availability, reliability and ensures client’s applications are almost available and guarantees strong client performance</a:t>
            </a:r>
          </a:p>
          <a:p>
            <a:pPr marL="228600" indent="-228600">
              <a:buFont typeface="+mj-lt"/>
              <a:buAutoNum type="arabicPeriod"/>
            </a:pPr>
            <a:r>
              <a:rPr lang="en-US" sz="1000" b="1">
                <a:latin typeface="Century Gothic" panose="020B0502020202020204" pitchFamily="34" charset="0"/>
              </a:rPr>
              <a:t>Aurora DB</a:t>
            </a:r>
            <a:r>
              <a:rPr lang="en-US" sz="1000">
                <a:latin typeface="Century Gothic" panose="020B0502020202020204" pitchFamily="34" charset="0"/>
              </a:rPr>
              <a:t> is an optimized DB with 5X speed of regular DB; Aurora has </a:t>
            </a:r>
            <a:r>
              <a:rPr lang="en-US" sz="1000" u="sng">
                <a:latin typeface="Century Gothic" panose="020B0502020202020204" pitchFamily="34" charset="0"/>
              </a:rPr>
              <a:t>automatic failover to read replica</a:t>
            </a:r>
            <a:r>
              <a:rPr lang="en-US" sz="1000">
                <a:latin typeface="Century Gothic" panose="020B0502020202020204" pitchFamily="34" charset="0"/>
              </a:rPr>
              <a:t>, ensuring reliability and performance of client’s network; Memcached (optional) is in-memory cache for faster read access.</a:t>
            </a:r>
          </a:p>
          <a:p>
            <a:pPr marL="228600" indent="-228600">
              <a:buFont typeface="+mj-lt"/>
              <a:buAutoNum type="arabicPeriod"/>
            </a:pPr>
            <a:r>
              <a:rPr lang="en-US" sz="1000" b="1">
                <a:latin typeface="Century Gothic" panose="020B0502020202020204" pitchFamily="34" charset="0"/>
              </a:rPr>
              <a:t>CloudFront</a:t>
            </a:r>
            <a:r>
              <a:rPr lang="en-US" sz="1000">
                <a:latin typeface="Century Gothic" panose="020B0502020202020204" pitchFamily="34" charset="0"/>
              </a:rPr>
              <a:t> CDN’s caching uses edge locations around the world to reduce latency and improve load times</a:t>
            </a:r>
          </a:p>
          <a:p>
            <a:pPr marL="228600" indent="-228600">
              <a:buFont typeface="+mj-lt"/>
              <a:buAutoNum type="arabicPeriod"/>
            </a:pPr>
            <a:r>
              <a:rPr lang="en-US" sz="1000" b="1">
                <a:latin typeface="Century Gothic" panose="020B0502020202020204" pitchFamily="34" charset="0"/>
              </a:rPr>
              <a:t>Automatic Backup </a:t>
            </a:r>
            <a:r>
              <a:rPr lang="en-US" sz="1000">
                <a:latin typeface="Century Gothic" panose="020B0502020202020204" pitchFamily="34" charset="0"/>
              </a:rPr>
              <a:t>into S3 buckets; and S3 is automatically replicated in multiple </a:t>
            </a:r>
            <a:r>
              <a:rPr lang="en-US" sz="1000" err="1">
                <a:latin typeface="Century Gothic" panose="020B0502020202020204" pitchFamily="34" charset="0"/>
              </a:rPr>
              <a:t>Azs</a:t>
            </a:r>
            <a:r>
              <a:rPr lang="en-US" sz="1000">
                <a:latin typeface="Century Gothic" panose="020B0502020202020204" pitchFamily="34" charset="0"/>
              </a:rPr>
              <a:t> ensuring reliability of backups and high availability</a:t>
            </a:r>
            <a:endParaRPr lang="en-US" sz="1000" b="1">
              <a:latin typeface="Century Gothic" panose="020B0502020202020204" pitchFamily="34" charset="0"/>
            </a:endParaRPr>
          </a:p>
          <a:p>
            <a:pPr marL="0" indent="0">
              <a:buNone/>
            </a:pPr>
            <a:endParaRPr lang="en-US" sz="1000" b="1">
              <a:latin typeface="Century Gothic" panose="020B0502020202020204" pitchFamily="34" charset="0"/>
            </a:endParaRPr>
          </a:p>
          <a:p>
            <a:pPr marL="0" indent="0">
              <a:buNone/>
            </a:pPr>
            <a:r>
              <a:rPr lang="en-US" sz="1000" b="1">
                <a:latin typeface="Century Gothic" panose="020B0502020202020204" pitchFamily="34" charset="0"/>
              </a:rPr>
              <a:t>Security</a:t>
            </a:r>
          </a:p>
          <a:p>
            <a:pPr marL="228600" indent="-228600">
              <a:buFont typeface="+mj-lt"/>
              <a:buAutoNum type="arabicPeriod"/>
            </a:pPr>
            <a:r>
              <a:rPr lang="en-US" sz="1000" b="1">
                <a:latin typeface="Century Gothic" panose="020B0502020202020204" pitchFamily="34" charset="0"/>
              </a:rPr>
              <a:t>Web/App tier </a:t>
            </a:r>
            <a:r>
              <a:rPr lang="en-US" sz="1000">
                <a:latin typeface="Century Gothic" panose="020B0502020202020204" pitchFamily="34" charset="0"/>
              </a:rPr>
              <a:t>servers in private subnets (access only through SSM or SSH on a bastion in the public subnet) (NAT gateways only for one-directional internet access)</a:t>
            </a:r>
          </a:p>
          <a:p>
            <a:pPr marL="228600" indent="-228600">
              <a:buFont typeface="+mj-lt"/>
              <a:buAutoNum type="arabicPeriod"/>
            </a:pPr>
            <a:r>
              <a:rPr lang="en-US" sz="1000" b="1">
                <a:latin typeface="Century Gothic" panose="020B0502020202020204" pitchFamily="34" charset="0"/>
              </a:rPr>
              <a:t>DB tier </a:t>
            </a:r>
            <a:r>
              <a:rPr lang="en-US" sz="1000">
                <a:latin typeface="Century Gothic" panose="020B0502020202020204" pitchFamily="34" charset="0"/>
              </a:rPr>
              <a:t>instances also in private isolated subnet; NACLs restrict access to traffic from Web/App tier</a:t>
            </a:r>
          </a:p>
          <a:p>
            <a:pPr marL="228600" indent="-228600">
              <a:buFont typeface="+mj-lt"/>
              <a:buAutoNum type="arabicPeriod"/>
            </a:pPr>
            <a:r>
              <a:rPr lang="en-US" sz="1000" b="1">
                <a:latin typeface="Century Gothic" panose="020B0502020202020204" pitchFamily="34" charset="0"/>
              </a:rPr>
              <a:t>Security Groups</a:t>
            </a:r>
            <a:r>
              <a:rPr lang="en-US" sz="1000">
                <a:latin typeface="Century Gothic" panose="020B0502020202020204" pitchFamily="34" charset="0"/>
              </a:rPr>
              <a:t> used to control all inbound and outbound traffic</a:t>
            </a:r>
          </a:p>
          <a:p>
            <a:pPr marL="525780" lvl="1" indent="-228600">
              <a:buFont typeface="+mj-lt"/>
              <a:buAutoNum type="arabicPeriod"/>
            </a:pPr>
            <a:r>
              <a:rPr lang="en-US" sz="1000">
                <a:latin typeface="Century Gothic" panose="020B0502020202020204" pitchFamily="34" charset="0"/>
              </a:rPr>
              <a:t>only ALB traffic allowed into the Web/App tier, and SSH port opened to access from public subnet via Bastion</a:t>
            </a:r>
          </a:p>
          <a:p>
            <a:pPr marL="525780" lvl="1" indent="-228600">
              <a:buFont typeface="+mj-lt"/>
              <a:buAutoNum type="arabicPeriod"/>
            </a:pPr>
            <a:r>
              <a:rPr lang="en-US" sz="1000">
                <a:latin typeface="Century Gothic" panose="020B0502020202020204" pitchFamily="34" charset="0"/>
              </a:rPr>
              <a:t>Only traffic from Web/App tier allowed into the DB tier</a:t>
            </a:r>
            <a:endParaRPr lang="en-US" sz="1000" b="1">
              <a:latin typeface="Century Gothic" panose="020B0502020202020204" pitchFamily="34" charset="0"/>
            </a:endParaRPr>
          </a:p>
          <a:p>
            <a:pPr marL="228600" indent="-228600">
              <a:buFont typeface="+mj-lt"/>
              <a:buAutoNum type="arabicPeriod"/>
            </a:pPr>
            <a:r>
              <a:rPr lang="en-US" sz="1000" b="1">
                <a:latin typeface="Century Gothic" panose="020B0502020202020204" pitchFamily="34" charset="0"/>
              </a:rPr>
              <a:t>SSL encryption</a:t>
            </a:r>
            <a:r>
              <a:rPr lang="en-US" sz="1000">
                <a:latin typeface="Century Gothic" panose="020B0502020202020204" pitchFamily="34" charset="0"/>
              </a:rPr>
              <a:t> via AWS Certificates Manager ensures customer’s payment information, personal data, etc. are encrypted while in transit</a:t>
            </a:r>
          </a:p>
          <a:p>
            <a:pPr marL="228600" indent="-228600">
              <a:buFont typeface="+mj-lt"/>
              <a:buAutoNum type="arabicPeriod"/>
            </a:pPr>
            <a:r>
              <a:rPr lang="en-US" sz="1000" b="1">
                <a:latin typeface="Century Gothic" panose="020B0502020202020204" pitchFamily="34" charset="0"/>
              </a:rPr>
              <a:t>Data-at-Rest</a:t>
            </a:r>
            <a:r>
              <a:rPr lang="en-US" sz="1000">
                <a:latin typeface="Century Gothic" panose="020B0502020202020204" pitchFamily="34" charset="0"/>
              </a:rPr>
              <a:t> can be enabled for data in S3, DB, EBS, Aurora and Memcached</a:t>
            </a:r>
          </a:p>
          <a:p>
            <a:pPr marL="228600" indent="-228600">
              <a:buFont typeface="+mj-lt"/>
              <a:buAutoNum type="arabicPeriod"/>
            </a:pPr>
            <a:r>
              <a:rPr lang="en-US" sz="1000" b="1">
                <a:latin typeface="Century Gothic" panose="020B0502020202020204" pitchFamily="34" charset="0"/>
              </a:rPr>
              <a:t>S3 Access management- </a:t>
            </a:r>
            <a:r>
              <a:rPr lang="en-US" sz="1000">
                <a:latin typeface="Century Gothic" panose="020B0502020202020204" pitchFamily="34" charset="0"/>
              </a:rPr>
              <a:t>restrict public access</a:t>
            </a:r>
            <a:endParaRPr lang="en-US" sz="1000" b="1">
              <a:latin typeface="Century Gothic" panose="020B0502020202020204" pitchFamily="34" charset="0"/>
            </a:endParaRPr>
          </a:p>
          <a:p>
            <a:pPr marL="228600" indent="-228600">
              <a:buFont typeface="+mj-lt"/>
              <a:buAutoNum type="arabicPeriod"/>
            </a:pPr>
            <a:r>
              <a:rPr lang="en-US" sz="1000">
                <a:latin typeface="Century Gothic" panose="020B0502020202020204" pitchFamily="34" charset="0"/>
              </a:rPr>
              <a:t>4 &amp; 5 above help with PCI compliance</a:t>
            </a:r>
          </a:p>
          <a:p>
            <a:pPr marL="228600" indent="-228600">
              <a:buFont typeface="+mj-lt"/>
              <a:buAutoNum type="arabicPeriod"/>
            </a:pPr>
            <a:r>
              <a:rPr lang="en-US" sz="1000" b="1">
                <a:latin typeface="Century Gothic" panose="020B0502020202020204" pitchFamily="34" charset="0"/>
              </a:rPr>
              <a:t>WAF and Shield</a:t>
            </a:r>
            <a:r>
              <a:rPr lang="en-US" sz="1000">
                <a:latin typeface="Century Gothic" panose="020B0502020202020204" pitchFamily="34" charset="0"/>
              </a:rPr>
              <a:t> for application level and network protection against attacks</a:t>
            </a:r>
          </a:p>
          <a:p>
            <a:pPr marL="228600" indent="-228600">
              <a:buFont typeface="+mj-lt"/>
              <a:buAutoNum type="arabicPeriod"/>
            </a:pPr>
            <a:endParaRPr lang="en-US" sz="1000" b="1">
              <a:latin typeface="Century Gothic" panose="020B0502020202020204" pitchFamily="34" charset="0"/>
            </a:endParaRPr>
          </a:p>
          <a:p>
            <a:pPr marL="0" indent="0">
              <a:buNone/>
            </a:pPr>
            <a:r>
              <a:rPr lang="en-US" sz="1000" b="1">
                <a:latin typeface="Century Gothic" panose="020B0502020202020204" pitchFamily="34" charset="0"/>
              </a:rPr>
              <a:t>PCI-Compliance</a:t>
            </a:r>
          </a:p>
          <a:p>
            <a:pPr marL="0" indent="0">
              <a:buNone/>
            </a:pPr>
            <a:r>
              <a:rPr lang="en-US" sz="1000">
                <a:latin typeface="Century Gothic" panose="020B0502020202020204" pitchFamily="34" charset="0"/>
              </a:rPr>
              <a:t>Several AWS services are covered under the AWS PCI DSS certification (payment card industry data security standard)</a:t>
            </a:r>
          </a:p>
          <a:p>
            <a:pPr marL="0" indent="0">
              <a:buNone/>
            </a:pPr>
            <a:r>
              <a:rPr lang="en-US" sz="1000" b="1">
                <a:latin typeface="Century Gothic" panose="020B0502020202020204" pitchFamily="34" charset="0"/>
              </a:rPr>
              <a:t>EC2</a:t>
            </a:r>
            <a:r>
              <a:rPr lang="en-US" sz="1000">
                <a:latin typeface="Century Gothic" panose="020B0502020202020204" pitchFamily="34" charset="0"/>
              </a:rPr>
              <a:t> for hosting workloads</a:t>
            </a:r>
          </a:p>
          <a:p>
            <a:pPr marL="0" indent="0">
              <a:buNone/>
            </a:pPr>
            <a:r>
              <a:rPr lang="en-US" sz="1000" b="1">
                <a:latin typeface="Century Gothic" panose="020B0502020202020204" pitchFamily="34" charset="0"/>
              </a:rPr>
              <a:t>S3</a:t>
            </a:r>
            <a:r>
              <a:rPr lang="en-US" sz="1000">
                <a:latin typeface="Century Gothic" panose="020B0502020202020204" pitchFamily="34" charset="0"/>
              </a:rPr>
              <a:t> for storing cardholder data securely with encryption</a:t>
            </a:r>
          </a:p>
          <a:p>
            <a:pPr marL="0" indent="0">
              <a:buNone/>
            </a:pPr>
            <a:r>
              <a:rPr lang="en-US" sz="1000" b="1">
                <a:latin typeface="Century Gothic" panose="020B0502020202020204" pitchFamily="34" charset="0"/>
              </a:rPr>
              <a:t>Aurora</a:t>
            </a:r>
            <a:r>
              <a:rPr lang="en-US" sz="1000">
                <a:latin typeface="Century Gothic" panose="020B0502020202020204" pitchFamily="34" charset="0"/>
              </a:rPr>
              <a:t> </a:t>
            </a:r>
            <a:r>
              <a:rPr lang="en-US" sz="1000" b="1">
                <a:latin typeface="Century Gothic" panose="020B0502020202020204" pitchFamily="34" charset="0"/>
              </a:rPr>
              <a:t>and Memcached </a:t>
            </a:r>
            <a:r>
              <a:rPr lang="en-US" sz="1000">
                <a:latin typeface="Century Gothic" panose="020B0502020202020204" pitchFamily="34" charset="0"/>
              </a:rPr>
              <a:t>for storing payment card data</a:t>
            </a:r>
          </a:p>
          <a:p>
            <a:pPr marL="0" indent="0">
              <a:buNone/>
            </a:pPr>
            <a:r>
              <a:rPr lang="en-US" sz="1000" b="1">
                <a:latin typeface="Century Gothic" panose="020B0502020202020204" pitchFamily="34" charset="0"/>
              </a:rPr>
              <a:t>ELB</a:t>
            </a:r>
            <a:r>
              <a:rPr lang="en-US" sz="1000">
                <a:latin typeface="Century Gothic" panose="020B0502020202020204" pitchFamily="34" charset="0"/>
              </a:rPr>
              <a:t> for securely distributing traffic</a:t>
            </a:r>
          </a:p>
          <a:p>
            <a:pPr marL="0" indent="0">
              <a:buNone/>
            </a:pPr>
            <a:r>
              <a:rPr lang="en-US" sz="1000">
                <a:latin typeface="Century Gothic" panose="020B0502020202020204" pitchFamily="34" charset="0"/>
              </a:rPr>
              <a:t>Steps we have taken to ensure PCI-compliance (customer size to configure AWS services to ensure PCI-compliance)</a:t>
            </a:r>
            <a:br>
              <a:rPr lang="en-US" sz="1000">
                <a:latin typeface="Century Gothic" panose="020B0502020202020204" pitchFamily="34" charset="0"/>
              </a:rPr>
            </a:br>
            <a:r>
              <a:rPr lang="en-US" sz="1000">
                <a:latin typeface="Century Gothic" panose="020B0502020202020204" pitchFamily="34" charset="0"/>
              </a:rPr>
              <a:t>1. </a:t>
            </a:r>
            <a:r>
              <a:rPr lang="en-US" sz="1000" b="1">
                <a:latin typeface="Century Gothic" panose="020B0502020202020204" pitchFamily="34" charset="0"/>
              </a:rPr>
              <a:t>Encryption:</a:t>
            </a:r>
            <a:r>
              <a:rPr lang="en-US" sz="1000">
                <a:latin typeface="Century Gothic" panose="020B0502020202020204" pitchFamily="34" charset="0"/>
              </a:rPr>
              <a:t> All cardholder information both at rest (in S3 and Aurora) or in transit are encrypted. We added both AWS Certificate Manager for SSL and KMS for at-rest encryption</a:t>
            </a:r>
          </a:p>
          <a:p>
            <a:pPr marL="0" indent="0">
              <a:buNone/>
            </a:pPr>
            <a:r>
              <a:rPr lang="en-US" sz="1000">
                <a:latin typeface="Century Gothic" panose="020B0502020202020204" pitchFamily="34" charset="0"/>
              </a:rPr>
              <a:t>2. </a:t>
            </a:r>
            <a:r>
              <a:rPr lang="en-US" sz="1000" b="1">
                <a:latin typeface="Century Gothic" panose="020B0502020202020204" pitchFamily="34" charset="0"/>
              </a:rPr>
              <a:t>Access control:</a:t>
            </a:r>
            <a:r>
              <a:rPr lang="en-US" sz="1000">
                <a:latin typeface="Century Gothic" panose="020B0502020202020204" pitchFamily="34" charset="0"/>
              </a:rPr>
              <a:t> strong access control using IAM policies, principle of Least Privilege, and MFA for accounts</a:t>
            </a:r>
          </a:p>
          <a:p>
            <a:pPr marL="0" indent="0">
              <a:buNone/>
            </a:pPr>
            <a:r>
              <a:rPr lang="en-US" sz="1000">
                <a:latin typeface="Century Gothic" panose="020B0502020202020204" pitchFamily="34" charset="0"/>
              </a:rPr>
              <a:t>3. </a:t>
            </a:r>
            <a:r>
              <a:rPr lang="en-US" sz="1000" b="1">
                <a:latin typeface="Century Gothic" panose="020B0502020202020204" pitchFamily="34" charset="0"/>
              </a:rPr>
              <a:t>Monitoring &amp; Logging: </a:t>
            </a:r>
            <a:r>
              <a:rPr lang="en-US" sz="1000">
                <a:latin typeface="Century Gothic" panose="020B0502020202020204" pitchFamily="34" charset="0"/>
              </a:rPr>
              <a:t>set up monitoring and alerts with centralized management (</a:t>
            </a:r>
            <a:r>
              <a:rPr lang="en-US" sz="1000" err="1">
                <a:latin typeface="Century Gothic" panose="020B0502020202020204" pitchFamily="34" charset="0"/>
              </a:rPr>
              <a:t>Cloudwatch</a:t>
            </a:r>
            <a:r>
              <a:rPr lang="en-US" sz="1000">
                <a:latin typeface="Century Gothic" panose="020B0502020202020204" pitchFamily="34" charset="0"/>
              </a:rPr>
              <a:t>, </a:t>
            </a:r>
            <a:r>
              <a:rPr lang="en-US" sz="1000" err="1">
                <a:latin typeface="Century Gothic" panose="020B0502020202020204" pitchFamily="34" charset="0"/>
              </a:rPr>
              <a:t>Cloudtrail</a:t>
            </a:r>
            <a:r>
              <a:rPr lang="en-US" sz="1000">
                <a:latin typeface="Century Gothic" panose="020B0502020202020204" pitchFamily="34" charset="0"/>
              </a:rPr>
              <a:t>, </a:t>
            </a:r>
            <a:r>
              <a:rPr lang="en-US" sz="1000" err="1">
                <a:latin typeface="Century Gothic" panose="020B0502020202020204" pitchFamily="34" charset="0"/>
              </a:rPr>
              <a:t>etc</a:t>
            </a:r>
            <a:r>
              <a:rPr lang="en-US" sz="1000">
                <a:latin typeface="Century Gothic" panose="020B0502020202020204" pitchFamily="34" charset="0"/>
              </a:rPr>
              <a:t>)</a:t>
            </a:r>
          </a:p>
          <a:p>
            <a:pPr marL="0" indent="0">
              <a:buNone/>
            </a:pPr>
            <a:r>
              <a:rPr lang="en-US" sz="1000">
                <a:latin typeface="Century Gothic" panose="020B0502020202020204" pitchFamily="34" charset="0"/>
              </a:rPr>
              <a:t>4. Patch Updates using SSM patch manager for vulnerability management</a:t>
            </a:r>
          </a:p>
          <a:p>
            <a:pPr marL="0" indent="0">
              <a:buNone/>
            </a:pPr>
            <a:endParaRPr lang="en-US" sz="1000" b="1">
              <a:latin typeface="Century Gothic" panose="020B0502020202020204" pitchFamily="34" charset="0"/>
            </a:endParaRPr>
          </a:p>
          <a:p>
            <a:pPr marL="0" indent="0">
              <a:buNone/>
            </a:pPr>
            <a:r>
              <a:rPr lang="en-US" sz="1000" b="1">
                <a:latin typeface="Century Gothic" panose="020B0502020202020204" pitchFamily="34" charset="0"/>
              </a:rPr>
              <a:t>Scalability for future group</a:t>
            </a:r>
          </a:p>
          <a:p>
            <a:pPr marL="228600" indent="-228600">
              <a:buAutoNum type="arabicPeriod"/>
            </a:pPr>
            <a:r>
              <a:rPr lang="en-US" sz="1000" b="1">
                <a:latin typeface="Century Gothic" panose="020B0502020202020204" pitchFamily="34" charset="0"/>
              </a:rPr>
              <a:t>New subnets</a:t>
            </a:r>
            <a:r>
              <a:rPr lang="en-US" sz="1000">
                <a:latin typeface="Century Gothic" panose="020B0502020202020204" pitchFamily="34" charset="0"/>
              </a:rPr>
              <a:t> can be added to existing VPC to for additional resources</a:t>
            </a:r>
          </a:p>
          <a:p>
            <a:pPr marL="228600" indent="-228600">
              <a:buAutoNum type="arabicPeriod"/>
            </a:pPr>
            <a:r>
              <a:rPr lang="en-US" sz="1000" b="1">
                <a:latin typeface="Century Gothic" panose="020B0502020202020204" pitchFamily="34" charset="0"/>
              </a:rPr>
              <a:t>ASG</a:t>
            </a:r>
            <a:r>
              <a:rPr lang="en-US" sz="1000">
                <a:latin typeface="Century Gothic" panose="020B0502020202020204" pitchFamily="34" charset="0"/>
              </a:rPr>
              <a:t> can scale-out as much as needed to support growth</a:t>
            </a:r>
          </a:p>
          <a:p>
            <a:pPr marL="228600" indent="-228600">
              <a:buAutoNum type="arabicPeriod"/>
            </a:pPr>
            <a:r>
              <a:rPr lang="en-US" sz="1000" b="1">
                <a:latin typeface="Century Gothic" panose="020B0502020202020204" pitchFamily="34" charset="0"/>
              </a:rPr>
              <a:t>S3</a:t>
            </a:r>
            <a:r>
              <a:rPr lang="en-US" sz="1000">
                <a:latin typeface="Century Gothic" panose="020B0502020202020204" pitchFamily="34" charset="0"/>
              </a:rPr>
              <a:t> storage automatically scales for more capacity</a:t>
            </a:r>
          </a:p>
          <a:p>
            <a:pPr marL="228600" indent="-228600">
              <a:buAutoNum type="arabicPeriod"/>
            </a:pPr>
            <a:r>
              <a:rPr lang="en-US" sz="1000" b="1">
                <a:latin typeface="Century Gothic" panose="020B0502020202020204" pitchFamily="34" charset="0"/>
              </a:rPr>
              <a:t>Aurora DB </a:t>
            </a:r>
            <a:r>
              <a:rPr lang="en-US" sz="1000">
                <a:latin typeface="Century Gothic" panose="020B0502020202020204" pitchFamily="34" charset="0"/>
              </a:rPr>
              <a:t>can add read replicas for read scaling, as well as DB storage scaling; also supports cross-region replication</a:t>
            </a:r>
          </a:p>
          <a:p>
            <a:pPr marL="228600" indent="-228600">
              <a:buAutoNum type="arabicPeriod"/>
            </a:pPr>
            <a:r>
              <a:rPr lang="en-US" sz="1000" b="1">
                <a:latin typeface="Century Gothic" panose="020B0502020202020204" pitchFamily="34" charset="0"/>
              </a:rPr>
              <a:t>Serverless options</a:t>
            </a:r>
            <a:r>
              <a:rPr lang="en-US" sz="1000">
                <a:latin typeface="Century Gothic" panose="020B0502020202020204" pitchFamily="34" charset="0"/>
              </a:rPr>
              <a:t> available for infinite scaling</a:t>
            </a:r>
          </a:p>
          <a:p>
            <a:pPr marL="0" indent="0">
              <a:buNone/>
            </a:pPr>
            <a:endParaRPr lang="en-US" sz="1000">
              <a:latin typeface="Century Gothic" panose="020B0502020202020204" pitchFamily="34" charset="0"/>
            </a:endParaRPr>
          </a:p>
          <a:p>
            <a:pPr marL="0" indent="0">
              <a:buNone/>
            </a:pPr>
            <a:r>
              <a:rPr lang="en-US" sz="1000" b="1">
                <a:latin typeface="Century Gothic" panose="020B0502020202020204" pitchFamily="34" charset="0"/>
              </a:rPr>
              <a:t>Cost Optimization</a:t>
            </a:r>
          </a:p>
          <a:p>
            <a:pPr marL="228600" indent="-228600">
              <a:buAutoNum type="arabicPeriod"/>
            </a:pPr>
            <a:r>
              <a:rPr lang="en-US" sz="1000" b="1">
                <a:latin typeface="Century Gothic" panose="020B0502020202020204" pitchFamily="34" charset="0"/>
              </a:rPr>
              <a:t>Reserved instances</a:t>
            </a:r>
            <a:r>
              <a:rPr lang="en-US" sz="1000">
                <a:latin typeface="Century Gothic" panose="020B0502020202020204" pitchFamily="34" charset="0"/>
              </a:rPr>
              <a:t> and on-demand during scale-out</a:t>
            </a:r>
          </a:p>
          <a:p>
            <a:pPr marL="228600" indent="-228600">
              <a:buAutoNum type="arabicPeriod"/>
            </a:pPr>
            <a:r>
              <a:rPr lang="en-US" sz="1000" b="1">
                <a:latin typeface="Century Gothic" panose="020B0502020202020204" pitchFamily="34" charset="0"/>
              </a:rPr>
              <a:t>AWS tools – Cost Explorer and Budget-</a:t>
            </a:r>
            <a:r>
              <a:rPr lang="en-US" sz="1000">
                <a:latin typeface="Century Gothic" panose="020B0502020202020204" pitchFamily="34" charset="0"/>
              </a:rPr>
              <a:t> for line of sight to costs management</a:t>
            </a:r>
          </a:p>
          <a:p>
            <a:pPr marL="228600" indent="-228600">
              <a:buAutoNum type="arabicPeriod"/>
            </a:pPr>
            <a:r>
              <a:rPr lang="en-US" sz="1000" b="1">
                <a:latin typeface="Century Gothic" panose="020B0502020202020204" pitchFamily="34" charset="0"/>
              </a:rPr>
              <a:t>S3 tiers</a:t>
            </a:r>
            <a:r>
              <a:rPr lang="en-US" sz="1000">
                <a:latin typeface="Century Gothic" panose="020B0502020202020204" pitchFamily="34" charset="0"/>
              </a:rPr>
              <a:t> and lifecycle policies to save costs</a:t>
            </a:r>
          </a:p>
          <a:p>
            <a:pPr marL="0" indent="0">
              <a:buNone/>
            </a:pPr>
            <a:endParaRPr lang="en-US" sz="1000" b="1">
              <a:latin typeface="Century Gothic" panose="020B0502020202020204" pitchFamily="34" charset="0"/>
            </a:endParaRPr>
          </a:p>
          <a:p>
            <a:pPr marL="0" indent="0">
              <a:buNone/>
            </a:pPr>
            <a:r>
              <a:rPr lang="en-US" sz="1000" b="1">
                <a:latin typeface="Century Gothic" panose="020B0502020202020204" pitchFamily="34" charset="0"/>
              </a:rPr>
              <a:t>Low Maintenance</a:t>
            </a:r>
          </a:p>
          <a:p>
            <a:pPr marL="228600" indent="-228600">
              <a:buAutoNum type="arabicPeriod"/>
            </a:pPr>
            <a:r>
              <a:rPr lang="en-US" sz="1000" b="1">
                <a:latin typeface="Century Gothic" panose="020B0502020202020204" pitchFamily="34" charset="0"/>
              </a:rPr>
              <a:t>AWS Backup</a:t>
            </a:r>
            <a:r>
              <a:rPr lang="en-US" sz="1000">
                <a:latin typeface="Century Gothic" panose="020B0502020202020204" pitchFamily="34" charset="0"/>
              </a:rPr>
              <a:t> for automated backup with retention policies</a:t>
            </a:r>
          </a:p>
          <a:p>
            <a:pPr marL="228600" indent="-228600">
              <a:buAutoNum type="arabicPeriod"/>
            </a:pPr>
            <a:r>
              <a:rPr lang="en-US" sz="1000" b="1">
                <a:latin typeface="Century Gothic" panose="020B0502020202020204" pitchFamily="34" charset="0"/>
              </a:rPr>
              <a:t>Aurora DB </a:t>
            </a:r>
            <a:r>
              <a:rPr lang="en-US" sz="1000">
                <a:latin typeface="Century Gothic" panose="020B0502020202020204" pitchFamily="34" charset="0"/>
              </a:rPr>
              <a:t>is managed services – automatic backup, automatic failover, and automatic scaling with little manual intervention</a:t>
            </a:r>
          </a:p>
          <a:p>
            <a:pPr marL="228600" indent="-228600">
              <a:buAutoNum type="arabicPeriod"/>
            </a:pPr>
            <a:r>
              <a:rPr lang="en-US" sz="1000" b="1">
                <a:latin typeface="Century Gothic" panose="020B0502020202020204" pitchFamily="34" charset="0"/>
              </a:rPr>
              <a:t>ASG </a:t>
            </a:r>
            <a:r>
              <a:rPr lang="en-US" sz="1000">
                <a:latin typeface="Century Gothic" panose="020B0502020202020204" pitchFamily="34" charset="0"/>
              </a:rPr>
              <a:t>handles server scaling automatically on demand</a:t>
            </a:r>
          </a:p>
          <a:p>
            <a:pPr marL="228600" indent="-228600">
              <a:buAutoNum type="arabicPeriod"/>
            </a:pPr>
            <a:r>
              <a:rPr lang="en-US" sz="1000" b="1">
                <a:latin typeface="Century Gothic" panose="020B0502020202020204" pitchFamily="34" charset="0"/>
              </a:rPr>
              <a:t>Monitoring &amp; Alerts </a:t>
            </a:r>
            <a:r>
              <a:rPr lang="en-US" sz="1000">
                <a:latin typeface="Century Gothic" panose="020B0502020202020204" pitchFamily="34" charset="0"/>
              </a:rPr>
              <a:t>alarms based on thresholds, and SNS for alerts; also can use managed services like Lambda to create automatic actions triggered by alarms</a:t>
            </a:r>
          </a:p>
          <a:p>
            <a:pPr marL="228600" indent="-228600">
              <a:buAutoNum type="arabicPeriod"/>
            </a:pPr>
            <a:r>
              <a:rPr lang="en-US" sz="1000" b="1">
                <a:latin typeface="Century Gothic" panose="020B0502020202020204" pitchFamily="34" charset="0"/>
              </a:rPr>
              <a:t>SSM patch manager </a:t>
            </a:r>
            <a:r>
              <a:rPr lang="en-US" sz="1000">
                <a:latin typeface="Century Gothic" panose="020B0502020202020204" pitchFamily="34" charset="0"/>
              </a:rPr>
              <a:t>for automatic patching of managed instances with timely security updates</a:t>
            </a:r>
          </a:p>
          <a:p>
            <a:pPr marL="228600" indent="-228600">
              <a:buAutoNum type="arabicPeriod"/>
            </a:pPr>
            <a:r>
              <a:rPr lang="en-US" sz="1000" b="1">
                <a:latin typeface="Century Gothic" panose="020B0502020202020204" pitchFamily="34" charset="0"/>
              </a:rPr>
              <a:t>AWS CloudFormation </a:t>
            </a:r>
            <a:r>
              <a:rPr lang="en-US" sz="1000">
                <a:latin typeface="Century Gothic" panose="020B0502020202020204" pitchFamily="34" charset="0"/>
              </a:rPr>
              <a:t>automates provisioning, management, deployment and retirement of resources</a:t>
            </a:r>
          </a:p>
          <a:p>
            <a:pPr marL="228600" indent="-228600">
              <a:buAutoNum type="arabicPeriod"/>
            </a:pPr>
            <a:r>
              <a:rPr lang="en-US" sz="1000">
                <a:latin typeface="Century Gothic" panose="020B0502020202020204" pitchFamily="34" charset="0"/>
              </a:rPr>
              <a:t>Automatic tracking of costs and budgets via cost explorer</a:t>
            </a:r>
          </a:p>
        </p:txBody>
      </p:sp>
      <p:pic>
        <p:nvPicPr>
          <p:cNvPr id="7" name="Graphic 6" descr="AWS Backup service icon.">
            <a:extLst>
              <a:ext uri="{FF2B5EF4-FFF2-40B4-BE49-F238E27FC236}">
                <a16:creationId xmlns:a16="http://schemas.microsoft.com/office/drawing/2014/main" id="{C71CD54B-CE3C-F08F-8B9E-265F06A1615F}"/>
              </a:ext>
            </a:extLst>
          </p:cNvPr>
          <p:cNvPicPr>
            <a:picLocks noChangeAspect="1"/>
          </p:cNvPicPr>
          <p:nvPr/>
        </p:nvPicPr>
        <p:blipFill>
          <a:blip r:embed="rId38">
            <a:extLst>
              <a:ext uri="{96DAC541-7B7A-43D3-8B79-37D633B846F1}">
                <asvg:svgBlip xmlns:asvg="http://schemas.microsoft.com/office/drawing/2016/SVG/main" r:embed="rId39"/>
              </a:ext>
            </a:extLst>
          </a:blip>
          <a:srcRect/>
          <a:stretch/>
        </p:blipFill>
        <p:spPr>
          <a:xfrm>
            <a:off x="512704" y="933371"/>
            <a:ext cx="365760" cy="365760"/>
          </a:xfrm>
          <a:prstGeom prst="rect">
            <a:avLst/>
          </a:prstGeom>
        </p:spPr>
      </p:pic>
      <p:sp>
        <p:nvSpPr>
          <p:cNvPr id="49" name="TextBox 9">
            <a:extLst>
              <a:ext uri="{FF2B5EF4-FFF2-40B4-BE49-F238E27FC236}">
                <a16:creationId xmlns:a16="http://schemas.microsoft.com/office/drawing/2014/main" id="{7DAB4BCB-E89D-EE6C-24C4-93D04995F695}"/>
              </a:ext>
            </a:extLst>
          </p:cNvPr>
          <p:cNvSpPr txBox="1">
            <a:spLocks noChangeArrowheads="1"/>
          </p:cNvSpPr>
          <p:nvPr/>
        </p:nvSpPr>
        <p:spPr bwMode="auto">
          <a:xfrm>
            <a:off x="-88305" y="988713"/>
            <a:ext cx="767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Backup</a:t>
            </a:r>
          </a:p>
        </p:txBody>
      </p:sp>
      <p:cxnSp>
        <p:nvCxnSpPr>
          <p:cNvPr id="56" name="Straight Arrow Connector 55">
            <a:extLst>
              <a:ext uri="{FF2B5EF4-FFF2-40B4-BE49-F238E27FC236}">
                <a16:creationId xmlns:a16="http://schemas.microsoft.com/office/drawing/2014/main" id="{BBBF45A6-A913-6A38-33CA-CEDF53728658}"/>
              </a:ext>
            </a:extLst>
          </p:cNvPr>
          <p:cNvCxnSpPr>
            <a:cxnSpLocks/>
            <a:stCxn id="7" idx="2"/>
            <a:endCxn id="64" idx="0"/>
          </p:cNvCxnSpPr>
          <p:nvPr/>
        </p:nvCxnSpPr>
        <p:spPr>
          <a:xfrm>
            <a:off x="695584" y="1299131"/>
            <a:ext cx="662" cy="145940"/>
          </a:xfrm>
          <a:prstGeom prst="straightConnector1">
            <a:avLst/>
          </a:prstGeom>
          <a:ln>
            <a:solidFill>
              <a:schemeClr val="tx1">
                <a:lumMod val="50000"/>
                <a:lumOff val="50000"/>
              </a:schemeClr>
            </a:solidFill>
            <a:prstDash val="dashDot"/>
            <a:tailEnd type="triangle"/>
          </a:ln>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BC3B3D2F-077B-79A9-3FBC-50E4E7F61529}"/>
              </a:ext>
            </a:extLst>
          </p:cNvPr>
          <p:cNvSpPr>
            <a:spLocks noChangeAspect="1"/>
          </p:cNvSpPr>
          <p:nvPr/>
        </p:nvSpPr>
        <p:spPr bwMode="auto">
          <a:xfrm>
            <a:off x="864517" y="1048904"/>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17</a:t>
            </a:r>
          </a:p>
        </p:txBody>
      </p:sp>
      <p:sp>
        <p:nvSpPr>
          <p:cNvPr id="82" name="Content Placeholder 2">
            <a:extLst>
              <a:ext uri="{FF2B5EF4-FFF2-40B4-BE49-F238E27FC236}">
                <a16:creationId xmlns:a16="http://schemas.microsoft.com/office/drawing/2014/main" id="{C7CDEC45-ED0A-AC26-3969-9634EA32EDEE}"/>
              </a:ext>
            </a:extLst>
          </p:cNvPr>
          <p:cNvSpPr txBox="1">
            <a:spLocks/>
          </p:cNvSpPr>
          <p:nvPr/>
        </p:nvSpPr>
        <p:spPr>
          <a:xfrm>
            <a:off x="6020993" y="370790"/>
            <a:ext cx="5857711" cy="7077470"/>
          </a:xfrm>
          <a:prstGeom prst="rect">
            <a:avLst/>
          </a:prstGeom>
        </p:spPr>
        <p:txBody>
          <a:bodyPr vert="horz" lIns="91440" tIns="45720" rIns="91440" bIns="45720" rtlCol="0">
            <a:noAutofit/>
          </a:bodyPr>
          <a:lstStyle>
            <a:lvl1pPr marL="148590" indent="-148590" algn="l" defTabSz="594360" rtl="0" eaLnBrk="1" latinLnBrk="0" hangingPunct="1">
              <a:lnSpc>
                <a:spcPct val="90000"/>
              </a:lnSpc>
              <a:spcBef>
                <a:spcPts val="650"/>
              </a:spcBef>
              <a:buFont typeface="Arial" panose="020B0604020202020204" pitchFamily="34" charset="0"/>
              <a:buChar char="•"/>
              <a:defRPr sz="1820" kern="1200">
                <a:solidFill>
                  <a:schemeClr val="tx1"/>
                </a:solidFill>
                <a:latin typeface="+mn-lt"/>
                <a:ea typeface="+mn-ea"/>
                <a:cs typeface="+mn-cs"/>
              </a:defRPr>
            </a:lvl1pPr>
            <a:lvl2pPr marL="445770" indent="-148590" algn="l" defTabSz="594360" rtl="0" eaLnBrk="1" latinLnBrk="0" hangingPunct="1">
              <a:lnSpc>
                <a:spcPct val="90000"/>
              </a:lnSpc>
              <a:spcBef>
                <a:spcPts val="325"/>
              </a:spcBef>
              <a:buFont typeface="Arial" panose="020B0604020202020204" pitchFamily="34" charset="0"/>
              <a:buChar char="•"/>
              <a:defRPr sz="1560" kern="1200">
                <a:solidFill>
                  <a:schemeClr val="tx1"/>
                </a:solidFill>
                <a:latin typeface="+mn-lt"/>
                <a:ea typeface="+mn-ea"/>
                <a:cs typeface="+mn-cs"/>
              </a:defRPr>
            </a:lvl2pPr>
            <a:lvl3pPr marL="742950" indent="-148590" algn="l" defTabSz="594360" rtl="0" eaLnBrk="1" latinLnBrk="0" hangingPunct="1">
              <a:lnSpc>
                <a:spcPct val="90000"/>
              </a:lnSpc>
              <a:spcBef>
                <a:spcPts val="325"/>
              </a:spcBef>
              <a:buFont typeface="Arial" panose="020B0604020202020204" pitchFamily="34" charset="0"/>
              <a:buChar char="•"/>
              <a:defRPr sz="1300" kern="1200">
                <a:solidFill>
                  <a:schemeClr val="tx1"/>
                </a:solidFill>
                <a:latin typeface="+mn-lt"/>
                <a:ea typeface="+mn-ea"/>
                <a:cs typeface="+mn-cs"/>
              </a:defRPr>
            </a:lvl3pPr>
            <a:lvl4pPr marL="10401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4pPr>
            <a:lvl5pPr marL="133731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5pPr>
            <a:lvl6pPr marL="163449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6pPr>
            <a:lvl7pPr marL="193167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7pPr>
            <a:lvl8pPr marL="222885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8pPr>
            <a:lvl9pPr marL="2526030" indent="-148590" algn="l" defTabSz="594360" rtl="0" eaLnBrk="1" latinLnBrk="0" hangingPunct="1">
              <a:lnSpc>
                <a:spcPct val="90000"/>
              </a:lnSpc>
              <a:spcBef>
                <a:spcPts val="325"/>
              </a:spcBef>
              <a:buFont typeface="Arial" panose="020B0604020202020204" pitchFamily="34" charset="0"/>
              <a:buChar char="•"/>
              <a:defRPr sz="1170" kern="1200">
                <a:solidFill>
                  <a:schemeClr val="tx1"/>
                </a:solidFill>
                <a:latin typeface="+mn-lt"/>
                <a:ea typeface="+mn-ea"/>
                <a:cs typeface="+mn-cs"/>
              </a:defRPr>
            </a:lvl9pPr>
          </a:lstStyle>
          <a:p>
            <a:pPr marL="228600" indent="-228600">
              <a:buFont typeface="+mj-lt"/>
              <a:buAutoNum type="arabicPeriod"/>
            </a:pPr>
            <a:r>
              <a:rPr lang="en-US" sz="1100" b="1">
                <a:latin typeface="Century Gothic" panose="020B0502020202020204" pitchFamily="34" charset="0"/>
              </a:rPr>
              <a:t>VPC</a:t>
            </a:r>
            <a:r>
              <a:rPr lang="en-US" sz="1100">
                <a:latin typeface="Century Gothic" panose="020B0502020202020204" pitchFamily="34" charset="0"/>
              </a:rPr>
              <a:t> with public and private subnets in 2 availability zones</a:t>
            </a:r>
          </a:p>
          <a:p>
            <a:pPr marL="228600" indent="-228600">
              <a:buFont typeface="+mj-lt"/>
              <a:buAutoNum type="arabicPeriod"/>
            </a:pPr>
            <a:r>
              <a:rPr lang="en-US" sz="1100" b="1">
                <a:latin typeface="Century Gothic" panose="020B0502020202020204" pitchFamily="34" charset="0"/>
              </a:rPr>
              <a:t>Internet Gateway</a:t>
            </a:r>
            <a:r>
              <a:rPr lang="en-US" sz="1100">
                <a:latin typeface="Century Gothic" panose="020B0502020202020204" pitchFamily="34" charset="0"/>
              </a:rPr>
              <a:t> to allow communication between instances in VPC and internet</a:t>
            </a:r>
          </a:p>
          <a:p>
            <a:pPr marL="228600" indent="-228600">
              <a:buFont typeface="+mj-lt"/>
              <a:buAutoNum type="arabicPeriod"/>
            </a:pPr>
            <a:r>
              <a:rPr lang="en-US" sz="1100" b="1">
                <a:latin typeface="Century Gothic" panose="020B0502020202020204" pitchFamily="34" charset="0"/>
              </a:rPr>
              <a:t>Two Availability Zones</a:t>
            </a:r>
            <a:r>
              <a:rPr lang="en-US" sz="1100">
                <a:latin typeface="Century Gothic" panose="020B0502020202020204" pitchFamily="34" charset="0"/>
              </a:rPr>
              <a:t> for high availability and fault tolerance</a:t>
            </a:r>
          </a:p>
          <a:p>
            <a:pPr marL="228600" indent="-228600">
              <a:buFont typeface="+mj-lt"/>
              <a:buAutoNum type="arabicPeriod"/>
            </a:pPr>
            <a:r>
              <a:rPr lang="en-US" sz="1100" b="1">
                <a:latin typeface="Century Gothic" panose="020B0502020202020204" pitchFamily="34" charset="0"/>
              </a:rPr>
              <a:t>Public subnet</a:t>
            </a:r>
            <a:r>
              <a:rPr lang="en-US" sz="1100">
                <a:latin typeface="Century Gothic" panose="020B0502020202020204" pitchFamily="34" charset="0"/>
              </a:rPr>
              <a:t> to house resources like NAT gateway, Application Load Balancers and Bastion (we will replace bastion with SSM session manager)</a:t>
            </a:r>
          </a:p>
          <a:p>
            <a:pPr marL="228600" indent="-228600">
              <a:buFont typeface="+mj-lt"/>
              <a:buAutoNum type="arabicPeriod"/>
            </a:pPr>
            <a:r>
              <a:rPr lang="en-US" sz="1100" b="1">
                <a:latin typeface="Century Gothic" panose="020B0502020202020204" pitchFamily="34" charset="0"/>
              </a:rPr>
              <a:t>App and DB servers</a:t>
            </a:r>
            <a:r>
              <a:rPr lang="en-US" sz="1100">
                <a:latin typeface="Century Gothic" panose="020B0502020202020204" pitchFamily="34" charset="0"/>
              </a:rPr>
              <a:t> will be placed in </a:t>
            </a:r>
            <a:r>
              <a:rPr lang="en-US" sz="1100" b="1">
                <a:latin typeface="Century Gothic" panose="020B0502020202020204" pitchFamily="34" charset="0"/>
              </a:rPr>
              <a:t>Private subnets</a:t>
            </a:r>
          </a:p>
          <a:p>
            <a:pPr marL="228600" indent="-228600">
              <a:buFont typeface="+mj-lt"/>
              <a:buAutoNum type="arabicPeriod"/>
            </a:pPr>
            <a:r>
              <a:rPr lang="en-US" sz="1100" b="1">
                <a:latin typeface="Century Gothic" panose="020B0502020202020204" pitchFamily="34" charset="0"/>
              </a:rPr>
              <a:t>AWS Aurora </a:t>
            </a:r>
            <a:r>
              <a:rPr lang="en-US" sz="1100">
                <a:latin typeface="Century Gothic" panose="020B0502020202020204" pitchFamily="34" charset="0"/>
              </a:rPr>
              <a:t>with </a:t>
            </a:r>
            <a:r>
              <a:rPr lang="en-US" sz="1100" i="1">
                <a:latin typeface="Century Gothic" panose="020B0502020202020204" pitchFamily="34" charset="0"/>
              </a:rPr>
              <a:t>primary </a:t>
            </a:r>
            <a:r>
              <a:rPr lang="en-US" sz="1100">
                <a:latin typeface="Century Gothic" panose="020B0502020202020204" pitchFamily="34" charset="0"/>
              </a:rPr>
              <a:t>and </a:t>
            </a:r>
            <a:r>
              <a:rPr lang="en-US" sz="1100" i="1">
                <a:latin typeface="Century Gothic" panose="020B0502020202020204" pitchFamily="34" charset="0"/>
              </a:rPr>
              <a:t>replica</a:t>
            </a:r>
            <a:r>
              <a:rPr lang="en-US" sz="1100">
                <a:latin typeface="Century Gothic" panose="020B0502020202020204" pitchFamily="34" charset="0"/>
              </a:rPr>
              <a:t> </a:t>
            </a:r>
            <a:r>
              <a:rPr lang="en-US" sz="1100" err="1">
                <a:latin typeface="Century Gothic" panose="020B0502020202020204" pitchFamily="34" charset="0"/>
              </a:rPr>
              <a:t>mysql</a:t>
            </a:r>
            <a:r>
              <a:rPr lang="en-US" sz="1100">
                <a:latin typeface="Century Gothic" panose="020B0502020202020204" pitchFamily="34" charset="0"/>
              </a:rPr>
              <a:t> databases in different AZ to ensure high availability and resilience to failures</a:t>
            </a:r>
          </a:p>
          <a:p>
            <a:pPr marL="228600" indent="-228600">
              <a:buFont typeface="+mj-lt"/>
              <a:buAutoNum type="arabicPeriod"/>
            </a:pPr>
            <a:r>
              <a:rPr lang="en-US" sz="1100" b="1">
                <a:latin typeface="Century Gothic" panose="020B0502020202020204" pitchFamily="34" charset="0"/>
              </a:rPr>
              <a:t>EC2 instances</a:t>
            </a:r>
            <a:r>
              <a:rPr lang="en-US" sz="1100">
                <a:latin typeface="Century Gothic" panose="020B0502020202020204" pitchFamily="34" charset="0"/>
              </a:rPr>
              <a:t> with the appropriate IAM roles and permissions to host web application</a:t>
            </a:r>
          </a:p>
          <a:p>
            <a:pPr marL="228600" indent="-228600">
              <a:buFont typeface="+mj-lt"/>
              <a:buAutoNum type="arabicPeriod"/>
            </a:pPr>
            <a:r>
              <a:rPr lang="en-US" sz="1100" b="1" strike="sngStrike">
                <a:latin typeface="Century Gothic" panose="020B0502020202020204" pitchFamily="34" charset="0"/>
              </a:rPr>
              <a:t>Amazon EFS</a:t>
            </a:r>
            <a:r>
              <a:rPr lang="en-US" sz="1100" strike="sngStrike">
                <a:latin typeface="Century Gothic" panose="020B0502020202020204" pitchFamily="34" charset="0"/>
              </a:rPr>
              <a:t> to allow application to access shared storage ensuring persistent storage across instances</a:t>
            </a:r>
          </a:p>
          <a:p>
            <a:pPr marL="228600" indent="-228600">
              <a:buFont typeface="+mj-lt"/>
              <a:buAutoNum type="arabicPeriod"/>
            </a:pPr>
            <a:r>
              <a:rPr lang="en-US" sz="1100" b="1">
                <a:latin typeface="Century Gothic" panose="020B0502020202020204" pitchFamily="34" charset="0"/>
              </a:rPr>
              <a:t>Application Load Balancer (ALB)</a:t>
            </a:r>
            <a:r>
              <a:rPr lang="en-US" sz="1100">
                <a:latin typeface="Century Gothic" panose="020B0502020202020204" pitchFamily="34" charset="0"/>
              </a:rPr>
              <a:t> to distribute traffic across an auto-scaling group of EC2 instances in multiple AZs.</a:t>
            </a:r>
          </a:p>
          <a:p>
            <a:pPr marL="228600" indent="-228600">
              <a:buFont typeface="+mj-lt"/>
              <a:buAutoNum type="arabicPeriod"/>
            </a:pPr>
            <a:r>
              <a:rPr lang="en-US" sz="1100" b="1">
                <a:latin typeface="Century Gothic" panose="020B0502020202020204" pitchFamily="34" charset="0"/>
              </a:rPr>
              <a:t>Auto Scaling Group (ASG)</a:t>
            </a:r>
            <a:r>
              <a:rPr lang="en-US" sz="1100">
                <a:latin typeface="Century Gothic" panose="020B0502020202020204" pitchFamily="34" charset="0"/>
              </a:rPr>
              <a:t> to dynamically create EC2 instances to make web application highly available, scalable, fault-tolerant and elastic</a:t>
            </a:r>
          </a:p>
          <a:p>
            <a:pPr marL="228600" indent="-228600">
              <a:buFont typeface="+mj-lt"/>
              <a:buAutoNum type="arabicPeriod"/>
            </a:pPr>
            <a:r>
              <a:rPr lang="en-US" sz="1100" b="1">
                <a:latin typeface="Century Gothic" panose="020B0502020202020204" pitchFamily="34" charset="0"/>
              </a:rPr>
              <a:t>Route 53</a:t>
            </a:r>
            <a:r>
              <a:rPr lang="en-US" sz="1100">
                <a:latin typeface="Century Gothic" panose="020B0502020202020204" pitchFamily="34" charset="0"/>
              </a:rPr>
              <a:t> to set up DNS, direct traffic and domain management, and failover </a:t>
            </a:r>
          </a:p>
          <a:p>
            <a:pPr marL="228600" indent="-228600">
              <a:buFont typeface="+mj-lt"/>
              <a:buAutoNum type="arabicPeriod"/>
            </a:pPr>
            <a:r>
              <a:rPr lang="en-US" sz="1100" b="1">
                <a:latin typeface="Century Gothic" panose="020B0502020202020204" pitchFamily="34" charset="0"/>
              </a:rPr>
              <a:t>CloudFront</a:t>
            </a:r>
            <a:r>
              <a:rPr lang="en-US" sz="1100">
                <a:latin typeface="Century Gothic" panose="020B0502020202020204" pitchFamily="34" charset="0"/>
              </a:rPr>
              <a:t> for global content caching, and SSL termination for data-in-transit encryption</a:t>
            </a:r>
          </a:p>
          <a:p>
            <a:pPr marL="228600" indent="-228600">
              <a:buFont typeface="+mj-lt"/>
              <a:buAutoNum type="arabicPeriod"/>
            </a:pPr>
            <a:r>
              <a:rPr lang="en-US" sz="1100" b="1">
                <a:latin typeface="Century Gothic" panose="020B0502020202020204" pitchFamily="34" charset="0"/>
              </a:rPr>
              <a:t>WAF</a:t>
            </a:r>
            <a:r>
              <a:rPr lang="en-US" sz="1100">
                <a:latin typeface="Century Gothic" panose="020B0502020202020204" pitchFamily="34" charset="0"/>
              </a:rPr>
              <a:t> to protect application from web attacks that will compromise security consume resources and affect availability</a:t>
            </a:r>
          </a:p>
          <a:p>
            <a:pPr marL="228600" indent="-228600">
              <a:buFont typeface="+mj-lt"/>
              <a:buAutoNum type="arabicPeriod"/>
            </a:pPr>
            <a:r>
              <a:rPr lang="en-US" sz="1100" b="1">
                <a:latin typeface="Century Gothic" panose="020B0502020202020204" pitchFamily="34" charset="0"/>
              </a:rPr>
              <a:t>Certificate Manager</a:t>
            </a:r>
            <a:r>
              <a:rPr lang="en-US" sz="1100">
                <a:latin typeface="Century Gothic" panose="020B0502020202020204" pitchFamily="34" charset="0"/>
              </a:rPr>
              <a:t> to create and manage the SSL/TSL encryption certification</a:t>
            </a:r>
          </a:p>
          <a:p>
            <a:pPr marL="228600" indent="-228600">
              <a:buFont typeface="+mj-lt"/>
              <a:buAutoNum type="arabicPeriod"/>
            </a:pPr>
            <a:r>
              <a:rPr lang="en-US" sz="1100" b="1">
                <a:latin typeface="Century Gothic" panose="020B0502020202020204" pitchFamily="34" charset="0"/>
              </a:rPr>
              <a:t>Systems Manager</a:t>
            </a:r>
            <a:r>
              <a:rPr lang="en-US" sz="1100">
                <a:latin typeface="Century Gothic" panose="020B0502020202020204" pitchFamily="34" charset="0"/>
              </a:rPr>
              <a:t> to manage the resources – session manager for access (w/o need for ssh or bastion), patch manager for updates,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Font typeface="+mj-lt"/>
              <a:buAutoNum type="arabicPeriod"/>
            </a:pPr>
            <a:r>
              <a:rPr lang="en-US" sz="1100" b="1">
                <a:latin typeface="Century Gothic" panose="020B0502020202020204" pitchFamily="34" charset="0"/>
              </a:rPr>
              <a:t>S3</a:t>
            </a:r>
            <a:r>
              <a:rPr lang="en-US" sz="1100">
                <a:latin typeface="Century Gothic" panose="020B0502020202020204" pitchFamily="34" charset="0"/>
              </a:rPr>
              <a:t> to store static files, static website for failover, and back-up storage, and general storage</a:t>
            </a:r>
          </a:p>
          <a:p>
            <a:pPr marL="228600" indent="-228600">
              <a:buFont typeface="+mj-lt"/>
              <a:buAutoNum type="arabicPeriod"/>
            </a:pPr>
            <a:r>
              <a:rPr lang="en-US" sz="1100" b="1">
                <a:latin typeface="Century Gothic" panose="020B0502020202020204" pitchFamily="34" charset="0"/>
              </a:rPr>
              <a:t>Backup using AWS Backup for S3 and DB</a:t>
            </a:r>
          </a:p>
          <a:p>
            <a:pPr marL="228600" indent="-228600">
              <a:buFont typeface="+mj-lt"/>
              <a:buAutoNum type="arabicPeriod"/>
            </a:pPr>
            <a:r>
              <a:rPr lang="en-US" sz="1100" b="1">
                <a:latin typeface="Century Gothic" panose="020B0502020202020204" pitchFamily="34" charset="0"/>
              </a:rPr>
              <a:t>AWS Key Management Service (KMS)</a:t>
            </a:r>
          </a:p>
          <a:p>
            <a:pPr marL="228600" indent="-228600">
              <a:buFont typeface="+mj-lt"/>
              <a:buAutoNum type="arabicPeriod"/>
            </a:pPr>
            <a:endParaRPr lang="en-US" sz="1100" b="1">
              <a:latin typeface="Century Gothic" panose="020B0502020202020204" pitchFamily="34" charset="0"/>
            </a:endParaRPr>
          </a:p>
          <a:p>
            <a:pPr marL="228600" indent="-228600">
              <a:buFont typeface="+mj-lt"/>
              <a:buAutoNum type="arabicPeriod"/>
            </a:pPr>
            <a:endParaRPr lang="en-US" sz="1100" b="1">
              <a:latin typeface="Century Gothic" panose="020B0502020202020204" pitchFamily="34" charset="0"/>
            </a:endParaRPr>
          </a:p>
          <a:p>
            <a:pPr marL="0" indent="0">
              <a:buFont typeface="Arial" panose="020B0604020202020204" pitchFamily="34" charset="0"/>
              <a:buNone/>
            </a:pPr>
            <a:r>
              <a:rPr lang="en-US" sz="1100" b="1">
                <a:latin typeface="Century Gothic" panose="020B0502020202020204" pitchFamily="34" charset="0"/>
              </a:rPr>
              <a:t>Other possible architecture considerations</a:t>
            </a:r>
          </a:p>
          <a:p>
            <a:pPr marL="228600" indent="-228600">
              <a:buFont typeface="Arial" panose="020B0604020202020204" pitchFamily="34" charset="0"/>
              <a:buAutoNum type="alphaLcParenR"/>
            </a:pPr>
            <a:r>
              <a:rPr lang="en-US" sz="1100">
                <a:latin typeface="Century Gothic" panose="020B0502020202020204" pitchFamily="34" charset="0"/>
              </a:rPr>
              <a:t>Integrate monitoring and alerting – CloudWatch,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Font typeface="Arial" panose="020B0604020202020204" pitchFamily="34" charset="0"/>
              <a:buAutoNum type="alphaLcParenR"/>
            </a:pPr>
            <a:r>
              <a:rPr lang="en-US" sz="1100">
                <a:latin typeface="Century Gothic" panose="020B0502020202020204" pitchFamily="34" charset="0"/>
              </a:rPr>
              <a:t>Improved governance – use AWS Control Tower to create Ous – Security OU, Test OU, DevOps OU and Production OU </a:t>
            </a:r>
          </a:p>
          <a:p>
            <a:pPr marL="228600" indent="-228600">
              <a:buFont typeface="+mj-lt"/>
              <a:buAutoNum type="arabicPeriod"/>
            </a:pPr>
            <a:endParaRPr lang="en-US" sz="1100" b="1">
              <a:latin typeface="Century Gothic" panose="020B0502020202020204" pitchFamily="34" charset="0"/>
            </a:endParaRPr>
          </a:p>
        </p:txBody>
      </p:sp>
      <p:sp>
        <p:nvSpPr>
          <p:cNvPr id="83" name="Title 1">
            <a:extLst>
              <a:ext uri="{FF2B5EF4-FFF2-40B4-BE49-F238E27FC236}">
                <a16:creationId xmlns:a16="http://schemas.microsoft.com/office/drawing/2014/main" id="{C63A2B0E-D836-D9DD-1113-D99E2C1703E6}"/>
              </a:ext>
            </a:extLst>
          </p:cNvPr>
          <p:cNvSpPr>
            <a:spLocks noGrp="1"/>
          </p:cNvSpPr>
          <p:nvPr>
            <p:ph type="title"/>
          </p:nvPr>
        </p:nvSpPr>
        <p:spPr>
          <a:xfrm>
            <a:off x="3254695" y="0"/>
            <a:ext cx="2688905" cy="530396"/>
          </a:xfrm>
        </p:spPr>
        <p:txBody>
          <a:bodyPr anchor="t">
            <a:noAutofit/>
          </a:bodyPr>
          <a:lstStyle/>
          <a:p>
            <a:r>
              <a:rPr lang="en-US" sz="2000" u="sng">
                <a:solidFill>
                  <a:srgbClr val="FF0000"/>
                </a:solidFill>
                <a:latin typeface="Abadi" panose="020B0604020104020204" pitchFamily="34" charset="0"/>
              </a:rPr>
              <a:t>Proposed Architecture</a:t>
            </a:r>
          </a:p>
        </p:txBody>
      </p:sp>
      <p:pic>
        <p:nvPicPr>
          <p:cNvPr id="85" name="Graphic 7" descr="AWS Key Management Service (AWS KMS) service icon.">
            <a:extLst>
              <a:ext uri="{FF2B5EF4-FFF2-40B4-BE49-F238E27FC236}">
                <a16:creationId xmlns:a16="http://schemas.microsoft.com/office/drawing/2014/main" id="{E85C7C98-5B3A-EF88-476A-E0B99031A5B7}"/>
              </a:ext>
            </a:extLst>
          </p:cNvPr>
          <p:cNvPicPr>
            <a:picLocks noChangeAspect="1" noChangeArrowheads="1"/>
          </p:cNvPicPr>
          <p:nvPr/>
        </p:nvPicPr>
        <p:blipFill>
          <a:blip r:embed="rId40">
            <a:extLst>
              <a:ext uri="{96DAC541-7B7A-43D3-8B79-37D633B846F1}">
                <asvg:svgBlip xmlns:asvg="http://schemas.microsoft.com/office/drawing/2016/SVG/main" r:embed="rId41"/>
              </a:ext>
            </a:extLst>
          </a:blip>
          <a:srcRect/>
          <a:stretch/>
        </p:blipFill>
        <p:spPr bwMode="auto">
          <a:xfrm>
            <a:off x="5058223" y="63979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Box 9">
            <a:extLst>
              <a:ext uri="{FF2B5EF4-FFF2-40B4-BE49-F238E27FC236}">
                <a16:creationId xmlns:a16="http://schemas.microsoft.com/office/drawing/2014/main" id="{80501E03-433D-1201-E2A3-3E758FFA711D}"/>
              </a:ext>
            </a:extLst>
          </p:cNvPr>
          <p:cNvSpPr txBox="1">
            <a:spLocks noChangeArrowheads="1"/>
          </p:cNvSpPr>
          <p:nvPr/>
        </p:nvSpPr>
        <p:spPr bwMode="auto">
          <a:xfrm>
            <a:off x="5271698" y="679207"/>
            <a:ext cx="637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AWS </a:t>
            </a:r>
          </a:p>
          <a:p>
            <a:pPr algn="ctr" eaLnBrk="1" hangingPunct="1"/>
            <a:r>
              <a:rPr lang="en-US" altLang="en-US" sz="900">
                <a:latin typeface="Arial" panose="020B0604020202020204" pitchFamily="34" charset="0"/>
                <a:ea typeface="Amazon Ember" panose="020B0603020204020204" pitchFamily="34" charset="0"/>
                <a:cs typeface="Arial" panose="020B0604020202020204" pitchFamily="34" charset="0"/>
              </a:rPr>
              <a:t>KMS</a:t>
            </a:r>
          </a:p>
        </p:txBody>
      </p:sp>
      <p:sp>
        <p:nvSpPr>
          <p:cNvPr id="87" name="Oval 86">
            <a:extLst>
              <a:ext uri="{FF2B5EF4-FFF2-40B4-BE49-F238E27FC236}">
                <a16:creationId xmlns:a16="http://schemas.microsoft.com/office/drawing/2014/main" id="{DBCF0946-2AAD-4BD7-E9F6-08F26699BCC3}"/>
              </a:ext>
            </a:extLst>
          </p:cNvPr>
          <p:cNvSpPr>
            <a:spLocks noChangeAspect="1"/>
          </p:cNvSpPr>
          <p:nvPr/>
        </p:nvSpPr>
        <p:spPr bwMode="auto">
          <a:xfrm>
            <a:off x="5450264" y="542571"/>
            <a:ext cx="182880" cy="18288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a:defRPr/>
            </a:pPr>
            <a:r>
              <a:rPr lang="en-US" sz="900" b="1">
                <a:solidFill>
                  <a:schemeClr val="bg1"/>
                </a:solidFill>
                <a:latin typeface="Arial" panose="020B0604020202020204" pitchFamily="34" charset="0"/>
                <a:cs typeface="Arial" panose="020B0604020202020204" pitchFamily="34" charset="0"/>
              </a:rPr>
              <a:t>18</a:t>
            </a:r>
          </a:p>
        </p:txBody>
      </p:sp>
    </p:spTree>
    <p:extLst>
      <p:ext uri="{BB962C8B-B14F-4D97-AF65-F5344CB8AC3E}">
        <p14:creationId xmlns:p14="http://schemas.microsoft.com/office/powerpoint/2010/main" val="8560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1" y="202523"/>
            <a:ext cx="5943600" cy="615060"/>
          </a:xfrm>
        </p:spPr>
        <p:txBody>
          <a:bodyPr>
            <a:noAutofit/>
          </a:bodyPr>
          <a:lstStyle/>
          <a:p>
            <a:r>
              <a:rPr lang="en-US" sz="2400">
                <a:solidFill>
                  <a:srgbClr val="C00000"/>
                </a:solidFill>
                <a:latin typeface="Abadi" panose="020B0604020104020204" pitchFamily="34" charset="0"/>
              </a:rPr>
              <a:t>Description of Architecture Number Callouts</a:t>
            </a:r>
          </a:p>
        </p:txBody>
      </p:sp>
      <p:sp>
        <p:nvSpPr>
          <p:cNvPr id="3" name="Content Placeholder 2">
            <a:extLst>
              <a:ext uri="{FF2B5EF4-FFF2-40B4-BE49-F238E27FC236}">
                <a16:creationId xmlns:a16="http://schemas.microsoft.com/office/drawing/2014/main" id="{96CFDE05-ED87-A4C0-8976-EDF583D8A036}"/>
              </a:ext>
            </a:extLst>
          </p:cNvPr>
          <p:cNvSpPr>
            <a:spLocks noGrp="1"/>
          </p:cNvSpPr>
          <p:nvPr>
            <p:ph idx="1"/>
          </p:nvPr>
        </p:nvSpPr>
        <p:spPr>
          <a:xfrm>
            <a:off x="36196" y="817583"/>
            <a:ext cx="5857711" cy="7077470"/>
          </a:xfrm>
        </p:spPr>
        <p:txBody>
          <a:bodyPr>
            <a:noAutofit/>
          </a:bodyPr>
          <a:lstStyle/>
          <a:p>
            <a:pPr marL="228600" indent="-228600">
              <a:buFont typeface="+mj-lt"/>
              <a:buAutoNum type="arabicPeriod"/>
            </a:pPr>
            <a:r>
              <a:rPr lang="en-US" sz="1100" b="1">
                <a:latin typeface="Century Gothic" panose="020B0502020202020204" pitchFamily="34" charset="0"/>
              </a:rPr>
              <a:t>VPC</a:t>
            </a:r>
            <a:r>
              <a:rPr lang="en-US" sz="1100">
                <a:latin typeface="Century Gothic" panose="020B0502020202020204" pitchFamily="34" charset="0"/>
              </a:rPr>
              <a:t> with public and private subnets in 2 availability zones</a:t>
            </a:r>
          </a:p>
          <a:p>
            <a:pPr marL="228600" indent="-228600">
              <a:buFont typeface="+mj-lt"/>
              <a:buAutoNum type="arabicPeriod"/>
            </a:pPr>
            <a:r>
              <a:rPr lang="en-US" sz="1100" b="1">
                <a:latin typeface="Century Gothic" panose="020B0502020202020204" pitchFamily="34" charset="0"/>
              </a:rPr>
              <a:t>Internet Gateway</a:t>
            </a:r>
            <a:r>
              <a:rPr lang="en-US" sz="1100">
                <a:latin typeface="Century Gothic" panose="020B0502020202020204" pitchFamily="34" charset="0"/>
              </a:rPr>
              <a:t> to allow communication between instances in VPC and internet</a:t>
            </a:r>
          </a:p>
          <a:p>
            <a:pPr marL="228600" indent="-228600">
              <a:buFont typeface="+mj-lt"/>
              <a:buAutoNum type="arabicPeriod"/>
            </a:pPr>
            <a:r>
              <a:rPr lang="en-US" sz="1100" b="1">
                <a:latin typeface="Century Gothic" panose="020B0502020202020204" pitchFamily="34" charset="0"/>
              </a:rPr>
              <a:t>Two Availability Zones</a:t>
            </a:r>
            <a:r>
              <a:rPr lang="en-US" sz="1100">
                <a:latin typeface="Century Gothic" panose="020B0502020202020204" pitchFamily="34" charset="0"/>
              </a:rPr>
              <a:t> for high availability and fault tolerance</a:t>
            </a:r>
          </a:p>
          <a:p>
            <a:pPr marL="228600" indent="-228600">
              <a:buFont typeface="+mj-lt"/>
              <a:buAutoNum type="arabicPeriod"/>
            </a:pPr>
            <a:r>
              <a:rPr lang="en-US" sz="1100" b="1">
                <a:latin typeface="Century Gothic" panose="020B0502020202020204" pitchFamily="34" charset="0"/>
              </a:rPr>
              <a:t>Public subnet</a:t>
            </a:r>
            <a:r>
              <a:rPr lang="en-US" sz="1100">
                <a:latin typeface="Century Gothic" panose="020B0502020202020204" pitchFamily="34" charset="0"/>
              </a:rPr>
              <a:t> to house resources like NAT gateway, Application Load Balancers and Bastion (we will replace bastion with SSM session manager)</a:t>
            </a:r>
          </a:p>
          <a:p>
            <a:pPr marL="228600" indent="-228600">
              <a:buFont typeface="+mj-lt"/>
              <a:buAutoNum type="arabicPeriod"/>
            </a:pPr>
            <a:r>
              <a:rPr lang="en-US" sz="1100" b="1">
                <a:latin typeface="Century Gothic" panose="020B0502020202020204" pitchFamily="34" charset="0"/>
              </a:rPr>
              <a:t>App and DB servers</a:t>
            </a:r>
            <a:r>
              <a:rPr lang="en-US" sz="1100">
                <a:latin typeface="Century Gothic" panose="020B0502020202020204" pitchFamily="34" charset="0"/>
              </a:rPr>
              <a:t> will be placed in </a:t>
            </a:r>
            <a:r>
              <a:rPr lang="en-US" sz="1100" b="1">
                <a:latin typeface="Century Gothic" panose="020B0502020202020204" pitchFamily="34" charset="0"/>
              </a:rPr>
              <a:t>Private subnets</a:t>
            </a:r>
          </a:p>
          <a:p>
            <a:pPr marL="228600" indent="-228600">
              <a:buFont typeface="+mj-lt"/>
              <a:buAutoNum type="arabicPeriod"/>
            </a:pPr>
            <a:r>
              <a:rPr lang="en-US" sz="1100" b="1">
                <a:latin typeface="Century Gothic" panose="020B0502020202020204" pitchFamily="34" charset="0"/>
              </a:rPr>
              <a:t>AWS Aurora </a:t>
            </a:r>
            <a:r>
              <a:rPr lang="en-US" sz="1100">
                <a:latin typeface="Century Gothic" panose="020B0502020202020204" pitchFamily="34" charset="0"/>
              </a:rPr>
              <a:t>with </a:t>
            </a:r>
            <a:r>
              <a:rPr lang="en-US" sz="1100" i="1">
                <a:latin typeface="Century Gothic" panose="020B0502020202020204" pitchFamily="34" charset="0"/>
              </a:rPr>
              <a:t>primary </a:t>
            </a:r>
            <a:r>
              <a:rPr lang="en-US" sz="1100">
                <a:latin typeface="Century Gothic" panose="020B0502020202020204" pitchFamily="34" charset="0"/>
              </a:rPr>
              <a:t>and </a:t>
            </a:r>
            <a:r>
              <a:rPr lang="en-US" sz="1100" i="1">
                <a:latin typeface="Century Gothic" panose="020B0502020202020204" pitchFamily="34" charset="0"/>
              </a:rPr>
              <a:t>replica</a:t>
            </a:r>
            <a:r>
              <a:rPr lang="en-US" sz="1100">
                <a:latin typeface="Century Gothic" panose="020B0502020202020204" pitchFamily="34" charset="0"/>
              </a:rPr>
              <a:t> </a:t>
            </a:r>
            <a:r>
              <a:rPr lang="en-US" sz="1100" err="1">
                <a:latin typeface="Century Gothic" panose="020B0502020202020204" pitchFamily="34" charset="0"/>
              </a:rPr>
              <a:t>mysql</a:t>
            </a:r>
            <a:r>
              <a:rPr lang="en-US" sz="1100">
                <a:latin typeface="Century Gothic" panose="020B0502020202020204" pitchFamily="34" charset="0"/>
              </a:rPr>
              <a:t> databases in different AZ to ensure high availability and resilience to failures</a:t>
            </a:r>
          </a:p>
          <a:p>
            <a:pPr marL="228600" indent="-228600">
              <a:buFont typeface="+mj-lt"/>
              <a:buAutoNum type="arabicPeriod"/>
            </a:pPr>
            <a:r>
              <a:rPr lang="en-US" sz="1100" b="1">
                <a:latin typeface="Century Gothic" panose="020B0502020202020204" pitchFamily="34" charset="0"/>
              </a:rPr>
              <a:t>EC2 instances</a:t>
            </a:r>
            <a:r>
              <a:rPr lang="en-US" sz="1100">
                <a:latin typeface="Century Gothic" panose="020B0502020202020204" pitchFamily="34" charset="0"/>
              </a:rPr>
              <a:t> with the appropriate IAM roles and permissions to host web application</a:t>
            </a:r>
          </a:p>
          <a:p>
            <a:pPr marL="228600" indent="-228600">
              <a:buFont typeface="+mj-lt"/>
              <a:buAutoNum type="arabicPeriod"/>
            </a:pPr>
            <a:r>
              <a:rPr lang="en-US" sz="1100" b="1" strike="sngStrike">
                <a:latin typeface="Century Gothic" panose="020B0502020202020204" pitchFamily="34" charset="0"/>
              </a:rPr>
              <a:t>Amazon EFS</a:t>
            </a:r>
            <a:r>
              <a:rPr lang="en-US" sz="1100" strike="sngStrike">
                <a:latin typeface="Century Gothic" panose="020B0502020202020204" pitchFamily="34" charset="0"/>
              </a:rPr>
              <a:t> to allow application to access shared storage ensuring persistent storage across instances</a:t>
            </a:r>
          </a:p>
          <a:p>
            <a:pPr marL="228600" indent="-228600">
              <a:buFont typeface="+mj-lt"/>
              <a:buAutoNum type="arabicPeriod"/>
            </a:pPr>
            <a:r>
              <a:rPr lang="en-US" sz="1100" b="1">
                <a:latin typeface="Century Gothic" panose="020B0502020202020204" pitchFamily="34" charset="0"/>
              </a:rPr>
              <a:t>Application Load Balancer (ALB)</a:t>
            </a:r>
            <a:r>
              <a:rPr lang="en-US" sz="1100">
                <a:latin typeface="Century Gothic" panose="020B0502020202020204" pitchFamily="34" charset="0"/>
              </a:rPr>
              <a:t> to distribute traffic across an auto-scaling group of EC2 instances in multiple AZs.</a:t>
            </a:r>
          </a:p>
          <a:p>
            <a:pPr marL="228600" indent="-228600">
              <a:buFont typeface="+mj-lt"/>
              <a:buAutoNum type="arabicPeriod"/>
            </a:pPr>
            <a:r>
              <a:rPr lang="en-US" sz="1100" b="1">
                <a:latin typeface="Century Gothic" panose="020B0502020202020204" pitchFamily="34" charset="0"/>
              </a:rPr>
              <a:t>Auto Scaling Group (ASG)</a:t>
            </a:r>
            <a:r>
              <a:rPr lang="en-US" sz="1100">
                <a:latin typeface="Century Gothic" panose="020B0502020202020204" pitchFamily="34" charset="0"/>
              </a:rPr>
              <a:t> to dynamically create EC2 instances to make web application highly available, scalable, fault-tolerant and elastic</a:t>
            </a:r>
          </a:p>
          <a:p>
            <a:pPr marL="228600" indent="-228600">
              <a:buFont typeface="+mj-lt"/>
              <a:buAutoNum type="arabicPeriod"/>
            </a:pPr>
            <a:r>
              <a:rPr lang="en-US" sz="1100" b="1">
                <a:latin typeface="Century Gothic" panose="020B0502020202020204" pitchFamily="34" charset="0"/>
              </a:rPr>
              <a:t>Route 53</a:t>
            </a:r>
            <a:r>
              <a:rPr lang="en-US" sz="1100">
                <a:latin typeface="Century Gothic" panose="020B0502020202020204" pitchFamily="34" charset="0"/>
              </a:rPr>
              <a:t> to set up DNS, direct traffic and domain management, and failover </a:t>
            </a:r>
          </a:p>
          <a:p>
            <a:pPr marL="228600" indent="-228600">
              <a:buFont typeface="+mj-lt"/>
              <a:buAutoNum type="arabicPeriod"/>
            </a:pPr>
            <a:r>
              <a:rPr lang="en-US" sz="1100" b="1">
                <a:latin typeface="Century Gothic" panose="020B0502020202020204" pitchFamily="34" charset="0"/>
              </a:rPr>
              <a:t>CloudFront</a:t>
            </a:r>
            <a:r>
              <a:rPr lang="en-US" sz="1100">
                <a:latin typeface="Century Gothic" panose="020B0502020202020204" pitchFamily="34" charset="0"/>
              </a:rPr>
              <a:t> for global content caching, and SSL termination for data-in-transit encryption</a:t>
            </a:r>
          </a:p>
          <a:p>
            <a:pPr marL="228600" indent="-228600">
              <a:buFont typeface="+mj-lt"/>
              <a:buAutoNum type="arabicPeriod"/>
            </a:pPr>
            <a:r>
              <a:rPr lang="en-US" sz="1100" b="1">
                <a:latin typeface="Century Gothic" panose="020B0502020202020204" pitchFamily="34" charset="0"/>
              </a:rPr>
              <a:t>WAF</a:t>
            </a:r>
            <a:r>
              <a:rPr lang="en-US" sz="1100">
                <a:latin typeface="Century Gothic" panose="020B0502020202020204" pitchFamily="34" charset="0"/>
              </a:rPr>
              <a:t> to protect application from web attacks that will compromise security consume resources and affect availability</a:t>
            </a:r>
          </a:p>
          <a:p>
            <a:pPr marL="228600" indent="-228600">
              <a:buFont typeface="+mj-lt"/>
              <a:buAutoNum type="arabicPeriod"/>
            </a:pPr>
            <a:r>
              <a:rPr lang="en-US" sz="1100" b="1">
                <a:latin typeface="Century Gothic" panose="020B0502020202020204" pitchFamily="34" charset="0"/>
              </a:rPr>
              <a:t>Certificate Manager</a:t>
            </a:r>
            <a:r>
              <a:rPr lang="en-US" sz="1100">
                <a:latin typeface="Century Gothic" panose="020B0502020202020204" pitchFamily="34" charset="0"/>
              </a:rPr>
              <a:t> to create and manage the SSL/TSL encryption certification</a:t>
            </a:r>
          </a:p>
          <a:p>
            <a:pPr marL="228600" indent="-228600">
              <a:buFont typeface="+mj-lt"/>
              <a:buAutoNum type="arabicPeriod"/>
            </a:pPr>
            <a:r>
              <a:rPr lang="en-US" sz="1100" b="1">
                <a:latin typeface="Century Gothic" panose="020B0502020202020204" pitchFamily="34" charset="0"/>
              </a:rPr>
              <a:t>Systems Manager</a:t>
            </a:r>
            <a:r>
              <a:rPr lang="en-US" sz="1100">
                <a:latin typeface="Century Gothic" panose="020B0502020202020204" pitchFamily="34" charset="0"/>
              </a:rPr>
              <a:t> to manage the resources – session manager for access (w/o need for ssh or bastion), patch manager for updates,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Font typeface="+mj-lt"/>
              <a:buAutoNum type="arabicPeriod"/>
            </a:pPr>
            <a:r>
              <a:rPr lang="en-US" sz="1100" b="1">
                <a:latin typeface="Century Gothic" panose="020B0502020202020204" pitchFamily="34" charset="0"/>
              </a:rPr>
              <a:t>S3</a:t>
            </a:r>
            <a:r>
              <a:rPr lang="en-US" sz="1100">
                <a:latin typeface="Century Gothic" panose="020B0502020202020204" pitchFamily="34" charset="0"/>
              </a:rPr>
              <a:t> to store static files, static website for failover, and back-up storage, and general storage</a:t>
            </a:r>
          </a:p>
          <a:p>
            <a:pPr marL="228600" indent="-228600">
              <a:buFont typeface="+mj-lt"/>
              <a:buAutoNum type="arabicPeriod"/>
            </a:pPr>
            <a:r>
              <a:rPr lang="en-US" sz="1100" b="1">
                <a:latin typeface="Century Gothic" panose="020B0502020202020204" pitchFamily="34" charset="0"/>
              </a:rPr>
              <a:t>Backup using AWS Backup for S3 and DB</a:t>
            </a:r>
          </a:p>
          <a:p>
            <a:pPr marL="228600" indent="-228600">
              <a:buFont typeface="+mj-lt"/>
              <a:buAutoNum type="arabicPeriod"/>
            </a:pPr>
            <a:endParaRPr lang="en-US" sz="1100" b="1">
              <a:latin typeface="Century Gothic" panose="020B0502020202020204" pitchFamily="34" charset="0"/>
            </a:endParaRPr>
          </a:p>
          <a:p>
            <a:pPr marL="228600" indent="-228600">
              <a:buFont typeface="+mj-lt"/>
              <a:buAutoNum type="arabicPeriod"/>
            </a:pPr>
            <a:endParaRPr lang="en-US" sz="1100" b="1">
              <a:latin typeface="Century Gothic" panose="020B0502020202020204" pitchFamily="34" charset="0"/>
            </a:endParaRPr>
          </a:p>
          <a:p>
            <a:pPr marL="0" indent="0">
              <a:buNone/>
            </a:pPr>
            <a:r>
              <a:rPr lang="en-US" sz="1100" b="1">
                <a:latin typeface="Century Gothic" panose="020B0502020202020204" pitchFamily="34" charset="0"/>
              </a:rPr>
              <a:t>Other possible architecture considerations</a:t>
            </a:r>
          </a:p>
          <a:p>
            <a:pPr marL="228600" indent="-228600">
              <a:buAutoNum type="alphaLcParenR"/>
            </a:pPr>
            <a:r>
              <a:rPr lang="en-US" sz="1100">
                <a:latin typeface="Century Gothic" panose="020B0502020202020204" pitchFamily="34" charset="0"/>
              </a:rPr>
              <a:t>Integrate monitoring and alerting – CloudWatch, </a:t>
            </a:r>
            <a:r>
              <a:rPr lang="en-US" sz="1100" err="1">
                <a:latin typeface="Century Gothic" panose="020B0502020202020204" pitchFamily="34" charset="0"/>
              </a:rPr>
              <a:t>etc</a:t>
            </a:r>
            <a:endParaRPr lang="en-US" sz="1100">
              <a:latin typeface="Century Gothic" panose="020B0502020202020204" pitchFamily="34" charset="0"/>
            </a:endParaRPr>
          </a:p>
          <a:p>
            <a:pPr marL="228600" indent="-228600">
              <a:buAutoNum type="alphaLcParenR"/>
            </a:pPr>
            <a:r>
              <a:rPr lang="en-US" sz="1100">
                <a:latin typeface="Century Gothic" panose="020B0502020202020204" pitchFamily="34" charset="0"/>
              </a:rPr>
              <a:t>Improved governance – use AWS Control Tower to create Ous – Security OU, Test OU, DevOps OU and Production OU </a:t>
            </a:r>
          </a:p>
          <a:p>
            <a:pPr marL="228600" indent="-228600">
              <a:buFont typeface="+mj-lt"/>
              <a:buAutoNum type="arabicPeriod"/>
            </a:pPr>
            <a:endParaRPr lang="en-US" sz="1100" b="1">
              <a:latin typeface="Century Gothic" panose="020B0502020202020204" pitchFamily="34" charset="0"/>
            </a:endParaRPr>
          </a:p>
        </p:txBody>
      </p:sp>
    </p:spTree>
    <p:extLst>
      <p:ext uri="{BB962C8B-B14F-4D97-AF65-F5344CB8AC3E}">
        <p14:creationId xmlns:p14="http://schemas.microsoft.com/office/powerpoint/2010/main" val="385639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How Architecture Address Customer Needs</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26185" y="646866"/>
            <a:ext cx="5943600" cy="7400172"/>
          </a:xfrm>
        </p:spPr>
        <p:txBody>
          <a:bodyPr>
            <a:noAutofit/>
          </a:bodyPr>
          <a:lstStyle/>
          <a:p>
            <a:pPr marL="0" indent="0">
              <a:buNone/>
            </a:pPr>
            <a:r>
              <a:rPr lang="en-US" sz="1200" b="1" u="sng">
                <a:latin typeface="Century Gothic" panose="020B0502020202020204" pitchFamily="34" charset="0"/>
              </a:rPr>
              <a:t>Performance</a:t>
            </a:r>
          </a:p>
          <a:p>
            <a:pPr marL="228600" indent="-228600">
              <a:buFont typeface="+mj-lt"/>
              <a:buAutoNum type="arabicPeriod"/>
            </a:pPr>
            <a:r>
              <a:rPr lang="en-US" sz="1200" b="1">
                <a:latin typeface="Century Gothic" panose="020B0502020202020204" pitchFamily="34" charset="0"/>
              </a:rPr>
              <a:t>AWS’s ALB</a:t>
            </a:r>
            <a:r>
              <a:rPr lang="en-US" sz="1200">
                <a:latin typeface="Century Gothic" panose="020B0502020202020204" pitchFamily="34" charset="0"/>
              </a:rPr>
              <a:t> performs server health checks and routes traffic only to </a:t>
            </a:r>
            <a:r>
              <a:rPr lang="en-US" sz="1200" u="sng">
                <a:latin typeface="Century Gothic" panose="020B0502020202020204" pitchFamily="34" charset="0"/>
              </a:rPr>
              <a:t>healthy</a:t>
            </a:r>
            <a:r>
              <a:rPr lang="en-US" sz="1200">
                <a:latin typeface="Century Gothic" panose="020B0502020202020204" pitchFamily="34" charset="0"/>
              </a:rPr>
              <a:t> </a:t>
            </a:r>
            <a:r>
              <a:rPr lang="en-US" sz="1200" u="sng">
                <a:latin typeface="Century Gothic" panose="020B0502020202020204" pitchFamily="34" charset="0"/>
              </a:rPr>
              <a:t>instances</a:t>
            </a:r>
            <a:r>
              <a:rPr lang="en-US" sz="1200">
                <a:latin typeface="Century Gothic" panose="020B0502020202020204" pitchFamily="34" charset="0"/>
              </a:rPr>
              <a:t> – this ensures only healthy and running instances receive traffic</a:t>
            </a:r>
          </a:p>
          <a:p>
            <a:pPr marL="228600" indent="-228600">
              <a:buFont typeface="+mj-lt"/>
              <a:buAutoNum type="arabicPeriod"/>
            </a:pPr>
            <a:r>
              <a:rPr lang="en-US" sz="1200" b="1">
                <a:latin typeface="Century Gothic" panose="020B0502020202020204" pitchFamily="34" charset="0"/>
              </a:rPr>
              <a:t>ASG</a:t>
            </a:r>
            <a:r>
              <a:rPr lang="en-US" sz="1200">
                <a:latin typeface="Century Gothic" panose="020B0502020202020204" pitchFamily="34" charset="0"/>
              </a:rPr>
              <a:t> responds to traffic alarms by adding instances during peak traffic and scaling out when traffic reverts; ASG also responds to health checks by </a:t>
            </a:r>
            <a:r>
              <a:rPr lang="en-US" sz="1200" u="sng">
                <a:latin typeface="Century Gothic" panose="020B0502020202020204" pitchFamily="34" charset="0"/>
              </a:rPr>
              <a:t>terminating unhealthy instances </a:t>
            </a:r>
            <a:r>
              <a:rPr lang="en-US" sz="1200">
                <a:latin typeface="Century Gothic" panose="020B0502020202020204" pitchFamily="34" charset="0"/>
              </a:rPr>
              <a:t>and spinning up new ones – maintaining availability of adequate resources for client’s workload</a:t>
            </a:r>
          </a:p>
          <a:p>
            <a:pPr marL="228600" indent="-228600">
              <a:buFont typeface="+mj-lt"/>
              <a:buAutoNum type="arabicPeriod"/>
            </a:pPr>
            <a:r>
              <a:rPr lang="en-US" sz="1200" b="1">
                <a:latin typeface="Century Gothic" panose="020B0502020202020204" pitchFamily="34" charset="0"/>
              </a:rPr>
              <a:t>Aurora DB</a:t>
            </a:r>
            <a:r>
              <a:rPr lang="en-US" sz="1200">
                <a:latin typeface="Century Gothic" panose="020B0502020202020204" pitchFamily="34" charset="0"/>
              </a:rPr>
              <a:t> is an optimized DB with 5X speed of regular DB; Aurora has </a:t>
            </a:r>
            <a:r>
              <a:rPr lang="en-US" sz="1200" u="sng">
                <a:latin typeface="Century Gothic" panose="020B0502020202020204" pitchFamily="34" charset="0"/>
              </a:rPr>
              <a:t>automatic failover to replica</a:t>
            </a:r>
            <a:r>
              <a:rPr lang="en-US" sz="1200">
                <a:latin typeface="Century Gothic" panose="020B0502020202020204" pitchFamily="34" charset="0"/>
              </a:rPr>
              <a:t>, ensuring reliability and performance of client’s network ; Memcached (optional) is in-memory cache for faster read access</a:t>
            </a:r>
          </a:p>
          <a:p>
            <a:pPr marL="228600" indent="-228600">
              <a:buFont typeface="+mj-lt"/>
              <a:buAutoNum type="arabicPeriod"/>
            </a:pPr>
            <a:r>
              <a:rPr lang="en-US" sz="1200" b="1">
                <a:latin typeface="Century Gothic" panose="020B0502020202020204" pitchFamily="34" charset="0"/>
              </a:rPr>
              <a:t>CloudFront</a:t>
            </a:r>
            <a:r>
              <a:rPr lang="en-US" sz="1200">
                <a:latin typeface="Century Gothic" panose="020B0502020202020204" pitchFamily="34" charset="0"/>
              </a:rPr>
              <a:t> CDN’s caching uses edge locations around the world to reduce latency and improve load times</a:t>
            </a:r>
          </a:p>
          <a:p>
            <a:pPr marL="228600" indent="-228600">
              <a:buFont typeface="+mj-lt"/>
              <a:buAutoNum type="arabicPeriod"/>
            </a:pPr>
            <a:r>
              <a:rPr lang="en-US" sz="1200" b="1">
                <a:latin typeface="Century Gothic" panose="020B0502020202020204" pitchFamily="34" charset="0"/>
              </a:rPr>
              <a:t>Automatic Backup </a:t>
            </a:r>
            <a:r>
              <a:rPr lang="en-US" sz="1200">
                <a:latin typeface="Century Gothic" panose="020B0502020202020204" pitchFamily="34" charset="0"/>
              </a:rPr>
              <a:t>into S3 buckets; and S3 is automatically replicated in multiple </a:t>
            </a:r>
            <a:r>
              <a:rPr lang="en-US" sz="1200" err="1">
                <a:latin typeface="Century Gothic" panose="020B0502020202020204" pitchFamily="34" charset="0"/>
              </a:rPr>
              <a:t>Azs</a:t>
            </a:r>
            <a:r>
              <a:rPr lang="en-US" sz="1200">
                <a:latin typeface="Century Gothic" panose="020B0502020202020204" pitchFamily="34" charset="0"/>
              </a:rPr>
              <a:t> ensuring reliability of backups and high availability</a:t>
            </a:r>
          </a:p>
          <a:p>
            <a:pPr marL="228600" indent="-228600">
              <a:buFont typeface="+mj-lt"/>
              <a:buAutoNum type="arabicPeriod"/>
            </a:pPr>
            <a:r>
              <a:rPr lang="en-US" sz="1200">
                <a:latin typeface="Century Gothic" panose="020B0502020202020204" pitchFamily="34" charset="0"/>
              </a:rPr>
              <a:t>Multi-AZ ensures high availability, reliability and ensures client’s applications are almost always available , guaranteeing strong client performance</a:t>
            </a:r>
            <a:endParaRPr lang="en-US" sz="1200" b="1">
              <a:latin typeface="Century Gothic" panose="020B0502020202020204" pitchFamily="34" charset="0"/>
            </a:endParaRPr>
          </a:p>
          <a:p>
            <a:pPr marL="0" indent="0">
              <a:buNone/>
            </a:pPr>
            <a:endParaRPr lang="en-US" sz="1200" b="1">
              <a:latin typeface="Century Gothic" panose="020B0502020202020204" pitchFamily="34" charset="0"/>
            </a:endParaRPr>
          </a:p>
          <a:p>
            <a:pPr marL="0" indent="0">
              <a:buNone/>
            </a:pPr>
            <a:r>
              <a:rPr lang="en-US" sz="1200" b="1" u="sng">
                <a:latin typeface="Century Gothic" panose="020B0502020202020204" pitchFamily="34" charset="0"/>
              </a:rPr>
              <a:t>Security</a:t>
            </a:r>
          </a:p>
          <a:p>
            <a:pPr marL="228600" indent="-228600">
              <a:buFont typeface="+mj-lt"/>
              <a:buAutoNum type="arabicPeriod"/>
            </a:pPr>
            <a:r>
              <a:rPr lang="en-US" sz="1200" b="1">
                <a:latin typeface="Century Gothic" panose="020B0502020202020204" pitchFamily="34" charset="0"/>
              </a:rPr>
              <a:t>Web/App tier </a:t>
            </a:r>
            <a:r>
              <a:rPr lang="en-US" sz="1200">
                <a:latin typeface="Century Gothic" panose="020B0502020202020204" pitchFamily="34" charset="0"/>
              </a:rPr>
              <a:t>servers in private subnets (access only through SSM or SSH on a bastion in the public subnet) (NAT gateways only for one-directional internet access)</a:t>
            </a:r>
          </a:p>
          <a:p>
            <a:pPr marL="228600" indent="-228600">
              <a:buFont typeface="+mj-lt"/>
              <a:buAutoNum type="arabicPeriod"/>
            </a:pPr>
            <a:r>
              <a:rPr lang="en-US" sz="1200" b="1">
                <a:latin typeface="Century Gothic" panose="020B0502020202020204" pitchFamily="34" charset="0"/>
              </a:rPr>
              <a:t>DB tier </a:t>
            </a:r>
            <a:r>
              <a:rPr lang="en-US" sz="1200">
                <a:latin typeface="Century Gothic" panose="020B0502020202020204" pitchFamily="34" charset="0"/>
              </a:rPr>
              <a:t>instances also in private isolated subnet; NACLs restrict access to traffic from Web/App tier</a:t>
            </a:r>
          </a:p>
          <a:p>
            <a:pPr marL="228600" indent="-228600">
              <a:buFont typeface="+mj-lt"/>
              <a:buAutoNum type="arabicPeriod"/>
            </a:pPr>
            <a:r>
              <a:rPr lang="en-US" sz="1200" b="1">
                <a:latin typeface="Century Gothic" panose="020B0502020202020204" pitchFamily="34" charset="0"/>
              </a:rPr>
              <a:t>Security Groups</a:t>
            </a:r>
            <a:r>
              <a:rPr lang="en-US" sz="1200">
                <a:latin typeface="Century Gothic" panose="020B0502020202020204" pitchFamily="34" charset="0"/>
              </a:rPr>
              <a:t> used to control all inbound and outbound traffic</a:t>
            </a:r>
          </a:p>
          <a:p>
            <a:pPr marL="525780" lvl="1" indent="-228600">
              <a:buFont typeface="+mj-lt"/>
              <a:buAutoNum type="arabicPeriod"/>
            </a:pPr>
            <a:r>
              <a:rPr lang="en-US" sz="1200">
                <a:latin typeface="Century Gothic" panose="020B0502020202020204" pitchFamily="34" charset="0"/>
              </a:rPr>
              <a:t>only ALB traffic allowed into the Web/App tier, and SSH port opened to access from public subnet via Bastion</a:t>
            </a:r>
          </a:p>
          <a:p>
            <a:pPr marL="525780" lvl="1" indent="-228600">
              <a:buFont typeface="+mj-lt"/>
              <a:buAutoNum type="arabicPeriod"/>
            </a:pPr>
            <a:r>
              <a:rPr lang="en-US" sz="1200">
                <a:latin typeface="Century Gothic" panose="020B0502020202020204" pitchFamily="34" charset="0"/>
              </a:rPr>
              <a:t>Only traffic from Web/App tier allowed into the DB tier</a:t>
            </a:r>
            <a:endParaRPr lang="en-US" sz="1200" b="1">
              <a:latin typeface="Century Gothic" panose="020B0502020202020204" pitchFamily="34" charset="0"/>
            </a:endParaRPr>
          </a:p>
          <a:p>
            <a:pPr marL="228600" indent="-228600">
              <a:buFont typeface="+mj-lt"/>
              <a:buAutoNum type="arabicPeriod"/>
            </a:pPr>
            <a:r>
              <a:rPr lang="en-US" sz="1200" b="1">
                <a:latin typeface="Century Gothic" panose="020B0502020202020204" pitchFamily="34" charset="0"/>
              </a:rPr>
              <a:t>SSL encryption</a:t>
            </a:r>
            <a:r>
              <a:rPr lang="en-US" sz="1200">
                <a:latin typeface="Century Gothic" panose="020B0502020202020204" pitchFamily="34" charset="0"/>
              </a:rPr>
              <a:t> via AWS Certificates Manager ensures customer’s payment information, personal data, etc. are encrypted while in transit</a:t>
            </a:r>
          </a:p>
          <a:p>
            <a:pPr marL="228600" indent="-228600">
              <a:buFont typeface="+mj-lt"/>
              <a:buAutoNum type="arabicPeriod"/>
            </a:pPr>
            <a:r>
              <a:rPr lang="en-US" sz="1200" b="1">
                <a:latin typeface="Century Gothic" panose="020B0502020202020204" pitchFamily="34" charset="0"/>
              </a:rPr>
              <a:t>Data-at-Rest</a:t>
            </a:r>
            <a:r>
              <a:rPr lang="en-US" sz="1200">
                <a:latin typeface="Century Gothic" panose="020B0502020202020204" pitchFamily="34" charset="0"/>
              </a:rPr>
              <a:t> encryption can be enabled for data in S3, DB &amp; Memcached</a:t>
            </a:r>
          </a:p>
          <a:p>
            <a:pPr marL="228600" indent="-228600">
              <a:buFont typeface="+mj-lt"/>
              <a:buAutoNum type="arabicPeriod"/>
            </a:pPr>
            <a:r>
              <a:rPr lang="en-US" sz="1200" b="1">
                <a:latin typeface="Century Gothic" panose="020B0502020202020204" pitchFamily="34" charset="0"/>
              </a:rPr>
              <a:t>S3 Access management- </a:t>
            </a:r>
            <a:r>
              <a:rPr lang="en-US" sz="1200">
                <a:latin typeface="Century Gothic" panose="020B0502020202020204" pitchFamily="34" charset="0"/>
              </a:rPr>
              <a:t>restrict public access, VPC endpoints to access</a:t>
            </a:r>
            <a:endParaRPr lang="en-US" sz="1200" b="1">
              <a:latin typeface="Century Gothic" panose="020B0502020202020204" pitchFamily="34" charset="0"/>
            </a:endParaRPr>
          </a:p>
          <a:p>
            <a:pPr marL="228600" indent="-228600">
              <a:buFont typeface="+mj-lt"/>
              <a:buAutoNum type="arabicPeriod"/>
            </a:pPr>
            <a:r>
              <a:rPr lang="en-US" sz="1200" b="1">
                <a:latin typeface="Century Gothic" panose="020B0502020202020204" pitchFamily="34" charset="0"/>
              </a:rPr>
              <a:t>4, 5 &amp; 6 above</a:t>
            </a:r>
            <a:r>
              <a:rPr lang="en-US" sz="1200">
                <a:latin typeface="Century Gothic" panose="020B0502020202020204" pitchFamily="34" charset="0"/>
              </a:rPr>
              <a:t> help with PCI compliance</a:t>
            </a:r>
          </a:p>
          <a:p>
            <a:pPr marL="228600" indent="-228600">
              <a:buFont typeface="+mj-lt"/>
              <a:buAutoNum type="arabicPeriod"/>
            </a:pPr>
            <a:r>
              <a:rPr lang="en-US" sz="1200" b="1">
                <a:latin typeface="Century Gothic" panose="020B0502020202020204" pitchFamily="34" charset="0"/>
              </a:rPr>
              <a:t>WAF and Shield</a:t>
            </a:r>
            <a:r>
              <a:rPr lang="en-US" sz="1200">
                <a:latin typeface="Century Gothic" panose="020B0502020202020204" pitchFamily="34" charset="0"/>
              </a:rPr>
              <a:t> for application level and network protection against attacks</a:t>
            </a:r>
            <a:endParaRPr lang="en-US" sz="1200" b="1">
              <a:latin typeface="Century Gothic" panose="020B0502020202020204" pitchFamily="34" charset="0"/>
            </a:endParaRPr>
          </a:p>
        </p:txBody>
      </p:sp>
    </p:spTree>
    <p:extLst>
      <p:ext uri="{BB962C8B-B14F-4D97-AF65-F5344CB8AC3E}">
        <p14:creationId xmlns:p14="http://schemas.microsoft.com/office/powerpoint/2010/main" val="242246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How Architecture Address Customer Needs</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21472" y="615060"/>
            <a:ext cx="5943600" cy="7400172"/>
          </a:xfrm>
        </p:spPr>
        <p:txBody>
          <a:bodyPr>
            <a:noAutofit/>
          </a:bodyPr>
          <a:lstStyle/>
          <a:p>
            <a:pPr marL="0" indent="0">
              <a:buNone/>
            </a:pPr>
            <a:r>
              <a:rPr lang="en-US" sz="1200" b="1" u="sng">
                <a:latin typeface="Century Gothic" panose="020B0502020202020204" pitchFamily="34" charset="0"/>
              </a:rPr>
              <a:t>PCI-Compliance</a:t>
            </a:r>
          </a:p>
          <a:p>
            <a:pPr marL="0" indent="0">
              <a:spcBef>
                <a:spcPts val="0"/>
              </a:spcBef>
              <a:buNone/>
            </a:pPr>
            <a:r>
              <a:rPr lang="en-US" sz="1200">
                <a:latin typeface="Century Gothic" panose="020B0502020202020204" pitchFamily="34" charset="0"/>
              </a:rPr>
              <a:t>Several AWS services are covered under the AWS PCI DSS certification (payment card industry data security standard)</a:t>
            </a:r>
          </a:p>
          <a:p>
            <a:pPr marL="0" indent="0">
              <a:spcBef>
                <a:spcPts val="0"/>
              </a:spcBef>
              <a:buNone/>
            </a:pPr>
            <a:r>
              <a:rPr lang="en-US" sz="1200" b="1">
                <a:latin typeface="Century Gothic" panose="020B0502020202020204" pitchFamily="34" charset="0"/>
              </a:rPr>
              <a:t>EC2</a:t>
            </a:r>
            <a:r>
              <a:rPr lang="en-US" sz="1200">
                <a:latin typeface="Century Gothic" panose="020B0502020202020204" pitchFamily="34" charset="0"/>
              </a:rPr>
              <a:t> for hosting workloads</a:t>
            </a:r>
          </a:p>
          <a:p>
            <a:pPr marL="0" indent="0">
              <a:spcBef>
                <a:spcPts val="0"/>
              </a:spcBef>
              <a:buNone/>
            </a:pPr>
            <a:r>
              <a:rPr lang="en-US" sz="1200" b="1">
                <a:latin typeface="Century Gothic" panose="020B0502020202020204" pitchFamily="34" charset="0"/>
              </a:rPr>
              <a:t>S3</a:t>
            </a:r>
            <a:r>
              <a:rPr lang="en-US" sz="1200">
                <a:latin typeface="Century Gothic" panose="020B0502020202020204" pitchFamily="34" charset="0"/>
              </a:rPr>
              <a:t> for storing cardholder data securely with encryption</a:t>
            </a:r>
          </a:p>
          <a:p>
            <a:pPr marL="0" indent="0">
              <a:spcBef>
                <a:spcPts val="0"/>
              </a:spcBef>
              <a:buNone/>
            </a:pPr>
            <a:r>
              <a:rPr lang="en-US" sz="1200" b="1">
                <a:latin typeface="Century Gothic" panose="020B0502020202020204" pitchFamily="34" charset="0"/>
              </a:rPr>
              <a:t>Aurora</a:t>
            </a:r>
            <a:r>
              <a:rPr lang="en-US" sz="1200">
                <a:latin typeface="Century Gothic" panose="020B0502020202020204" pitchFamily="34" charset="0"/>
              </a:rPr>
              <a:t> </a:t>
            </a:r>
            <a:r>
              <a:rPr lang="en-US" sz="1200" b="1">
                <a:latin typeface="Century Gothic" panose="020B0502020202020204" pitchFamily="34" charset="0"/>
              </a:rPr>
              <a:t>and Memcached </a:t>
            </a:r>
            <a:r>
              <a:rPr lang="en-US" sz="1200">
                <a:latin typeface="Century Gothic" panose="020B0502020202020204" pitchFamily="34" charset="0"/>
              </a:rPr>
              <a:t>for storing payment card data</a:t>
            </a:r>
          </a:p>
          <a:p>
            <a:pPr marL="0" indent="0">
              <a:spcBef>
                <a:spcPts val="0"/>
              </a:spcBef>
              <a:buNone/>
            </a:pPr>
            <a:r>
              <a:rPr lang="en-US" sz="1200" b="1">
                <a:latin typeface="Century Gothic" panose="020B0502020202020204" pitchFamily="34" charset="0"/>
              </a:rPr>
              <a:t>ELB</a:t>
            </a:r>
            <a:r>
              <a:rPr lang="en-US" sz="1200">
                <a:latin typeface="Century Gothic" panose="020B0502020202020204" pitchFamily="34" charset="0"/>
              </a:rPr>
              <a:t> for securely distributing traffic</a:t>
            </a:r>
          </a:p>
          <a:p>
            <a:pPr marL="0" indent="0">
              <a:buNone/>
            </a:pPr>
            <a:r>
              <a:rPr lang="en-US" sz="1200">
                <a:latin typeface="Century Gothic" panose="020B0502020202020204" pitchFamily="34" charset="0"/>
              </a:rPr>
              <a:t>Steps we have taken to ensure PCI-compliance (customer size to configure AWS services to ensure PCI-compliance)</a:t>
            </a:r>
          </a:p>
          <a:p>
            <a:pPr marL="228600" indent="-228600">
              <a:buFont typeface="+mj-lt"/>
              <a:buAutoNum type="arabicPeriod"/>
            </a:pPr>
            <a:r>
              <a:rPr lang="en-US" sz="1200" b="1">
                <a:latin typeface="Century Gothic" panose="020B0502020202020204" pitchFamily="34" charset="0"/>
              </a:rPr>
              <a:t>Encryption:</a:t>
            </a:r>
            <a:r>
              <a:rPr lang="en-US" sz="1200">
                <a:latin typeface="Century Gothic" panose="020B0502020202020204" pitchFamily="34" charset="0"/>
              </a:rPr>
              <a:t> All cardholder information both at rest (in S3 and Aurora) or in transit are encrypted. We added both AWS Certificate Manager for SSL and KMS for at-rest encryption</a:t>
            </a:r>
          </a:p>
          <a:p>
            <a:pPr marL="228600" indent="-228600">
              <a:buFont typeface="+mj-lt"/>
              <a:buAutoNum type="arabicPeriod"/>
            </a:pPr>
            <a:r>
              <a:rPr lang="en-US" sz="1200" b="1">
                <a:latin typeface="Century Gothic" panose="020B0502020202020204" pitchFamily="34" charset="0"/>
              </a:rPr>
              <a:t>Access control:</a:t>
            </a:r>
            <a:r>
              <a:rPr lang="en-US" sz="1200">
                <a:latin typeface="Century Gothic" panose="020B0502020202020204" pitchFamily="34" charset="0"/>
              </a:rPr>
              <a:t> strong access control using IAM policies, principle of Least Privilege, and MFA for accounts</a:t>
            </a:r>
          </a:p>
          <a:p>
            <a:pPr marL="228600" indent="-228600">
              <a:buFont typeface="+mj-lt"/>
              <a:buAutoNum type="arabicPeriod"/>
            </a:pPr>
            <a:r>
              <a:rPr lang="en-US" sz="1200" b="1">
                <a:latin typeface="Century Gothic" panose="020B0502020202020204" pitchFamily="34" charset="0"/>
              </a:rPr>
              <a:t>Monitoring &amp; Logging: </a:t>
            </a:r>
            <a:r>
              <a:rPr lang="en-US" sz="1200">
                <a:latin typeface="Century Gothic" panose="020B0502020202020204" pitchFamily="34" charset="0"/>
              </a:rPr>
              <a:t>set up monitoring and alerts with centralized management (</a:t>
            </a:r>
            <a:r>
              <a:rPr lang="en-US" sz="1200" err="1">
                <a:latin typeface="Century Gothic" panose="020B0502020202020204" pitchFamily="34" charset="0"/>
              </a:rPr>
              <a:t>Cloudtrail</a:t>
            </a:r>
            <a:r>
              <a:rPr lang="en-US" sz="1200">
                <a:latin typeface="Century Gothic" panose="020B0502020202020204" pitchFamily="34" charset="0"/>
              </a:rPr>
              <a:t> for account API calls logging)</a:t>
            </a:r>
          </a:p>
          <a:p>
            <a:pPr marL="228600" indent="-228600">
              <a:buFont typeface="+mj-lt"/>
              <a:buAutoNum type="arabicPeriod"/>
            </a:pPr>
            <a:r>
              <a:rPr lang="en-US" sz="1200" b="1">
                <a:latin typeface="Century Gothic" panose="020B0502020202020204" pitchFamily="34" charset="0"/>
              </a:rPr>
              <a:t>Patch Updates </a:t>
            </a:r>
            <a:r>
              <a:rPr lang="en-US" sz="1200">
                <a:latin typeface="Century Gothic" panose="020B0502020202020204" pitchFamily="34" charset="0"/>
              </a:rPr>
              <a:t>using SSM patch manager for vulnerability management</a:t>
            </a:r>
          </a:p>
          <a:p>
            <a:pPr marL="0" indent="0">
              <a:buNone/>
            </a:pPr>
            <a:endParaRPr lang="en-US" sz="1200" b="1">
              <a:latin typeface="Century Gothic" panose="020B0502020202020204" pitchFamily="34" charset="0"/>
            </a:endParaRPr>
          </a:p>
          <a:p>
            <a:pPr marL="0" indent="0">
              <a:buNone/>
            </a:pPr>
            <a:r>
              <a:rPr lang="en-US" sz="1200" b="1" u="sng">
                <a:latin typeface="Century Gothic" panose="020B0502020202020204" pitchFamily="34" charset="0"/>
              </a:rPr>
              <a:t>Scalability for future group</a:t>
            </a:r>
          </a:p>
          <a:p>
            <a:pPr marL="228600" indent="-228600">
              <a:buAutoNum type="arabicPeriod"/>
            </a:pPr>
            <a:r>
              <a:rPr lang="en-US" sz="1200" b="1">
                <a:latin typeface="Century Gothic" panose="020B0502020202020204" pitchFamily="34" charset="0"/>
              </a:rPr>
              <a:t>New subnets</a:t>
            </a:r>
            <a:r>
              <a:rPr lang="en-US" sz="1200">
                <a:latin typeface="Century Gothic" panose="020B0502020202020204" pitchFamily="34" charset="0"/>
              </a:rPr>
              <a:t> can be added to existing VPC to for additional resources</a:t>
            </a:r>
          </a:p>
          <a:p>
            <a:pPr marL="228600" indent="-228600">
              <a:buAutoNum type="arabicPeriod"/>
            </a:pPr>
            <a:r>
              <a:rPr lang="en-US" sz="1200" b="1">
                <a:latin typeface="Century Gothic" panose="020B0502020202020204" pitchFamily="34" charset="0"/>
              </a:rPr>
              <a:t>ASG</a:t>
            </a:r>
            <a:r>
              <a:rPr lang="en-US" sz="1200">
                <a:latin typeface="Century Gothic" panose="020B0502020202020204" pitchFamily="34" charset="0"/>
              </a:rPr>
              <a:t> can scale-out as much as needed to support growth</a:t>
            </a:r>
          </a:p>
          <a:p>
            <a:pPr marL="228600" indent="-228600">
              <a:buAutoNum type="arabicPeriod"/>
            </a:pPr>
            <a:r>
              <a:rPr lang="en-US" sz="1200" b="1">
                <a:latin typeface="Century Gothic" panose="020B0502020202020204" pitchFamily="34" charset="0"/>
              </a:rPr>
              <a:t>S3</a:t>
            </a:r>
            <a:r>
              <a:rPr lang="en-US" sz="1200">
                <a:latin typeface="Century Gothic" panose="020B0502020202020204" pitchFamily="34" charset="0"/>
              </a:rPr>
              <a:t> storage automatically scales for more capacity</a:t>
            </a:r>
          </a:p>
          <a:p>
            <a:pPr marL="228600" indent="-228600">
              <a:buAutoNum type="arabicPeriod"/>
            </a:pPr>
            <a:r>
              <a:rPr lang="en-US" sz="1200" b="1">
                <a:latin typeface="Century Gothic" panose="020B0502020202020204" pitchFamily="34" charset="0"/>
              </a:rPr>
              <a:t>Aurora DB </a:t>
            </a:r>
            <a:r>
              <a:rPr lang="en-US" sz="1200">
                <a:latin typeface="Century Gothic" panose="020B0502020202020204" pitchFamily="34" charset="0"/>
              </a:rPr>
              <a:t>can add read replicas for read scaling, as well as DB storage scaling; also supports cross-region replication</a:t>
            </a:r>
          </a:p>
          <a:p>
            <a:pPr marL="228600" indent="-228600">
              <a:buAutoNum type="arabicPeriod"/>
            </a:pPr>
            <a:r>
              <a:rPr lang="en-US" sz="1200" b="1">
                <a:latin typeface="Century Gothic" panose="020B0502020202020204" pitchFamily="34" charset="0"/>
              </a:rPr>
              <a:t>Serverless options</a:t>
            </a:r>
            <a:r>
              <a:rPr lang="en-US" sz="1200">
                <a:latin typeface="Century Gothic" panose="020B0502020202020204" pitchFamily="34" charset="0"/>
              </a:rPr>
              <a:t> available for infinite scaling</a:t>
            </a:r>
          </a:p>
          <a:p>
            <a:pPr marL="228600" indent="-228600">
              <a:buAutoNum type="arabicPeriod"/>
            </a:pPr>
            <a:endParaRPr lang="en-US" sz="1200">
              <a:latin typeface="Century Gothic" panose="020B0502020202020204" pitchFamily="34" charset="0"/>
            </a:endParaRPr>
          </a:p>
          <a:p>
            <a:pPr marL="0" indent="0">
              <a:buNone/>
            </a:pPr>
            <a:endParaRPr lang="en-US" sz="1200">
              <a:latin typeface="Century Gothic" panose="020B0502020202020204" pitchFamily="34" charset="0"/>
            </a:endParaRPr>
          </a:p>
          <a:p>
            <a:pPr marL="0" indent="0">
              <a:buNone/>
            </a:pPr>
            <a:r>
              <a:rPr lang="en-US" sz="1200" b="1" u="sng">
                <a:latin typeface="Century Gothic" panose="020B0502020202020204" pitchFamily="34" charset="0"/>
              </a:rPr>
              <a:t>Cost Optimization</a:t>
            </a:r>
          </a:p>
          <a:p>
            <a:pPr marL="228600" indent="-228600">
              <a:buAutoNum type="arabicPeriod"/>
            </a:pPr>
            <a:r>
              <a:rPr lang="en-US" sz="1200" b="1">
                <a:latin typeface="Century Gothic" panose="020B0502020202020204" pitchFamily="34" charset="0"/>
              </a:rPr>
              <a:t>Reserved instances</a:t>
            </a:r>
            <a:r>
              <a:rPr lang="en-US" sz="1200">
                <a:latin typeface="Century Gothic" panose="020B0502020202020204" pitchFamily="34" charset="0"/>
              </a:rPr>
              <a:t> and on-demand pricing during scale-out</a:t>
            </a:r>
          </a:p>
          <a:p>
            <a:pPr marL="228600" indent="-228600">
              <a:buAutoNum type="arabicPeriod"/>
            </a:pPr>
            <a:r>
              <a:rPr lang="en-US" sz="1200" b="1">
                <a:latin typeface="Century Gothic" panose="020B0502020202020204" pitchFamily="34" charset="0"/>
              </a:rPr>
              <a:t>AWS tools – Cost Explorer and Budget-</a:t>
            </a:r>
            <a:r>
              <a:rPr lang="en-US" sz="1200">
                <a:latin typeface="Century Gothic" panose="020B0502020202020204" pitchFamily="34" charset="0"/>
              </a:rPr>
              <a:t> for line of sight to costs management</a:t>
            </a:r>
          </a:p>
          <a:p>
            <a:pPr marL="228600" indent="-228600">
              <a:buAutoNum type="arabicPeriod"/>
            </a:pPr>
            <a:r>
              <a:rPr lang="en-US" sz="1200" b="1">
                <a:latin typeface="Century Gothic" panose="020B0502020202020204" pitchFamily="34" charset="0"/>
              </a:rPr>
              <a:t>S3 tiers</a:t>
            </a:r>
            <a:r>
              <a:rPr lang="en-US" sz="1200">
                <a:latin typeface="Century Gothic" panose="020B0502020202020204" pitchFamily="34" charset="0"/>
              </a:rPr>
              <a:t> and lifecycle policies to save costs</a:t>
            </a:r>
          </a:p>
          <a:p>
            <a:pPr marL="0" indent="0">
              <a:buNone/>
            </a:pPr>
            <a:endParaRPr lang="en-US" sz="1200">
              <a:latin typeface="Century Gothic" panose="020B0502020202020204" pitchFamily="34" charset="0"/>
            </a:endParaRPr>
          </a:p>
        </p:txBody>
      </p:sp>
    </p:spTree>
    <p:extLst>
      <p:ext uri="{BB962C8B-B14F-4D97-AF65-F5344CB8AC3E}">
        <p14:creationId xmlns:p14="http://schemas.microsoft.com/office/powerpoint/2010/main" val="153440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0"/>
            <a:ext cx="5943600" cy="615060"/>
          </a:xfrm>
        </p:spPr>
        <p:txBody>
          <a:bodyPr>
            <a:noAutofit/>
          </a:bodyPr>
          <a:lstStyle/>
          <a:p>
            <a:r>
              <a:rPr lang="en-US" sz="2400">
                <a:solidFill>
                  <a:srgbClr val="C00000"/>
                </a:solidFill>
                <a:latin typeface="Abadi" panose="020B0604020104020204" pitchFamily="34" charset="0"/>
              </a:rPr>
              <a:t>How Architecture Address Customer Needs</a:t>
            </a: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42944" y="623945"/>
            <a:ext cx="5900656" cy="7341912"/>
          </a:xfrm>
        </p:spPr>
        <p:txBody>
          <a:bodyPr>
            <a:noAutofit/>
          </a:bodyPr>
          <a:lstStyle/>
          <a:p>
            <a:pPr marL="228600" indent="-228600">
              <a:buAutoNum type="arabicPeriod"/>
            </a:pPr>
            <a:endParaRPr lang="en-US" sz="1200" b="1">
              <a:latin typeface="Century Gothic" panose="020B0502020202020204" pitchFamily="34" charset="0"/>
            </a:endParaRPr>
          </a:p>
          <a:p>
            <a:pPr marL="0" indent="0">
              <a:buNone/>
            </a:pPr>
            <a:r>
              <a:rPr lang="en-US" sz="1200" b="1" u="sng">
                <a:latin typeface="Century Gothic" panose="020B0502020202020204" pitchFamily="34" charset="0"/>
              </a:rPr>
              <a:t>Low Maintenance</a:t>
            </a:r>
          </a:p>
          <a:p>
            <a:pPr marL="228600" indent="-228600">
              <a:buAutoNum type="arabicPeriod"/>
            </a:pPr>
            <a:r>
              <a:rPr lang="en-US" sz="1200" b="1">
                <a:latin typeface="Century Gothic" panose="020B0502020202020204" pitchFamily="34" charset="0"/>
              </a:rPr>
              <a:t>AWS Backup</a:t>
            </a:r>
            <a:r>
              <a:rPr lang="en-US" sz="1200">
                <a:latin typeface="Century Gothic" panose="020B0502020202020204" pitchFamily="34" charset="0"/>
              </a:rPr>
              <a:t> for automated backup with retention policies</a:t>
            </a:r>
          </a:p>
          <a:p>
            <a:pPr marL="228600" indent="-228600">
              <a:buAutoNum type="arabicPeriod"/>
            </a:pPr>
            <a:r>
              <a:rPr lang="en-US" sz="1200" b="1">
                <a:latin typeface="Century Gothic" panose="020B0502020202020204" pitchFamily="34" charset="0"/>
              </a:rPr>
              <a:t>Aurora DB </a:t>
            </a:r>
            <a:r>
              <a:rPr lang="en-US" sz="1200">
                <a:latin typeface="Century Gothic" panose="020B0502020202020204" pitchFamily="34" charset="0"/>
              </a:rPr>
              <a:t>is managed services – automatic backup, automatic failover, and automatic scaling with little manual intervention</a:t>
            </a:r>
          </a:p>
          <a:p>
            <a:pPr marL="228600" indent="-228600">
              <a:buAutoNum type="arabicPeriod"/>
            </a:pPr>
            <a:r>
              <a:rPr lang="en-US" sz="1200" b="1">
                <a:latin typeface="Century Gothic" panose="020B0502020202020204" pitchFamily="34" charset="0"/>
              </a:rPr>
              <a:t>ASG </a:t>
            </a:r>
            <a:r>
              <a:rPr lang="en-US" sz="1200">
                <a:latin typeface="Century Gothic" panose="020B0502020202020204" pitchFamily="34" charset="0"/>
              </a:rPr>
              <a:t>handles server scaling automatically on demand</a:t>
            </a:r>
          </a:p>
          <a:p>
            <a:pPr marL="228600" indent="-228600">
              <a:buAutoNum type="arabicPeriod"/>
            </a:pPr>
            <a:r>
              <a:rPr lang="en-US" sz="1200" b="1">
                <a:latin typeface="Century Gothic" panose="020B0502020202020204" pitchFamily="34" charset="0"/>
              </a:rPr>
              <a:t>Monitoring &amp; Alerts </a:t>
            </a:r>
            <a:r>
              <a:rPr lang="en-US" sz="1200">
                <a:latin typeface="Century Gothic" panose="020B0502020202020204" pitchFamily="34" charset="0"/>
              </a:rPr>
              <a:t>alarms based on thresholds, and SNS for alerts; also, can use managed services like Lambda to create automatic actions triggered by alarms</a:t>
            </a:r>
          </a:p>
          <a:p>
            <a:pPr marL="228600" indent="-228600">
              <a:buAutoNum type="arabicPeriod"/>
            </a:pPr>
            <a:r>
              <a:rPr lang="en-US" sz="1200" b="1">
                <a:latin typeface="Century Gothic" panose="020B0502020202020204" pitchFamily="34" charset="0"/>
              </a:rPr>
              <a:t>SSM patch manager </a:t>
            </a:r>
            <a:r>
              <a:rPr lang="en-US" sz="1200">
                <a:latin typeface="Century Gothic" panose="020B0502020202020204" pitchFamily="34" charset="0"/>
              </a:rPr>
              <a:t>for automatic patching of managed instances with timely security updates</a:t>
            </a:r>
          </a:p>
          <a:p>
            <a:pPr marL="228600" indent="-228600">
              <a:buAutoNum type="arabicPeriod"/>
            </a:pPr>
            <a:r>
              <a:rPr lang="en-US" sz="1200" b="1">
                <a:latin typeface="Century Gothic" panose="020B0502020202020204" pitchFamily="34" charset="0"/>
              </a:rPr>
              <a:t>AWS CloudFormation </a:t>
            </a:r>
            <a:r>
              <a:rPr lang="en-US" sz="1200">
                <a:latin typeface="Century Gothic" panose="020B0502020202020204" pitchFamily="34" charset="0"/>
              </a:rPr>
              <a:t>automates provisioning, management, deployment and retirement of resources</a:t>
            </a:r>
          </a:p>
          <a:p>
            <a:pPr marL="228600" indent="-228600">
              <a:buAutoNum type="arabicPeriod"/>
            </a:pPr>
            <a:r>
              <a:rPr lang="en-US" sz="1200">
                <a:latin typeface="Century Gothic" panose="020B0502020202020204" pitchFamily="34" charset="0"/>
              </a:rPr>
              <a:t>Automatic tracking of costs and budgets via cost explorer</a:t>
            </a:r>
          </a:p>
          <a:p>
            <a:pPr marL="228600" indent="-228600">
              <a:buAutoNum type="arabicPeriod"/>
            </a:pPr>
            <a:endParaRPr lang="en-US" sz="1200" b="1">
              <a:latin typeface="Century Gothic" panose="020B0502020202020204" pitchFamily="34" charset="0"/>
            </a:endParaRPr>
          </a:p>
        </p:txBody>
      </p:sp>
    </p:spTree>
    <p:extLst>
      <p:ext uri="{BB962C8B-B14F-4D97-AF65-F5344CB8AC3E}">
        <p14:creationId xmlns:p14="http://schemas.microsoft.com/office/powerpoint/2010/main" val="362018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2D8-F53B-42CF-D869-598446290323}"/>
              </a:ext>
            </a:extLst>
          </p:cNvPr>
          <p:cNvSpPr>
            <a:spLocks noGrp="1"/>
          </p:cNvSpPr>
          <p:nvPr>
            <p:ph type="title"/>
          </p:nvPr>
        </p:nvSpPr>
        <p:spPr>
          <a:xfrm>
            <a:off x="21472" y="75207"/>
            <a:ext cx="5943600" cy="615060"/>
          </a:xfrm>
        </p:spPr>
        <p:txBody>
          <a:bodyPr>
            <a:noAutofit/>
          </a:bodyPr>
          <a:lstStyle/>
          <a:p>
            <a:r>
              <a:rPr lang="en-US" sz="2400">
                <a:solidFill>
                  <a:srgbClr val="C00000"/>
                </a:solidFill>
                <a:latin typeface="Abadi"/>
              </a:rPr>
              <a:t>Performance Optimization (Yvette)</a:t>
            </a:r>
            <a:endParaRPr lang="en-US" sz="2400">
              <a:solidFill>
                <a:srgbClr val="C00000"/>
              </a:solidFill>
              <a:latin typeface="Abadi" panose="020B0604020104020204" pitchFamily="34" charset="0"/>
            </a:endParaRPr>
          </a:p>
        </p:txBody>
      </p:sp>
      <p:sp>
        <p:nvSpPr>
          <p:cNvPr id="6" name="Content Placeholder 2">
            <a:extLst>
              <a:ext uri="{FF2B5EF4-FFF2-40B4-BE49-F238E27FC236}">
                <a16:creationId xmlns:a16="http://schemas.microsoft.com/office/drawing/2014/main" id="{5FB5B185-22FA-2B00-5472-1A2DCAFBF879}"/>
              </a:ext>
            </a:extLst>
          </p:cNvPr>
          <p:cNvSpPr>
            <a:spLocks noGrp="1"/>
          </p:cNvSpPr>
          <p:nvPr>
            <p:ph idx="1"/>
          </p:nvPr>
        </p:nvSpPr>
        <p:spPr>
          <a:xfrm>
            <a:off x="21472" y="690266"/>
            <a:ext cx="5943600" cy="7127351"/>
          </a:xfrm>
        </p:spPr>
        <p:txBody>
          <a:bodyPr vert="horz" lIns="91440" tIns="45720" rIns="91440" bIns="45720" rtlCol="0" anchor="t">
            <a:noAutofit/>
          </a:bodyPr>
          <a:lstStyle/>
          <a:p>
            <a:pPr>
              <a:buNone/>
            </a:pPr>
            <a:r>
              <a:rPr lang="en-US" sz="1100">
                <a:latin typeface="Century Gothic"/>
                <a:cs typeface="Times New Roman"/>
              </a:rPr>
              <a:t> To ensure that this architecture solved the  performance issues that Custom Thread faced while working on premise, the following tools have been incorporated into their cloud environment</a:t>
            </a:r>
          </a:p>
          <a:p>
            <a:pPr>
              <a:buNone/>
            </a:pPr>
            <a:r>
              <a:rPr lang="en-US" sz="1100">
                <a:latin typeface="Century Gothic"/>
                <a:ea typeface="Calibri"/>
                <a:cs typeface="Calibri"/>
              </a:rPr>
              <a:t> </a:t>
            </a:r>
          </a:p>
          <a:p>
            <a:pPr>
              <a:buNone/>
            </a:pPr>
            <a:r>
              <a:rPr lang="en-US" sz="1100" b="1" u="sng">
                <a:latin typeface="Century Gothic"/>
                <a:ea typeface="Calibri"/>
                <a:cs typeface="Calibri"/>
              </a:rPr>
              <a:t>Amazon </a:t>
            </a:r>
            <a:r>
              <a:rPr lang="en-US" sz="1100" b="1" u="sng" err="1">
                <a:latin typeface="Century Gothic"/>
                <a:ea typeface="Calibri"/>
                <a:cs typeface="Calibri"/>
              </a:rPr>
              <a:t>ElastiCache</a:t>
            </a:r>
            <a:r>
              <a:rPr lang="en-US" sz="1100" b="1" u="sng">
                <a:latin typeface="Century Gothic"/>
                <a:ea typeface="Calibri"/>
                <a:cs typeface="Calibri"/>
              </a:rPr>
              <a:t> (Memcached)</a:t>
            </a:r>
          </a:p>
          <a:p>
            <a:r>
              <a:rPr lang="en-US" sz="1100">
                <a:latin typeface="Century Gothic"/>
                <a:ea typeface="Calibri"/>
                <a:cs typeface="Calibri"/>
              </a:rPr>
              <a:t>Fast temporal storage for frequently used data ( session data, API responses), hence reduces latency.</a:t>
            </a:r>
          </a:p>
          <a:p>
            <a:r>
              <a:rPr lang="en-US" sz="1100">
                <a:latin typeface="Century Gothic"/>
                <a:ea typeface="Calibri"/>
                <a:cs typeface="Calibri"/>
              </a:rPr>
              <a:t>Reduces the tendency of over laboring the database.</a:t>
            </a:r>
          </a:p>
          <a:p>
            <a:r>
              <a:rPr lang="en-US" sz="1100">
                <a:latin typeface="Century Gothic"/>
                <a:ea typeface="Calibri"/>
                <a:cs typeface="Calibri"/>
              </a:rPr>
              <a:t>Permits scaling in or scaling out without experiencing downtime.</a:t>
            </a:r>
          </a:p>
          <a:p>
            <a:endParaRPr lang="en-US" sz="1100">
              <a:latin typeface="Century Gothic"/>
              <a:ea typeface="Calibri"/>
              <a:cs typeface="Calibri"/>
            </a:endParaRPr>
          </a:p>
          <a:p>
            <a:pPr>
              <a:buNone/>
            </a:pPr>
            <a:r>
              <a:rPr lang="en-US" sz="1100" b="1" u="sng">
                <a:latin typeface="Century Gothic"/>
                <a:ea typeface="Calibri"/>
                <a:cs typeface="Times New Roman"/>
              </a:rPr>
              <a:t>Cloud Front</a:t>
            </a:r>
          </a:p>
          <a:p>
            <a:r>
              <a:rPr lang="en-US" sz="1100">
                <a:latin typeface="Century Gothic"/>
                <a:ea typeface="Calibri"/>
                <a:cs typeface="Times New Roman"/>
              </a:rPr>
              <a:t>Leverages edge locations to bring content closer to users thus reducing latency.</a:t>
            </a:r>
          </a:p>
          <a:p>
            <a:pPr>
              <a:buNone/>
            </a:pPr>
            <a:endParaRPr lang="en-US" sz="1100">
              <a:latin typeface="Century Gothic"/>
              <a:ea typeface="Calibri"/>
              <a:cs typeface="Times New Roman"/>
            </a:endParaRPr>
          </a:p>
          <a:p>
            <a:pPr>
              <a:buNone/>
            </a:pPr>
            <a:r>
              <a:rPr lang="en-US" sz="1100" b="1" u="sng">
                <a:latin typeface="Century Gothic"/>
                <a:ea typeface="Calibri"/>
                <a:cs typeface="Times New Roman"/>
              </a:rPr>
              <a:t>Application Load Balancer</a:t>
            </a:r>
          </a:p>
          <a:p>
            <a:pPr marL="171450" indent="-171450"/>
            <a:r>
              <a:rPr lang="en-US" sz="1100">
                <a:latin typeface="Century Gothic"/>
                <a:ea typeface="Calibri"/>
                <a:cs typeface="Times New Roman"/>
              </a:rPr>
              <a:t>Performs health checks on instances and route incoming traffic only to heathy instances</a:t>
            </a:r>
          </a:p>
          <a:p>
            <a:pPr marL="171450" indent="-171450"/>
            <a:r>
              <a:rPr lang="en-US" sz="1100">
                <a:latin typeface="Century Gothic"/>
                <a:ea typeface="Calibri"/>
                <a:cs typeface="Times New Roman"/>
              </a:rPr>
              <a:t>Automatically integrates with the auto scaling group to automatically adjust the number of instances based on work load.</a:t>
            </a:r>
          </a:p>
          <a:p>
            <a:pPr marL="171450" indent="-171450"/>
            <a:r>
              <a:rPr lang="en-US" sz="1100">
                <a:latin typeface="Century Gothic"/>
                <a:ea typeface="Calibri"/>
                <a:cs typeface="Times New Roman"/>
              </a:rPr>
              <a:t>Provides  session stickiness.</a:t>
            </a:r>
          </a:p>
          <a:p>
            <a:pPr marL="0" indent="0">
              <a:buNone/>
            </a:pPr>
            <a:r>
              <a:rPr lang="en-US" sz="1100">
                <a:latin typeface="Century Gothic"/>
                <a:ea typeface="Calibri"/>
                <a:cs typeface="Times New Roman"/>
              </a:rPr>
              <a:t> </a:t>
            </a:r>
            <a:r>
              <a:rPr lang="en-US" sz="1100">
                <a:latin typeface="Century Gothic"/>
                <a:ea typeface="Calibri"/>
                <a:cs typeface="Calibri"/>
              </a:rPr>
              <a:t> </a:t>
            </a:r>
            <a:endParaRPr lang="en-US" sz="1100">
              <a:latin typeface="Century Gothic"/>
              <a:ea typeface="Calibri"/>
              <a:cs typeface="Times New Roman"/>
            </a:endParaRPr>
          </a:p>
          <a:p>
            <a:pPr>
              <a:buNone/>
            </a:pPr>
            <a:r>
              <a:rPr lang="en-US" sz="1100" b="1" u="sng">
                <a:latin typeface="Century Gothic"/>
                <a:ea typeface="Calibri"/>
                <a:cs typeface="Times New Roman"/>
              </a:rPr>
              <a:t>Auto Scaling Group</a:t>
            </a:r>
          </a:p>
          <a:p>
            <a:pPr marL="171450" indent="-171450"/>
            <a:r>
              <a:rPr lang="en-US" sz="1100">
                <a:latin typeface="Century Gothic"/>
                <a:ea typeface="Calibri"/>
                <a:cs typeface="Times New Roman"/>
              </a:rPr>
              <a:t>Dynamically adjusting the number of instances based on workload.</a:t>
            </a:r>
          </a:p>
          <a:p>
            <a:pPr marL="171450" indent="-171450"/>
            <a:r>
              <a:rPr lang="en-US" sz="1100">
                <a:latin typeface="Century Gothic"/>
                <a:ea typeface="Calibri"/>
                <a:cs typeface="Times New Roman"/>
              </a:rPr>
              <a:t>Little to no manual intervention</a:t>
            </a:r>
          </a:p>
          <a:p>
            <a:pPr marL="171450" indent="-171450"/>
            <a:r>
              <a:rPr lang="en-US" sz="1100">
                <a:latin typeface="Century Gothic"/>
                <a:ea typeface="Calibri"/>
                <a:cs typeface="Times New Roman"/>
              </a:rPr>
              <a:t>Cost effective.</a:t>
            </a:r>
          </a:p>
          <a:p>
            <a:pPr marL="171450" indent="-171450"/>
            <a:endParaRPr lang="en-US" sz="1100">
              <a:latin typeface="Century Gothic"/>
              <a:ea typeface="Calibri"/>
              <a:cs typeface="Times New Roman"/>
            </a:endParaRPr>
          </a:p>
          <a:p>
            <a:pPr marL="0" indent="0">
              <a:buNone/>
            </a:pPr>
            <a:r>
              <a:rPr lang="en-US" sz="1100" b="1" u="sng">
                <a:latin typeface="Century Gothic"/>
                <a:ea typeface="Calibri"/>
                <a:cs typeface="Times New Roman"/>
              </a:rPr>
              <a:t>Amazon Arora</a:t>
            </a:r>
          </a:p>
          <a:p>
            <a:pPr marL="171450" indent="-171450"/>
            <a:r>
              <a:rPr lang="en-US" sz="1100">
                <a:latin typeface="Century Gothic"/>
                <a:ea typeface="Calibri"/>
                <a:cs typeface="Times New Roman"/>
              </a:rPr>
              <a:t>Offers 5 times higher performance compared to the normal my SQL database.</a:t>
            </a:r>
          </a:p>
          <a:p>
            <a:pPr marL="171450" indent="-171450"/>
            <a:r>
              <a:rPr lang="en-US" sz="1100">
                <a:latin typeface="Century Gothic"/>
                <a:ea typeface="Calibri"/>
                <a:cs typeface="Times New Roman"/>
              </a:rPr>
              <a:t>Fast failover.</a:t>
            </a:r>
          </a:p>
          <a:p>
            <a:pPr marL="171450" indent="-171450"/>
            <a:r>
              <a:rPr lang="en-US" sz="1100">
                <a:latin typeface="Century Gothic"/>
                <a:ea typeface="Calibri"/>
                <a:cs typeface="Times New Roman"/>
              </a:rPr>
              <a:t>Storage auto-scaling.</a:t>
            </a:r>
          </a:p>
          <a:p>
            <a:pPr marL="171450" indent="-171450"/>
            <a:endParaRPr lang="en-US" sz="1100">
              <a:latin typeface="Century Gothic"/>
              <a:ea typeface="Calibri"/>
              <a:cs typeface="Times New Roman"/>
            </a:endParaRPr>
          </a:p>
          <a:p>
            <a:pPr>
              <a:buNone/>
            </a:pPr>
            <a:r>
              <a:rPr lang="en-US" sz="1100">
                <a:latin typeface="Century Gothic"/>
                <a:ea typeface="Calibri"/>
                <a:cs typeface="Times New Roman"/>
              </a:rPr>
              <a:t> </a:t>
            </a:r>
          </a:p>
          <a:p>
            <a:pPr>
              <a:buNone/>
            </a:pPr>
            <a:endParaRPr lang="en-US" sz="1100">
              <a:latin typeface="Century Gothic"/>
              <a:ea typeface="Calibri"/>
              <a:cs typeface="Times New Roman"/>
            </a:endParaRPr>
          </a:p>
          <a:p>
            <a:pPr>
              <a:buNone/>
            </a:pPr>
            <a:endParaRPr lang="en-US" sz="1100">
              <a:latin typeface="Century Gothic"/>
              <a:ea typeface="Calibri"/>
              <a:cs typeface="Times New Roman"/>
            </a:endParaRPr>
          </a:p>
          <a:p>
            <a:pPr>
              <a:buNone/>
            </a:pPr>
            <a:endParaRPr lang="en-US" sz="1100">
              <a:latin typeface="Century Gothic"/>
              <a:ea typeface="Calibri"/>
              <a:cs typeface="Times New Roman"/>
            </a:endParaRPr>
          </a:p>
          <a:p>
            <a:pPr>
              <a:buNone/>
            </a:pPr>
            <a:r>
              <a:rPr lang="en-US" sz="1100">
                <a:latin typeface="Century Gothic"/>
                <a:ea typeface="Calibri"/>
                <a:cs typeface="Calibri"/>
              </a:rPr>
              <a:t>   </a:t>
            </a:r>
            <a:endParaRPr lang="en-US" sz="1100">
              <a:latin typeface="Century Gothic"/>
              <a:cs typeface="Times New Roman"/>
            </a:endParaRPr>
          </a:p>
          <a:p>
            <a:pPr>
              <a:buNone/>
            </a:pPr>
            <a:endParaRPr lang="en-US" sz="1100">
              <a:latin typeface="Century Gothic"/>
              <a:ea typeface="Calibri"/>
              <a:cs typeface="Calibri"/>
            </a:endParaRPr>
          </a:p>
          <a:p>
            <a:pPr>
              <a:buNone/>
            </a:pPr>
            <a:endParaRPr lang="en-US" sz="1100">
              <a:latin typeface="Century Gothic"/>
              <a:cs typeface="Times New Roman"/>
            </a:endParaRPr>
          </a:p>
          <a:p>
            <a:pPr marL="0" indent="0">
              <a:buNone/>
            </a:pPr>
            <a:endParaRPr lang="en-US" sz="1100" b="1" u="sng">
              <a:latin typeface="Century Gothic"/>
              <a:cs typeface="Times New Roman"/>
            </a:endParaRPr>
          </a:p>
          <a:p>
            <a:pPr marL="228600" indent="-228600"/>
            <a:endParaRPr lang="en-US" sz="1100" b="1">
              <a:latin typeface="Century Gothic"/>
              <a:cs typeface="Times New Roman"/>
            </a:endParaRPr>
          </a:p>
        </p:txBody>
      </p:sp>
    </p:spTree>
    <p:extLst>
      <p:ext uri="{BB962C8B-B14F-4D97-AF65-F5344CB8AC3E}">
        <p14:creationId xmlns:p14="http://schemas.microsoft.com/office/powerpoint/2010/main" val="45523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The Group 2 Consulting Group (G2CG)</vt:lpstr>
      <vt:lpstr>Project #1</vt:lpstr>
      <vt:lpstr>Proposed Solution – High-level Basics</vt:lpstr>
      <vt:lpstr>Proposed Architecture</vt:lpstr>
      <vt:lpstr>Description of Architecture Number Callouts</vt:lpstr>
      <vt:lpstr>How Architecture Address Customer Needs</vt:lpstr>
      <vt:lpstr>How Architecture Address Customer Needs</vt:lpstr>
      <vt:lpstr>How Architecture Address Customer Needs</vt:lpstr>
      <vt:lpstr>Performance Optimization (Yvette)</vt:lpstr>
      <vt:lpstr>Security (Leonard)</vt:lpstr>
      <vt:lpstr>Availability and Redundancy (Precious)</vt:lpstr>
      <vt:lpstr>Cost Optimization (Kingsley)</vt:lpstr>
      <vt:lpstr>Low Maintenance (Leslie)</vt:lpstr>
      <vt:lpstr>Scalability (Adaobi)</vt:lpstr>
      <vt:lpstr>Web/App Tier Description (Olayinka)</vt:lpstr>
      <vt:lpstr>Database Tier Description (Prince)</vt:lpstr>
      <vt:lpstr>Backup &amp; Recovery (Alain)</vt:lpstr>
      <vt:lpstr>Obee- brain dump</vt:lpstr>
      <vt:lpstr>Obee- brain dump</vt:lpstr>
      <vt:lpstr>Obee- brain dump</vt:lpstr>
      <vt:lpstr>PowerPoint Presentation</vt:lpstr>
      <vt:lpstr>Back-ups</vt:lpstr>
      <vt:lpstr>PowerPoint Presentation</vt:lpstr>
      <vt:lpstr>Narrative: How this architecture resolves Custom Thread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Group 2 Consulting Group (G2CG)</dc:title>
  <dc:creator>Obinna Duru</dc:creator>
  <cp:revision>1</cp:revision>
  <cp:lastPrinted>2024-09-02T16:13:21Z</cp:lastPrinted>
  <dcterms:created xsi:type="dcterms:W3CDTF">2024-09-02T16:06:59Z</dcterms:created>
  <dcterms:modified xsi:type="dcterms:W3CDTF">2024-09-12T21:59:26Z</dcterms:modified>
</cp:coreProperties>
</file>