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9" r:id="rId4"/>
    <p:sldId id="260" r:id="rId5"/>
    <p:sldId id="257" r:id="rId6"/>
    <p:sldId id="277" r:id="rId7"/>
    <p:sldId id="258" r:id="rId8"/>
    <p:sldId id="261" r:id="rId9"/>
    <p:sldId id="267" r:id="rId10"/>
    <p:sldId id="264" r:id="rId11"/>
    <p:sldId id="266" r:id="rId12"/>
    <p:sldId id="265" r:id="rId13"/>
    <p:sldId id="272" r:id="rId14"/>
    <p:sldId id="274" r:id="rId16"/>
    <p:sldId id="273" r:id="rId17"/>
    <p:sldId id="275" r:id="rId18"/>
    <p:sldId id="282" r:id="rId19"/>
    <p:sldId id="278" r:id="rId20"/>
    <p:sldId id="279" r:id="rId21"/>
    <p:sldId id="280" r:id="rId22"/>
    <p:sldId id="281" r:id="rId23"/>
    <p:sldId id="283" r:id="rId24"/>
    <p:sldId id="284" r:id="rId25"/>
    <p:sldId id="285" r:id="rId26"/>
    <p:sldId id="297" r:id="rId27"/>
    <p:sldId id="286" r:id="rId28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1536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733425" y="1697038"/>
            <a:ext cx="10953750" cy="1960563"/>
          </a:xfrm>
        </p:spPr>
        <p:txBody>
          <a:bodyPr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5865" b="0" i="0" u="none" strike="noStrike" kern="1200" cap="none" spc="0" normalizeH="0" baseline="0" noProof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精品案例：</a:t>
            </a:r>
            <a:r>
              <a:rPr kumimoji="0" lang="zh-CN" altLang="zh-CN" sz="5865" b="0" i="0" u="none" strike="noStrike" kern="1200" cap="none" spc="0" normalizeH="0" baseline="0" noProof="1">
                <a:solidFill>
                  <a:schemeClr val="tx2"/>
                </a:solidFill>
                <a:latin typeface="+mn-lt"/>
                <a:ea typeface="+mn-ea"/>
                <a:cs typeface="+mn-cs"/>
                <a:sym typeface="+mn-ea"/>
              </a:rPr>
              <a:t>历史国民幸福指数</a:t>
            </a:r>
            <a:endParaRPr kumimoji="0" lang="zh-CN" altLang="zh-CN" sz="5865" b="0" i="0" u="none" strike="noStrike" kern="1200" cap="none" spc="0" normalizeH="0" baseline="0" noProof="1">
              <a:solidFill>
                <a:schemeClr val="tx2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1519238" y="4038600"/>
            <a:ext cx="9982200" cy="2336800"/>
          </a:xfrm>
        </p:spPr>
        <p:txBody>
          <a:bodyPr anchor="t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4265" b="0" i="0" u="none" strike="noStrike" kern="1200" cap="none" spc="0" normalizeH="0" baseline="0" noProof="1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机器学习在</a:t>
            </a:r>
            <a:r>
              <a:rPr kumimoji="0" lang="zh-CN" altLang="zh-CN" sz="4265" b="1" i="0" u="none" strike="noStrike" kern="1200" cap="none" spc="0" normalizeH="0" baseline="0" noProof="1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数据生成</a:t>
            </a:r>
            <a:r>
              <a:rPr kumimoji="0" lang="zh-CN" altLang="zh-CN" sz="4265" b="0" i="0" u="none" strike="noStrike" kern="1200" cap="none" spc="0" normalizeH="0" baseline="0" noProof="1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中的应用</a:t>
            </a:r>
            <a:endParaRPr kumimoji="0" lang="zh-CN" altLang="zh-CN" sz="4265" b="0" i="0" u="none" strike="noStrike" kern="1200" cap="none" spc="0" normalizeH="0" baseline="0" noProof="1">
              <a:solidFill>
                <a:schemeClr val="tx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/>
              <a:t>思路解读</a:t>
            </a:r>
            <a:endParaRPr lang="zh-CN" altLang="en-US"/>
          </a:p>
        </p:txBody>
      </p:sp>
      <p:sp>
        <p:nvSpPr>
          <p:cNvPr id="1229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zh-CN" altLang="en-US"/>
              <a:t>核心思路：通过人工打分制作单词情感评分表，根据</a:t>
            </a:r>
            <a:r>
              <a:rPr lang="en-US" altLang="zh-CN"/>
              <a:t>google ngram</a:t>
            </a:r>
            <a:r>
              <a:rPr lang="zh-CN" altLang="en-US"/>
              <a:t>中各词每年的词频，进行</a:t>
            </a:r>
            <a:r>
              <a:rPr lang="en-US" altLang="zh-CN"/>
              <a:t>“</a:t>
            </a:r>
            <a:r>
              <a:rPr lang="zh-CN" altLang="en-US"/>
              <a:t>幸福指数</a:t>
            </a:r>
            <a:r>
              <a:rPr lang="en-US" altLang="zh-CN"/>
              <a:t>”</a:t>
            </a:r>
            <a:r>
              <a:rPr lang="zh-CN" altLang="en-US"/>
              <a:t>分数的加总，画出趋势变化图，与其他相关数据作（如</a:t>
            </a:r>
            <a:r>
              <a:rPr lang="en-US" altLang="zh-CN"/>
              <a:t>GDP</a:t>
            </a:r>
            <a:r>
              <a:rPr lang="zh-CN" altLang="en-US"/>
              <a:t>）比较。</a:t>
            </a:r>
            <a:endParaRPr lang="zh-CN" altLang="en-US"/>
          </a:p>
        </p:txBody>
      </p:sp>
      <p:pic>
        <p:nvPicPr>
          <p:cNvPr id="1229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1775" y="3473450"/>
            <a:ext cx="3414713" cy="2225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2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950" y="3465513"/>
            <a:ext cx="5173663" cy="2233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3" name="文本框 4"/>
          <p:cNvSpPr txBox="1"/>
          <p:nvPr/>
        </p:nvSpPr>
        <p:spPr>
          <a:xfrm>
            <a:off x="1905000" y="5756275"/>
            <a:ext cx="2609850" cy="3063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google 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语料库的部分数据</a:t>
            </a:r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4" name="文本框 5"/>
          <p:cNvSpPr txBox="1"/>
          <p:nvPr/>
        </p:nvSpPr>
        <p:spPr>
          <a:xfrm>
            <a:off x="7504113" y="5756275"/>
            <a:ext cx="2609850" cy="3063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情感词分数表</a:t>
            </a:r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80550" y="3429000"/>
            <a:ext cx="720725" cy="230346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/>
              <a:t>思路解读</a:t>
            </a:r>
            <a:endParaRPr lang="zh-CN" altLang="en-US"/>
          </a:p>
        </p:txBody>
      </p:sp>
      <p:sp>
        <p:nvSpPr>
          <p:cNvPr id="11266" name="内容占位符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5"/>
          </a:xfrm>
        </p:spPr>
        <p:txBody>
          <a:bodyPr anchor="t"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分数加总公式：                      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i: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语言（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e.g.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英语、法语、德语）  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：年份（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e.g. 2005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年） 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：特定的单词（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e.g. happy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Vali,t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语言在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年的加权幸福指数（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valence score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 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vj,i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语言中的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单词的幸福分数（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valence score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--&gt;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之所以还要下标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，是因为有的词在不同种语言中都有，但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valence score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却不同，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e.g.</a:t>
            </a:r>
            <a:endParaRPr kumimoji="0" lang="en-US" altLang="zh-CN" sz="1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pj,i,t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：第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年，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单词在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语言中的词频（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出现次数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所有单词的出现次数的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31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3038" y="1109663"/>
            <a:ext cx="2543175" cy="11604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6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038" y="3692525"/>
            <a:ext cx="6324600" cy="793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/>
              <a:t>数据来源：</a:t>
            </a:r>
            <a:r>
              <a:rPr lang="en-US" altLang="zh-CN"/>
              <a:t>Google Books corpus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6565900" cy="4918075"/>
          </a:xfrm>
        </p:spPr>
        <p:txBody>
          <a:bodyPr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 Ngram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 Books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下一个公开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语料库：</a:t>
            </a:r>
            <a:endParaRPr kumimoji="0" lang="zh-CN" altLang="en-US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扫描从1500年到2008年之间出版的8116746册书（据估计占人类历史上所有出版书目总数的6%），进行了OCR识别，建成了世界上最大的电子书数据库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kumimoji="0" lang="zh-CN" altLang="en-US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又通过一系列算法从万亿级别的原始数据中识别出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单个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的词语和短语，构成了一个语料库Google Ngram（详细的方法论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可参考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http://aclweb.org/anthology/P/P12/P12-3029.pdf）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包含包括英语、法语、德语、意大利语、西班牙语、俄语、希伯来语、汉语在内的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种语言。</a:t>
            </a:r>
            <a:endParaRPr kumimoji="0" lang="zh-CN" altLang="en-US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同时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还在不断更新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 Books Library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，截至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2012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年已完成超过520万本书，包含5千亿个单词，语料库也在随之更新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——</a:t>
            </a:r>
            <a:endParaRPr kumimoji="0" lang="en-US" altLang="zh-CN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我们这次使用的就是最新版本：</a:t>
            </a:r>
            <a:r>
              <a:rPr kumimoji="0" sz="20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Version 20120701</a:t>
            </a:r>
            <a:r>
              <a:rPr kumimoji="0" lang="zh-CN" sz="20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English 1-grams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（单个单词）的部分数据（就算是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1-grams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的语料库也已经是天文数字级别，因此只能截取一小部分进行实践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endParaRPr kumimoji="0" lang="zh-CN" altLang="en-US" sz="2000" b="1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339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39075" y="1417638"/>
            <a:ext cx="3546475" cy="3349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0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013" y="4646613"/>
            <a:ext cx="4116387" cy="20050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/>
              <a:t>小彩蛋：</a:t>
            </a:r>
            <a:r>
              <a:rPr lang="en-US" altLang="zh-CN"/>
              <a:t>Google Books Ngram Viewer</a:t>
            </a:r>
            <a:endParaRPr lang="en-US" altLang="zh-CN"/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792162"/>
          </a:xfrm>
          <a:ln/>
        </p:spPr>
        <p:txBody>
          <a:bodyPr anchor="t"/>
          <a:p>
            <a:r>
              <a:rPr lang="zh-CN" altLang="en-US" sz="2400"/>
              <a:t>感兴趣的同学可以去 books.google.com/ngrams查询任何一个或几个词在过去500年内在书籍中的出现频率变化趋势（</a:t>
            </a:r>
            <a:r>
              <a:rPr lang="en-US" altLang="zh-CN" sz="2400"/>
              <a:t>“</a:t>
            </a:r>
            <a:r>
              <a:rPr lang="zh-CN" altLang="en-US" sz="2400">
                <a:sym typeface="宋体" panose="02010600030101010101" pitchFamily="2" charset="-122"/>
              </a:rPr>
              <a:t>Google Trends的图书版</a:t>
            </a:r>
            <a:r>
              <a:rPr lang="en-US" altLang="zh-CN" sz="2400"/>
              <a:t>”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pic>
        <p:nvPicPr>
          <p:cNvPr id="16387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4700" y="2278063"/>
            <a:ext cx="8102600" cy="4340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/>
              <a:t>单词情感评分表</a:t>
            </a:r>
            <a:endParaRPr lang="en-US" altLang="zh-CN"/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6973888" cy="4525963"/>
          </a:xfrm>
          <a:ln/>
        </p:spPr>
        <p:txBody>
          <a:bodyPr anchor="t"/>
          <a:p>
            <a:r>
              <a:rPr lang="zh-CN" altLang="en-US" sz="2400"/>
              <a:t>数据来源：Warriner, A. B.等人的论文《Norms of valence, arousal, and dominance for 13,915 English lemmas.》</a:t>
            </a:r>
            <a:endParaRPr lang="zh-CN" altLang="en-US" sz="2400"/>
          </a:p>
          <a:p>
            <a:r>
              <a:rPr lang="zh-CN" altLang="en-US" sz="2400"/>
              <a:t>数据内容：将近</a:t>
            </a:r>
            <a:r>
              <a:rPr lang="en-US" altLang="zh-CN" sz="2400"/>
              <a:t>14,000</a:t>
            </a:r>
            <a:r>
              <a:rPr lang="zh-CN" altLang="en-US" sz="2400"/>
              <a:t>个英文单词，每个词对应</a:t>
            </a:r>
            <a:r>
              <a:rPr lang="en-US" altLang="zh-CN" sz="2400"/>
              <a:t>1-9</a:t>
            </a:r>
            <a:r>
              <a:rPr lang="zh-CN" altLang="en-US" sz="2400"/>
              <a:t>中的一个评分，也就是</a:t>
            </a:r>
            <a:r>
              <a:rPr lang="en-US" altLang="zh-CN" sz="2400"/>
              <a:t>valence score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每个词的评分是由</a:t>
            </a:r>
            <a:r>
              <a:rPr lang="en-US" altLang="zh-CN" sz="2400" b="1"/>
              <a:t>20</a:t>
            </a:r>
            <a:r>
              <a:rPr lang="zh-CN" altLang="en-US" sz="2400" b="1"/>
              <a:t>个打分员根据自己的主观感受，做出的</a:t>
            </a:r>
            <a:r>
              <a:rPr lang="en-US" altLang="zh-CN" sz="2400" b="1"/>
              <a:t>valence</a:t>
            </a:r>
            <a:r>
              <a:rPr lang="zh-CN" altLang="en-US" sz="2400" b="1"/>
              <a:t>评分的平均值</a:t>
            </a:r>
            <a:r>
              <a:rPr lang="zh-CN" altLang="en-US" sz="2400"/>
              <a:t>构成，这将近</a:t>
            </a:r>
            <a:r>
              <a:rPr lang="en-US" altLang="zh-CN" sz="2400"/>
              <a:t>14,000</a:t>
            </a:r>
            <a:r>
              <a:rPr lang="zh-CN" altLang="en-US" sz="2400"/>
              <a:t>词中包含了</a:t>
            </a:r>
            <a:r>
              <a:rPr lang="en-US" altLang="zh-CN" sz="2400"/>
              <a:t>1034</a:t>
            </a:r>
            <a:r>
              <a:rPr lang="zh-CN" altLang="en-US" sz="2400"/>
              <a:t>个</a:t>
            </a:r>
            <a:r>
              <a:rPr lang="en-US" altLang="zh-CN" sz="2400"/>
              <a:t>ANEW</a:t>
            </a:r>
            <a:r>
              <a:rPr lang="zh-CN" altLang="en-US" sz="2400"/>
              <a:t>词（Affective Norms for English Words），保证了这个情感打分是有意义的</a:t>
            </a:r>
            <a:endParaRPr lang="zh-CN" altLang="en-US" sz="2400"/>
          </a:p>
        </p:txBody>
      </p:sp>
      <p:sp>
        <p:nvSpPr>
          <p:cNvPr id="17411" name="文本框 3"/>
          <p:cNvSpPr txBox="1"/>
          <p:nvPr/>
        </p:nvSpPr>
        <p:spPr>
          <a:xfrm>
            <a:off x="303213" y="6146800"/>
            <a:ext cx="11279187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关于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ANEW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，更多详情可以参考Bradley &amp; Lang的《Affective norms for English Words (ANEW): Affective ratings of words and instruction manual.》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7412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2075" y="1873250"/>
            <a:ext cx="4279900" cy="32940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/>
              <a:t>实践</a:t>
            </a:r>
            <a:endParaRPr lang="zh-CN" altLang="en-US"/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已有数据：</a:t>
            </a:r>
            <a:endParaRPr kumimoji="0" lang="zh-CN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不同年份，一些以</a:t>
            </a:r>
            <a:r>
              <a:rPr kumimoji="0" lang="en-US" altLang="zh-CN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'a'</a:t>
            </a: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开头的单词的统计表（约有</a:t>
            </a:r>
            <a:r>
              <a:rPr kumimoji="0" lang="en-US" altLang="zh-CN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</a:t>
            </a: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万个）</a:t>
            </a:r>
            <a:endParaRPr kumimoji="0" lang="zh-CN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 ngram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的原始数据按首字母打包，本次实践选取了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'a'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数据包中的部分数据）</a:t>
            </a:r>
            <a:endParaRPr kumimoji="0" lang="zh-CN" altLang="en-US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不同年份，总的单词数目统计（</a:t>
            </a:r>
            <a:r>
              <a:rPr kumimoji="0" lang="en-US" altLang="zh-CN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txt</a:t>
            </a: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endParaRPr kumimoji="0" lang="zh-CN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情感词评分表</a:t>
            </a:r>
            <a:endParaRPr kumimoji="0" lang="zh-CN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目标：</a:t>
            </a:r>
            <a:endParaRPr kumimoji="0" lang="zh-CN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计算出已有的这些单词集，每年的加权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valence score</a:t>
            </a:r>
            <a:endParaRPr kumimoji="0" lang="zh-CN" altLang="en-US" sz="2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绘制趋势图</a:t>
            </a:r>
            <a:endParaRPr kumimoji="0" lang="zh-CN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/>
              <a:t>实践：环境配置</a:t>
            </a:r>
            <a:endParaRPr lang="zh-CN" altLang="en-US"/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pPr marL="0" indent="0">
              <a:buNone/>
            </a:pPr>
            <a:r>
              <a:rPr lang="zh-CN" altLang="en-US"/>
              <a:t>import csv </a:t>
            </a:r>
            <a:r>
              <a:rPr lang="en-US" altLang="zh-CN"/>
              <a:t>#</a:t>
            </a:r>
            <a:r>
              <a:rPr lang="zh-CN" altLang="en-US"/>
              <a:t>导入表格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import pandas as pd </a:t>
            </a:r>
            <a:r>
              <a:rPr lang="en-US" altLang="zh-CN"/>
              <a:t>#</a:t>
            </a:r>
            <a:r>
              <a:rPr lang="zh-CN" altLang="en-US"/>
              <a:t>处理数据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import matplotlib.pyplot as plt </a:t>
            </a:r>
            <a:r>
              <a:rPr lang="en-US" altLang="zh-CN"/>
              <a:t>#</a:t>
            </a:r>
            <a:r>
              <a:rPr lang="zh-CN" altLang="en-US"/>
              <a:t>绘图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/>
              <a:t>实践：结合单词情感评分表和单词统计表</a:t>
            </a:r>
            <a:endParaRPr lang="zh-CN" altLang="en-US"/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6400800" cy="2887663"/>
          </a:xfrm>
          <a:ln/>
        </p:spPr>
        <p:txBody>
          <a:bodyPr anchor="t"/>
          <a:p>
            <a:pPr marL="0" indent="0">
              <a:buNone/>
            </a:pPr>
            <a:r>
              <a:rPr lang="en-US" altLang="zh-CN" sz="1800"/>
              <a:t>dfa=</a:t>
            </a:r>
            <a:r>
              <a:rPr lang="zh-CN" altLang="en-US" sz="1800"/>
              <a:t>pd.read_csv(r"存储路径\</a:t>
            </a:r>
            <a:r>
              <a:rPr lang="en-US" altLang="zh-CN" sz="1800"/>
              <a:t>a</a:t>
            </a:r>
            <a:r>
              <a:rPr lang="zh-CN" altLang="en-US" sz="1800"/>
              <a:t>.csv") </a:t>
            </a:r>
            <a:r>
              <a:rPr lang="en-US" altLang="zh-CN" sz="1800"/>
              <a:t>#</a:t>
            </a:r>
            <a:r>
              <a:rPr lang="zh-CN" altLang="en-US" sz="1800"/>
              <a:t>导入单词统计表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wv=pd.read_csv(r"存储路径\word valence.csv") </a:t>
            </a:r>
            <a:r>
              <a:rPr lang="en-US" altLang="zh-CN" sz="1800"/>
              <a:t>#</a:t>
            </a:r>
            <a:r>
              <a:rPr lang="zh-CN" altLang="en-US" sz="1800"/>
              <a:t>导入单词情感评分表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wv['country'].describe() #unique=5，发现有其他语言的打分，country只保留GB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wv=wv[wv['country']=='GB']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wv=wv.loc[:,['1gram','valence']] #只保留重要参数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result = pd.merge(dfa,wv,how='outer',on='1gram') #融合两个表格，‘outer’意味着取并集，不舍弃数据，'1gram'是指定按照'1gram'这一列的值进行结合，两表相同的合并，不相同的保留，缺失的部分都为na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result=result.fillna(0) #将</a:t>
            </a:r>
            <a:r>
              <a:rPr lang="en-US" altLang="zh-CN" sz="1800"/>
              <a:t>na</a:t>
            </a:r>
            <a:r>
              <a:rPr lang="zh-CN" altLang="en-US" sz="1800"/>
              <a:t>都替换为</a:t>
            </a:r>
            <a:r>
              <a:rPr lang="en-US" altLang="zh-CN" sz="1800"/>
              <a:t>0</a:t>
            </a:r>
            <a:r>
              <a:rPr lang="zh-CN" altLang="en-US" sz="1800"/>
              <a:t>，即没有在评分表找到对应的，valence统一设置为0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result=result[result.loc[:,'年份']!=0] #评分表中的词没在单词统计表中找到的，舍弃</a:t>
            </a:r>
            <a:endParaRPr lang="zh-CN" altLang="en-US" sz="1800"/>
          </a:p>
        </p:txBody>
      </p:sp>
      <p:pic>
        <p:nvPicPr>
          <p:cNvPr id="20483" name="图片 3"/>
          <p:cNvPicPr>
            <a:picLocks noChangeAspect="1"/>
          </p:cNvPicPr>
          <p:nvPr/>
        </p:nvPicPr>
        <p:blipFill>
          <a:blip r:embed="rId1"/>
          <a:srcRect b="38423"/>
          <a:stretch>
            <a:fillRect/>
          </a:stretch>
        </p:blipFill>
        <p:spPr>
          <a:xfrm>
            <a:off x="7167563" y="1600200"/>
            <a:ext cx="4724400" cy="190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4" name="图片 4"/>
          <p:cNvPicPr>
            <a:picLocks noChangeAspect="1"/>
          </p:cNvPicPr>
          <p:nvPr/>
        </p:nvPicPr>
        <p:blipFill>
          <a:blip r:embed="rId2"/>
          <a:srcRect b="28653"/>
          <a:stretch>
            <a:fillRect/>
          </a:stretch>
        </p:blipFill>
        <p:spPr>
          <a:xfrm>
            <a:off x="7167563" y="3878263"/>
            <a:ext cx="4525962" cy="1984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xfrm>
            <a:off x="555625" y="92075"/>
            <a:ext cx="10972800" cy="1143000"/>
          </a:xfrm>
          <a:ln/>
        </p:spPr>
        <p:txBody>
          <a:bodyPr anchor="ctr"/>
          <a:p>
            <a:r>
              <a:rPr lang="zh-CN" altLang="en-US"/>
              <a:t>实践：计算词频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5625" y="984250"/>
            <a:ext cx="10972800" cy="4889500"/>
          </a:xfrm>
        </p:spPr>
        <p:txBody>
          <a:bodyPr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result1=pd.merge(result,fr,how='outer',on='年份') #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：各年词汇总量表，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：上一步的合并结果表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。融合两个表格，‘outer’意味着取并集，不舍弃数据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result1['出现次数']=pd.to_numeric(result1['出现次数']) #将数据类型转化为数字型，便于此后做数学计算，计算频率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result1['总数']=pd.to_numeric(result1['总数'])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result1['freq']=result1.apply(lambda x:x['出现次数']/x['总数'],axis=1)#计算词频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篇幅有限，对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txt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文件的导入和处理详见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notebook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，处理之后的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dataframe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名称为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1507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0550" y="3978275"/>
            <a:ext cx="6467475" cy="2762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/>
              <a:t>实践：计算加权幸福指数（</a:t>
            </a:r>
            <a:r>
              <a:rPr lang="en-US" altLang="zh-CN"/>
              <a:t>valence score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609600" y="1417638"/>
            <a:ext cx="7172325" cy="4525962"/>
          </a:xfrm>
          <a:ln/>
        </p:spPr>
        <p:txBody>
          <a:bodyPr anchor="t"/>
          <a:p>
            <a:pPr marL="0" indent="0">
              <a:buNone/>
            </a:pPr>
            <a:r>
              <a:rPr lang="zh-CN" altLang="en-US" sz="2400"/>
              <a:t>result1['f_v']=result1.apply(lambda x:x['freq']*x['valence'],axis=1) #增加一个valence x frequency（valence加权值）的变量，便于后续计算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r=result1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q=set(r['年份']) #去重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s=[]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for year in q: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s.append([year,r.loc[(r['年份']==year),'f_v'].sum()]) #计算各年的加权幸福指数  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outcomes=pd.DataFrame(s,columns=['年份','幸福指数'])</a:t>
            </a:r>
            <a:endParaRPr lang="zh-CN" altLang="en-US" sz="2400"/>
          </a:p>
        </p:txBody>
      </p:sp>
      <p:pic>
        <p:nvPicPr>
          <p:cNvPr id="22531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16963" y="1525588"/>
            <a:ext cx="2462212" cy="2003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2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8863" y="3698875"/>
            <a:ext cx="2500312" cy="27574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401638" y="2417763"/>
            <a:ext cx="6565900" cy="1524000"/>
          </a:xfrm>
          <a:ln/>
        </p:spPr>
        <p:txBody>
          <a:bodyPr anchor="ctr"/>
          <a:p>
            <a:r>
              <a:rPr lang="zh-CN" altLang="en-US"/>
              <a:t>你幸福吗？</a:t>
            </a:r>
            <a:endParaRPr lang="zh-CN" altLang="en-US"/>
          </a:p>
        </p:txBody>
      </p:sp>
      <p:pic>
        <p:nvPicPr>
          <p:cNvPr id="4098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27713" y="257175"/>
            <a:ext cx="5030787" cy="6345238"/>
          </a:xfrm>
          <a:ln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/>
              <a:t>实践：绘图</a:t>
            </a:r>
            <a:endParaRPr lang="zh-CN" altLang="en-US"/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5289550" cy="4725988"/>
          </a:xfrm>
          <a:ln/>
        </p:spPr>
        <p:txBody>
          <a:bodyPr anchor="t"/>
          <a:p>
            <a:pPr marL="0" indent="0">
              <a:buNone/>
            </a:pPr>
            <a:r>
              <a:rPr lang="zh-CN" altLang="en-US" sz="2800"/>
              <a:t>x=outcomes['年份']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y=outcomes['幸福指数']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plt.plot(x,y)</a:t>
            </a:r>
            <a:endParaRPr lang="zh-CN" altLang="en-US" sz="2800"/>
          </a:p>
        </p:txBody>
      </p:sp>
      <p:pic>
        <p:nvPicPr>
          <p:cNvPr id="2355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7688" y="1901825"/>
            <a:ext cx="5005387" cy="3232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6" name="文本框 4"/>
          <p:cNvSpPr txBox="1"/>
          <p:nvPr/>
        </p:nvSpPr>
        <p:spPr>
          <a:xfrm>
            <a:off x="7845425" y="5208588"/>
            <a:ext cx="420211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年份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加权幸福指数图（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1500-2000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/>
              <a:t>结论</a:t>
            </a:r>
            <a:endParaRPr lang="zh-CN" altLang="en-US"/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zh-CN" altLang="en-US"/>
              <a:t>因为实践数据只是所有数据中很小的一部分，所得结果并无实际参考价值。如果同学们有兴趣，可以在课后自己下载完整的数据集，进行实践。</a:t>
            </a:r>
            <a:endParaRPr lang="zh-CN" altLang="en-US"/>
          </a:p>
          <a:p>
            <a:r>
              <a:rPr lang="zh-CN" altLang="en-US"/>
              <a:t>对于真实从网站下载的</a:t>
            </a:r>
            <a:r>
              <a:rPr lang="en-US" altLang="zh-CN"/>
              <a:t>raw data</a:t>
            </a:r>
            <a:r>
              <a:rPr lang="zh-CN" altLang="en-US"/>
              <a:t>，导入和前期处理可以参考</a:t>
            </a:r>
            <a:r>
              <a:rPr lang="en-US" altLang="zh-CN"/>
              <a:t>notebook</a:t>
            </a:r>
            <a:r>
              <a:rPr lang="zh-CN" altLang="en-US"/>
              <a:t>中的</a:t>
            </a:r>
            <a:r>
              <a:rPr lang="en-US" altLang="zh-CN"/>
              <a:t>“</a:t>
            </a:r>
            <a:r>
              <a:rPr lang="zh-CN" altLang="en-US"/>
              <a:t>准备</a:t>
            </a:r>
            <a:r>
              <a:rPr lang="en-US" altLang="zh-CN"/>
              <a:t>”</a:t>
            </a:r>
            <a:r>
              <a:rPr lang="zh-CN" altLang="en-US"/>
              <a:t>部分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1"/>
          <p:cNvSpPr>
            <a:spLocks noGrp="1"/>
          </p:cNvSpPr>
          <p:nvPr>
            <p:ph type="title"/>
          </p:nvPr>
        </p:nvSpPr>
        <p:spPr>
          <a:xfrm>
            <a:off x="663575" y="157163"/>
            <a:ext cx="10972800" cy="1143000"/>
          </a:xfrm>
          <a:ln/>
        </p:spPr>
        <p:txBody>
          <a:bodyPr anchor="ctr"/>
          <a:p>
            <a:r>
              <a:rPr lang="zh-CN" altLang="en-US"/>
              <a:t>论文结果展示</a:t>
            </a:r>
            <a:endParaRPr lang="zh-CN" altLang="en-US"/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xfrm>
            <a:off x="609600" y="5060950"/>
            <a:ext cx="10972800" cy="1428750"/>
          </a:xfrm>
          <a:ln/>
        </p:spPr>
        <p:txBody>
          <a:bodyPr anchor="t"/>
          <a:p>
            <a:pPr marL="0" indent="0">
              <a:buNone/>
            </a:pPr>
            <a:r>
              <a:rPr lang="zh-CN" altLang="en-US" sz="2000"/>
              <a:t>红线：通过以上方法，计算出的国家幸福指数（左侧轴）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蓝线：民调中获取的国民生活满意度数据（右侧轴）</a:t>
            </a:r>
            <a:r>
              <a:rPr lang="en-US" altLang="zh-CN" sz="2000"/>
              <a:t>---&gt;</a:t>
            </a:r>
            <a:r>
              <a:rPr lang="zh-CN" altLang="en-US" sz="2000"/>
              <a:t>因此只有</a:t>
            </a:r>
            <a:r>
              <a:rPr lang="en-US" altLang="zh-CN" sz="2000"/>
              <a:t>1970</a:t>
            </a:r>
            <a:r>
              <a:rPr lang="zh-CN" altLang="en-US" sz="2000"/>
              <a:t>年之后的数据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结论：意大利和英国的结果中，两项数据具有较大正相关性，可见这个机器学习的衡量方法具有可行性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pic>
        <p:nvPicPr>
          <p:cNvPr id="2560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9775" y="1058863"/>
            <a:ext cx="5324475" cy="39131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/>
              <a:t>论文结果展示：伊斯特林悖论</a:t>
            </a:r>
            <a:endParaRPr lang="zh-CN" altLang="en-US"/>
          </a:p>
        </p:txBody>
      </p:sp>
      <p:sp>
        <p:nvSpPr>
          <p:cNvPr id="2662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zh-CN" altLang="en-US" sz="2800"/>
              <a:t>还记得之前提到的那个经济学上的悖论吗？</a:t>
            </a:r>
            <a:endParaRPr lang="zh-CN" altLang="en-US" sz="2800"/>
          </a:p>
          <a:p>
            <a:r>
              <a:rPr lang="zh-CN" altLang="en-US" sz="2800"/>
              <a:t>作者在</a:t>
            </a:r>
            <a:r>
              <a:rPr lang="en-US" altLang="zh-CN" sz="2800"/>
              <a:t>“</a:t>
            </a:r>
            <a:r>
              <a:rPr lang="zh-CN" altLang="en-US" sz="2800"/>
              <a:t>以加权幸福指数（</a:t>
            </a:r>
            <a:r>
              <a:rPr lang="en-US" altLang="zh-CN" sz="2800"/>
              <a:t>NVI</a:t>
            </a:r>
            <a:r>
              <a:rPr lang="zh-CN" altLang="en-US" sz="2800"/>
              <a:t>）衡量国民的幸福感</a:t>
            </a:r>
            <a:r>
              <a:rPr lang="en-US" altLang="zh-CN" sz="2800"/>
              <a:t>”</a:t>
            </a:r>
            <a:r>
              <a:rPr lang="zh-CN" altLang="en-US" sz="2800"/>
              <a:t>的研究中发现：</a:t>
            </a:r>
            <a:endParaRPr lang="zh-CN" altLang="en-US" sz="2800"/>
          </a:p>
          <a:p>
            <a:pPr marL="800100" lvl="1" indent="-342900">
              <a:buChar char="•"/>
            </a:pPr>
            <a:r>
              <a:rPr lang="en-US" altLang="zh-CN"/>
              <a:t>NVI和GDP有着正向关系，但相关系数却很小</a:t>
            </a:r>
            <a:endParaRPr lang="en-US" altLang="zh-CN"/>
          </a:p>
          <a:p>
            <a:pPr marL="800100" lvl="1" indent="-342900">
              <a:buChar char="•"/>
            </a:pPr>
            <a:r>
              <a:rPr lang="en-US" altLang="zh-CN"/>
              <a:t>虽然短期内，GDP的增长</a:t>
            </a:r>
            <a:r>
              <a:rPr lang="zh-CN" altLang="en-US"/>
              <a:t>是</a:t>
            </a:r>
            <a:r>
              <a:rPr lang="en-US" altLang="zh-CN"/>
              <a:t>NVI显著增长</a:t>
            </a:r>
            <a:r>
              <a:rPr lang="zh-CN" altLang="en-US"/>
              <a:t>的必要条件；但从长期的数据来看，尽管在</a:t>
            </a:r>
            <a:r>
              <a:rPr lang="en-US" altLang="zh-CN"/>
              <a:t>GDP</a:t>
            </a:r>
            <a:r>
              <a:rPr lang="zh-CN" altLang="en-US"/>
              <a:t>稳步增长的时期，</a:t>
            </a:r>
            <a:r>
              <a:rPr lang="en-US" altLang="zh-CN"/>
              <a:t>NVI</a:t>
            </a:r>
            <a:r>
              <a:rPr lang="zh-CN" altLang="en-US"/>
              <a:t>却看不出任何明显的变化趋势（不论是正还是负），因此，整体来看，</a:t>
            </a:r>
            <a:r>
              <a:rPr lang="en-US" altLang="zh-CN"/>
              <a:t>GDP</a:t>
            </a:r>
            <a:r>
              <a:rPr lang="zh-CN" altLang="en-US"/>
              <a:t>对国民幸福感的影响在长期的维度上是相对较小的</a:t>
            </a:r>
            <a:endParaRPr lang="zh-CN" altLang="en-US"/>
          </a:p>
          <a:p>
            <a:r>
              <a:rPr lang="zh-CN" altLang="en-US" sz="2800"/>
              <a:t>在本文展示的结果来看，并不能完全证明</a:t>
            </a:r>
            <a:r>
              <a:rPr lang="zh-CN" altLang="en-US" sz="2800">
                <a:sym typeface="宋体" panose="02010600030101010101" pitchFamily="2" charset="-122"/>
              </a:rPr>
              <a:t>伊斯特林悖论，也不是与伊斯特林悖论的说法完全不符。</a:t>
            </a:r>
            <a:endParaRPr lang="zh-CN" altLang="en-US" sz="2800"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/>
              <a:t>反思与改进</a:t>
            </a:r>
            <a:endParaRPr lang="zh-CN" altLang="en-US"/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zh-CN" altLang="en-US"/>
              <a:t>该方法对于文本的情感分析，是对单个单词情感值的加总，其实是比较粗糙的，只是在面对海量数据时，选择的一个相对简单易行的处理方法。而一般而言，应当基于上下文，而非孤立单词进行分析</a:t>
            </a:r>
            <a:endParaRPr lang="zh-CN" altLang="en-US"/>
          </a:p>
          <a:p>
            <a:r>
              <a:rPr lang="zh-CN" altLang="en-US"/>
              <a:t>除了</a:t>
            </a:r>
            <a:r>
              <a:rPr lang="en-US" altLang="zh-CN"/>
              <a:t>1-gram</a:t>
            </a:r>
            <a:r>
              <a:rPr lang="zh-CN" altLang="en-US"/>
              <a:t>库，</a:t>
            </a:r>
            <a:r>
              <a:rPr lang="en-US" altLang="zh-CN"/>
              <a:t>Google </a:t>
            </a:r>
            <a:r>
              <a:rPr lang="zh-CN" altLang="en-US"/>
              <a:t>还有多单词词组（</a:t>
            </a:r>
            <a:r>
              <a:rPr lang="en-US" altLang="zh-CN"/>
              <a:t>2-gram,3-gram</a:t>
            </a:r>
            <a:r>
              <a:rPr lang="zh-CN" altLang="en-US"/>
              <a:t>等）的语料库，类比此方法，可以对</a:t>
            </a:r>
            <a:r>
              <a:rPr lang="zh-CN" altLang="en-US">
                <a:sym typeface="宋体" panose="02010600030101010101" pitchFamily="2" charset="-122"/>
              </a:rPr>
              <a:t>部分词组进行</a:t>
            </a:r>
            <a:r>
              <a:rPr lang="zh-CN" altLang="en-US"/>
              <a:t>人工打分，作为训练集，然后进行机器学习获得一般的词组打分模型，对语料库中的词组进行情感评分，最终进行加总</a:t>
            </a:r>
            <a:endParaRPr lang="zh-CN" altLang="en-US"/>
          </a:p>
          <a:p>
            <a:r>
              <a:rPr lang="zh-CN" altLang="en-US"/>
              <a:t>以上只是一种改进思路，同学们可以想想还可以怎样改进？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xfrm>
            <a:off x="609600" y="1263650"/>
            <a:ext cx="10972800" cy="4862513"/>
          </a:xfrm>
          <a:ln/>
        </p:spPr>
        <p:txBody>
          <a:bodyPr anchor="t"/>
          <a:p>
            <a:r>
              <a:rPr lang="zh-CN" altLang="en-US"/>
              <a:t>机器学习处理海量数据时的高效性和准确性，为社会科学的研究打开了一扇窗</a:t>
            </a:r>
            <a:r>
              <a:rPr lang="en-US" altLang="zh-CN"/>
              <a:t>——</a:t>
            </a:r>
            <a:r>
              <a:rPr lang="zh-CN" altLang="en-US"/>
              <a:t>更多的数据可以被创造、被获取，从而被用于研究</a:t>
            </a:r>
            <a:endParaRPr lang="zh-CN" altLang="en-US"/>
          </a:p>
          <a:p>
            <a:r>
              <a:rPr lang="zh-CN" altLang="en-US"/>
              <a:t>一些从前绝无可能获得的数据，可以利用已有的数据结合机器学习的方法，间接获得，这让社会科学的视野大大开阔。论文作者在摘要中也提到：他们的方法不仅可以用于历史心理学的研究，更是为历史政策学、历史经济学提供了思路。</a:t>
            </a:r>
            <a:endParaRPr lang="zh-CN" altLang="en-US"/>
          </a:p>
          <a:p>
            <a:r>
              <a:rPr lang="zh-CN" altLang="en-US"/>
              <a:t>其实不仅是</a:t>
            </a:r>
            <a:r>
              <a:rPr lang="en-US" altLang="zh-CN"/>
              <a:t>historical social sciences</a:t>
            </a:r>
            <a:r>
              <a:rPr lang="zh-CN" altLang="en-US"/>
              <a:t>，还有很多很多机器学习这把宝剑开辟出的崭新天地，等待着大家的探索！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内容占位符 2"/>
          <p:cNvSpPr>
            <a:spLocks noGrp="1"/>
          </p:cNvSpPr>
          <p:nvPr>
            <p:ph idx="1"/>
          </p:nvPr>
        </p:nvSpPr>
        <p:spPr>
          <a:xfrm>
            <a:off x="425450" y="631825"/>
            <a:ext cx="6623050" cy="7854950"/>
          </a:xfrm>
          <a:ln/>
        </p:spPr>
        <p:txBody>
          <a:bodyPr anchor="t"/>
          <a:p>
            <a:r>
              <a:rPr lang="zh-CN" altLang="en-US"/>
              <a:t>近期，联合国发布了2020《全球幸福指数报告》。这份报告囊括了全球156个国家和地区，从各国/地区的人均实际GDP、社会支持、健康预期寿命、自由度等方面进行评选排名。最幸福排行榜中，前十名欧洲占了9个，前三十名欧洲国家占了18个。</a:t>
            </a:r>
            <a:endParaRPr lang="zh-CN" altLang="en-US"/>
          </a:p>
          <a:p>
            <a:r>
              <a:rPr lang="zh-CN" altLang="en-US"/>
              <a:t>中国台湾排行第25位，中国香港排行第78位，中国大陆排行第94位</a:t>
            </a:r>
            <a:endParaRPr lang="zh-CN" altLang="en-US"/>
          </a:p>
        </p:txBody>
      </p:sp>
      <p:pic>
        <p:nvPicPr>
          <p:cNvPr id="5122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7588" y="200025"/>
            <a:ext cx="4262437" cy="3305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588" y="3629025"/>
            <a:ext cx="4324350" cy="3168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文本框 5"/>
          <p:cNvSpPr txBox="1"/>
          <p:nvPr/>
        </p:nvSpPr>
        <p:spPr>
          <a:xfrm>
            <a:off x="366713" y="6318250"/>
            <a:ext cx="5233988" cy="379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865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图源：</a:t>
            </a:r>
            <a:r>
              <a:rPr lang="en-US" altLang="zh-CN" sz="1865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</a:t>
            </a:r>
            <a:r>
              <a:rPr lang="zh-CN" altLang="en-US" sz="1865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《全球幸福指数报告》</a:t>
            </a:r>
            <a:endParaRPr lang="zh-CN" altLang="en-US" sz="1865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内容占位符 2"/>
          <p:cNvSpPr>
            <a:spLocks noGrp="1"/>
          </p:cNvSpPr>
          <p:nvPr>
            <p:ph idx="1"/>
          </p:nvPr>
        </p:nvSpPr>
        <p:spPr>
          <a:xfrm>
            <a:off x="609600" y="838200"/>
            <a:ext cx="10972800" cy="4959350"/>
          </a:xfrm>
          <a:ln/>
        </p:spPr>
        <p:txBody>
          <a:bodyPr anchor="t"/>
          <a:p>
            <a:r>
              <a:rPr lang="zh-CN" altLang="en-US"/>
              <a:t>随着时代的发展，除了国民收入，民众的主观幸福指数也在逐渐成为衡量政府政策优劣的指标之一。</a:t>
            </a:r>
            <a:endParaRPr lang="zh-CN" altLang="en-US"/>
          </a:p>
          <a:p>
            <a:r>
              <a:rPr lang="zh-CN" altLang="en-US"/>
              <a:t>但遗憾的是，和</a:t>
            </a:r>
            <a:r>
              <a:rPr lang="en-US" altLang="zh-CN"/>
              <a:t>GDP</a:t>
            </a:r>
            <a:r>
              <a:rPr lang="zh-CN" altLang="en-US"/>
              <a:t>这种由来已久的指标相比，主观幸福指数的概念时如此的</a:t>
            </a:r>
            <a:r>
              <a:rPr lang="en-US" altLang="zh-CN"/>
              <a:t>“</a:t>
            </a:r>
            <a:r>
              <a:rPr lang="zh-CN" altLang="en-US"/>
              <a:t>年轻</a:t>
            </a:r>
            <a:r>
              <a:rPr lang="en-US" altLang="zh-CN"/>
              <a:t>”</a:t>
            </a:r>
            <a:r>
              <a:rPr lang="zh-CN" altLang="en-US"/>
              <a:t>，现存的连续的记录只能追溯到</a:t>
            </a:r>
            <a:r>
              <a:rPr lang="en-US" altLang="zh-CN"/>
              <a:t>1970s</a:t>
            </a:r>
            <a:r>
              <a:rPr lang="zh-CN" altLang="en-US"/>
              <a:t>。因此，对于这之前的人们是否幸福这件事，我们似乎无从得知了。</a:t>
            </a:r>
            <a:endParaRPr lang="zh-CN" altLang="en-US"/>
          </a:p>
          <a:p>
            <a:r>
              <a:rPr lang="zh-CN" altLang="en-US"/>
              <a:t>这对于政策学家、社会学家甚至是心理学家来说，都是一块相当可惜的缺失。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endParaRPr lang="zh-CN" altLang="en-US"/>
          </a:p>
        </p:txBody>
      </p:sp>
      <p:sp>
        <p:nvSpPr>
          <p:cNvPr id="717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zh-CN" altLang="en-US"/>
              <a:t>在社会科学的研究中，机器学习的应用并非局限于数据的分析，其实机器学习在社会科学中最广泛也是最重要的应用是</a:t>
            </a:r>
            <a:r>
              <a:rPr lang="en-US" altLang="zh-CN"/>
              <a:t>“</a:t>
            </a:r>
            <a:r>
              <a:rPr lang="zh-CN" altLang="en-US"/>
              <a:t>数据生成</a:t>
            </a:r>
            <a:r>
              <a:rPr lang="en-US" altLang="zh-CN"/>
              <a:t>”——“目前社会科学中关于机器学习技术应用超过90%都是利用该技术的</a:t>
            </a:r>
            <a:r>
              <a:rPr lang="en-US" altLang="zh-CN" b="1"/>
              <a:t>海量数据处理能力</a:t>
            </a:r>
            <a:r>
              <a:rPr lang="en-US" altLang="zh-CN"/>
              <a:t>生成新数据或者变量”</a:t>
            </a:r>
            <a:endParaRPr lang="en-US" altLang="zh-CN"/>
          </a:p>
          <a:p>
            <a:r>
              <a:rPr lang="zh-CN" altLang="en-US"/>
              <a:t>传统的社会科学研究一般都基于官方、问卷调查、实地调查、田野或实验室实验，但机器学习的出现，拓展了数据的可得性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内容占位符 2"/>
          <p:cNvSpPr>
            <a:spLocks noGrp="1"/>
          </p:cNvSpPr>
          <p:nvPr>
            <p:ph idx="1"/>
          </p:nvPr>
        </p:nvSpPr>
        <p:spPr>
          <a:xfrm>
            <a:off x="609600" y="327025"/>
            <a:ext cx="10972800" cy="6034088"/>
          </a:xfrm>
          <a:ln/>
        </p:spPr>
        <p:txBody>
          <a:bodyPr anchor="t"/>
          <a:p>
            <a:r>
              <a:rPr lang="zh-CN" altLang="en-US"/>
              <a:t>因此，随着机器学习的出现，历史幸福指数缺失这个遗憾似乎有了被圆满的可能。</a:t>
            </a:r>
            <a:endParaRPr lang="zh-CN" altLang="en-US"/>
          </a:p>
          <a:p>
            <a:r>
              <a:rPr lang="zh-CN" altLang="en-US"/>
              <a:t>的确，对幸福指数直接的统计直到</a:t>
            </a:r>
            <a:r>
              <a:rPr lang="en-US" altLang="zh-CN"/>
              <a:t>1970s</a:t>
            </a:r>
            <a:r>
              <a:rPr lang="zh-CN" altLang="en-US"/>
              <a:t>才开始，但</a:t>
            </a:r>
            <a:r>
              <a:rPr lang="en-US" altLang="zh-CN"/>
              <a:t>“</a:t>
            </a:r>
            <a:r>
              <a:rPr lang="zh-CN" altLang="en-US"/>
              <a:t>幸福</a:t>
            </a:r>
            <a:r>
              <a:rPr lang="en-US" altLang="zh-CN"/>
              <a:t>”</a:t>
            </a:r>
            <a:r>
              <a:rPr lang="zh-CN" altLang="en-US"/>
              <a:t>作为一个抽象的主观体验，并不只局限于被直接测量。</a:t>
            </a:r>
            <a:endParaRPr lang="zh-CN" altLang="en-US"/>
          </a:p>
          <a:p>
            <a:r>
              <a:rPr lang="zh-CN" altLang="en-US"/>
              <a:t>利用已有资料，建立起某种从已知到未知的关联，我们就可以间接得到</a:t>
            </a:r>
            <a:r>
              <a:rPr lang="en-US" altLang="zh-CN"/>
              <a:t>“</a:t>
            </a:r>
            <a:r>
              <a:rPr lang="zh-CN" altLang="en-US"/>
              <a:t>你有多幸福</a:t>
            </a:r>
            <a:r>
              <a:rPr lang="en-US" altLang="zh-CN"/>
              <a:t>”</a:t>
            </a:r>
            <a:r>
              <a:rPr lang="zh-CN" altLang="en-US"/>
              <a:t>的答案。鉴于个人的情感体验充满了随机性，唯有大量有效的数据可以冲淡这种随机性，但这正好是机器学习最在行的地方！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通过机器学习获得数据的主要方式是</a:t>
            </a:r>
            <a:r>
              <a:rPr lang="zh-CN" altLang="en-US" b="1"/>
              <a:t>文本挖掘</a:t>
            </a:r>
            <a:r>
              <a:rPr lang="zh-CN" altLang="en-US"/>
              <a:t>及</a:t>
            </a:r>
            <a:r>
              <a:rPr lang="zh-CN" altLang="en-US" b="1"/>
              <a:t>图像识别，</a:t>
            </a:r>
            <a:r>
              <a:rPr lang="zh-CN" altLang="en-US"/>
              <a:t>在幸福指数这个例子中，用的就是文本挖掘的方法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 sz="3200"/>
              <a:t>《Historical Analysis of National Subjective Wellbeing using</a:t>
            </a:r>
            <a:br>
              <a:rPr lang="zh-CN" altLang="en-US" sz="3200"/>
            </a:br>
            <a:r>
              <a:rPr lang="zh-CN" altLang="en-US" sz="3200"/>
              <a:t>Millions of Digitized Books》</a:t>
            </a:r>
            <a:endParaRPr lang="zh-CN" altLang="en-US" sz="3200"/>
          </a:p>
        </p:txBody>
      </p:sp>
      <p:sp>
        <p:nvSpPr>
          <p:cNvPr id="7170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zh-CN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“Providing a window on quantitative historical psychology, this approach informs policy and economic history.”</a:t>
            </a:r>
            <a:endParaRPr kumimoji="0" lang="en-US" altLang="zh-CN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在心理学教授Thomas T. Hills等人所著的这篇论文中，给出了一种能够测量近</a:t>
            </a:r>
            <a:r>
              <a:rPr kumimoji="0" lang="en-US" altLang="zh-CN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</a:t>
            </a: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年人们的主观幸福感的可靠方法：</a:t>
            </a:r>
            <a:endParaRPr kumimoji="0" lang="zh-CN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基于机器学习中自然语言处理</a:t>
            </a:r>
            <a:r>
              <a:rPr kumimoji="0" lang="en-US" altLang="zh-CN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文本分析，制作了一个</a:t>
            </a:r>
            <a:r>
              <a:rPr kumimoji="0" lang="en-US" altLang="zh-CN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</a:t>
            </a: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幸福词评分表</a:t>
            </a:r>
            <a:r>
              <a:rPr kumimoji="0" lang="en-US" altLang="zh-CN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，根据这份评分表对近</a:t>
            </a:r>
            <a:r>
              <a:rPr kumimoji="0" lang="en-US" altLang="zh-CN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</a:t>
            </a: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年的出版物进行打分，从而间接衡量特定年代特定地区的人民主观幸福指数</a:t>
            </a:r>
            <a:endParaRPr kumimoji="0" lang="zh-CN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/>
              <a:t>伊斯特林悖论（Easterlin Paradox）</a:t>
            </a:r>
            <a:endParaRPr lang="zh-CN" altLang="en-US"/>
          </a:p>
        </p:txBody>
      </p:sp>
      <p:sp>
        <p:nvSpPr>
          <p:cNvPr id="1024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zh-CN" altLang="en-US"/>
              <a:t>大家可能都听说过这个有名的悖论</a:t>
            </a:r>
            <a:r>
              <a:rPr lang="en-US" altLang="zh-CN"/>
              <a:t>——经济学家理查德．伊斯特林1974</a:t>
            </a:r>
            <a:r>
              <a:rPr lang="zh-CN" altLang="en-US"/>
              <a:t>年在他的论文中提出的：长期来说，通常同一国家内，富人的平均幸福水平可能高于穷人，但不同国家之间，富国却不一定比穷国幸福。</a:t>
            </a:r>
            <a:endParaRPr lang="zh-CN" altLang="en-US"/>
          </a:p>
          <a:p>
            <a:r>
              <a:rPr lang="en-US" altLang="zh-CN"/>
              <a:t>“</a:t>
            </a:r>
            <a:r>
              <a:rPr lang="zh-CN" altLang="en-US"/>
              <a:t>从长期的趋势看，经济的增长却不能导致人民幸福感的明显增加</a:t>
            </a:r>
            <a:r>
              <a:rPr lang="en-US" altLang="zh-CN"/>
              <a:t>” ——</a:t>
            </a:r>
            <a:r>
              <a:rPr lang="zh-CN" altLang="en-US"/>
              <a:t>这是真的吗？</a:t>
            </a:r>
            <a:endParaRPr lang="zh-CN" altLang="en-US"/>
          </a:p>
          <a:p>
            <a:r>
              <a:rPr lang="zh-CN" altLang="en-US"/>
              <a:t>如果我们能够获得</a:t>
            </a:r>
            <a:r>
              <a:rPr lang="en-US" altLang="zh-CN"/>
              <a:t>1970s</a:t>
            </a:r>
            <a:r>
              <a:rPr lang="zh-CN" altLang="en-US"/>
              <a:t>之前的人民幸福指数，也就意味着我们能在更长的时间跨度上去</a:t>
            </a:r>
            <a:r>
              <a:rPr lang="zh-CN" altLang="en-US" b="1"/>
              <a:t>检验</a:t>
            </a:r>
            <a:r>
              <a:rPr lang="zh-CN" altLang="en-US"/>
              <a:t>这个</a:t>
            </a:r>
            <a:r>
              <a:rPr lang="en-US" altLang="zh-CN"/>
              <a:t>“</a:t>
            </a:r>
            <a:r>
              <a:rPr lang="zh-CN" altLang="en-US"/>
              <a:t>幸福悖论</a:t>
            </a:r>
            <a:r>
              <a:rPr lang="en-US" altLang="zh-CN"/>
              <a:t>”</a:t>
            </a:r>
            <a:r>
              <a:rPr lang="zh-CN" altLang="en-US"/>
              <a:t>是否成立了。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76200"/>
            <a:ext cx="11474450" cy="2738438"/>
          </a:xfrm>
        </p:spPr>
        <p:txBody>
          <a:bodyPr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为了验证这个方法的可行性，作者将预测出的结果和欧盟民意调查（Eurobarometer survey）</a:t>
            </a:r>
            <a:r>
              <a:rPr kumimoji="0" lang="en-US" altLang="zh-CN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——</a:t>
            </a: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一个直接记录了人们主观幸福感的调查，</a:t>
            </a: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的结果</a:t>
            </a: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做比较：</a:t>
            </a:r>
            <a:endParaRPr kumimoji="0" lang="zh-CN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266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0" y="1860550"/>
            <a:ext cx="6499225" cy="4749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7" name="文本框 4"/>
          <p:cNvSpPr txBox="1"/>
          <p:nvPr/>
        </p:nvSpPr>
        <p:spPr>
          <a:xfrm>
            <a:off x="7416800" y="1957388"/>
            <a:ext cx="4295775" cy="3692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选取数据的跨度为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1973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到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2009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（包括了英国、德国、意大利，图中没有体现）：这段时间内两种方法的结果都是可获取的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蓝色散点：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x,y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坐标分别对应民意调查结果和机器学习结果。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之所以取值都在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附近，因为最终呈现的指标并非原始数据，而是去掉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country fixed-effect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（基于不同国家的固定效应）后，留下的残差项。本质反映了数据在均值附近的波动情况。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5228</Words>
  <Application>WPS 演示</Application>
  <PresentationFormat/>
  <Paragraphs>180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ldr</dc:creator>
  <cp:lastModifiedBy>Being</cp:lastModifiedBy>
  <cp:revision>23</cp:revision>
  <dcterms:created xsi:type="dcterms:W3CDTF">2021-03-21T16:02:35Z</dcterms:created>
  <dcterms:modified xsi:type="dcterms:W3CDTF">2021-04-01T01:14:08Z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