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8"/>
  </p:notesMasterIdLst>
  <p:sldIdLst>
    <p:sldId id="256" r:id="rId4"/>
    <p:sldId id="257" r:id="rId5"/>
    <p:sldId id="258" r:id="rId6"/>
    <p:sldId id="278" r:id="rId7"/>
    <p:sldId id="259" r:id="rId9"/>
    <p:sldId id="280" r:id="rId10"/>
    <p:sldId id="266" r:id="rId11"/>
    <p:sldId id="260" r:id="rId12"/>
    <p:sldId id="264" r:id="rId13"/>
    <p:sldId id="282" r:id="rId14"/>
    <p:sldId id="283" r:id="rId15"/>
    <p:sldId id="284" r:id="rId16"/>
    <p:sldId id="285" r:id="rId17"/>
    <p:sldId id="261" r:id="rId18"/>
    <p:sldId id="269" r:id="rId19"/>
    <p:sldId id="262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5C0"/>
    <a:srgbClr val="5B9BD5"/>
    <a:srgbClr val="3C9FD3"/>
    <a:srgbClr val="56C0F9"/>
    <a:srgbClr val="2B4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69B6FBA-93C9-489C-B97A-A1464B06C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FC10CF4-85E5-4A21-A25F-47720A09A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1"/>
            <a:ext cx="2844800" cy="3661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D39127F-6635-499E-867A-C68E6CFBA9A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1"/>
            <a:ext cx="3860800" cy="3661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1"/>
            <a:ext cx="2844800" cy="3661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D4AF0A-2064-42D4-8961-EA46D070B13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0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24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25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9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4" Type="http://schemas.openxmlformats.org/officeDocument/2006/relationships/tags" Target="../tags/tag7.xml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7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image" Target="../media/image10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5.xml"/><Relationship Id="rId3" Type="http://schemas.openxmlformats.org/officeDocument/2006/relationships/image" Target="../media/image1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0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518785" y="0"/>
            <a:ext cx="6673215" cy="58521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980" y="452120"/>
            <a:ext cx="5067935" cy="59543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1190" y="3023417"/>
            <a:ext cx="48875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2235"/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机器学习之实战：</a:t>
            </a:r>
            <a:endParaRPr lang="en-US" altLang="zh-CN" sz="4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defTabSz="1372235"/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决策树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01" y="484684"/>
            <a:ext cx="1408117" cy="600892"/>
          </a:xfrm>
          <a:prstGeom prst="rect">
            <a:avLst/>
          </a:prstGeom>
        </p:spPr>
      </p:pic>
      <p:pic>
        <p:nvPicPr>
          <p:cNvPr id="6" name="图片 5" descr="社计师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769" y="263704"/>
            <a:ext cx="1214120" cy="1130935"/>
          </a:xfrm>
          <a:prstGeom prst="rect">
            <a:avLst/>
          </a:prstGeom>
        </p:spPr>
      </p:pic>
      <p:pic>
        <p:nvPicPr>
          <p:cNvPr id="7" name="图片 6" descr="所标（新 去白底）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049" y="317770"/>
            <a:ext cx="934720" cy="9347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0800000">
            <a:off x="2755" y="2529841"/>
            <a:ext cx="4935397" cy="4328159"/>
          </a:xfrm>
          <a:prstGeom prst="rect">
            <a:avLst/>
          </a:prstGeom>
        </p:spPr>
      </p:pic>
      <p:pic>
        <p:nvPicPr>
          <p:cNvPr id="24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253849" y="0"/>
            <a:ext cx="4935397" cy="4328159"/>
          </a:xfrm>
          <a:prstGeom prst="rect">
            <a:avLst/>
          </a:prstGeom>
        </p:spPr>
      </p:pic>
      <p:sp>
        <p:nvSpPr>
          <p:cNvPr id="4" name="椭圆 5"/>
          <p:cNvSpPr/>
          <p:nvPr/>
        </p:nvSpPr>
        <p:spPr>
          <a:xfrm>
            <a:off x="492208" y="426058"/>
            <a:ext cx="324679" cy="32467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微软雅黑" panose="020B0503020204020204" charset="-122"/>
            </a:endParaRPr>
          </a:p>
        </p:txBody>
      </p:sp>
      <p:sp>
        <p:nvSpPr>
          <p:cNvPr id="5" name="文本框 17"/>
          <p:cNvSpPr txBox="1"/>
          <p:nvPr/>
        </p:nvSpPr>
        <p:spPr>
          <a:xfrm>
            <a:off x="920115" y="381635"/>
            <a:ext cx="376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数据划分</a:t>
            </a:r>
            <a:endParaRPr lang="zh-CN" altLang="en-US" sz="24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40784" y="997050"/>
            <a:ext cx="9153597" cy="5663089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altLang="zh-CN" sz="1800" dirty="0"/>
          </a:p>
          <a:p>
            <a:pPr marL="0" indent="0">
              <a:buFontTx/>
              <a:buNone/>
            </a:pPr>
            <a:r>
              <a:rPr lang="en-US" altLang="zh-CN" sz="1800" dirty="0"/>
              <a:t>X</a:t>
            </a:r>
            <a:r>
              <a:rPr lang="zh-CN" altLang="en-US" sz="1800" dirty="0"/>
              <a:t>：处理后的特征数据   </a:t>
            </a:r>
            <a:r>
              <a:rPr lang="en-US" altLang="zh-CN" sz="1800" dirty="0" err="1"/>
              <a:t>Churn_y</a:t>
            </a:r>
            <a:r>
              <a:rPr lang="en-US" altLang="zh-CN" sz="1800" dirty="0"/>
              <a:t>: </a:t>
            </a:r>
            <a:r>
              <a:rPr lang="zh-CN" altLang="en-US" sz="1800" dirty="0"/>
              <a:t>标签（是否为流失客户，流失</a:t>
            </a:r>
            <a:r>
              <a:rPr lang="en-US" altLang="zh-CN" sz="1800" dirty="0"/>
              <a:t>1</a:t>
            </a:r>
            <a:r>
              <a:rPr lang="zh-CN" altLang="en-US" sz="1800" dirty="0"/>
              <a:t>，非流失</a:t>
            </a:r>
            <a:r>
              <a:rPr lang="en-US" altLang="zh-CN" sz="1800" dirty="0"/>
              <a:t>0</a:t>
            </a:r>
            <a:r>
              <a:rPr lang="zh-CN" altLang="en-US" sz="1800" dirty="0"/>
              <a:t>）</a:t>
            </a:r>
            <a:endParaRPr lang="zh-CN" altLang="en-US" sz="1800" dirty="0"/>
          </a:p>
          <a:p>
            <a:pPr marL="0" indent="0">
              <a:buFontTx/>
              <a:buNone/>
            </a:pPr>
            <a:endParaRPr lang="zh-CN" altLang="en-US" sz="2000" dirty="0"/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zh-CN" altLang="en-US" sz="1800" dirty="0"/>
              <a:t>代码参考：https://blog.csdn.net/qq_32334479/article/details/106958669</a:t>
            </a:r>
            <a:endParaRPr lang="zh-CN" altLang="en-US" sz="1800" dirty="0"/>
          </a:p>
        </p:txBody>
      </p:sp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596" y="1150945"/>
            <a:ext cx="8450263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463" y="3144877"/>
            <a:ext cx="370205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88" y="3078202"/>
            <a:ext cx="1939925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0800000">
            <a:off x="2755" y="2529841"/>
            <a:ext cx="4935397" cy="4328159"/>
          </a:xfrm>
          <a:prstGeom prst="rect">
            <a:avLst/>
          </a:prstGeom>
        </p:spPr>
      </p:pic>
      <p:pic>
        <p:nvPicPr>
          <p:cNvPr id="24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253849" y="0"/>
            <a:ext cx="4935397" cy="4328159"/>
          </a:xfrm>
          <a:prstGeom prst="rect">
            <a:avLst/>
          </a:prstGeom>
        </p:spPr>
      </p:pic>
      <p:sp>
        <p:nvSpPr>
          <p:cNvPr id="4" name="椭圆 5"/>
          <p:cNvSpPr/>
          <p:nvPr/>
        </p:nvSpPr>
        <p:spPr>
          <a:xfrm>
            <a:off x="492208" y="426058"/>
            <a:ext cx="324679" cy="32467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微软雅黑" panose="020B0503020204020204" charset="-122"/>
            </a:endParaRPr>
          </a:p>
        </p:txBody>
      </p:sp>
      <p:sp>
        <p:nvSpPr>
          <p:cNvPr id="5" name="文本框 17"/>
          <p:cNvSpPr txBox="1"/>
          <p:nvPr/>
        </p:nvSpPr>
        <p:spPr>
          <a:xfrm>
            <a:off x="920116" y="381635"/>
            <a:ext cx="335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/>
            <a:r>
              <a:rPr lang="zh-CN" altLang="en-US" sz="2400" dirty="0"/>
              <a:t>构建模型</a:t>
            </a:r>
            <a:r>
              <a:rPr lang="en-US" altLang="zh-CN" sz="2400" dirty="0"/>
              <a:t>&amp;</a:t>
            </a:r>
            <a:r>
              <a:rPr lang="zh-CN" altLang="en-US" sz="2400" dirty="0"/>
              <a:t>模型可视化</a:t>
            </a:r>
            <a:endParaRPr lang="zh-CN" altLang="en-US" sz="24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2208" y="1112501"/>
            <a:ext cx="10893187" cy="535531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内容占位符 11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24" y="4147825"/>
            <a:ext cx="59658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47" y="1308434"/>
            <a:ext cx="771207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42" y="2335838"/>
            <a:ext cx="65913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9"/>
          <p:cNvSpPr txBox="1">
            <a:spLocks noChangeArrowheads="1"/>
          </p:cNvSpPr>
          <p:nvPr/>
        </p:nvSpPr>
        <p:spPr bwMode="auto">
          <a:xfrm>
            <a:off x="7930847" y="4858209"/>
            <a:ext cx="36218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合同签订方式是否按月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为根节点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默认：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左边为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右边为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69" y="3777603"/>
            <a:ext cx="19431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箭头连接符 14"/>
          <p:cNvCxnSpPr/>
          <p:nvPr/>
        </p:nvCxnSpPr>
        <p:spPr>
          <a:xfrm flipV="1">
            <a:off x="4732899" y="4092262"/>
            <a:ext cx="3005138" cy="2413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747062" y="4192275"/>
            <a:ext cx="863600" cy="4318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2" grpId="0" animBg="1"/>
      <p:bldP spid="13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0800000">
            <a:off x="2755" y="2529841"/>
            <a:ext cx="4935397" cy="4328159"/>
          </a:xfrm>
          <a:prstGeom prst="rect">
            <a:avLst/>
          </a:prstGeom>
        </p:spPr>
      </p:pic>
      <p:pic>
        <p:nvPicPr>
          <p:cNvPr id="24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253849" y="0"/>
            <a:ext cx="4935397" cy="4328159"/>
          </a:xfrm>
          <a:prstGeom prst="rect">
            <a:avLst/>
          </a:prstGeom>
        </p:spPr>
      </p:pic>
      <p:sp>
        <p:nvSpPr>
          <p:cNvPr id="4" name="椭圆 5"/>
          <p:cNvSpPr/>
          <p:nvPr/>
        </p:nvSpPr>
        <p:spPr>
          <a:xfrm>
            <a:off x="492208" y="426058"/>
            <a:ext cx="324679" cy="32467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微软雅黑" panose="020B0503020204020204" charset="-122"/>
            </a:endParaRPr>
          </a:p>
        </p:txBody>
      </p:sp>
      <p:sp>
        <p:nvSpPr>
          <p:cNvPr id="5" name="文本框 17"/>
          <p:cNvSpPr txBox="1"/>
          <p:nvPr/>
        </p:nvSpPr>
        <p:spPr>
          <a:xfrm>
            <a:off x="920115" y="381635"/>
            <a:ext cx="19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/>
            <a:r>
              <a:rPr lang="zh-CN" altLang="en-US" sz="2400" dirty="0"/>
              <a:t>特征重要性</a:t>
            </a:r>
            <a:endParaRPr lang="zh-CN" altLang="en-US" sz="24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4537" y="936387"/>
            <a:ext cx="11653024" cy="5632311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2" y="1068725"/>
            <a:ext cx="5991225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>
            <a:spLocks noGrp="1" noChangeArrowheads="1"/>
          </p:cNvSpPr>
          <p:nvPr/>
        </p:nvSpPr>
        <p:spPr bwMode="auto">
          <a:xfrm>
            <a:off x="6805999" y="3929885"/>
            <a:ext cx="4629538" cy="162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决策树模型是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白盒模型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（结果可以被解释），特征重要性也是它可解释的一部分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特征越重要，就意味着它越能反映流失客户与非流失客户的差异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2" y="3330912"/>
            <a:ext cx="5522912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7005967" y="1161240"/>
            <a:ext cx="4629538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重要的特征：</a:t>
            </a: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合同期限是否为‘month to month’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是否使用电子支票支付(electronic check)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在网时长是否小于4个月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(0.999&lt;=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tenture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&lt;=4)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是否开通互联网服务(InternetService)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2" grpId="0" animBg="1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0800000">
            <a:off x="2755" y="2529841"/>
            <a:ext cx="4935397" cy="4328159"/>
          </a:xfrm>
          <a:prstGeom prst="rect">
            <a:avLst/>
          </a:prstGeom>
        </p:spPr>
      </p:pic>
      <p:pic>
        <p:nvPicPr>
          <p:cNvPr id="24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253849" y="0"/>
            <a:ext cx="4935397" cy="4328159"/>
          </a:xfrm>
          <a:prstGeom prst="rect">
            <a:avLst/>
          </a:prstGeom>
        </p:spPr>
      </p:pic>
      <p:sp>
        <p:nvSpPr>
          <p:cNvPr id="4" name="椭圆 5"/>
          <p:cNvSpPr/>
          <p:nvPr/>
        </p:nvSpPr>
        <p:spPr>
          <a:xfrm>
            <a:off x="492208" y="426058"/>
            <a:ext cx="324679" cy="32467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微软雅黑" panose="020B0503020204020204" charset="-122"/>
            </a:endParaRPr>
          </a:p>
        </p:txBody>
      </p:sp>
      <p:sp>
        <p:nvSpPr>
          <p:cNvPr id="5" name="文本框 17"/>
          <p:cNvSpPr txBox="1"/>
          <p:nvPr/>
        </p:nvSpPr>
        <p:spPr>
          <a:xfrm>
            <a:off x="920115" y="381635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/>
            <a:r>
              <a:rPr lang="zh-CN" altLang="en-US" sz="2400" dirty="0"/>
              <a:t>结果分析：</a:t>
            </a:r>
            <a:r>
              <a:rPr lang="en-US" altLang="zh-CN" sz="2400" dirty="0"/>
              <a:t>Kaggle_Churn</a:t>
            </a:r>
            <a:r>
              <a:rPr lang="zh-CN" altLang="en-US" sz="2400" dirty="0"/>
              <a:t>数据集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246104" y="1220010"/>
            <a:ext cx="11699792" cy="535531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根据决策树的分支情况，我们可以发现流失用户的特点，因此也可以给出针对性的建议以减少用户的流失。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举个例子：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85" y="1693483"/>
            <a:ext cx="5929312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0"/>
          <p:cNvSpPr txBox="1">
            <a:spLocks noChangeArrowheads="1"/>
          </p:cNvSpPr>
          <p:nvPr/>
        </p:nvSpPr>
        <p:spPr bwMode="auto">
          <a:xfrm>
            <a:off x="1639946" y="5306119"/>
            <a:ext cx="86198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这是签订方式不按月、支付方式是电子账单、在网时长小于四个月的用户的决策树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11"/>
          <p:cNvSpPr txBox="1">
            <a:spLocks noChangeArrowheads="1"/>
          </p:cNvSpPr>
          <p:nvPr/>
        </p:nvSpPr>
        <p:spPr bwMode="auto">
          <a:xfrm>
            <a:off x="8548084" y="3212722"/>
            <a:ext cx="2346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橙色系：流失客户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蓝色系：非流失客户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620761" y="5653362"/>
            <a:ext cx="11226698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从是否开通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en-US" altLang="zh-CN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internetService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来看：未开通的用户更容易流失；开通了的客户不容易流失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对策：对于签订方式不按月、支付方式是电子账单、在网时长小于四个月的用户，建议他们开通网络服务！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2" grpId="0" animBg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518785" y="0"/>
            <a:ext cx="6673215" cy="58521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2178" y="2850334"/>
            <a:ext cx="4887595" cy="83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  </a:t>
            </a:r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060" y="1445895"/>
            <a:ext cx="5633085" cy="42208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0800000">
            <a:off x="0" y="4172507"/>
            <a:ext cx="3062266" cy="2685493"/>
          </a:xfrm>
          <a:prstGeom prst="rect">
            <a:avLst/>
          </a:prstGeom>
        </p:spPr>
      </p:pic>
      <p:pic>
        <p:nvPicPr>
          <p:cNvPr id="14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478536" y="1"/>
            <a:ext cx="2694275" cy="2362779"/>
          </a:xfrm>
          <a:prstGeom prst="rect">
            <a:avLst/>
          </a:prstGeom>
        </p:spPr>
      </p:pic>
      <p:sp>
        <p:nvSpPr>
          <p:cNvPr id="4" name="椭圆 5"/>
          <p:cNvSpPr/>
          <p:nvPr/>
        </p:nvSpPr>
        <p:spPr>
          <a:xfrm>
            <a:off x="492208" y="426058"/>
            <a:ext cx="324679" cy="32467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微软雅黑" panose="020B0503020204020204" charset="-122"/>
            </a:endParaRPr>
          </a:p>
        </p:txBody>
      </p:sp>
      <p:cxnSp>
        <p:nvCxnSpPr>
          <p:cNvPr id="34" name="line"/>
          <p:cNvCxnSpPr/>
          <p:nvPr/>
        </p:nvCxnSpPr>
        <p:spPr>
          <a:xfrm>
            <a:off x="355463" y="2211270"/>
            <a:ext cx="77655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ubtitle 2"/>
          <p:cNvSpPr txBox="1"/>
          <p:nvPr/>
        </p:nvSpPr>
        <p:spPr>
          <a:xfrm>
            <a:off x="6129013" y="4443929"/>
            <a:ext cx="1535349" cy="360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d-ID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Lato Heavy" panose="020F0502020204030203" pitchFamily="34" charset="0"/>
                <a:sym typeface="微软雅黑" panose="020B0503020204020204" charset="-122"/>
              </a:rPr>
              <a:t>Learn More</a:t>
            </a:r>
            <a:endParaRPr lang="id-ID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微软雅黑" panose="020B0503020204020204" charset="-122"/>
            </a:endParaRPr>
          </a:p>
        </p:txBody>
      </p:sp>
      <p:sp>
        <p:nvSpPr>
          <p:cNvPr id="38" name="title"/>
          <p:cNvSpPr txBox="1"/>
          <p:nvPr/>
        </p:nvSpPr>
        <p:spPr>
          <a:xfrm>
            <a:off x="286276" y="1562064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charset="-122"/>
                <a:cs typeface="Lato"/>
                <a:sym typeface="微软雅黑" panose="020B0503020204020204" charset="-122"/>
              </a:rPr>
              <a:t>决策树算法</a:t>
            </a:r>
            <a:endParaRPr lang="en-US" sz="32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charset="-122"/>
              <a:cs typeface="Lato"/>
              <a:sym typeface="微软雅黑" panose="020B0503020204020204" charset="-122"/>
            </a:endParaRPr>
          </a:p>
        </p:txBody>
      </p:sp>
      <p:sp>
        <p:nvSpPr>
          <p:cNvPr id="39" name="TextBox 24"/>
          <p:cNvSpPr txBox="1"/>
          <p:nvPr/>
        </p:nvSpPr>
        <p:spPr>
          <a:xfrm>
            <a:off x="5818342" y="2376795"/>
            <a:ext cx="5934771" cy="120031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zh-CN" altLang="en-US" noProof="1"/>
              <a:t>在</a:t>
            </a:r>
            <a:r>
              <a:rPr lang="en-US" altLang="zh-CN" noProof="1"/>
              <a:t>python</a:t>
            </a:r>
            <a:r>
              <a:rPr lang="zh-CN" altLang="en-US" noProof="1"/>
              <a:t>中的实现很简单（实际的建模过程只有一行代码）</a:t>
            </a:r>
            <a:endParaRPr lang="zh-CN" altLang="en-US" noProof="1"/>
          </a:p>
          <a:p>
            <a:pPr marL="514350" indent="-514350">
              <a:buFontTx/>
              <a:buAutoNum type="arabicPeriod"/>
            </a:pPr>
            <a:r>
              <a:rPr lang="zh-CN" altLang="en-US" noProof="1"/>
              <a:t>具有可解释性（</a:t>
            </a:r>
            <a:r>
              <a:rPr lang="zh-CN" altLang="en-US" noProof="1">
                <a:sym typeface="+mn-ea"/>
              </a:rPr>
              <a:t>直接</a:t>
            </a:r>
            <a:r>
              <a:rPr lang="zh-CN" altLang="en-US" noProof="1"/>
              <a:t>对着分裂节点就可以进行相关分析）</a:t>
            </a:r>
            <a:endParaRPr lang="zh-CN" altLang="en-US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76" y="2476293"/>
            <a:ext cx="5312924" cy="3538408"/>
          </a:xfrm>
          <a:prstGeom prst="rect">
            <a:avLst/>
          </a:prstGeom>
        </p:spPr>
      </p:pic>
      <p:sp>
        <p:nvSpPr>
          <p:cNvPr id="3" name="文本框 17"/>
          <p:cNvSpPr txBox="1"/>
          <p:nvPr/>
        </p:nvSpPr>
        <p:spPr>
          <a:xfrm>
            <a:off x="920115" y="381635"/>
            <a:ext cx="3428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/>
            <a:r>
              <a:rPr lang="zh-CN" altLang="en-US" sz="2400" dirty="0"/>
              <a:t>决策树算法的优缺点</a:t>
            </a:r>
            <a:endParaRPr lang="zh-CN" altLang="en-US" sz="24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2" name="Group 9"/>
          <p:cNvGrpSpPr/>
          <p:nvPr/>
        </p:nvGrpSpPr>
        <p:grpSpPr>
          <a:xfrm>
            <a:off x="5839076" y="1819770"/>
            <a:ext cx="1003653" cy="434270"/>
            <a:chOff x="12808679" y="9666312"/>
            <a:chExt cx="5068775" cy="1080120"/>
          </a:xfrm>
        </p:grpSpPr>
        <p:sp>
          <p:nvSpPr>
            <p:cNvPr id="13" name="Rounded Rectangle 10"/>
            <p:cNvSpPr/>
            <p:nvPr/>
          </p:nvSpPr>
          <p:spPr>
            <a:xfrm>
              <a:off x="12808679" y="9666312"/>
              <a:ext cx="5068775" cy="108012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495300" sx="111000" sy="111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优点</a:t>
              </a:r>
              <a:endParaRPr lang="en-US" sz="16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5" name="Freeform 166"/>
            <p:cNvSpPr/>
            <p:nvPr/>
          </p:nvSpPr>
          <p:spPr bwMode="auto">
            <a:xfrm>
              <a:off x="16797337" y="10013844"/>
              <a:ext cx="207931" cy="385057"/>
            </a:xfrm>
            <a:custGeom>
              <a:avLst/>
              <a:gdLst>
                <a:gd name="T0" fmla="*/ 6 w 187"/>
                <a:gd name="T1" fmla="*/ 321 h 346"/>
                <a:gd name="T2" fmla="*/ 6 w 187"/>
                <a:gd name="T3" fmla="*/ 341 h 346"/>
                <a:gd name="T4" fmla="*/ 25 w 187"/>
                <a:gd name="T5" fmla="*/ 341 h 346"/>
                <a:gd name="T6" fmla="*/ 182 w 187"/>
                <a:gd name="T7" fmla="*/ 183 h 346"/>
                <a:gd name="T8" fmla="*/ 182 w 187"/>
                <a:gd name="T9" fmla="*/ 163 h 346"/>
                <a:gd name="T10" fmla="*/ 25 w 187"/>
                <a:gd name="T11" fmla="*/ 5 h 346"/>
                <a:gd name="T12" fmla="*/ 6 w 187"/>
                <a:gd name="T13" fmla="*/ 5 h 346"/>
                <a:gd name="T14" fmla="*/ 6 w 187"/>
                <a:gd name="T15" fmla="*/ 25 h 346"/>
                <a:gd name="T16" fmla="*/ 149 w 187"/>
                <a:gd name="T17" fmla="*/ 173 h 346"/>
                <a:gd name="T18" fmla="*/ 6 w 187"/>
                <a:gd name="T19" fmla="*/ 321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6" y="321"/>
                  </a:moveTo>
                  <a:cubicBezTo>
                    <a:pt x="0" y="327"/>
                    <a:pt x="0" y="335"/>
                    <a:pt x="6" y="341"/>
                  </a:cubicBezTo>
                  <a:cubicBezTo>
                    <a:pt x="11" y="346"/>
                    <a:pt x="20" y="346"/>
                    <a:pt x="25" y="341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7" y="177"/>
                    <a:pt x="187" y="169"/>
                    <a:pt x="182" y="16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0" y="0"/>
                    <a:pt x="11" y="0"/>
                    <a:pt x="6" y="5"/>
                  </a:cubicBezTo>
                  <a:cubicBezTo>
                    <a:pt x="0" y="10"/>
                    <a:pt x="0" y="19"/>
                    <a:pt x="6" y="25"/>
                  </a:cubicBezTo>
                  <a:cubicBezTo>
                    <a:pt x="149" y="173"/>
                    <a:pt x="149" y="173"/>
                    <a:pt x="149" y="173"/>
                  </a:cubicBezTo>
                  <a:lnTo>
                    <a:pt x="6" y="32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AU" sz="7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17" name="TextBox 24"/>
          <p:cNvSpPr txBox="1"/>
          <p:nvPr/>
        </p:nvSpPr>
        <p:spPr>
          <a:xfrm>
            <a:off x="5859810" y="4443929"/>
            <a:ext cx="5934771" cy="175431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indent="457200"/>
            <a:r>
              <a:rPr lang="zh-CN" altLang="en-US" noProof="1"/>
              <a:t>容易过拟合：得出的结论经常跟着一大串定语（如：</a:t>
            </a:r>
            <a:r>
              <a:rPr lang="zh-CN" altLang="en-US" u="sng" noProof="1">
                <a:sym typeface="+mn-ea"/>
              </a:rPr>
              <a:t>签订方式</a:t>
            </a:r>
            <a:r>
              <a:rPr lang="zh-CN" altLang="en-US" b="1" u="sng" noProof="1">
                <a:sym typeface="+mn-ea"/>
              </a:rPr>
              <a:t>不</a:t>
            </a:r>
            <a:r>
              <a:rPr lang="zh-CN" altLang="en-US" u="sng" noProof="1">
                <a:sym typeface="+mn-ea"/>
              </a:rPr>
              <a:t>按月、支付方式</a:t>
            </a:r>
            <a:r>
              <a:rPr lang="zh-CN" altLang="en-US" b="1" u="sng" noProof="1">
                <a:sym typeface="+mn-ea"/>
              </a:rPr>
              <a:t>是</a:t>
            </a:r>
            <a:r>
              <a:rPr lang="zh-CN" altLang="en-US" u="sng" noProof="1">
                <a:sym typeface="+mn-ea"/>
              </a:rPr>
              <a:t>电子账单、在网时长</a:t>
            </a:r>
            <a:r>
              <a:rPr lang="zh-CN" altLang="en-US" b="1" u="sng" noProof="1">
                <a:sym typeface="+mn-ea"/>
              </a:rPr>
              <a:t>小于</a:t>
            </a:r>
            <a:r>
              <a:rPr lang="zh-CN" altLang="en-US" u="sng" noProof="1">
                <a:sym typeface="+mn-ea"/>
              </a:rPr>
              <a:t>四个月的</a:t>
            </a:r>
            <a:r>
              <a:rPr lang="zh-CN" altLang="en-US" noProof="1">
                <a:sym typeface="+mn-ea"/>
              </a:rPr>
              <a:t>用户</a:t>
            </a:r>
            <a:r>
              <a:rPr lang="zh-CN" altLang="en-US" noProof="1"/>
              <a:t>）这是因为，为了测试的准确性，决策树往往需要很多的分裂特征，这可能导致在实际应用中，模型的准确性不佳。为了提高模型的泛化能力，往往会引入我们之前学过的集成学习，如：随机森林。</a:t>
            </a:r>
            <a:endParaRPr lang="zh-CN" altLang="en-US" noProof="1"/>
          </a:p>
        </p:txBody>
      </p:sp>
      <p:grpSp>
        <p:nvGrpSpPr>
          <p:cNvPr id="18" name="Group 9"/>
          <p:cNvGrpSpPr/>
          <p:nvPr/>
        </p:nvGrpSpPr>
        <p:grpSpPr>
          <a:xfrm>
            <a:off x="5859810" y="3793383"/>
            <a:ext cx="1003653" cy="434270"/>
            <a:chOff x="12808679" y="9666312"/>
            <a:chExt cx="5068775" cy="1080120"/>
          </a:xfrm>
        </p:grpSpPr>
        <p:sp>
          <p:nvSpPr>
            <p:cNvPr id="19" name="Rounded Rectangle 10"/>
            <p:cNvSpPr/>
            <p:nvPr/>
          </p:nvSpPr>
          <p:spPr>
            <a:xfrm>
              <a:off x="12808679" y="9666312"/>
              <a:ext cx="5068775" cy="108012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495300" sx="111000" sy="111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缺点</a:t>
              </a:r>
              <a:endParaRPr lang="en-US" sz="16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0" name="Freeform 166"/>
            <p:cNvSpPr/>
            <p:nvPr/>
          </p:nvSpPr>
          <p:spPr bwMode="auto">
            <a:xfrm>
              <a:off x="16797337" y="10013844"/>
              <a:ext cx="207931" cy="385057"/>
            </a:xfrm>
            <a:custGeom>
              <a:avLst/>
              <a:gdLst>
                <a:gd name="T0" fmla="*/ 6 w 187"/>
                <a:gd name="T1" fmla="*/ 321 h 346"/>
                <a:gd name="T2" fmla="*/ 6 w 187"/>
                <a:gd name="T3" fmla="*/ 341 h 346"/>
                <a:gd name="T4" fmla="*/ 25 w 187"/>
                <a:gd name="T5" fmla="*/ 341 h 346"/>
                <a:gd name="T6" fmla="*/ 182 w 187"/>
                <a:gd name="T7" fmla="*/ 183 h 346"/>
                <a:gd name="T8" fmla="*/ 182 w 187"/>
                <a:gd name="T9" fmla="*/ 163 h 346"/>
                <a:gd name="T10" fmla="*/ 25 w 187"/>
                <a:gd name="T11" fmla="*/ 5 h 346"/>
                <a:gd name="T12" fmla="*/ 6 w 187"/>
                <a:gd name="T13" fmla="*/ 5 h 346"/>
                <a:gd name="T14" fmla="*/ 6 w 187"/>
                <a:gd name="T15" fmla="*/ 25 h 346"/>
                <a:gd name="T16" fmla="*/ 149 w 187"/>
                <a:gd name="T17" fmla="*/ 173 h 346"/>
                <a:gd name="T18" fmla="*/ 6 w 187"/>
                <a:gd name="T19" fmla="*/ 321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6" y="321"/>
                  </a:moveTo>
                  <a:cubicBezTo>
                    <a:pt x="0" y="327"/>
                    <a:pt x="0" y="335"/>
                    <a:pt x="6" y="341"/>
                  </a:cubicBezTo>
                  <a:cubicBezTo>
                    <a:pt x="11" y="346"/>
                    <a:pt x="20" y="346"/>
                    <a:pt x="25" y="341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7" y="177"/>
                    <a:pt x="187" y="169"/>
                    <a:pt x="182" y="16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0" y="0"/>
                    <a:pt x="11" y="0"/>
                    <a:pt x="6" y="5"/>
                  </a:cubicBezTo>
                  <a:cubicBezTo>
                    <a:pt x="0" y="10"/>
                    <a:pt x="0" y="19"/>
                    <a:pt x="6" y="25"/>
                  </a:cubicBezTo>
                  <a:cubicBezTo>
                    <a:pt x="149" y="173"/>
                    <a:pt x="149" y="173"/>
                    <a:pt x="149" y="173"/>
                  </a:cubicBezTo>
                  <a:lnTo>
                    <a:pt x="6" y="32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AU" sz="7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8" grpId="0"/>
      <p:bldP spid="39" grpId="0"/>
      <p:bldP spid="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518785" y="0"/>
            <a:ext cx="6673215" cy="58521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1802"/>
            <a:ext cx="5067935" cy="59543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0555" y="1570990"/>
            <a:ext cx="488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谢谢！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PA_矩形 28"/>
          <p:cNvSpPr/>
          <p:nvPr>
            <p:custDataLst>
              <p:tags r:id="rId4"/>
            </p:custDataLst>
          </p:nvPr>
        </p:nvSpPr>
        <p:spPr>
          <a:xfrm>
            <a:off x="630555" y="2727325"/>
            <a:ext cx="5574030" cy="181588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pt-BR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知识产权说明：本课件由百度公司委托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“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社计师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”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团队开发</a:t>
            </a:r>
            <a:r>
              <a:rPr lang="pt-BR" altLang="zh-CN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 </a:t>
            </a:r>
            <a:r>
              <a:rPr lang="zh-CN" altLang="pt-BR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。</a:t>
            </a:r>
            <a:endParaRPr lang="zh-CN" altLang="pt-BR" sz="1400" dirty="0">
              <a:solidFill>
                <a:schemeClr val="tx1">
                  <a:lumMod val="65000"/>
                  <a:lumOff val="35000"/>
                  <a:alpha val="8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algn="l"/>
            <a:r>
              <a:rPr lang="zh-CN" altLang="pt-BR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社计师网站：</a:t>
            </a:r>
            <a:r>
              <a:rPr lang="zh-CN" altLang="pt-BR" sz="1400" u="sng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ai.baidu.org.cn</a:t>
            </a:r>
            <a:endParaRPr lang="zh-CN" altLang="pt-BR" sz="1400" dirty="0">
              <a:solidFill>
                <a:schemeClr val="tx1">
                  <a:lumMod val="65000"/>
                  <a:lumOff val="35000"/>
                  <a:alpha val="8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algn="l"/>
            <a:endParaRPr lang="zh-CN" altLang="pt-BR" sz="1400" dirty="0">
              <a:solidFill>
                <a:schemeClr val="tx1">
                  <a:lumMod val="65000"/>
                  <a:lumOff val="35000"/>
                  <a:alpha val="8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algn="l">
              <a:buClrTx/>
              <a:buSzTx/>
              <a:buFontTx/>
            </a:pPr>
            <a:r>
              <a:rPr lang="zh-CN" altLang="pt-BR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项目统筹：</a:t>
            </a:r>
            <a:r>
              <a:rPr lang="zh-CN" altLang="pt-BR" sz="1400" b="1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吕鹏</a:t>
            </a:r>
            <a:r>
              <a:rPr lang="zh-CN" altLang="pt-BR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（中国社会科学院社会学所）、</a:t>
            </a:r>
            <a:r>
              <a:rPr lang="zh-CN" altLang="pt-BR" sz="1400" b="1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周旅军</a:t>
            </a:r>
            <a:r>
              <a:rPr lang="zh-CN" altLang="pt-BR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（中华女子学院、中国社会科学院国情调查与大数据中心）、</a:t>
            </a:r>
            <a:r>
              <a:rPr lang="zh-CN" altLang="pt-BR" sz="1400" b="1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范晓光</a:t>
            </a:r>
            <a:r>
              <a:rPr lang="zh-CN" altLang="pt-BR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（浙江大学社会学系）</a:t>
            </a:r>
            <a:endParaRPr lang="zh-CN" altLang="pt-BR" sz="1400" dirty="0">
              <a:solidFill>
                <a:schemeClr val="tx1">
                  <a:lumMod val="65000"/>
                  <a:lumOff val="35000"/>
                  <a:alpha val="8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algn="l">
              <a:buClrTx/>
              <a:buSzTx/>
              <a:buFontTx/>
            </a:pPr>
            <a:r>
              <a:rPr lang="zh-CN" altLang="pt-BR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本章参与撰写人员：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李杜若</a:t>
            </a:r>
            <a:r>
              <a:rPr lang="zh-CN" altLang="pt-BR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、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高凌奇</a:t>
            </a:r>
            <a:r>
              <a:rPr lang="zh-CN" altLang="pt-BR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、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范晓光</a:t>
            </a:r>
            <a:r>
              <a:rPr lang="zh-CN" altLang="pt-BR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（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浙江大学社会学系</a:t>
            </a:r>
            <a:r>
              <a:rPr lang="zh-CN" altLang="pt-BR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）</a:t>
            </a:r>
            <a:endParaRPr lang="zh-CN" altLang="pt-BR" sz="1400" dirty="0">
              <a:solidFill>
                <a:schemeClr val="tx1">
                  <a:lumMod val="65000"/>
                  <a:lumOff val="35000"/>
                  <a:alpha val="8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algn="l"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本节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PPT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美化制作：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李瑞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（兰州大学社会学系）</a:t>
            </a:r>
            <a:endParaRPr lang="zh-CN" altLang="pt-BR" sz="1400" dirty="0">
              <a:solidFill>
                <a:schemeClr val="tx1">
                  <a:lumMod val="65000"/>
                  <a:lumOff val="35000"/>
                  <a:alpha val="8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55" y="5226050"/>
            <a:ext cx="1189355" cy="1204595"/>
          </a:xfrm>
          <a:prstGeom prst="rect">
            <a:avLst/>
          </a:prstGeom>
        </p:spPr>
      </p:pic>
      <p:pic>
        <p:nvPicPr>
          <p:cNvPr id="5" name="图片 4" descr="社计师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910" y="5226050"/>
            <a:ext cx="1499870" cy="120459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440170" y="0"/>
            <a:ext cx="5751830" cy="50444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71970" y="1483995"/>
            <a:ext cx="4887595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400" cap="all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4400" cap="all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4400" cap="all" dirty="0">
                <a:solidFill>
                  <a:schemeClr val="bg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微软雅黑" panose="020B0503020204020204" charset="-122"/>
              </a:rPr>
              <a:t>content</a:t>
            </a:r>
            <a:endParaRPr lang="en-US" altLang="zh-CN" sz="4400" cap="all" dirty="0">
              <a:solidFill>
                <a:schemeClr val="bg1"/>
              </a:solidFill>
              <a:uFillTx/>
              <a:latin typeface="Comic Sans MS" panose="030F0702030302020204" pitchFamily="66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0" y="3735705"/>
            <a:ext cx="4655820" cy="26835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3250" y="2265045"/>
            <a:ext cx="331343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背景介绍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38320" y="2265045"/>
            <a:ext cx="331343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数据介绍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3250" y="4132580"/>
            <a:ext cx="331343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统计建模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38320" y="4132580"/>
            <a:ext cx="331343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28" grpId="0"/>
      <p:bldP spid="31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518785" y="0"/>
            <a:ext cx="6673215" cy="58521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1215" y="3010852"/>
            <a:ext cx="5264785" cy="83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  </a:t>
            </a:r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背景介绍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1103630"/>
            <a:ext cx="5474335" cy="46507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03223" y="1375954"/>
            <a:ext cx="6084299" cy="4937760"/>
            <a:chOff x="7225809" y="1650421"/>
            <a:chExt cx="4855476" cy="4991300"/>
          </a:xfrm>
        </p:grpSpPr>
        <p:sp>
          <p:nvSpPr>
            <p:cNvPr id="10" name="Rectangle 34"/>
            <p:cNvSpPr/>
            <p:nvPr/>
          </p:nvSpPr>
          <p:spPr>
            <a:xfrm>
              <a:off x="7225809" y="1650421"/>
              <a:ext cx="4855476" cy="49913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99737" y="2052564"/>
              <a:ext cx="4707618" cy="4525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不论是在商业领域还是研究领域中，部分对象终止合作都是一件不可避免且影响重大的事情。</a:t>
              </a:r>
              <a:endParaRPr lang="zh-CN" altLang="en-US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在该实例中，由</a:t>
              </a:r>
              <a:r>
                <a:rPr lang="en-US" altLang="zh-CN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IBM</a:t>
              </a:r>
              <a:r>
                <a:rPr lang="zh-CN" altLang="en-US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提供了某电信公司打好“流失”标签的客户样本数据集。为了减少客户流失或降低客户流失带来的损失，公司希望能建立相关模型，对可能流失的客户进行预测。</a:t>
              </a:r>
              <a:endParaRPr lang="zh-CN" altLang="en-US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在社会科学研究中，也可以使用类似的模型，对可能中途退出试验的被试进行预测，从而减少他们对试验</a:t>
              </a:r>
              <a:r>
                <a:rPr lang="zh-CN" altLang="en-US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的影响。</a:t>
              </a:r>
              <a:endParaRPr lang="zh-CN" altLang="en-US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本实例</a:t>
              </a:r>
              <a:r>
                <a:rPr lang="zh-CN" altLang="en-US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采用的是监督学习中的决策树</a:t>
              </a:r>
              <a:r>
                <a:rPr lang="zh-CN" altLang="en-US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模型。</a:t>
              </a:r>
              <a:endParaRPr lang="zh-CN" altLang="en-US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" name="椭圆 5"/>
          <p:cNvSpPr/>
          <p:nvPr/>
        </p:nvSpPr>
        <p:spPr>
          <a:xfrm>
            <a:off x="492208" y="426058"/>
            <a:ext cx="324679" cy="324679"/>
          </a:xfrm>
          <a:prstGeom prst="ellipse">
            <a:avLst/>
          </a:prstGeom>
          <a:gradFill flip="none" rotWithShape="1">
            <a:gsLst>
              <a:gs pos="0">
                <a:srgbClr val="0F6FC6"/>
              </a:gs>
              <a:gs pos="100000">
                <a:srgbClr val="009DD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微软雅黑" panose="020B0503020204020204" charset="-122"/>
            </a:endParaRPr>
          </a:p>
        </p:txBody>
      </p:sp>
      <p:sp>
        <p:nvSpPr>
          <p:cNvPr id="15" name="文本框 17"/>
          <p:cNvSpPr txBox="1"/>
          <p:nvPr/>
        </p:nvSpPr>
        <p:spPr>
          <a:xfrm>
            <a:off x="928823" y="366898"/>
            <a:ext cx="184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2400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背景介绍</a:t>
            </a:r>
            <a:endParaRPr lang="zh-CN" altLang="en-US" sz="2400" spc="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rcRect l="16700" r="16700"/>
          <a:stretch>
            <a:fillRect/>
          </a:stretch>
        </p:blipFill>
        <p:spPr>
          <a:xfrm>
            <a:off x="928823" y="1313630"/>
            <a:ext cx="1585913" cy="158591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890" y="3010804"/>
            <a:ext cx="2373829" cy="1580970"/>
          </a:xfrm>
          <a:prstGeom prst="rect">
            <a:avLst/>
          </a:prstGeom>
        </p:spPr>
      </p:pic>
      <p:grpSp>
        <p:nvGrpSpPr>
          <p:cNvPr id="18" name="Group 9"/>
          <p:cNvGrpSpPr/>
          <p:nvPr/>
        </p:nvGrpSpPr>
        <p:grpSpPr>
          <a:xfrm>
            <a:off x="8657079" y="1055211"/>
            <a:ext cx="2530443" cy="641486"/>
            <a:chOff x="12808679" y="9666312"/>
            <a:chExt cx="5068775" cy="1080120"/>
          </a:xfrm>
        </p:grpSpPr>
        <p:sp>
          <p:nvSpPr>
            <p:cNvPr id="19" name="Rounded Rectangle 10"/>
            <p:cNvSpPr/>
            <p:nvPr/>
          </p:nvSpPr>
          <p:spPr>
            <a:xfrm>
              <a:off x="12808679" y="9666312"/>
              <a:ext cx="5068775" cy="108012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495300" sx="111000" sy="111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决策树模型</a:t>
              </a:r>
              <a:endParaRPr lang="en-US" sz="20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0" name="Freeform 166"/>
            <p:cNvSpPr/>
            <p:nvPr/>
          </p:nvSpPr>
          <p:spPr bwMode="auto">
            <a:xfrm>
              <a:off x="16797337" y="10013844"/>
              <a:ext cx="207931" cy="385057"/>
            </a:xfrm>
            <a:custGeom>
              <a:avLst/>
              <a:gdLst>
                <a:gd name="T0" fmla="*/ 6 w 187"/>
                <a:gd name="T1" fmla="*/ 321 h 346"/>
                <a:gd name="T2" fmla="*/ 6 w 187"/>
                <a:gd name="T3" fmla="*/ 341 h 346"/>
                <a:gd name="T4" fmla="*/ 25 w 187"/>
                <a:gd name="T5" fmla="*/ 341 h 346"/>
                <a:gd name="T6" fmla="*/ 182 w 187"/>
                <a:gd name="T7" fmla="*/ 183 h 346"/>
                <a:gd name="T8" fmla="*/ 182 w 187"/>
                <a:gd name="T9" fmla="*/ 163 h 346"/>
                <a:gd name="T10" fmla="*/ 25 w 187"/>
                <a:gd name="T11" fmla="*/ 5 h 346"/>
                <a:gd name="T12" fmla="*/ 6 w 187"/>
                <a:gd name="T13" fmla="*/ 5 h 346"/>
                <a:gd name="T14" fmla="*/ 6 w 187"/>
                <a:gd name="T15" fmla="*/ 25 h 346"/>
                <a:gd name="T16" fmla="*/ 149 w 187"/>
                <a:gd name="T17" fmla="*/ 173 h 346"/>
                <a:gd name="T18" fmla="*/ 6 w 187"/>
                <a:gd name="T19" fmla="*/ 321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6" y="321"/>
                  </a:moveTo>
                  <a:cubicBezTo>
                    <a:pt x="0" y="327"/>
                    <a:pt x="0" y="335"/>
                    <a:pt x="6" y="341"/>
                  </a:cubicBezTo>
                  <a:cubicBezTo>
                    <a:pt x="11" y="346"/>
                    <a:pt x="20" y="346"/>
                    <a:pt x="25" y="341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7" y="177"/>
                    <a:pt x="187" y="169"/>
                    <a:pt x="182" y="16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0" y="0"/>
                    <a:pt x="11" y="0"/>
                    <a:pt x="6" y="5"/>
                  </a:cubicBezTo>
                  <a:cubicBezTo>
                    <a:pt x="0" y="10"/>
                    <a:pt x="0" y="19"/>
                    <a:pt x="6" y="25"/>
                  </a:cubicBezTo>
                  <a:cubicBezTo>
                    <a:pt x="149" y="173"/>
                    <a:pt x="149" y="173"/>
                    <a:pt x="149" y="173"/>
                  </a:cubicBezTo>
                  <a:lnTo>
                    <a:pt x="6" y="32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AU" sz="7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rcRect l="16700" r="16700"/>
          <a:stretch>
            <a:fillRect/>
          </a:stretch>
        </p:blipFill>
        <p:spPr>
          <a:xfrm>
            <a:off x="837471" y="4639934"/>
            <a:ext cx="1673780" cy="1673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518785" y="0"/>
            <a:ext cx="6673215" cy="58521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59080" y="3222997"/>
            <a:ext cx="5836920" cy="83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  </a:t>
            </a:r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数据介绍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485" y="1895475"/>
            <a:ext cx="6267450" cy="30670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97243" y="0"/>
            <a:ext cx="7820173" cy="6858000"/>
          </a:xfrm>
          <a:prstGeom prst="rect">
            <a:avLst/>
          </a:prstGeom>
        </p:spPr>
      </p:pic>
      <p:sp>
        <p:nvSpPr>
          <p:cNvPr id="4" name="椭圆 5"/>
          <p:cNvSpPr/>
          <p:nvPr/>
        </p:nvSpPr>
        <p:spPr>
          <a:xfrm>
            <a:off x="492208" y="426058"/>
            <a:ext cx="324679" cy="32467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3964" y="1501685"/>
            <a:ext cx="2574501" cy="710942"/>
            <a:chOff x="928823" y="1125414"/>
            <a:chExt cx="2574501" cy="710942"/>
          </a:xfrm>
        </p:grpSpPr>
        <p:sp>
          <p:nvSpPr>
            <p:cNvPr id="38" name="title"/>
            <p:cNvSpPr txBox="1"/>
            <p:nvPr/>
          </p:nvSpPr>
          <p:spPr>
            <a:xfrm>
              <a:off x="928823" y="1125414"/>
              <a:ext cx="2574501" cy="7109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/>
                <a:t>Kaggle</a:t>
              </a:r>
              <a:r>
                <a:rPr lang="zh-CN" altLang="en-US" sz="2000" dirty="0"/>
                <a:t>平台数据集：</a:t>
              </a:r>
              <a:endParaRPr lang="en-US" altLang="zh-CN" sz="2000" dirty="0"/>
            </a:p>
          </p:txBody>
        </p:sp>
        <p:cxnSp>
          <p:nvCxnSpPr>
            <p:cNvPr id="34" name="line"/>
            <p:cNvCxnSpPr/>
            <p:nvPr/>
          </p:nvCxnSpPr>
          <p:spPr>
            <a:xfrm>
              <a:off x="1015591" y="1676733"/>
              <a:ext cx="2145620" cy="0"/>
            </a:xfrm>
            <a:prstGeom prst="line">
              <a:avLst/>
            </a:prstGeom>
            <a:ln w="57150">
              <a:solidFill>
                <a:srgbClr val="2875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17"/>
          <p:cNvSpPr txBox="1"/>
          <p:nvPr/>
        </p:nvSpPr>
        <p:spPr>
          <a:xfrm>
            <a:off x="928823" y="366898"/>
            <a:ext cx="969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数据</a:t>
            </a:r>
            <a:endParaRPr kumimoji="0" lang="zh-CN" altLang="en-US" sz="24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53964" y="2763946"/>
            <a:ext cx="4428308" cy="1287532"/>
            <a:chOff x="883922" y="3888413"/>
            <a:chExt cx="4428308" cy="1287532"/>
          </a:xfrm>
        </p:grpSpPr>
        <p:sp>
          <p:nvSpPr>
            <p:cNvPr id="12" name="文本框 11"/>
            <p:cNvSpPr txBox="1"/>
            <p:nvPr/>
          </p:nvSpPr>
          <p:spPr>
            <a:xfrm>
              <a:off x="883922" y="3888413"/>
              <a:ext cx="4428308" cy="1287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dirty="0"/>
                <a:t>网站链接：</a:t>
              </a:r>
              <a:endParaRPr lang="en-US" altLang="zh-CN" sz="1800" dirty="0"/>
            </a:p>
            <a:p>
              <a:pPr>
                <a:lnSpc>
                  <a:spcPct val="150000"/>
                </a:lnSpc>
              </a:pPr>
              <a:r>
                <a:rPr lang="en-US" altLang="zh-CN" sz="1800" dirty="0">
                  <a:latin typeface="Comic Sans MS" panose="030F0702030302020204" pitchFamily="66" charset="0"/>
                </a:rPr>
                <a:t>https://www.kaggle.com/</a:t>
              </a:r>
              <a:r>
                <a:rPr lang="zh-CN" altLang="en-US" noProof="1">
                  <a:latin typeface="Comic Sans MS" panose="030F0702030302020204" pitchFamily="66" charset="0"/>
                </a:rPr>
                <a:t>www.kaggle.com/blastchar/telco-customer-churn</a:t>
              </a:r>
              <a:endParaRPr lang="zh-CN" altLang="en-US" noProof="1">
                <a:latin typeface="Comic Sans MS" panose="030F0702030302020204" pitchFamily="66" charset="0"/>
              </a:endParaRPr>
            </a:p>
          </p:txBody>
        </p:sp>
        <p:cxnSp>
          <p:nvCxnSpPr>
            <p:cNvPr id="17" name="line"/>
            <p:cNvCxnSpPr/>
            <p:nvPr/>
          </p:nvCxnSpPr>
          <p:spPr>
            <a:xfrm>
              <a:off x="979997" y="4372035"/>
              <a:ext cx="884896" cy="0"/>
            </a:xfrm>
            <a:prstGeom prst="line">
              <a:avLst/>
            </a:prstGeom>
            <a:ln w="57150">
              <a:solidFill>
                <a:srgbClr val="2875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9251439" y="5336494"/>
            <a:ext cx="2747855" cy="981231"/>
            <a:chOff x="883922" y="3888413"/>
            <a:chExt cx="2747855" cy="981231"/>
          </a:xfrm>
        </p:grpSpPr>
        <p:sp>
          <p:nvSpPr>
            <p:cNvPr id="19" name="文本框 18"/>
            <p:cNvSpPr txBox="1"/>
            <p:nvPr/>
          </p:nvSpPr>
          <p:spPr>
            <a:xfrm>
              <a:off x="883922" y="3888413"/>
              <a:ext cx="2747855" cy="981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来源</a:t>
              </a:r>
              <a:r>
                <a:rPr lang="zh-CN" altLang="en-US" sz="1800" dirty="0">
                  <a:solidFill>
                    <a:schemeClr val="bg1"/>
                  </a:solidFill>
                </a:rPr>
                <a:t>：</a:t>
              </a:r>
              <a:endParaRPr lang="en-US" altLang="zh-CN" sz="1800" dirty="0">
                <a:solidFill>
                  <a:schemeClr val="bg1"/>
                </a:solidFill>
              </a:endParaRPr>
            </a:p>
            <a:p>
              <a:pPr algn="r">
                <a:lnSpc>
                  <a:spcPct val="200000"/>
                </a:lnSpc>
              </a:pPr>
              <a:r>
                <a:rPr lang="en-US" altLang="zh-CN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IBM Sample Data Sets</a:t>
              </a:r>
              <a:endParaRPr lang="en-US" altLang="zh-CN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20" name="line"/>
            <p:cNvCxnSpPr/>
            <p:nvPr/>
          </p:nvCxnSpPr>
          <p:spPr>
            <a:xfrm>
              <a:off x="2582283" y="4451363"/>
              <a:ext cx="88489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32" y="4616265"/>
            <a:ext cx="636270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0800000">
            <a:off x="2755" y="2529841"/>
            <a:ext cx="4935397" cy="4328159"/>
          </a:xfrm>
          <a:prstGeom prst="rect">
            <a:avLst/>
          </a:prstGeom>
        </p:spPr>
      </p:pic>
      <p:pic>
        <p:nvPicPr>
          <p:cNvPr id="58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315472" y="0"/>
            <a:ext cx="4935397" cy="4328159"/>
          </a:xfrm>
          <a:prstGeom prst="rect">
            <a:avLst/>
          </a:prstGeom>
        </p:spPr>
      </p:pic>
      <p:sp>
        <p:nvSpPr>
          <p:cNvPr id="4" name="椭圆 5"/>
          <p:cNvSpPr/>
          <p:nvPr/>
        </p:nvSpPr>
        <p:spPr>
          <a:xfrm>
            <a:off x="492208" y="426058"/>
            <a:ext cx="324679" cy="32467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31226" y="1194192"/>
            <a:ext cx="2513528" cy="423560"/>
            <a:chOff x="1272502" y="2483238"/>
            <a:chExt cx="2513528" cy="423560"/>
          </a:xfrm>
        </p:grpSpPr>
        <p:grpSp>
          <p:nvGrpSpPr>
            <p:cNvPr id="11" name="Группа 190"/>
            <p:cNvGrpSpPr/>
            <p:nvPr/>
          </p:nvGrpSpPr>
          <p:grpSpPr>
            <a:xfrm>
              <a:off x="1272502" y="2483238"/>
              <a:ext cx="415036" cy="411014"/>
              <a:chOff x="5929313" y="3287713"/>
              <a:chExt cx="1965324" cy="1946275"/>
            </a:xfrm>
            <a:solidFill>
              <a:schemeClr val="accent1"/>
            </a:solidFill>
          </p:grpSpPr>
          <p:sp>
            <p:nvSpPr>
              <p:cNvPr id="12" name="Freeform 171"/>
              <p:cNvSpPr>
                <a:spLocks noEditPoints="1"/>
              </p:cNvSpPr>
              <p:nvPr/>
            </p:nvSpPr>
            <p:spPr bwMode="auto">
              <a:xfrm>
                <a:off x="5929313" y="3287713"/>
                <a:ext cx="614362" cy="1946275"/>
              </a:xfrm>
              <a:custGeom>
                <a:avLst/>
                <a:gdLst>
                  <a:gd name="T0" fmla="*/ 476 w 1161"/>
                  <a:gd name="T1" fmla="*/ 3383 h 3678"/>
                  <a:gd name="T2" fmla="*/ 554 w 1161"/>
                  <a:gd name="T3" fmla="*/ 3445 h 3678"/>
                  <a:gd name="T4" fmla="*/ 653 w 1161"/>
                  <a:gd name="T5" fmla="*/ 3423 h 3678"/>
                  <a:gd name="T6" fmla="*/ 697 w 1161"/>
                  <a:gd name="T7" fmla="*/ 3332 h 3678"/>
                  <a:gd name="T8" fmla="*/ 521 w 1161"/>
                  <a:gd name="T9" fmla="*/ 1720 h 3678"/>
                  <a:gd name="T10" fmla="*/ 502 w 1161"/>
                  <a:gd name="T11" fmla="*/ 814 h 3678"/>
                  <a:gd name="T12" fmla="*/ 371 w 1161"/>
                  <a:gd name="T13" fmla="*/ 874 h 3678"/>
                  <a:gd name="T14" fmla="*/ 320 w 1161"/>
                  <a:gd name="T15" fmla="*/ 921 h 3678"/>
                  <a:gd name="T16" fmla="*/ 266 w 1161"/>
                  <a:gd name="T17" fmla="*/ 1005 h 3678"/>
                  <a:gd name="T18" fmla="*/ 248 w 1161"/>
                  <a:gd name="T19" fmla="*/ 1053 h 3678"/>
                  <a:gd name="T20" fmla="*/ 235 w 1161"/>
                  <a:gd name="T21" fmla="*/ 1182 h 3678"/>
                  <a:gd name="T22" fmla="*/ 254 w 1161"/>
                  <a:gd name="T23" fmla="*/ 1263 h 3678"/>
                  <a:gd name="T24" fmla="*/ 298 w 1161"/>
                  <a:gd name="T25" fmla="*/ 1349 h 3678"/>
                  <a:gd name="T26" fmla="*/ 370 w 1161"/>
                  <a:gd name="T27" fmla="*/ 1422 h 3678"/>
                  <a:gd name="T28" fmla="*/ 432 w 1161"/>
                  <a:gd name="T29" fmla="*/ 1458 h 3678"/>
                  <a:gd name="T30" fmla="*/ 580 w 1161"/>
                  <a:gd name="T31" fmla="*/ 1494 h 3678"/>
                  <a:gd name="T32" fmla="*/ 729 w 1161"/>
                  <a:gd name="T33" fmla="*/ 1460 h 3678"/>
                  <a:gd name="T34" fmla="*/ 790 w 1161"/>
                  <a:gd name="T35" fmla="*/ 1422 h 3678"/>
                  <a:gd name="T36" fmla="*/ 863 w 1161"/>
                  <a:gd name="T37" fmla="*/ 1348 h 3678"/>
                  <a:gd name="T38" fmla="*/ 909 w 1161"/>
                  <a:gd name="T39" fmla="*/ 1257 h 3678"/>
                  <a:gd name="T40" fmla="*/ 926 w 1161"/>
                  <a:gd name="T41" fmla="*/ 1182 h 3678"/>
                  <a:gd name="T42" fmla="*/ 913 w 1161"/>
                  <a:gd name="T43" fmla="*/ 1053 h 3678"/>
                  <a:gd name="T44" fmla="*/ 881 w 1161"/>
                  <a:gd name="T45" fmla="*/ 976 h 3678"/>
                  <a:gd name="T46" fmla="*/ 862 w 1161"/>
                  <a:gd name="T47" fmla="*/ 947 h 3678"/>
                  <a:gd name="T48" fmla="*/ 789 w 1161"/>
                  <a:gd name="T49" fmla="*/ 875 h 3678"/>
                  <a:gd name="T50" fmla="*/ 697 w 1161"/>
                  <a:gd name="T51" fmla="*/ 825 h 3678"/>
                  <a:gd name="T52" fmla="*/ 580 w 1161"/>
                  <a:gd name="T53" fmla="*/ 230 h 3678"/>
                  <a:gd name="T54" fmla="*/ 490 w 1161"/>
                  <a:gd name="T55" fmla="*/ 272 h 3678"/>
                  <a:gd name="T56" fmla="*/ 464 w 1161"/>
                  <a:gd name="T57" fmla="*/ 585 h 3678"/>
                  <a:gd name="T58" fmla="*/ 697 w 1161"/>
                  <a:gd name="T59" fmla="*/ 585 h 3678"/>
                  <a:gd name="T60" fmla="*/ 670 w 1161"/>
                  <a:gd name="T61" fmla="*/ 272 h 3678"/>
                  <a:gd name="T62" fmla="*/ 580 w 1161"/>
                  <a:gd name="T63" fmla="*/ 230 h 3678"/>
                  <a:gd name="T64" fmla="*/ 716 w 1161"/>
                  <a:gd name="T65" fmla="*/ 27 h 3678"/>
                  <a:gd name="T66" fmla="*/ 856 w 1161"/>
                  <a:gd name="T67" fmla="*/ 134 h 3678"/>
                  <a:gd name="T68" fmla="*/ 924 w 1161"/>
                  <a:gd name="T69" fmla="*/ 297 h 3678"/>
                  <a:gd name="T70" fmla="*/ 1015 w 1161"/>
                  <a:gd name="T71" fmla="*/ 770 h 3678"/>
                  <a:gd name="T72" fmla="*/ 1131 w 1161"/>
                  <a:gd name="T73" fmla="*/ 971 h 3678"/>
                  <a:gd name="T74" fmla="*/ 1157 w 1161"/>
                  <a:gd name="T75" fmla="*/ 1210 h 3678"/>
                  <a:gd name="T76" fmla="*/ 1082 w 1161"/>
                  <a:gd name="T77" fmla="*/ 1434 h 3678"/>
                  <a:gd name="T78" fmla="*/ 928 w 1161"/>
                  <a:gd name="T79" fmla="*/ 1605 h 3678"/>
                  <a:gd name="T80" fmla="*/ 901 w 1161"/>
                  <a:gd name="T81" fmla="*/ 3466 h 3678"/>
                  <a:gd name="T82" fmla="*/ 793 w 1161"/>
                  <a:gd name="T83" fmla="*/ 3606 h 3678"/>
                  <a:gd name="T84" fmla="*/ 628 w 1161"/>
                  <a:gd name="T85" fmla="*/ 3674 h 3678"/>
                  <a:gd name="T86" fmla="*/ 445 w 1161"/>
                  <a:gd name="T87" fmla="*/ 3651 h 3678"/>
                  <a:gd name="T88" fmla="*/ 305 w 1161"/>
                  <a:gd name="T89" fmla="*/ 3544 h 3678"/>
                  <a:gd name="T90" fmla="*/ 236 w 1161"/>
                  <a:gd name="T91" fmla="*/ 3379 h 3678"/>
                  <a:gd name="T92" fmla="*/ 146 w 1161"/>
                  <a:gd name="T93" fmla="*/ 1528 h 3678"/>
                  <a:gd name="T94" fmla="*/ 29 w 1161"/>
                  <a:gd name="T95" fmla="*/ 1328 h 3678"/>
                  <a:gd name="T96" fmla="*/ 3 w 1161"/>
                  <a:gd name="T97" fmla="*/ 1087 h 3678"/>
                  <a:gd name="T98" fmla="*/ 78 w 1161"/>
                  <a:gd name="T99" fmla="*/ 864 h 3678"/>
                  <a:gd name="T100" fmla="*/ 232 w 1161"/>
                  <a:gd name="T101" fmla="*/ 692 h 3678"/>
                  <a:gd name="T102" fmla="*/ 260 w 1161"/>
                  <a:gd name="T103" fmla="*/ 210 h 3678"/>
                  <a:gd name="T104" fmla="*/ 368 w 1161"/>
                  <a:gd name="T105" fmla="*/ 71 h 3678"/>
                  <a:gd name="T106" fmla="*/ 533 w 1161"/>
                  <a:gd name="T107" fmla="*/ 3 h 3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1" h="3678">
                    <a:moveTo>
                      <a:pt x="464" y="1712"/>
                    </a:moveTo>
                    <a:lnTo>
                      <a:pt x="464" y="3332"/>
                    </a:lnTo>
                    <a:lnTo>
                      <a:pt x="467" y="3359"/>
                    </a:lnTo>
                    <a:lnTo>
                      <a:pt x="476" y="3383"/>
                    </a:lnTo>
                    <a:lnTo>
                      <a:pt x="490" y="3405"/>
                    </a:lnTo>
                    <a:lnTo>
                      <a:pt x="508" y="3423"/>
                    </a:lnTo>
                    <a:lnTo>
                      <a:pt x="529" y="3435"/>
                    </a:lnTo>
                    <a:lnTo>
                      <a:pt x="554" y="3445"/>
                    </a:lnTo>
                    <a:lnTo>
                      <a:pt x="580" y="3447"/>
                    </a:lnTo>
                    <a:lnTo>
                      <a:pt x="606" y="3445"/>
                    </a:lnTo>
                    <a:lnTo>
                      <a:pt x="631" y="3435"/>
                    </a:lnTo>
                    <a:lnTo>
                      <a:pt x="653" y="3423"/>
                    </a:lnTo>
                    <a:lnTo>
                      <a:pt x="670" y="3405"/>
                    </a:lnTo>
                    <a:lnTo>
                      <a:pt x="685" y="3383"/>
                    </a:lnTo>
                    <a:lnTo>
                      <a:pt x="693" y="3359"/>
                    </a:lnTo>
                    <a:lnTo>
                      <a:pt x="697" y="3332"/>
                    </a:lnTo>
                    <a:lnTo>
                      <a:pt x="697" y="1712"/>
                    </a:lnTo>
                    <a:lnTo>
                      <a:pt x="640" y="1720"/>
                    </a:lnTo>
                    <a:lnTo>
                      <a:pt x="580" y="1724"/>
                    </a:lnTo>
                    <a:lnTo>
                      <a:pt x="521" y="1720"/>
                    </a:lnTo>
                    <a:lnTo>
                      <a:pt x="464" y="1712"/>
                    </a:lnTo>
                    <a:close/>
                    <a:moveTo>
                      <a:pt x="580" y="805"/>
                    </a:moveTo>
                    <a:lnTo>
                      <a:pt x="540" y="807"/>
                    </a:lnTo>
                    <a:lnTo>
                      <a:pt x="502" y="814"/>
                    </a:lnTo>
                    <a:lnTo>
                      <a:pt x="464" y="825"/>
                    </a:lnTo>
                    <a:lnTo>
                      <a:pt x="432" y="839"/>
                    </a:lnTo>
                    <a:lnTo>
                      <a:pt x="401" y="855"/>
                    </a:lnTo>
                    <a:lnTo>
                      <a:pt x="371" y="874"/>
                    </a:lnTo>
                    <a:lnTo>
                      <a:pt x="371" y="875"/>
                    </a:lnTo>
                    <a:lnTo>
                      <a:pt x="370" y="875"/>
                    </a:lnTo>
                    <a:lnTo>
                      <a:pt x="344" y="898"/>
                    </a:lnTo>
                    <a:lnTo>
                      <a:pt x="320" y="921"/>
                    </a:lnTo>
                    <a:lnTo>
                      <a:pt x="299" y="947"/>
                    </a:lnTo>
                    <a:lnTo>
                      <a:pt x="298" y="949"/>
                    </a:lnTo>
                    <a:lnTo>
                      <a:pt x="280" y="976"/>
                    </a:lnTo>
                    <a:lnTo>
                      <a:pt x="266" y="1005"/>
                    </a:lnTo>
                    <a:lnTo>
                      <a:pt x="254" y="1034"/>
                    </a:lnTo>
                    <a:lnTo>
                      <a:pt x="251" y="1040"/>
                    </a:lnTo>
                    <a:lnTo>
                      <a:pt x="249" y="1046"/>
                    </a:lnTo>
                    <a:lnTo>
                      <a:pt x="248" y="1053"/>
                    </a:lnTo>
                    <a:lnTo>
                      <a:pt x="240" y="1083"/>
                    </a:lnTo>
                    <a:lnTo>
                      <a:pt x="235" y="1115"/>
                    </a:lnTo>
                    <a:lnTo>
                      <a:pt x="232" y="1149"/>
                    </a:lnTo>
                    <a:lnTo>
                      <a:pt x="235" y="1182"/>
                    </a:lnTo>
                    <a:lnTo>
                      <a:pt x="240" y="1214"/>
                    </a:lnTo>
                    <a:lnTo>
                      <a:pt x="248" y="1246"/>
                    </a:lnTo>
                    <a:lnTo>
                      <a:pt x="250" y="1254"/>
                    </a:lnTo>
                    <a:lnTo>
                      <a:pt x="254" y="1263"/>
                    </a:lnTo>
                    <a:lnTo>
                      <a:pt x="266" y="1293"/>
                    </a:lnTo>
                    <a:lnTo>
                      <a:pt x="280" y="1321"/>
                    </a:lnTo>
                    <a:lnTo>
                      <a:pt x="297" y="1348"/>
                    </a:lnTo>
                    <a:lnTo>
                      <a:pt x="298" y="1349"/>
                    </a:lnTo>
                    <a:lnTo>
                      <a:pt x="299" y="1350"/>
                    </a:lnTo>
                    <a:lnTo>
                      <a:pt x="320" y="1376"/>
                    </a:lnTo>
                    <a:lnTo>
                      <a:pt x="344" y="1401"/>
                    </a:lnTo>
                    <a:lnTo>
                      <a:pt x="370" y="1422"/>
                    </a:lnTo>
                    <a:lnTo>
                      <a:pt x="371" y="1422"/>
                    </a:lnTo>
                    <a:lnTo>
                      <a:pt x="371" y="1423"/>
                    </a:lnTo>
                    <a:lnTo>
                      <a:pt x="401" y="1442"/>
                    </a:lnTo>
                    <a:lnTo>
                      <a:pt x="432" y="1458"/>
                    </a:lnTo>
                    <a:lnTo>
                      <a:pt x="464" y="1472"/>
                    </a:lnTo>
                    <a:lnTo>
                      <a:pt x="502" y="1483"/>
                    </a:lnTo>
                    <a:lnTo>
                      <a:pt x="540" y="1491"/>
                    </a:lnTo>
                    <a:lnTo>
                      <a:pt x="580" y="1494"/>
                    </a:lnTo>
                    <a:lnTo>
                      <a:pt x="621" y="1491"/>
                    </a:lnTo>
                    <a:lnTo>
                      <a:pt x="659" y="1484"/>
                    </a:lnTo>
                    <a:lnTo>
                      <a:pt x="697" y="1472"/>
                    </a:lnTo>
                    <a:lnTo>
                      <a:pt x="729" y="1460"/>
                    </a:lnTo>
                    <a:lnTo>
                      <a:pt x="759" y="1443"/>
                    </a:lnTo>
                    <a:lnTo>
                      <a:pt x="789" y="1423"/>
                    </a:lnTo>
                    <a:lnTo>
                      <a:pt x="789" y="1423"/>
                    </a:lnTo>
                    <a:lnTo>
                      <a:pt x="790" y="1422"/>
                    </a:lnTo>
                    <a:lnTo>
                      <a:pt x="816" y="1401"/>
                    </a:lnTo>
                    <a:lnTo>
                      <a:pt x="840" y="1376"/>
                    </a:lnTo>
                    <a:lnTo>
                      <a:pt x="862" y="1350"/>
                    </a:lnTo>
                    <a:lnTo>
                      <a:pt x="863" y="1348"/>
                    </a:lnTo>
                    <a:lnTo>
                      <a:pt x="881" y="1322"/>
                    </a:lnTo>
                    <a:lnTo>
                      <a:pt x="895" y="1293"/>
                    </a:lnTo>
                    <a:lnTo>
                      <a:pt x="907" y="1263"/>
                    </a:lnTo>
                    <a:lnTo>
                      <a:pt x="909" y="1257"/>
                    </a:lnTo>
                    <a:lnTo>
                      <a:pt x="911" y="1251"/>
                    </a:lnTo>
                    <a:lnTo>
                      <a:pt x="913" y="1246"/>
                    </a:lnTo>
                    <a:lnTo>
                      <a:pt x="921" y="1214"/>
                    </a:lnTo>
                    <a:lnTo>
                      <a:pt x="926" y="1182"/>
                    </a:lnTo>
                    <a:lnTo>
                      <a:pt x="928" y="1149"/>
                    </a:lnTo>
                    <a:lnTo>
                      <a:pt x="926" y="1115"/>
                    </a:lnTo>
                    <a:lnTo>
                      <a:pt x="921" y="1083"/>
                    </a:lnTo>
                    <a:lnTo>
                      <a:pt x="913" y="1053"/>
                    </a:lnTo>
                    <a:lnTo>
                      <a:pt x="910" y="1043"/>
                    </a:lnTo>
                    <a:lnTo>
                      <a:pt x="907" y="1034"/>
                    </a:lnTo>
                    <a:lnTo>
                      <a:pt x="895" y="1005"/>
                    </a:lnTo>
                    <a:lnTo>
                      <a:pt x="881" y="976"/>
                    </a:lnTo>
                    <a:lnTo>
                      <a:pt x="864" y="949"/>
                    </a:lnTo>
                    <a:lnTo>
                      <a:pt x="863" y="948"/>
                    </a:lnTo>
                    <a:lnTo>
                      <a:pt x="863" y="948"/>
                    </a:lnTo>
                    <a:lnTo>
                      <a:pt x="862" y="947"/>
                    </a:lnTo>
                    <a:lnTo>
                      <a:pt x="840" y="921"/>
                    </a:lnTo>
                    <a:lnTo>
                      <a:pt x="816" y="898"/>
                    </a:lnTo>
                    <a:lnTo>
                      <a:pt x="790" y="875"/>
                    </a:lnTo>
                    <a:lnTo>
                      <a:pt x="789" y="875"/>
                    </a:lnTo>
                    <a:lnTo>
                      <a:pt x="789" y="874"/>
                    </a:lnTo>
                    <a:lnTo>
                      <a:pt x="759" y="855"/>
                    </a:lnTo>
                    <a:lnTo>
                      <a:pt x="729" y="839"/>
                    </a:lnTo>
                    <a:lnTo>
                      <a:pt x="697" y="825"/>
                    </a:lnTo>
                    <a:lnTo>
                      <a:pt x="659" y="814"/>
                    </a:lnTo>
                    <a:lnTo>
                      <a:pt x="621" y="807"/>
                    </a:lnTo>
                    <a:lnTo>
                      <a:pt x="580" y="805"/>
                    </a:lnTo>
                    <a:close/>
                    <a:moveTo>
                      <a:pt x="580" y="230"/>
                    </a:moveTo>
                    <a:lnTo>
                      <a:pt x="554" y="232"/>
                    </a:lnTo>
                    <a:lnTo>
                      <a:pt x="529" y="242"/>
                    </a:lnTo>
                    <a:lnTo>
                      <a:pt x="508" y="255"/>
                    </a:lnTo>
                    <a:lnTo>
                      <a:pt x="490" y="272"/>
                    </a:lnTo>
                    <a:lnTo>
                      <a:pt x="476" y="293"/>
                    </a:lnTo>
                    <a:lnTo>
                      <a:pt x="467" y="318"/>
                    </a:lnTo>
                    <a:lnTo>
                      <a:pt x="464" y="344"/>
                    </a:lnTo>
                    <a:lnTo>
                      <a:pt x="464" y="585"/>
                    </a:lnTo>
                    <a:lnTo>
                      <a:pt x="521" y="577"/>
                    </a:lnTo>
                    <a:lnTo>
                      <a:pt x="580" y="574"/>
                    </a:lnTo>
                    <a:lnTo>
                      <a:pt x="640" y="577"/>
                    </a:lnTo>
                    <a:lnTo>
                      <a:pt x="697" y="585"/>
                    </a:lnTo>
                    <a:lnTo>
                      <a:pt x="697" y="344"/>
                    </a:lnTo>
                    <a:lnTo>
                      <a:pt x="693" y="318"/>
                    </a:lnTo>
                    <a:lnTo>
                      <a:pt x="685" y="293"/>
                    </a:lnTo>
                    <a:lnTo>
                      <a:pt x="670" y="272"/>
                    </a:lnTo>
                    <a:lnTo>
                      <a:pt x="653" y="255"/>
                    </a:lnTo>
                    <a:lnTo>
                      <a:pt x="631" y="242"/>
                    </a:lnTo>
                    <a:lnTo>
                      <a:pt x="606" y="232"/>
                    </a:lnTo>
                    <a:lnTo>
                      <a:pt x="580" y="230"/>
                    </a:lnTo>
                    <a:close/>
                    <a:moveTo>
                      <a:pt x="580" y="0"/>
                    </a:moveTo>
                    <a:lnTo>
                      <a:pt x="628" y="3"/>
                    </a:lnTo>
                    <a:lnTo>
                      <a:pt x="673" y="11"/>
                    </a:lnTo>
                    <a:lnTo>
                      <a:pt x="716" y="27"/>
                    </a:lnTo>
                    <a:lnTo>
                      <a:pt x="756" y="47"/>
                    </a:lnTo>
                    <a:lnTo>
                      <a:pt x="793" y="71"/>
                    </a:lnTo>
                    <a:lnTo>
                      <a:pt x="826" y="101"/>
                    </a:lnTo>
                    <a:lnTo>
                      <a:pt x="856" y="134"/>
                    </a:lnTo>
                    <a:lnTo>
                      <a:pt x="881" y="170"/>
                    </a:lnTo>
                    <a:lnTo>
                      <a:pt x="901" y="210"/>
                    </a:lnTo>
                    <a:lnTo>
                      <a:pt x="916" y="252"/>
                    </a:lnTo>
                    <a:lnTo>
                      <a:pt x="924" y="297"/>
                    </a:lnTo>
                    <a:lnTo>
                      <a:pt x="928" y="344"/>
                    </a:lnTo>
                    <a:lnTo>
                      <a:pt x="928" y="692"/>
                    </a:lnTo>
                    <a:lnTo>
                      <a:pt x="973" y="728"/>
                    </a:lnTo>
                    <a:lnTo>
                      <a:pt x="1015" y="770"/>
                    </a:lnTo>
                    <a:lnTo>
                      <a:pt x="1050" y="815"/>
                    </a:lnTo>
                    <a:lnTo>
                      <a:pt x="1082" y="864"/>
                    </a:lnTo>
                    <a:lnTo>
                      <a:pt x="1110" y="915"/>
                    </a:lnTo>
                    <a:lnTo>
                      <a:pt x="1131" y="971"/>
                    </a:lnTo>
                    <a:lnTo>
                      <a:pt x="1148" y="1028"/>
                    </a:lnTo>
                    <a:lnTo>
                      <a:pt x="1157" y="1087"/>
                    </a:lnTo>
                    <a:lnTo>
                      <a:pt x="1161" y="1149"/>
                    </a:lnTo>
                    <a:lnTo>
                      <a:pt x="1157" y="1210"/>
                    </a:lnTo>
                    <a:lnTo>
                      <a:pt x="1148" y="1270"/>
                    </a:lnTo>
                    <a:lnTo>
                      <a:pt x="1131" y="1328"/>
                    </a:lnTo>
                    <a:lnTo>
                      <a:pt x="1110" y="1382"/>
                    </a:lnTo>
                    <a:lnTo>
                      <a:pt x="1082" y="1434"/>
                    </a:lnTo>
                    <a:lnTo>
                      <a:pt x="1050" y="1483"/>
                    </a:lnTo>
                    <a:lnTo>
                      <a:pt x="1015" y="1528"/>
                    </a:lnTo>
                    <a:lnTo>
                      <a:pt x="973" y="1569"/>
                    </a:lnTo>
                    <a:lnTo>
                      <a:pt x="928" y="1605"/>
                    </a:lnTo>
                    <a:lnTo>
                      <a:pt x="928" y="3332"/>
                    </a:lnTo>
                    <a:lnTo>
                      <a:pt x="924" y="3379"/>
                    </a:lnTo>
                    <a:lnTo>
                      <a:pt x="916" y="3424"/>
                    </a:lnTo>
                    <a:lnTo>
                      <a:pt x="901" y="3466"/>
                    </a:lnTo>
                    <a:lnTo>
                      <a:pt x="881" y="3506"/>
                    </a:lnTo>
                    <a:lnTo>
                      <a:pt x="856" y="3544"/>
                    </a:lnTo>
                    <a:lnTo>
                      <a:pt x="826" y="3577"/>
                    </a:lnTo>
                    <a:lnTo>
                      <a:pt x="793" y="3606"/>
                    </a:lnTo>
                    <a:lnTo>
                      <a:pt x="756" y="3631"/>
                    </a:lnTo>
                    <a:lnTo>
                      <a:pt x="716" y="3651"/>
                    </a:lnTo>
                    <a:lnTo>
                      <a:pt x="673" y="3666"/>
                    </a:lnTo>
                    <a:lnTo>
                      <a:pt x="628" y="3674"/>
                    </a:lnTo>
                    <a:lnTo>
                      <a:pt x="580" y="3678"/>
                    </a:lnTo>
                    <a:lnTo>
                      <a:pt x="533" y="3674"/>
                    </a:lnTo>
                    <a:lnTo>
                      <a:pt x="488" y="3666"/>
                    </a:lnTo>
                    <a:lnTo>
                      <a:pt x="445" y="3651"/>
                    </a:lnTo>
                    <a:lnTo>
                      <a:pt x="405" y="3631"/>
                    </a:lnTo>
                    <a:lnTo>
                      <a:pt x="368" y="3606"/>
                    </a:lnTo>
                    <a:lnTo>
                      <a:pt x="335" y="3577"/>
                    </a:lnTo>
                    <a:lnTo>
                      <a:pt x="305" y="3544"/>
                    </a:lnTo>
                    <a:lnTo>
                      <a:pt x="280" y="3506"/>
                    </a:lnTo>
                    <a:lnTo>
                      <a:pt x="260" y="3466"/>
                    </a:lnTo>
                    <a:lnTo>
                      <a:pt x="244" y="3424"/>
                    </a:lnTo>
                    <a:lnTo>
                      <a:pt x="236" y="3379"/>
                    </a:lnTo>
                    <a:lnTo>
                      <a:pt x="232" y="3332"/>
                    </a:lnTo>
                    <a:lnTo>
                      <a:pt x="232" y="1605"/>
                    </a:lnTo>
                    <a:lnTo>
                      <a:pt x="187" y="1569"/>
                    </a:lnTo>
                    <a:lnTo>
                      <a:pt x="146" y="1528"/>
                    </a:lnTo>
                    <a:lnTo>
                      <a:pt x="110" y="1483"/>
                    </a:lnTo>
                    <a:lnTo>
                      <a:pt x="78" y="1434"/>
                    </a:lnTo>
                    <a:lnTo>
                      <a:pt x="51" y="1382"/>
                    </a:lnTo>
                    <a:lnTo>
                      <a:pt x="29" y="1328"/>
                    </a:lnTo>
                    <a:lnTo>
                      <a:pt x="13" y="1270"/>
                    </a:lnTo>
                    <a:lnTo>
                      <a:pt x="3" y="1210"/>
                    </a:lnTo>
                    <a:lnTo>
                      <a:pt x="0" y="1149"/>
                    </a:lnTo>
                    <a:lnTo>
                      <a:pt x="3" y="1087"/>
                    </a:lnTo>
                    <a:lnTo>
                      <a:pt x="13" y="1028"/>
                    </a:lnTo>
                    <a:lnTo>
                      <a:pt x="29" y="971"/>
                    </a:lnTo>
                    <a:lnTo>
                      <a:pt x="51" y="915"/>
                    </a:lnTo>
                    <a:lnTo>
                      <a:pt x="78" y="864"/>
                    </a:lnTo>
                    <a:lnTo>
                      <a:pt x="110" y="815"/>
                    </a:lnTo>
                    <a:lnTo>
                      <a:pt x="146" y="770"/>
                    </a:lnTo>
                    <a:lnTo>
                      <a:pt x="187" y="728"/>
                    </a:lnTo>
                    <a:lnTo>
                      <a:pt x="232" y="692"/>
                    </a:lnTo>
                    <a:lnTo>
                      <a:pt x="232" y="344"/>
                    </a:lnTo>
                    <a:lnTo>
                      <a:pt x="236" y="297"/>
                    </a:lnTo>
                    <a:lnTo>
                      <a:pt x="244" y="252"/>
                    </a:lnTo>
                    <a:lnTo>
                      <a:pt x="260" y="210"/>
                    </a:lnTo>
                    <a:lnTo>
                      <a:pt x="280" y="170"/>
                    </a:lnTo>
                    <a:lnTo>
                      <a:pt x="305" y="134"/>
                    </a:lnTo>
                    <a:lnTo>
                      <a:pt x="335" y="101"/>
                    </a:lnTo>
                    <a:lnTo>
                      <a:pt x="368" y="71"/>
                    </a:lnTo>
                    <a:lnTo>
                      <a:pt x="405" y="47"/>
                    </a:lnTo>
                    <a:lnTo>
                      <a:pt x="445" y="27"/>
                    </a:lnTo>
                    <a:lnTo>
                      <a:pt x="488" y="11"/>
                    </a:lnTo>
                    <a:lnTo>
                      <a:pt x="533" y="3"/>
                    </a:lnTo>
                    <a:lnTo>
                      <a:pt x="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ru-RU" sz="3600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13" name="Freeform 172"/>
              <p:cNvSpPr>
                <a:spLocks noEditPoints="1"/>
              </p:cNvSpPr>
              <p:nvPr/>
            </p:nvSpPr>
            <p:spPr bwMode="auto">
              <a:xfrm>
                <a:off x="7280275" y="3287713"/>
                <a:ext cx="614362" cy="1946275"/>
              </a:xfrm>
              <a:custGeom>
                <a:avLst/>
                <a:gdLst>
                  <a:gd name="T0" fmla="*/ 476 w 1161"/>
                  <a:gd name="T1" fmla="*/ 3383 h 3678"/>
                  <a:gd name="T2" fmla="*/ 554 w 1161"/>
                  <a:gd name="T3" fmla="*/ 3445 h 3678"/>
                  <a:gd name="T4" fmla="*/ 653 w 1161"/>
                  <a:gd name="T5" fmla="*/ 3423 h 3678"/>
                  <a:gd name="T6" fmla="*/ 697 w 1161"/>
                  <a:gd name="T7" fmla="*/ 3332 h 3678"/>
                  <a:gd name="T8" fmla="*/ 521 w 1161"/>
                  <a:gd name="T9" fmla="*/ 1720 h 3678"/>
                  <a:gd name="T10" fmla="*/ 502 w 1161"/>
                  <a:gd name="T11" fmla="*/ 814 h 3678"/>
                  <a:gd name="T12" fmla="*/ 372 w 1161"/>
                  <a:gd name="T13" fmla="*/ 874 h 3678"/>
                  <a:gd name="T14" fmla="*/ 320 w 1161"/>
                  <a:gd name="T15" fmla="*/ 921 h 3678"/>
                  <a:gd name="T16" fmla="*/ 266 w 1161"/>
                  <a:gd name="T17" fmla="*/ 1005 h 3678"/>
                  <a:gd name="T18" fmla="*/ 240 w 1161"/>
                  <a:gd name="T19" fmla="*/ 1083 h 3678"/>
                  <a:gd name="T20" fmla="*/ 240 w 1161"/>
                  <a:gd name="T21" fmla="*/ 1214 h 3678"/>
                  <a:gd name="T22" fmla="*/ 266 w 1161"/>
                  <a:gd name="T23" fmla="*/ 1293 h 3678"/>
                  <a:gd name="T24" fmla="*/ 320 w 1161"/>
                  <a:gd name="T25" fmla="*/ 1376 h 3678"/>
                  <a:gd name="T26" fmla="*/ 372 w 1161"/>
                  <a:gd name="T27" fmla="*/ 1423 h 3678"/>
                  <a:gd name="T28" fmla="*/ 502 w 1161"/>
                  <a:gd name="T29" fmla="*/ 1483 h 3678"/>
                  <a:gd name="T30" fmla="*/ 659 w 1161"/>
                  <a:gd name="T31" fmla="*/ 1484 h 3678"/>
                  <a:gd name="T32" fmla="*/ 789 w 1161"/>
                  <a:gd name="T33" fmla="*/ 1423 h 3678"/>
                  <a:gd name="T34" fmla="*/ 840 w 1161"/>
                  <a:gd name="T35" fmla="*/ 1376 h 3678"/>
                  <a:gd name="T36" fmla="*/ 895 w 1161"/>
                  <a:gd name="T37" fmla="*/ 1293 h 3678"/>
                  <a:gd name="T38" fmla="*/ 921 w 1161"/>
                  <a:gd name="T39" fmla="*/ 1214 h 3678"/>
                  <a:gd name="T40" fmla="*/ 921 w 1161"/>
                  <a:gd name="T41" fmla="*/ 1083 h 3678"/>
                  <a:gd name="T42" fmla="*/ 895 w 1161"/>
                  <a:gd name="T43" fmla="*/ 1005 h 3678"/>
                  <a:gd name="T44" fmla="*/ 862 w 1161"/>
                  <a:gd name="T45" fmla="*/ 947 h 3678"/>
                  <a:gd name="T46" fmla="*/ 789 w 1161"/>
                  <a:gd name="T47" fmla="*/ 875 h 3678"/>
                  <a:gd name="T48" fmla="*/ 697 w 1161"/>
                  <a:gd name="T49" fmla="*/ 825 h 3678"/>
                  <a:gd name="T50" fmla="*/ 580 w 1161"/>
                  <a:gd name="T51" fmla="*/ 230 h 3678"/>
                  <a:gd name="T52" fmla="*/ 490 w 1161"/>
                  <a:gd name="T53" fmla="*/ 272 h 3678"/>
                  <a:gd name="T54" fmla="*/ 464 w 1161"/>
                  <a:gd name="T55" fmla="*/ 585 h 3678"/>
                  <a:gd name="T56" fmla="*/ 697 w 1161"/>
                  <a:gd name="T57" fmla="*/ 585 h 3678"/>
                  <a:gd name="T58" fmla="*/ 671 w 1161"/>
                  <a:gd name="T59" fmla="*/ 272 h 3678"/>
                  <a:gd name="T60" fmla="*/ 580 w 1161"/>
                  <a:gd name="T61" fmla="*/ 230 h 3678"/>
                  <a:gd name="T62" fmla="*/ 716 w 1161"/>
                  <a:gd name="T63" fmla="*/ 27 h 3678"/>
                  <a:gd name="T64" fmla="*/ 856 w 1161"/>
                  <a:gd name="T65" fmla="*/ 134 h 3678"/>
                  <a:gd name="T66" fmla="*/ 926 w 1161"/>
                  <a:gd name="T67" fmla="*/ 297 h 3678"/>
                  <a:gd name="T68" fmla="*/ 1015 w 1161"/>
                  <a:gd name="T69" fmla="*/ 770 h 3678"/>
                  <a:gd name="T70" fmla="*/ 1132 w 1161"/>
                  <a:gd name="T71" fmla="*/ 971 h 3678"/>
                  <a:gd name="T72" fmla="*/ 1157 w 1161"/>
                  <a:gd name="T73" fmla="*/ 1210 h 3678"/>
                  <a:gd name="T74" fmla="*/ 1084 w 1161"/>
                  <a:gd name="T75" fmla="*/ 1434 h 3678"/>
                  <a:gd name="T76" fmla="*/ 928 w 1161"/>
                  <a:gd name="T77" fmla="*/ 1605 h 3678"/>
                  <a:gd name="T78" fmla="*/ 901 w 1161"/>
                  <a:gd name="T79" fmla="*/ 3466 h 3678"/>
                  <a:gd name="T80" fmla="*/ 793 w 1161"/>
                  <a:gd name="T81" fmla="*/ 3606 h 3678"/>
                  <a:gd name="T82" fmla="*/ 628 w 1161"/>
                  <a:gd name="T83" fmla="*/ 3674 h 3678"/>
                  <a:gd name="T84" fmla="*/ 445 w 1161"/>
                  <a:gd name="T85" fmla="*/ 3651 h 3678"/>
                  <a:gd name="T86" fmla="*/ 305 w 1161"/>
                  <a:gd name="T87" fmla="*/ 3544 h 3678"/>
                  <a:gd name="T88" fmla="*/ 235 w 1161"/>
                  <a:gd name="T89" fmla="*/ 3379 h 3678"/>
                  <a:gd name="T90" fmla="*/ 146 w 1161"/>
                  <a:gd name="T91" fmla="*/ 1528 h 3678"/>
                  <a:gd name="T92" fmla="*/ 30 w 1161"/>
                  <a:gd name="T93" fmla="*/ 1328 h 3678"/>
                  <a:gd name="T94" fmla="*/ 4 w 1161"/>
                  <a:gd name="T95" fmla="*/ 1087 h 3678"/>
                  <a:gd name="T96" fmla="*/ 78 w 1161"/>
                  <a:gd name="T97" fmla="*/ 864 h 3678"/>
                  <a:gd name="T98" fmla="*/ 233 w 1161"/>
                  <a:gd name="T99" fmla="*/ 692 h 3678"/>
                  <a:gd name="T100" fmla="*/ 260 w 1161"/>
                  <a:gd name="T101" fmla="*/ 210 h 3678"/>
                  <a:gd name="T102" fmla="*/ 368 w 1161"/>
                  <a:gd name="T103" fmla="*/ 71 h 3678"/>
                  <a:gd name="T104" fmla="*/ 534 w 1161"/>
                  <a:gd name="T105" fmla="*/ 3 h 3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61" h="3678">
                    <a:moveTo>
                      <a:pt x="464" y="1712"/>
                    </a:moveTo>
                    <a:lnTo>
                      <a:pt x="464" y="3332"/>
                    </a:lnTo>
                    <a:lnTo>
                      <a:pt x="468" y="3359"/>
                    </a:lnTo>
                    <a:lnTo>
                      <a:pt x="476" y="3383"/>
                    </a:lnTo>
                    <a:lnTo>
                      <a:pt x="490" y="3405"/>
                    </a:lnTo>
                    <a:lnTo>
                      <a:pt x="508" y="3423"/>
                    </a:lnTo>
                    <a:lnTo>
                      <a:pt x="529" y="3435"/>
                    </a:lnTo>
                    <a:lnTo>
                      <a:pt x="554" y="3445"/>
                    </a:lnTo>
                    <a:lnTo>
                      <a:pt x="580" y="3447"/>
                    </a:lnTo>
                    <a:lnTo>
                      <a:pt x="608" y="3445"/>
                    </a:lnTo>
                    <a:lnTo>
                      <a:pt x="631" y="3435"/>
                    </a:lnTo>
                    <a:lnTo>
                      <a:pt x="653" y="3423"/>
                    </a:lnTo>
                    <a:lnTo>
                      <a:pt x="671" y="3405"/>
                    </a:lnTo>
                    <a:lnTo>
                      <a:pt x="685" y="3383"/>
                    </a:lnTo>
                    <a:lnTo>
                      <a:pt x="693" y="3359"/>
                    </a:lnTo>
                    <a:lnTo>
                      <a:pt x="697" y="3332"/>
                    </a:lnTo>
                    <a:lnTo>
                      <a:pt x="697" y="1712"/>
                    </a:lnTo>
                    <a:lnTo>
                      <a:pt x="640" y="1720"/>
                    </a:lnTo>
                    <a:lnTo>
                      <a:pt x="580" y="1724"/>
                    </a:lnTo>
                    <a:lnTo>
                      <a:pt x="521" y="1720"/>
                    </a:lnTo>
                    <a:lnTo>
                      <a:pt x="464" y="1712"/>
                    </a:lnTo>
                    <a:close/>
                    <a:moveTo>
                      <a:pt x="580" y="805"/>
                    </a:moveTo>
                    <a:lnTo>
                      <a:pt x="540" y="807"/>
                    </a:lnTo>
                    <a:lnTo>
                      <a:pt x="502" y="814"/>
                    </a:lnTo>
                    <a:lnTo>
                      <a:pt x="464" y="825"/>
                    </a:lnTo>
                    <a:lnTo>
                      <a:pt x="432" y="839"/>
                    </a:lnTo>
                    <a:lnTo>
                      <a:pt x="401" y="855"/>
                    </a:lnTo>
                    <a:lnTo>
                      <a:pt x="372" y="874"/>
                    </a:lnTo>
                    <a:lnTo>
                      <a:pt x="372" y="875"/>
                    </a:lnTo>
                    <a:lnTo>
                      <a:pt x="370" y="875"/>
                    </a:lnTo>
                    <a:lnTo>
                      <a:pt x="344" y="898"/>
                    </a:lnTo>
                    <a:lnTo>
                      <a:pt x="320" y="921"/>
                    </a:lnTo>
                    <a:lnTo>
                      <a:pt x="299" y="947"/>
                    </a:lnTo>
                    <a:lnTo>
                      <a:pt x="298" y="949"/>
                    </a:lnTo>
                    <a:lnTo>
                      <a:pt x="280" y="976"/>
                    </a:lnTo>
                    <a:lnTo>
                      <a:pt x="266" y="1005"/>
                    </a:lnTo>
                    <a:lnTo>
                      <a:pt x="254" y="1034"/>
                    </a:lnTo>
                    <a:lnTo>
                      <a:pt x="250" y="1043"/>
                    </a:lnTo>
                    <a:lnTo>
                      <a:pt x="248" y="1053"/>
                    </a:lnTo>
                    <a:lnTo>
                      <a:pt x="240" y="1083"/>
                    </a:lnTo>
                    <a:lnTo>
                      <a:pt x="234" y="1115"/>
                    </a:lnTo>
                    <a:lnTo>
                      <a:pt x="233" y="1149"/>
                    </a:lnTo>
                    <a:lnTo>
                      <a:pt x="234" y="1182"/>
                    </a:lnTo>
                    <a:lnTo>
                      <a:pt x="240" y="1214"/>
                    </a:lnTo>
                    <a:lnTo>
                      <a:pt x="248" y="1246"/>
                    </a:lnTo>
                    <a:lnTo>
                      <a:pt x="250" y="1254"/>
                    </a:lnTo>
                    <a:lnTo>
                      <a:pt x="254" y="1263"/>
                    </a:lnTo>
                    <a:lnTo>
                      <a:pt x="266" y="1293"/>
                    </a:lnTo>
                    <a:lnTo>
                      <a:pt x="280" y="1321"/>
                    </a:lnTo>
                    <a:lnTo>
                      <a:pt x="298" y="1348"/>
                    </a:lnTo>
                    <a:lnTo>
                      <a:pt x="299" y="1350"/>
                    </a:lnTo>
                    <a:lnTo>
                      <a:pt x="320" y="1376"/>
                    </a:lnTo>
                    <a:lnTo>
                      <a:pt x="344" y="1401"/>
                    </a:lnTo>
                    <a:lnTo>
                      <a:pt x="370" y="1422"/>
                    </a:lnTo>
                    <a:lnTo>
                      <a:pt x="372" y="1422"/>
                    </a:lnTo>
                    <a:lnTo>
                      <a:pt x="372" y="1423"/>
                    </a:lnTo>
                    <a:lnTo>
                      <a:pt x="401" y="1442"/>
                    </a:lnTo>
                    <a:lnTo>
                      <a:pt x="432" y="1458"/>
                    </a:lnTo>
                    <a:lnTo>
                      <a:pt x="464" y="1472"/>
                    </a:lnTo>
                    <a:lnTo>
                      <a:pt x="502" y="1483"/>
                    </a:lnTo>
                    <a:lnTo>
                      <a:pt x="540" y="1491"/>
                    </a:lnTo>
                    <a:lnTo>
                      <a:pt x="580" y="1494"/>
                    </a:lnTo>
                    <a:lnTo>
                      <a:pt x="621" y="1491"/>
                    </a:lnTo>
                    <a:lnTo>
                      <a:pt x="659" y="1484"/>
                    </a:lnTo>
                    <a:lnTo>
                      <a:pt x="697" y="1472"/>
                    </a:lnTo>
                    <a:lnTo>
                      <a:pt x="729" y="1460"/>
                    </a:lnTo>
                    <a:lnTo>
                      <a:pt x="760" y="1443"/>
                    </a:lnTo>
                    <a:lnTo>
                      <a:pt x="789" y="1423"/>
                    </a:lnTo>
                    <a:lnTo>
                      <a:pt x="789" y="1423"/>
                    </a:lnTo>
                    <a:lnTo>
                      <a:pt x="791" y="1422"/>
                    </a:lnTo>
                    <a:lnTo>
                      <a:pt x="817" y="1401"/>
                    </a:lnTo>
                    <a:lnTo>
                      <a:pt x="840" y="1376"/>
                    </a:lnTo>
                    <a:lnTo>
                      <a:pt x="862" y="1350"/>
                    </a:lnTo>
                    <a:lnTo>
                      <a:pt x="864" y="1348"/>
                    </a:lnTo>
                    <a:lnTo>
                      <a:pt x="881" y="1322"/>
                    </a:lnTo>
                    <a:lnTo>
                      <a:pt x="895" y="1293"/>
                    </a:lnTo>
                    <a:lnTo>
                      <a:pt x="907" y="1263"/>
                    </a:lnTo>
                    <a:lnTo>
                      <a:pt x="910" y="1255"/>
                    </a:lnTo>
                    <a:lnTo>
                      <a:pt x="913" y="1246"/>
                    </a:lnTo>
                    <a:lnTo>
                      <a:pt x="921" y="1214"/>
                    </a:lnTo>
                    <a:lnTo>
                      <a:pt x="927" y="1182"/>
                    </a:lnTo>
                    <a:lnTo>
                      <a:pt x="928" y="1149"/>
                    </a:lnTo>
                    <a:lnTo>
                      <a:pt x="927" y="1115"/>
                    </a:lnTo>
                    <a:lnTo>
                      <a:pt x="921" y="1083"/>
                    </a:lnTo>
                    <a:lnTo>
                      <a:pt x="914" y="1053"/>
                    </a:lnTo>
                    <a:lnTo>
                      <a:pt x="910" y="1043"/>
                    </a:lnTo>
                    <a:lnTo>
                      <a:pt x="908" y="1034"/>
                    </a:lnTo>
                    <a:lnTo>
                      <a:pt x="895" y="1005"/>
                    </a:lnTo>
                    <a:lnTo>
                      <a:pt x="881" y="976"/>
                    </a:lnTo>
                    <a:lnTo>
                      <a:pt x="864" y="949"/>
                    </a:lnTo>
                    <a:lnTo>
                      <a:pt x="863" y="948"/>
                    </a:lnTo>
                    <a:lnTo>
                      <a:pt x="862" y="947"/>
                    </a:lnTo>
                    <a:lnTo>
                      <a:pt x="840" y="921"/>
                    </a:lnTo>
                    <a:lnTo>
                      <a:pt x="817" y="898"/>
                    </a:lnTo>
                    <a:lnTo>
                      <a:pt x="791" y="875"/>
                    </a:lnTo>
                    <a:lnTo>
                      <a:pt x="789" y="875"/>
                    </a:lnTo>
                    <a:lnTo>
                      <a:pt x="789" y="874"/>
                    </a:lnTo>
                    <a:lnTo>
                      <a:pt x="760" y="855"/>
                    </a:lnTo>
                    <a:lnTo>
                      <a:pt x="729" y="839"/>
                    </a:lnTo>
                    <a:lnTo>
                      <a:pt x="697" y="825"/>
                    </a:lnTo>
                    <a:lnTo>
                      <a:pt x="659" y="814"/>
                    </a:lnTo>
                    <a:lnTo>
                      <a:pt x="621" y="807"/>
                    </a:lnTo>
                    <a:lnTo>
                      <a:pt x="580" y="805"/>
                    </a:lnTo>
                    <a:close/>
                    <a:moveTo>
                      <a:pt x="580" y="230"/>
                    </a:moveTo>
                    <a:lnTo>
                      <a:pt x="554" y="232"/>
                    </a:lnTo>
                    <a:lnTo>
                      <a:pt x="529" y="242"/>
                    </a:lnTo>
                    <a:lnTo>
                      <a:pt x="508" y="255"/>
                    </a:lnTo>
                    <a:lnTo>
                      <a:pt x="490" y="272"/>
                    </a:lnTo>
                    <a:lnTo>
                      <a:pt x="476" y="293"/>
                    </a:lnTo>
                    <a:lnTo>
                      <a:pt x="468" y="318"/>
                    </a:lnTo>
                    <a:lnTo>
                      <a:pt x="464" y="344"/>
                    </a:lnTo>
                    <a:lnTo>
                      <a:pt x="464" y="585"/>
                    </a:lnTo>
                    <a:lnTo>
                      <a:pt x="521" y="577"/>
                    </a:lnTo>
                    <a:lnTo>
                      <a:pt x="580" y="574"/>
                    </a:lnTo>
                    <a:lnTo>
                      <a:pt x="640" y="577"/>
                    </a:lnTo>
                    <a:lnTo>
                      <a:pt x="697" y="585"/>
                    </a:lnTo>
                    <a:lnTo>
                      <a:pt x="697" y="344"/>
                    </a:lnTo>
                    <a:lnTo>
                      <a:pt x="693" y="318"/>
                    </a:lnTo>
                    <a:lnTo>
                      <a:pt x="685" y="293"/>
                    </a:lnTo>
                    <a:lnTo>
                      <a:pt x="671" y="272"/>
                    </a:lnTo>
                    <a:lnTo>
                      <a:pt x="653" y="255"/>
                    </a:lnTo>
                    <a:lnTo>
                      <a:pt x="631" y="242"/>
                    </a:lnTo>
                    <a:lnTo>
                      <a:pt x="608" y="232"/>
                    </a:lnTo>
                    <a:lnTo>
                      <a:pt x="580" y="230"/>
                    </a:lnTo>
                    <a:close/>
                    <a:moveTo>
                      <a:pt x="580" y="0"/>
                    </a:moveTo>
                    <a:lnTo>
                      <a:pt x="628" y="3"/>
                    </a:lnTo>
                    <a:lnTo>
                      <a:pt x="673" y="11"/>
                    </a:lnTo>
                    <a:lnTo>
                      <a:pt x="716" y="27"/>
                    </a:lnTo>
                    <a:lnTo>
                      <a:pt x="756" y="47"/>
                    </a:lnTo>
                    <a:lnTo>
                      <a:pt x="793" y="71"/>
                    </a:lnTo>
                    <a:lnTo>
                      <a:pt x="826" y="101"/>
                    </a:lnTo>
                    <a:lnTo>
                      <a:pt x="856" y="134"/>
                    </a:lnTo>
                    <a:lnTo>
                      <a:pt x="881" y="170"/>
                    </a:lnTo>
                    <a:lnTo>
                      <a:pt x="901" y="210"/>
                    </a:lnTo>
                    <a:lnTo>
                      <a:pt x="916" y="252"/>
                    </a:lnTo>
                    <a:lnTo>
                      <a:pt x="926" y="297"/>
                    </a:lnTo>
                    <a:lnTo>
                      <a:pt x="928" y="344"/>
                    </a:lnTo>
                    <a:lnTo>
                      <a:pt x="928" y="692"/>
                    </a:lnTo>
                    <a:lnTo>
                      <a:pt x="973" y="728"/>
                    </a:lnTo>
                    <a:lnTo>
                      <a:pt x="1015" y="770"/>
                    </a:lnTo>
                    <a:lnTo>
                      <a:pt x="1052" y="815"/>
                    </a:lnTo>
                    <a:lnTo>
                      <a:pt x="1084" y="864"/>
                    </a:lnTo>
                    <a:lnTo>
                      <a:pt x="1110" y="915"/>
                    </a:lnTo>
                    <a:lnTo>
                      <a:pt x="1132" y="971"/>
                    </a:lnTo>
                    <a:lnTo>
                      <a:pt x="1148" y="1028"/>
                    </a:lnTo>
                    <a:lnTo>
                      <a:pt x="1157" y="1087"/>
                    </a:lnTo>
                    <a:lnTo>
                      <a:pt x="1161" y="1149"/>
                    </a:lnTo>
                    <a:lnTo>
                      <a:pt x="1157" y="1210"/>
                    </a:lnTo>
                    <a:lnTo>
                      <a:pt x="1148" y="1270"/>
                    </a:lnTo>
                    <a:lnTo>
                      <a:pt x="1132" y="1328"/>
                    </a:lnTo>
                    <a:lnTo>
                      <a:pt x="1110" y="1382"/>
                    </a:lnTo>
                    <a:lnTo>
                      <a:pt x="1084" y="1434"/>
                    </a:lnTo>
                    <a:lnTo>
                      <a:pt x="1052" y="1483"/>
                    </a:lnTo>
                    <a:lnTo>
                      <a:pt x="1015" y="1528"/>
                    </a:lnTo>
                    <a:lnTo>
                      <a:pt x="973" y="1569"/>
                    </a:lnTo>
                    <a:lnTo>
                      <a:pt x="928" y="1605"/>
                    </a:lnTo>
                    <a:lnTo>
                      <a:pt x="928" y="3332"/>
                    </a:lnTo>
                    <a:lnTo>
                      <a:pt x="926" y="3379"/>
                    </a:lnTo>
                    <a:lnTo>
                      <a:pt x="916" y="3424"/>
                    </a:lnTo>
                    <a:lnTo>
                      <a:pt x="901" y="3466"/>
                    </a:lnTo>
                    <a:lnTo>
                      <a:pt x="881" y="3506"/>
                    </a:lnTo>
                    <a:lnTo>
                      <a:pt x="856" y="3544"/>
                    </a:lnTo>
                    <a:lnTo>
                      <a:pt x="826" y="3577"/>
                    </a:lnTo>
                    <a:lnTo>
                      <a:pt x="793" y="3606"/>
                    </a:lnTo>
                    <a:lnTo>
                      <a:pt x="756" y="3631"/>
                    </a:lnTo>
                    <a:lnTo>
                      <a:pt x="716" y="3651"/>
                    </a:lnTo>
                    <a:lnTo>
                      <a:pt x="673" y="3666"/>
                    </a:lnTo>
                    <a:lnTo>
                      <a:pt x="628" y="3674"/>
                    </a:lnTo>
                    <a:lnTo>
                      <a:pt x="580" y="3678"/>
                    </a:lnTo>
                    <a:lnTo>
                      <a:pt x="534" y="3674"/>
                    </a:lnTo>
                    <a:lnTo>
                      <a:pt x="488" y="3666"/>
                    </a:lnTo>
                    <a:lnTo>
                      <a:pt x="445" y="3651"/>
                    </a:lnTo>
                    <a:lnTo>
                      <a:pt x="405" y="3631"/>
                    </a:lnTo>
                    <a:lnTo>
                      <a:pt x="368" y="3606"/>
                    </a:lnTo>
                    <a:lnTo>
                      <a:pt x="335" y="3577"/>
                    </a:lnTo>
                    <a:lnTo>
                      <a:pt x="305" y="3544"/>
                    </a:lnTo>
                    <a:lnTo>
                      <a:pt x="280" y="3506"/>
                    </a:lnTo>
                    <a:lnTo>
                      <a:pt x="260" y="3466"/>
                    </a:lnTo>
                    <a:lnTo>
                      <a:pt x="244" y="3424"/>
                    </a:lnTo>
                    <a:lnTo>
                      <a:pt x="235" y="3379"/>
                    </a:lnTo>
                    <a:lnTo>
                      <a:pt x="233" y="3332"/>
                    </a:lnTo>
                    <a:lnTo>
                      <a:pt x="233" y="1605"/>
                    </a:lnTo>
                    <a:lnTo>
                      <a:pt x="188" y="1569"/>
                    </a:lnTo>
                    <a:lnTo>
                      <a:pt x="146" y="1528"/>
                    </a:lnTo>
                    <a:lnTo>
                      <a:pt x="110" y="1483"/>
                    </a:lnTo>
                    <a:lnTo>
                      <a:pt x="78" y="1434"/>
                    </a:lnTo>
                    <a:lnTo>
                      <a:pt x="51" y="1382"/>
                    </a:lnTo>
                    <a:lnTo>
                      <a:pt x="30" y="1328"/>
                    </a:lnTo>
                    <a:lnTo>
                      <a:pt x="14" y="1270"/>
                    </a:lnTo>
                    <a:lnTo>
                      <a:pt x="4" y="1210"/>
                    </a:lnTo>
                    <a:lnTo>
                      <a:pt x="0" y="1149"/>
                    </a:lnTo>
                    <a:lnTo>
                      <a:pt x="4" y="1087"/>
                    </a:lnTo>
                    <a:lnTo>
                      <a:pt x="14" y="1028"/>
                    </a:lnTo>
                    <a:lnTo>
                      <a:pt x="30" y="971"/>
                    </a:lnTo>
                    <a:lnTo>
                      <a:pt x="51" y="915"/>
                    </a:lnTo>
                    <a:lnTo>
                      <a:pt x="78" y="864"/>
                    </a:lnTo>
                    <a:lnTo>
                      <a:pt x="110" y="815"/>
                    </a:lnTo>
                    <a:lnTo>
                      <a:pt x="146" y="770"/>
                    </a:lnTo>
                    <a:lnTo>
                      <a:pt x="188" y="728"/>
                    </a:lnTo>
                    <a:lnTo>
                      <a:pt x="233" y="692"/>
                    </a:lnTo>
                    <a:lnTo>
                      <a:pt x="233" y="344"/>
                    </a:lnTo>
                    <a:lnTo>
                      <a:pt x="235" y="297"/>
                    </a:lnTo>
                    <a:lnTo>
                      <a:pt x="244" y="252"/>
                    </a:lnTo>
                    <a:lnTo>
                      <a:pt x="260" y="210"/>
                    </a:lnTo>
                    <a:lnTo>
                      <a:pt x="280" y="170"/>
                    </a:lnTo>
                    <a:lnTo>
                      <a:pt x="305" y="134"/>
                    </a:lnTo>
                    <a:lnTo>
                      <a:pt x="335" y="101"/>
                    </a:lnTo>
                    <a:lnTo>
                      <a:pt x="368" y="71"/>
                    </a:lnTo>
                    <a:lnTo>
                      <a:pt x="405" y="47"/>
                    </a:lnTo>
                    <a:lnTo>
                      <a:pt x="445" y="27"/>
                    </a:lnTo>
                    <a:lnTo>
                      <a:pt x="488" y="11"/>
                    </a:lnTo>
                    <a:lnTo>
                      <a:pt x="534" y="3"/>
                    </a:lnTo>
                    <a:lnTo>
                      <a:pt x="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ru-RU" sz="3600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14" name="Freeform 173"/>
              <p:cNvSpPr>
                <a:spLocks noEditPoints="1"/>
              </p:cNvSpPr>
              <p:nvPr/>
            </p:nvSpPr>
            <p:spPr bwMode="auto">
              <a:xfrm>
                <a:off x="6604000" y="3287713"/>
                <a:ext cx="614362" cy="1946275"/>
              </a:xfrm>
              <a:custGeom>
                <a:avLst/>
                <a:gdLst>
                  <a:gd name="T0" fmla="*/ 476 w 1161"/>
                  <a:gd name="T1" fmla="*/ 3383 h 3678"/>
                  <a:gd name="T2" fmla="*/ 553 w 1161"/>
                  <a:gd name="T3" fmla="*/ 3445 h 3678"/>
                  <a:gd name="T4" fmla="*/ 653 w 1161"/>
                  <a:gd name="T5" fmla="*/ 3423 h 3678"/>
                  <a:gd name="T6" fmla="*/ 697 w 1161"/>
                  <a:gd name="T7" fmla="*/ 3332 h 3678"/>
                  <a:gd name="T8" fmla="*/ 521 w 1161"/>
                  <a:gd name="T9" fmla="*/ 3099 h 3678"/>
                  <a:gd name="T10" fmla="*/ 501 w 1161"/>
                  <a:gd name="T11" fmla="*/ 2193 h 3678"/>
                  <a:gd name="T12" fmla="*/ 372 w 1161"/>
                  <a:gd name="T13" fmla="*/ 2254 h 3678"/>
                  <a:gd name="T14" fmla="*/ 320 w 1161"/>
                  <a:gd name="T15" fmla="*/ 2300 h 3678"/>
                  <a:gd name="T16" fmla="*/ 280 w 1161"/>
                  <a:gd name="T17" fmla="*/ 2355 h 3678"/>
                  <a:gd name="T18" fmla="*/ 247 w 1161"/>
                  <a:gd name="T19" fmla="*/ 2432 h 3678"/>
                  <a:gd name="T20" fmla="*/ 234 w 1161"/>
                  <a:gd name="T21" fmla="*/ 2561 h 3678"/>
                  <a:gd name="T22" fmla="*/ 253 w 1161"/>
                  <a:gd name="T23" fmla="*/ 2643 h 3678"/>
                  <a:gd name="T24" fmla="*/ 298 w 1161"/>
                  <a:gd name="T25" fmla="*/ 2729 h 3678"/>
                  <a:gd name="T26" fmla="*/ 370 w 1161"/>
                  <a:gd name="T27" fmla="*/ 2802 h 3678"/>
                  <a:gd name="T28" fmla="*/ 464 w 1161"/>
                  <a:gd name="T29" fmla="*/ 2851 h 3678"/>
                  <a:gd name="T30" fmla="*/ 620 w 1161"/>
                  <a:gd name="T31" fmla="*/ 2870 h 3678"/>
                  <a:gd name="T32" fmla="*/ 760 w 1161"/>
                  <a:gd name="T33" fmla="*/ 2822 h 3678"/>
                  <a:gd name="T34" fmla="*/ 815 w 1161"/>
                  <a:gd name="T35" fmla="*/ 2780 h 3678"/>
                  <a:gd name="T36" fmla="*/ 880 w 1161"/>
                  <a:gd name="T37" fmla="*/ 2701 h 3678"/>
                  <a:gd name="T38" fmla="*/ 913 w 1161"/>
                  <a:gd name="T39" fmla="*/ 2624 h 3678"/>
                  <a:gd name="T40" fmla="*/ 926 w 1161"/>
                  <a:gd name="T41" fmla="*/ 2495 h 3678"/>
                  <a:gd name="T42" fmla="*/ 907 w 1161"/>
                  <a:gd name="T43" fmla="*/ 2413 h 3678"/>
                  <a:gd name="T44" fmla="*/ 861 w 1161"/>
                  <a:gd name="T45" fmla="*/ 2327 h 3678"/>
                  <a:gd name="T46" fmla="*/ 789 w 1161"/>
                  <a:gd name="T47" fmla="*/ 2254 h 3678"/>
                  <a:gd name="T48" fmla="*/ 697 w 1161"/>
                  <a:gd name="T49" fmla="*/ 2205 h 3678"/>
                  <a:gd name="T50" fmla="*/ 580 w 1161"/>
                  <a:gd name="T51" fmla="*/ 230 h 3678"/>
                  <a:gd name="T52" fmla="*/ 489 w 1161"/>
                  <a:gd name="T53" fmla="*/ 272 h 3678"/>
                  <a:gd name="T54" fmla="*/ 464 w 1161"/>
                  <a:gd name="T55" fmla="*/ 1965 h 3678"/>
                  <a:gd name="T56" fmla="*/ 697 w 1161"/>
                  <a:gd name="T57" fmla="*/ 1965 h 3678"/>
                  <a:gd name="T58" fmla="*/ 671 w 1161"/>
                  <a:gd name="T59" fmla="*/ 272 h 3678"/>
                  <a:gd name="T60" fmla="*/ 580 w 1161"/>
                  <a:gd name="T61" fmla="*/ 230 h 3678"/>
                  <a:gd name="T62" fmla="*/ 716 w 1161"/>
                  <a:gd name="T63" fmla="*/ 27 h 3678"/>
                  <a:gd name="T64" fmla="*/ 856 w 1161"/>
                  <a:gd name="T65" fmla="*/ 134 h 3678"/>
                  <a:gd name="T66" fmla="*/ 925 w 1161"/>
                  <a:gd name="T67" fmla="*/ 297 h 3678"/>
                  <a:gd name="T68" fmla="*/ 1014 w 1161"/>
                  <a:gd name="T69" fmla="*/ 2150 h 3678"/>
                  <a:gd name="T70" fmla="*/ 1131 w 1161"/>
                  <a:gd name="T71" fmla="*/ 2349 h 3678"/>
                  <a:gd name="T72" fmla="*/ 1157 w 1161"/>
                  <a:gd name="T73" fmla="*/ 2590 h 3678"/>
                  <a:gd name="T74" fmla="*/ 1083 w 1161"/>
                  <a:gd name="T75" fmla="*/ 2814 h 3678"/>
                  <a:gd name="T76" fmla="*/ 928 w 1161"/>
                  <a:gd name="T77" fmla="*/ 2985 h 3678"/>
                  <a:gd name="T78" fmla="*/ 901 w 1161"/>
                  <a:gd name="T79" fmla="*/ 3466 h 3678"/>
                  <a:gd name="T80" fmla="*/ 793 w 1161"/>
                  <a:gd name="T81" fmla="*/ 3606 h 3678"/>
                  <a:gd name="T82" fmla="*/ 627 w 1161"/>
                  <a:gd name="T83" fmla="*/ 3674 h 3678"/>
                  <a:gd name="T84" fmla="*/ 445 w 1161"/>
                  <a:gd name="T85" fmla="*/ 3651 h 3678"/>
                  <a:gd name="T86" fmla="*/ 304 w 1161"/>
                  <a:gd name="T87" fmla="*/ 3544 h 3678"/>
                  <a:gd name="T88" fmla="*/ 235 w 1161"/>
                  <a:gd name="T89" fmla="*/ 3379 h 3678"/>
                  <a:gd name="T90" fmla="*/ 146 w 1161"/>
                  <a:gd name="T91" fmla="*/ 2906 h 3678"/>
                  <a:gd name="T92" fmla="*/ 28 w 1161"/>
                  <a:gd name="T93" fmla="*/ 2707 h 3678"/>
                  <a:gd name="T94" fmla="*/ 4 w 1161"/>
                  <a:gd name="T95" fmla="*/ 2467 h 3678"/>
                  <a:gd name="T96" fmla="*/ 77 w 1161"/>
                  <a:gd name="T97" fmla="*/ 2244 h 3678"/>
                  <a:gd name="T98" fmla="*/ 231 w 1161"/>
                  <a:gd name="T99" fmla="*/ 2071 h 3678"/>
                  <a:gd name="T100" fmla="*/ 259 w 1161"/>
                  <a:gd name="T101" fmla="*/ 210 h 3678"/>
                  <a:gd name="T102" fmla="*/ 367 w 1161"/>
                  <a:gd name="T103" fmla="*/ 71 h 3678"/>
                  <a:gd name="T104" fmla="*/ 533 w 1161"/>
                  <a:gd name="T105" fmla="*/ 3 h 3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61" h="3678">
                    <a:moveTo>
                      <a:pt x="464" y="3091"/>
                    </a:moveTo>
                    <a:lnTo>
                      <a:pt x="464" y="3332"/>
                    </a:lnTo>
                    <a:lnTo>
                      <a:pt x="466" y="3359"/>
                    </a:lnTo>
                    <a:lnTo>
                      <a:pt x="476" y="3383"/>
                    </a:lnTo>
                    <a:lnTo>
                      <a:pt x="489" y="3405"/>
                    </a:lnTo>
                    <a:lnTo>
                      <a:pt x="507" y="3423"/>
                    </a:lnTo>
                    <a:lnTo>
                      <a:pt x="529" y="3435"/>
                    </a:lnTo>
                    <a:lnTo>
                      <a:pt x="553" y="3445"/>
                    </a:lnTo>
                    <a:lnTo>
                      <a:pt x="580" y="3447"/>
                    </a:lnTo>
                    <a:lnTo>
                      <a:pt x="607" y="3445"/>
                    </a:lnTo>
                    <a:lnTo>
                      <a:pt x="631" y="3435"/>
                    </a:lnTo>
                    <a:lnTo>
                      <a:pt x="653" y="3423"/>
                    </a:lnTo>
                    <a:lnTo>
                      <a:pt x="671" y="3405"/>
                    </a:lnTo>
                    <a:lnTo>
                      <a:pt x="685" y="3383"/>
                    </a:lnTo>
                    <a:lnTo>
                      <a:pt x="693" y="3359"/>
                    </a:lnTo>
                    <a:lnTo>
                      <a:pt x="697" y="3332"/>
                    </a:lnTo>
                    <a:lnTo>
                      <a:pt x="697" y="3091"/>
                    </a:lnTo>
                    <a:lnTo>
                      <a:pt x="639" y="3099"/>
                    </a:lnTo>
                    <a:lnTo>
                      <a:pt x="580" y="3103"/>
                    </a:lnTo>
                    <a:lnTo>
                      <a:pt x="521" y="3099"/>
                    </a:lnTo>
                    <a:lnTo>
                      <a:pt x="464" y="3091"/>
                    </a:lnTo>
                    <a:close/>
                    <a:moveTo>
                      <a:pt x="580" y="2184"/>
                    </a:moveTo>
                    <a:lnTo>
                      <a:pt x="540" y="2186"/>
                    </a:lnTo>
                    <a:lnTo>
                      <a:pt x="501" y="2193"/>
                    </a:lnTo>
                    <a:lnTo>
                      <a:pt x="464" y="2205"/>
                    </a:lnTo>
                    <a:lnTo>
                      <a:pt x="431" y="2218"/>
                    </a:lnTo>
                    <a:lnTo>
                      <a:pt x="400" y="2234"/>
                    </a:lnTo>
                    <a:lnTo>
                      <a:pt x="372" y="2254"/>
                    </a:lnTo>
                    <a:lnTo>
                      <a:pt x="370" y="2254"/>
                    </a:lnTo>
                    <a:lnTo>
                      <a:pt x="370" y="2254"/>
                    </a:lnTo>
                    <a:lnTo>
                      <a:pt x="344" y="2276"/>
                    </a:lnTo>
                    <a:lnTo>
                      <a:pt x="320" y="2300"/>
                    </a:lnTo>
                    <a:lnTo>
                      <a:pt x="298" y="2327"/>
                    </a:lnTo>
                    <a:lnTo>
                      <a:pt x="298" y="2327"/>
                    </a:lnTo>
                    <a:lnTo>
                      <a:pt x="297" y="2328"/>
                    </a:lnTo>
                    <a:lnTo>
                      <a:pt x="280" y="2355"/>
                    </a:lnTo>
                    <a:lnTo>
                      <a:pt x="266" y="2383"/>
                    </a:lnTo>
                    <a:lnTo>
                      <a:pt x="253" y="2413"/>
                    </a:lnTo>
                    <a:lnTo>
                      <a:pt x="250" y="2422"/>
                    </a:lnTo>
                    <a:lnTo>
                      <a:pt x="247" y="2432"/>
                    </a:lnTo>
                    <a:lnTo>
                      <a:pt x="240" y="2462"/>
                    </a:lnTo>
                    <a:lnTo>
                      <a:pt x="234" y="2495"/>
                    </a:lnTo>
                    <a:lnTo>
                      <a:pt x="231" y="2528"/>
                    </a:lnTo>
                    <a:lnTo>
                      <a:pt x="234" y="2561"/>
                    </a:lnTo>
                    <a:lnTo>
                      <a:pt x="240" y="2594"/>
                    </a:lnTo>
                    <a:lnTo>
                      <a:pt x="247" y="2624"/>
                    </a:lnTo>
                    <a:lnTo>
                      <a:pt x="250" y="2634"/>
                    </a:lnTo>
                    <a:lnTo>
                      <a:pt x="253" y="2643"/>
                    </a:lnTo>
                    <a:lnTo>
                      <a:pt x="265" y="2673"/>
                    </a:lnTo>
                    <a:lnTo>
                      <a:pt x="279" y="2701"/>
                    </a:lnTo>
                    <a:lnTo>
                      <a:pt x="297" y="2728"/>
                    </a:lnTo>
                    <a:lnTo>
                      <a:pt x="298" y="2729"/>
                    </a:lnTo>
                    <a:lnTo>
                      <a:pt x="319" y="2756"/>
                    </a:lnTo>
                    <a:lnTo>
                      <a:pt x="344" y="2780"/>
                    </a:lnTo>
                    <a:lnTo>
                      <a:pt x="370" y="2801"/>
                    </a:lnTo>
                    <a:lnTo>
                      <a:pt x="370" y="2802"/>
                    </a:lnTo>
                    <a:lnTo>
                      <a:pt x="370" y="2802"/>
                    </a:lnTo>
                    <a:lnTo>
                      <a:pt x="400" y="2822"/>
                    </a:lnTo>
                    <a:lnTo>
                      <a:pt x="431" y="2838"/>
                    </a:lnTo>
                    <a:lnTo>
                      <a:pt x="464" y="2851"/>
                    </a:lnTo>
                    <a:lnTo>
                      <a:pt x="501" y="2863"/>
                    </a:lnTo>
                    <a:lnTo>
                      <a:pt x="540" y="2870"/>
                    </a:lnTo>
                    <a:lnTo>
                      <a:pt x="580" y="2872"/>
                    </a:lnTo>
                    <a:lnTo>
                      <a:pt x="620" y="2870"/>
                    </a:lnTo>
                    <a:lnTo>
                      <a:pt x="659" y="2863"/>
                    </a:lnTo>
                    <a:lnTo>
                      <a:pt x="696" y="2851"/>
                    </a:lnTo>
                    <a:lnTo>
                      <a:pt x="729" y="2838"/>
                    </a:lnTo>
                    <a:lnTo>
                      <a:pt x="760" y="2822"/>
                    </a:lnTo>
                    <a:lnTo>
                      <a:pt x="788" y="2802"/>
                    </a:lnTo>
                    <a:lnTo>
                      <a:pt x="789" y="2802"/>
                    </a:lnTo>
                    <a:lnTo>
                      <a:pt x="789" y="2801"/>
                    </a:lnTo>
                    <a:lnTo>
                      <a:pt x="815" y="2780"/>
                    </a:lnTo>
                    <a:lnTo>
                      <a:pt x="839" y="2756"/>
                    </a:lnTo>
                    <a:lnTo>
                      <a:pt x="861" y="2729"/>
                    </a:lnTo>
                    <a:lnTo>
                      <a:pt x="863" y="2728"/>
                    </a:lnTo>
                    <a:lnTo>
                      <a:pt x="880" y="2701"/>
                    </a:lnTo>
                    <a:lnTo>
                      <a:pt x="895" y="2673"/>
                    </a:lnTo>
                    <a:lnTo>
                      <a:pt x="907" y="2643"/>
                    </a:lnTo>
                    <a:lnTo>
                      <a:pt x="909" y="2634"/>
                    </a:lnTo>
                    <a:lnTo>
                      <a:pt x="913" y="2624"/>
                    </a:lnTo>
                    <a:lnTo>
                      <a:pt x="921" y="2594"/>
                    </a:lnTo>
                    <a:lnTo>
                      <a:pt x="926" y="2561"/>
                    </a:lnTo>
                    <a:lnTo>
                      <a:pt x="928" y="2528"/>
                    </a:lnTo>
                    <a:lnTo>
                      <a:pt x="926" y="2495"/>
                    </a:lnTo>
                    <a:lnTo>
                      <a:pt x="921" y="2462"/>
                    </a:lnTo>
                    <a:lnTo>
                      <a:pt x="913" y="2432"/>
                    </a:lnTo>
                    <a:lnTo>
                      <a:pt x="909" y="2422"/>
                    </a:lnTo>
                    <a:lnTo>
                      <a:pt x="907" y="2413"/>
                    </a:lnTo>
                    <a:lnTo>
                      <a:pt x="895" y="2383"/>
                    </a:lnTo>
                    <a:lnTo>
                      <a:pt x="880" y="2355"/>
                    </a:lnTo>
                    <a:lnTo>
                      <a:pt x="863" y="2328"/>
                    </a:lnTo>
                    <a:lnTo>
                      <a:pt x="861" y="2327"/>
                    </a:lnTo>
                    <a:lnTo>
                      <a:pt x="840" y="2301"/>
                    </a:lnTo>
                    <a:lnTo>
                      <a:pt x="815" y="2276"/>
                    </a:lnTo>
                    <a:lnTo>
                      <a:pt x="789" y="2255"/>
                    </a:lnTo>
                    <a:lnTo>
                      <a:pt x="789" y="2254"/>
                    </a:lnTo>
                    <a:lnTo>
                      <a:pt x="788" y="2254"/>
                    </a:lnTo>
                    <a:lnTo>
                      <a:pt x="760" y="2234"/>
                    </a:lnTo>
                    <a:lnTo>
                      <a:pt x="729" y="2218"/>
                    </a:lnTo>
                    <a:lnTo>
                      <a:pt x="697" y="2205"/>
                    </a:lnTo>
                    <a:lnTo>
                      <a:pt x="659" y="2193"/>
                    </a:lnTo>
                    <a:lnTo>
                      <a:pt x="620" y="2186"/>
                    </a:lnTo>
                    <a:lnTo>
                      <a:pt x="580" y="2184"/>
                    </a:lnTo>
                    <a:close/>
                    <a:moveTo>
                      <a:pt x="580" y="230"/>
                    </a:moveTo>
                    <a:lnTo>
                      <a:pt x="553" y="232"/>
                    </a:lnTo>
                    <a:lnTo>
                      <a:pt x="529" y="242"/>
                    </a:lnTo>
                    <a:lnTo>
                      <a:pt x="507" y="255"/>
                    </a:lnTo>
                    <a:lnTo>
                      <a:pt x="489" y="272"/>
                    </a:lnTo>
                    <a:lnTo>
                      <a:pt x="476" y="293"/>
                    </a:lnTo>
                    <a:lnTo>
                      <a:pt x="466" y="318"/>
                    </a:lnTo>
                    <a:lnTo>
                      <a:pt x="464" y="344"/>
                    </a:lnTo>
                    <a:lnTo>
                      <a:pt x="464" y="1965"/>
                    </a:lnTo>
                    <a:lnTo>
                      <a:pt x="521" y="1957"/>
                    </a:lnTo>
                    <a:lnTo>
                      <a:pt x="580" y="1953"/>
                    </a:lnTo>
                    <a:lnTo>
                      <a:pt x="639" y="1957"/>
                    </a:lnTo>
                    <a:lnTo>
                      <a:pt x="697" y="1965"/>
                    </a:lnTo>
                    <a:lnTo>
                      <a:pt x="697" y="344"/>
                    </a:lnTo>
                    <a:lnTo>
                      <a:pt x="693" y="318"/>
                    </a:lnTo>
                    <a:lnTo>
                      <a:pt x="685" y="293"/>
                    </a:lnTo>
                    <a:lnTo>
                      <a:pt x="671" y="272"/>
                    </a:lnTo>
                    <a:lnTo>
                      <a:pt x="653" y="255"/>
                    </a:lnTo>
                    <a:lnTo>
                      <a:pt x="631" y="242"/>
                    </a:lnTo>
                    <a:lnTo>
                      <a:pt x="607" y="232"/>
                    </a:lnTo>
                    <a:lnTo>
                      <a:pt x="580" y="230"/>
                    </a:lnTo>
                    <a:close/>
                    <a:moveTo>
                      <a:pt x="580" y="0"/>
                    </a:moveTo>
                    <a:lnTo>
                      <a:pt x="627" y="3"/>
                    </a:lnTo>
                    <a:lnTo>
                      <a:pt x="673" y="11"/>
                    </a:lnTo>
                    <a:lnTo>
                      <a:pt x="716" y="27"/>
                    </a:lnTo>
                    <a:lnTo>
                      <a:pt x="756" y="47"/>
                    </a:lnTo>
                    <a:lnTo>
                      <a:pt x="793" y="71"/>
                    </a:lnTo>
                    <a:lnTo>
                      <a:pt x="826" y="101"/>
                    </a:lnTo>
                    <a:lnTo>
                      <a:pt x="856" y="134"/>
                    </a:lnTo>
                    <a:lnTo>
                      <a:pt x="881" y="170"/>
                    </a:lnTo>
                    <a:lnTo>
                      <a:pt x="901" y="210"/>
                    </a:lnTo>
                    <a:lnTo>
                      <a:pt x="915" y="252"/>
                    </a:lnTo>
                    <a:lnTo>
                      <a:pt x="925" y="297"/>
                    </a:lnTo>
                    <a:lnTo>
                      <a:pt x="928" y="344"/>
                    </a:lnTo>
                    <a:lnTo>
                      <a:pt x="928" y="2071"/>
                    </a:lnTo>
                    <a:lnTo>
                      <a:pt x="973" y="2108"/>
                    </a:lnTo>
                    <a:lnTo>
                      <a:pt x="1014" y="2150"/>
                    </a:lnTo>
                    <a:lnTo>
                      <a:pt x="1050" y="2194"/>
                    </a:lnTo>
                    <a:lnTo>
                      <a:pt x="1083" y="2244"/>
                    </a:lnTo>
                    <a:lnTo>
                      <a:pt x="1110" y="2295"/>
                    </a:lnTo>
                    <a:lnTo>
                      <a:pt x="1131" y="2349"/>
                    </a:lnTo>
                    <a:lnTo>
                      <a:pt x="1147" y="2407"/>
                    </a:lnTo>
                    <a:lnTo>
                      <a:pt x="1157" y="2467"/>
                    </a:lnTo>
                    <a:lnTo>
                      <a:pt x="1161" y="2528"/>
                    </a:lnTo>
                    <a:lnTo>
                      <a:pt x="1157" y="2590"/>
                    </a:lnTo>
                    <a:lnTo>
                      <a:pt x="1147" y="2649"/>
                    </a:lnTo>
                    <a:lnTo>
                      <a:pt x="1131" y="2707"/>
                    </a:lnTo>
                    <a:lnTo>
                      <a:pt x="1110" y="2761"/>
                    </a:lnTo>
                    <a:lnTo>
                      <a:pt x="1083" y="2814"/>
                    </a:lnTo>
                    <a:lnTo>
                      <a:pt x="1050" y="2862"/>
                    </a:lnTo>
                    <a:lnTo>
                      <a:pt x="1014" y="2906"/>
                    </a:lnTo>
                    <a:lnTo>
                      <a:pt x="973" y="2948"/>
                    </a:lnTo>
                    <a:lnTo>
                      <a:pt x="928" y="2985"/>
                    </a:lnTo>
                    <a:lnTo>
                      <a:pt x="928" y="3332"/>
                    </a:lnTo>
                    <a:lnTo>
                      <a:pt x="925" y="3379"/>
                    </a:lnTo>
                    <a:lnTo>
                      <a:pt x="915" y="3424"/>
                    </a:lnTo>
                    <a:lnTo>
                      <a:pt x="901" y="3466"/>
                    </a:lnTo>
                    <a:lnTo>
                      <a:pt x="881" y="3506"/>
                    </a:lnTo>
                    <a:lnTo>
                      <a:pt x="856" y="3544"/>
                    </a:lnTo>
                    <a:lnTo>
                      <a:pt x="826" y="3577"/>
                    </a:lnTo>
                    <a:lnTo>
                      <a:pt x="793" y="3606"/>
                    </a:lnTo>
                    <a:lnTo>
                      <a:pt x="756" y="3631"/>
                    </a:lnTo>
                    <a:lnTo>
                      <a:pt x="716" y="3651"/>
                    </a:lnTo>
                    <a:lnTo>
                      <a:pt x="673" y="3666"/>
                    </a:lnTo>
                    <a:lnTo>
                      <a:pt x="627" y="3674"/>
                    </a:lnTo>
                    <a:lnTo>
                      <a:pt x="580" y="3678"/>
                    </a:lnTo>
                    <a:lnTo>
                      <a:pt x="533" y="3674"/>
                    </a:lnTo>
                    <a:lnTo>
                      <a:pt x="488" y="3666"/>
                    </a:lnTo>
                    <a:lnTo>
                      <a:pt x="445" y="3651"/>
                    </a:lnTo>
                    <a:lnTo>
                      <a:pt x="405" y="3631"/>
                    </a:lnTo>
                    <a:lnTo>
                      <a:pt x="367" y="3606"/>
                    </a:lnTo>
                    <a:lnTo>
                      <a:pt x="334" y="3577"/>
                    </a:lnTo>
                    <a:lnTo>
                      <a:pt x="304" y="3544"/>
                    </a:lnTo>
                    <a:lnTo>
                      <a:pt x="279" y="3506"/>
                    </a:lnTo>
                    <a:lnTo>
                      <a:pt x="259" y="3466"/>
                    </a:lnTo>
                    <a:lnTo>
                      <a:pt x="243" y="3424"/>
                    </a:lnTo>
                    <a:lnTo>
                      <a:pt x="235" y="3379"/>
                    </a:lnTo>
                    <a:lnTo>
                      <a:pt x="231" y="3332"/>
                    </a:lnTo>
                    <a:lnTo>
                      <a:pt x="231" y="2985"/>
                    </a:lnTo>
                    <a:lnTo>
                      <a:pt x="186" y="2948"/>
                    </a:lnTo>
                    <a:lnTo>
                      <a:pt x="146" y="2906"/>
                    </a:lnTo>
                    <a:lnTo>
                      <a:pt x="109" y="2862"/>
                    </a:lnTo>
                    <a:lnTo>
                      <a:pt x="77" y="2814"/>
                    </a:lnTo>
                    <a:lnTo>
                      <a:pt x="50" y="2761"/>
                    </a:lnTo>
                    <a:lnTo>
                      <a:pt x="28" y="2707"/>
                    </a:lnTo>
                    <a:lnTo>
                      <a:pt x="13" y="2649"/>
                    </a:lnTo>
                    <a:lnTo>
                      <a:pt x="4" y="2590"/>
                    </a:lnTo>
                    <a:lnTo>
                      <a:pt x="0" y="2528"/>
                    </a:lnTo>
                    <a:lnTo>
                      <a:pt x="4" y="2467"/>
                    </a:lnTo>
                    <a:lnTo>
                      <a:pt x="13" y="2407"/>
                    </a:lnTo>
                    <a:lnTo>
                      <a:pt x="28" y="2349"/>
                    </a:lnTo>
                    <a:lnTo>
                      <a:pt x="50" y="2295"/>
                    </a:lnTo>
                    <a:lnTo>
                      <a:pt x="77" y="2244"/>
                    </a:lnTo>
                    <a:lnTo>
                      <a:pt x="109" y="2194"/>
                    </a:lnTo>
                    <a:lnTo>
                      <a:pt x="146" y="2150"/>
                    </a:lnTo>
                    <a:lnTo>
                      <a:pt x="186" y="2108"/>
                    </a:lnTo>
                    <a:lnTo>
                      <a:pt x="231" y="2071"/>
                    </a:lnTo>
                    <a:lnTo>
                      <a:pt x="231" y="344"/>
                    </a:lnTo>
                    <a:lnTo>
                      <a:pt x="235" y="297"/>
                    </a:lnTo>
                    <a:lnTo>
                      <a:pt x="243" y="252"/>
                    </a:lnTo>
                    <a:lnTo>
                      <a:pt x="259" y="210"/>
                    </a:lnTo>
                    <a:lnTo>
                      <a:pt x="279" y="170"/>
                    </a:lnTo>
                    <a:lnTo>
                      <a:pt x="304" y="134"/>
                    </a:lnTo>
                    <a:lnTo>
                      <a:pt x="334" y="101"/>
                    </a:lnTo>
                    <a:lnTo>
                      <a:pt x="367" y="71"/>
                    </a:lnTo>
                    <a:lnTo>
                      <a:pt x="405" y="47"/>
                    </a:lnTo>
                    <a:lnTo>
                      <a:pt x="445" y="27"/>
                    </a:lnTo>
                    <a:lnTo>
                      <a:pt x="488" y="11"/>
                    </a:lnTo>
                    <a:lnTo>
                      <a:pt x="533" y="3"/>
                    </a:lnTo>
                    <a:lnTo>
                      <a:pt x="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ru-RU" sz="3600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29" name="Rectangle 30"/>
            <p:cNvSpPr/>
            <p:nvPr/>
          </p:nvSpPr>
          <p:spPr>
            <a:xfrm>
              <a:off x="1838595" y="2506688"/>
              <a:ext cx="19474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微软雅黑" panose="020B0503020204020204" charset="-122"/>
                  <a:cs typeface="Open Sans" panose="020B0606030504020204" pitchFamily="34" charset="0"/>
                  <a:sym typeface="微软雅黑" panose="020B0503020204020204" charset="-122"/>
                </a:rPr>
                <a:t>基本情况：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微软雅黑" panose="020B0503020204020204" charset="-122"/>
              </a:endParaRPr>
            </a:p>
          </p:txBody>
        </p:sp>
      </p:grpSp>
      <p:sp>
        <p:nvSpPr>
          <p:cNvPr id="41" name="文本框 17"/>
          <p:cNvSpPr txBox="1"/>
          <p:nvPr/>
        </p:nvSpPr>
        <p:spPr>
          <a:xfrm>
            <a:off x="920115" y="381635"/>
            <a:ext cx="157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数据描述</a:t>
            </a:r>
            <a:endParaRPr lang="zh-CN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179886" y="2120312"/>
            <a:ext cx="2493898" cy="412992"/>
            <a:chOff x="4770215" y="2453624"/>
            <a:chExt cx="2493898" cy="412992"/>
          </a:xfrm>
        </p:grpSpPr>
        <p:sp>
          <p:nvSpPr>
            <p:cNvPr id="15" name="Freeform 166"/>
            <p:cNvSpPr>
              <a:spLocks noEditPoints="1"/>
            </p:cNvSpPr>
            <p:nvPr/>
          </p:nvSpPr>
          <p:spPr bwMode="auto">
            <a:xfrm>
              <a:off x="4770215" y="2453624"/>
              <a:ext cx="417192" cy="412992"/>
            </a:xfrm>
            <a:custGeom>
              <a:avLst/>
              <a:gdLst>
                <a:gd name="T0" fmla="*/ 2242 w 4469"/>
                <a:gd name="T1" fmla="*/ 3606 h 4426"/>
                <a:gd name="T2" fmla="*/ 2300 w 4469"/>
                <a:gd name="T3" fmla="*/ 3614 h 4426"/>
                <a:gd name="T4" fmla="*/ 3522 w 4469"/>
                <a:gd name="T5" fmla="*/ 4095 h 4426"/>
                <a:gd name="T6" fmla="*/ 3675 w 4469"/>
                <a:gd name="T7" fmla="*/ 737 h 4426"/>
                <a:gd name="T8" fmla="*/ 1283 w 4469"/>
                <a:gd name="T9" fmla="*/ 3210 h 4426"/>
                <a:gd name="T10" fmla="*/ 1320 w 4469"/>
                <a:gd name="T11" fmla="*/ 3231 h 4426"/>
                <a:gd name="T12" fmla="*/ 4068 w 4469"/>
                <a:gd name="T13" fmla="*/ 522 h 4426"/>
                <a:gd name="T14" fmla="*/ 1422 w 4469"/>
                <a:gd name="T15" fmla="*/ 3327 h 4426"/>
                <a:gd name="T16" fmla="*/ 1812 w 4469"/>
                <a:gd name="T17" fmla="*/ 4003 h 4426"/>
                <a:gd name="T18" fmla="*/ 4329 w 4469"/>
                <a:gd name="T19" fmla="*/ 0 h 4426"/>
                <a:gd name="T20" fmla="*/ 4356 w 4469"/>
                <a:gd name="T21" fmla="*/ 3 h 4426"/>
                <a:gd name="T22" fmla="*/ 4405 w 4469"/>
                <a:gd name="T23" fmla="*/ 23 h 4426"/>
                <a:gd name="T24" fmla="*/ 4449 w 4469"/>
                <a:gd name="T25" fmla="*/ 68 h 4426"/>
                <a:gd name="T26" fmla="*/ 4469 w 4469"/>
                <a:gd name="T27" fmla="*/ 129 h 4426"/>
                <a:gd name="T28" fmla="*/ 3769 w 4469"/>
                <a:gd name="T29" fmla="*/ 4310 h 4426"/>
                <a:gd name="T30" fmla="*/ 3745 w 4469"/>
                <a:gd name="T31" fmla="*/ 4367 h 4426"/>
                <a:gd name="T32" fmla="*/ 3699 w 4469"/>
                <a:gd name="T33" fmla="*/ 4408 h 4426"/>
                <a:gd name="T34" fmla="*/ 3655 w 4469"/>
                <a:gd name="T35" fmla="*/ 4424 h 4426"/>
                <a:gd name="T36" fmla="*/ 3605 w 4469"/>
                <a:gd name="T37" fmla="*/ 4424 h 4426"/>
                <a:gd name="T38" fmla="*/ 2224 w 4469"/>
                <a:gd name="T39" fmla="*/ 3880 h 4426"/>
                <a:gd name="T40" fmla="*/ 1917 w 4469"/>
                <a:gd name="T41" fmla="*/ 4381 h 4426"/>
                <a:gd name="T42" fmla="*/ 1870 w 4469"/>
                <a:gd name="T43" fmla="*/ 4415 h 4426"/>
                <a:gd name="T44" fmla="*/ 1814 w 4469"/>
                <a:gd name="T45" fmla="*/ 4426 h 4426"/>
                <a:gd name="T46" fmla="*/ 1784 w 4469"/>
                <a:gd name="T47" fmla="*/ 4422 h 4426"/>
                <a:gd name="T48" fmla="*/ 1732 w 4469"/>
                <a:gd name="T49" fmla="*/ 4400 h 4426"/>
                <a:gd name="T50" fmla="*/ 1694 w 4469"/>
                <a:gd name="T51" fmla="*/ 4357 h 4426"/>
                <a:gd name="T52" fmla="*/ 87 w 4469"/>
                <a:gd name="T53" fmla="*/ 3033 h 4426"/>
                <a:gd name="T54" fmla="*/ 37 w 4469"/>
                <a:gd name="T55" fmla="*/ 2999 h 4426"/>
                <a:gd name="T56" fmla="*/ 6 w 4469"/>
                <a:gd name="T57" fmla="*/ 2948 h 4426"/>
                <a:gd name="T58" fmla="*/ 0 w 4469"/>
                <a:gd name="T59" fmla="*/ 2889 h 4426"/>
                <a:gd name="T60" fmla="*/ 19 w 4469"/>
                <a:gd name="T61" fmla="*/ 2832 h 4426"/>
                <a:gd name="T62" fmla="*/ 61 w 4469"/>
                <a:gd name="T63" fmla="*/ 2790 h 4426"/>
                <a:gd name="T64" fmla="*/ 4276 w 4469"/>
                <a:gd name="T65" fmla="*/ 10 h 4426"/>
                <a:gd name="T66" fmla="*/ 4329 w 4469"/>
                <a:gd name="T67" fmla="*/ 0 h 4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69" h="4426">
                  <a:moveTo>
                    <a:pt x="4079" y="787"/>
                  </a:moveTo>
                  <a:lnTo>
                    <a:pt x="2242" y="3606"/>
                  </a:lnTo>
                  <a:lnTo>
                    <a:pt x="2270" y="3609"/>
                  </a:lnTo>
                  <a:lnTo>
                    <a:pt x="2300" y="3614"/>
                  </a:lnTo>
                  <a:lnTo>
                    <a:pt x="2329" y="3623"/>
                  </a:lnTo>
                  <a:lnTo>
                    <a:pt x="3522" y="4095"/>
                  </a:lnTo>
                  <a:lnTo>
                    <a:pt x="4079" y="787"/>
                  </a:lnTo>
                  <a:close/>
                  <a:moveTo>
                    <a:pt x="3675" y="737"/>
                  </a:moveTo>
                  <a:lnTo>
                    <a:pt x="437" y="2873"/>
                  </a:lnTo>
                  <a:lnTo>
                    <a:pt x="1283" y="3210"/>
                  </a:lnTo>
                  <a:lnTo>
                    <a:pt x="1302" y="3220"/>
                  </a:lnTo>
                  <a:lnTo>
                    <a:pt x="1320" y="3231"/>
                  </a:lnTo>
                  <a:lnTo>
                    <a:pt x="3675" y="737"/>
                  </a:lnTo>
                  <a:close/>
                  <a:moveTo>
                    <a:pt x="4068" y="522"/>
                  </a:moveTo>
                  <a:lnTo>
                    <a:pt x="1422" y="3327"/>
                  </a:lnTo>
                  <a:lnTo>
                    <a:pt x="1422" y="3327"/>
                  </a:lnTo>
                  <a:lnTo>
                    <a:pt x="1422" y="3329"/>
                  </a:lnTo>
                  <a:lnTo>
                    <a:pt x="1812" y="4003"/>
                  </a:lnTo>
                  <a:lnTo>
                    <a:pt x="4068" y="522"/>
                  </a:lnTo>
                  <a:close/>
                  <a:moveTo>
                    <a:pt x="4329" y="0"/>
                  </a:moveTo>
                  <a:lnTo>
                    <a:pt x="4329" y="0"/>
                  </a:lnTo>
                  <a:lnTo>
                    <a:pt x="4356" y="3"/>
                  </a:lnTo>
                  <a:lnTo>
                    <a:pt x="4380" y="10"/>
                  </a:lnTo>
                  <a:lnTo>
                    <a:pt x="4405" y="23"/>
                  </a:lnTo>
                  <a:lnTo>
                    <a:pt x="4430" y="43"/>
                  </a:lnTo>
                  <a:lnTo>
                    <a:pt x="4449" y="68"/>
                  </a:lnTo>
                  <a:lnTo>
                    <a:pt x="4463" y="98"/>
                  </a:lnTo>
                  <a:lnTo>
                    <a:pt x="4469" y="129"/>
                  </a:lnTo>
                  <a:lnTo>
                    <a:pt x="4468" y="160"/>
                  </a:lnTo>
                  <a:lnTo>
                    <a:pt x="3769" y="4310"/>
                  </a:lnTo>
                  <a:lnTo>
                    <a:pt x="3760" y="4340"/>
                  </a:lnTo>
                  <a:lnTo>
                    <a:pt x="3745" y="4367"/>
                  </a:lnTo>
                  <a:lnTo>
                    <a:pt x="3725" y="4390"/>
                  </a:lnTo>
                  <a:lnTo>
                    <a:pt x="3699" y="4408"/>
                  </a:lnTo>
                  <a:lnTo>
                    <a:pt x="3677" y="4418"/>
                  </a:lnTo>
                  <a:lnTo>
                    <a:pt x="3655" y="4424"/>
                  </a:lnTo>
                  <a:lnTo>
                    <a:pt x="3630" y="4426"/>
                  </a:lnTo>
                  <a:lnTo>
                    <a:pt x="3605" y="4424"/>
                  </a:lnTo>
                  <a:lnTo>
                    <a:pt x="3579" y="4417"/>
                  </a:lnTo>
                  <a:lnTo>
                    <a:pt x="2224" y="3880"/>
                  </a:lnTo>
                  <a:lnTo>
                    <a:pt x="1934" y="4359"/>
                  </a:lnTo>
                  <a:lnTo>
                    <a:pt x="1917" y="4381"/>
                  </a:lnTo>
                  <a:lnTo>
                    <a:pt x="1896" y="4401"/>
                  </a:lnTo>
                  <a:lnTo>
                    <a:pt x="1870" y="4415"/>
                  </a:lnTo>
                  <a:lnTo>
                    <a:pt x="1843" y="4424"/>
                  </a:lnTo>
                  <a:lnTo>
                    <a:pt x="1814" y="4426"/>
                  </a:lnTo>
                  <a:lnTo>
                    <a:pt x="1813" y="4426"/>
                  </a:lnTo>
                  <a:lnTo>
                    <a:pt x="1784" y="4422"/>
                  </a:lnTo>
                  <a:lnTo>
                    <a:pt x="1757" y="4414"/>
                  </a:lnTo>
                  <a:lnTo>
                    <a:pt x="1732" y="4400"/>
                  </a:lnTo>
                  <a:lnTo>
                    <a:pt x="1712" y="4380"/>
                  </a:lnTo>
                  <a:lnTo>
                    <a:pt x="1694" y="4357"/>
                  </a:lnTo>
                  <a:lnTo>
                    <a:pt x="1180" y="3466"/>
                  </a:lnTo>
                  <a:lnTo>
                    <a:pt x="87" y="3033"/>
                  </a:lnTo>
                  <a:lnTo>
                    <a:pt x="60" y="3019"/>
                  </a:lnTo>
                  <a:lnTo>
                    <a:pt x="37" y="2999"/>
                  </a:lnTo>
                  <a:lnTo>
                    <a:pt x="19" y="2975"/>
                  </a:lnTo>
                  <a:lnTo>
                    <a:pt x="6" y="2948"/>
                  </a:lnTo>
                  <a:lnTo>
                    <a:pt x="0" y="2919"/>
                  </a:lnTo>
                  <a:lnTo>
                    <a:pt x="0" y="2889"/>
                  </a:lnTo>
                  <a:lnTo>
                    <a:pt x="6" y="2859"/>
                  </a:lnTo>
                  <a:lnTo>
                    <a:pt x="19" y="2832"/>
                  </a:lnTo>
                  <a:lnTo>
                    <a:pt x="37" y="2808"/>
                  </a:lnTo>
                  <a:lnTo>
                    <a:pt x="61" y="2790"/>
                  </a:lnTo>
                  <a:lnTo>
                    <a:pt x="4252" y="23"/>
                  </a:lnTo>
                  <a:lnTo>
                    <a:pt x="4276" y="10"/>
                  </a:lnTo>
                  <a:lnTo>
                    <a:pt x="4302" y="3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ru-RU" sz="360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9" name="Rectangle 30"/>
            <p:cNvSpPr/>
            <p:nvPr/>
          </p:nvSpPr>
          <p:spPr>
            <a:xfrm>
              <a:off x="5316678" y="2466506"/>
              <a:ext cx="19474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微软雅黑" panose="020B0503020204020204" charset="-122"/>
                  <a:cs typeface="Open Sans" panose="020B0606030504020204" pitchFamily="34" charset="0"/>
                  <a:sym typeface="微软雅黑" panose="020B0503020204020204" charset="-122"/>
                </a:rPr>
                <a:t>样本容量：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微软雅黑" panose="020B050302020402020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20836" y="3238108"/>
            <a:ext cx="2851868" cy="412951"/>
            <a:chOff x="1257627" y="4175220"/>
            <a:chExt cx="2851868" cy="412951"/>
          </a:xfrm>
        </p:grpSpPr>
        <p:grpSp>
          <p:nvGrpSpPr>
            <p:cNvPr id="2" name="Группа 104"/>
            <p:cNvGrpSpPr/>
            <p:nvPr/>
          </p:nvGrpSpPr>
          <p:grpSpPr>
            <a:xfrm>
              <a:off x="1257627" y="4175220"/>
              <a:ext cx="416850" cy="412951"/>
              <a:chOff x="5929313" y="3292475"/>
              <a:chExt cx="2206626" cy="2185988"/>
            </a:xfrm>
            <a:solidFill>
              <a:schemeClr val="accent1"/>
            </a:solidFill>
          </p:grpSpPr>
          <p:sp>
            <p:nvSpPr>
              <p:cNvPr id="3" name="Freeform 91"/>
              <p:cNvSpPr>
                <a:spLocks noEditPoints="1"/>
              </p:cNvSpPr>
              <p:nvPr/>
            </p:nvSpPr>
            <p:spPr bwMode="auto">
              <a:xfrm>
                <a:off x="5929313" y="3497263"/>
                <a:ext cx="2009775" cy="1981200"/>
              </a:xfrm>
              <a:custGeom>
                <a:avLst/>
                <a:gdLst>
                  <a:gd name="T0" fmla="*/ 316 w 3797"/>
                  <a:gd name="T1" fmla="*/ 1627 h 3746"/>
                  <a:gd name="T2" fmla="*/ 269 w 3797"/>
                  <a:gd name="T3" fmla="*/ 1684 h 3746"/>
                  <a:gd name="T4" fmla="*/ 263 w 3797"/>
                  <a:gd name="T5" fmla="*/ 1758 h 3746"/>
                  <a:gd name="T6" fmla="*/ 299 w 3797"/>
                  <a:gd name="T7" fmla="*/ 1824 h 3746"/>
                  <a:gd name="T8" fmla="*/ 1999 w 3797"/>
                  <a:gd name="T9" fmla="*/ 3478 h 3746"/>
                  <a:gd name="T10" fmla="*/ 2061 w 3797"/>
                  <a:gd name="T11" fmla="*/ 3487 h 3746"/>
                  <a:gd name="T12" fmla="*/ 2123 w 3797"/>
                  <a:gd name="T13" fmla="*/ 3464 h 3746"/>
                  <a:gd name="T14" fmla="*/ 2171 w 3797"/>
                  <a:gd name="T15" fmla="*/ 3405 h 3746"/>
                  <a:gd name="T16" fmla="*/ 2631 w 3797"/>
                  <a:gd name="T17" fmla="*/ 1731 h 3746"/>
                  <a:gd name="T18" fmla="*/ 2397 w 3797"/>
                  <a:gd name="T19" fmla="*/ 1577 h 3746"/>
                  <a:gd name="T20" fmla="*/ 2163 w 3797"/>
                  <a:gd name="T21" fmla="*/ 1482 h 3746"/>
                  <a:gd name="T22" fmla="*/ 1929 w 3797"/>
                  <a:gd name="T23" fmla="*/ 1429 h 3746"/>
                  <a:gd name="T24" fmla="*/ 1695 w 3797"/>
                  <a:gd name="T25" fmla="*/ 1396 h 3746"/>
                  <a:gd name="T26" fmla="*/ 1460 w 3797"/>
                  <a:gd name="T27" fmla="*/ 1364 h 3746"/>
                  <a:gd name="T28" fmla="*/ 1227 w 3797"/>
                  <a:gd name="T29" fmla="*/ 1315 h 3746"/>
                  <a:gd name="T30" fmla="*/ 2436 w 3797"/>
                  <a:gd name="T31" fmla="*/ 265 h 3746"/>
                  <a:gd name="T32" fmla="*/ 2221 w 3797"/>
                  <a:gd name="T33" fmla="*/ 477 h 3746"/>
                  <a:gd name="T34" fmla="*/ 2221 w 3797"/>
                  <a:gd name="T35" fmla="*/ 535 h 3746"/>
                  <a:gd name="T36" fmla="*/ 1351 w 3797"/>
                  <a:gd name="T37" fmla="*/ 1212 h 3746"/>
                  <a:gd name="T38" fmla="*/ 1689 w 3797"/>
                  <a:gd name="T39" fmla="*/ 1264 h 3746"/>
                  <a:gd name="T40" fmla="*/ 1909 w 3797"/>
                  <a:gd name="T41" fmla="*/ 1294 h 3746"/>
                  <a:gd name="T42" fmla="*/ 2136 w 3797"/>
                  <a:gd name="T43" fmla="*/ 1340 h 3746"/>
                  <a:gd name="T44" fmla="*/ 2368 w 3797"/>
                  <a:gd name="T45" fmla="*/ 1421 h 3746"/>
                  <a:gd name="T46" fmla="*/ 2604 w 3797"/>
                  <a:gd name="T47" fmla="*/ 1550 h 3746"/>
                  <a:gd name="T48" fmla="*/ 2840 w 3797"/>
                  <a:gd name="T49" fmla="*/ 1745 h 3746"/>
                  <a:gd name="T50" fmla="*/ 3259 w 3797"/>
                  <a:gd name="T51" fmla="*/ 1561 h 3746"/>
                  <a:gd name="T52" fmla="*/ 3316 w 3797"/>
                  <a:gd name="T53" fmla="*/ 1561 h 3746"/>
                  <a:gd name="T54" fmla="*/ 3531 w 3797"/>
                  <a:gd name="T55" fmla="*/ 1350 h 3746"/>
                  <a:gd name="T56" fmla="*/ 3531 w 3797"/>
                  <a:gd name="T57" fmla="*/ 1292 h 3746"/>
                  <a:gd name="T58" fmla="*/ 2493 w 3797"/>
                  <a:gd name="T59" fmla="*/ 265 h 3746"/>
                  <a:gd name="T60" fmla="*/ 2465 w 3797"/>
                  <a:gd name="T61" fmla="*/ 0 h 3746"/>
                  <a:gd name="T62" fmla="*/ 2589 w 3797"/>
                  <a:gd name="T63" fmla="*/ 25 h 3746"/>
                  <a:gd name="T64" fmla="*/ 2696 w 3797"/>
                  <a:gd name="T65" fmla="*/ 95 h 3746"/>
                  <a:gd name="T66" fmla="*/ 3755 w 3797"/>
                  <a:gd name="T67" fmla="*/ 1160 h 3746"/>
                  <a:gd name="T68" fmla="*/ 3795 w 3797"/>
                  <a:gd name="T69" fmla="*/ 1278 h 3746"/>
                  <a:gd name="T70" fmla="*/ 3787 w 3797"/>
                  <a:gd name="T71" fmla="*/ 1405 h 3746"/>
                  <a:gd name="T72" fmla="*/ 3731 w 3797"/>
                  <a:gd name="T73" fmla="*/ 1517 h 3746"/>
                  <a:gd name="T74" fmla="*/ 3485 w 3797"/>
                  <a:gd name="T75" fmla="*/ 1759 h 3746"/>
                  <a:gd name="T76" fmla="*/ 3372 w 3797"/>
                  <a:gd name="T77" fmla="*/ 1815 h 3746"/>
                  <a:gd name="T78" fmla="*/ 3240 w 3797"/>
                  <a:gd name="T79" fmla="*/ 1823 h 3746"/>
                  <a:gd name="T80" fmla="*/ 3109 w 3797"/>
                  <a:gd name="T81" fmla="*/ 1774 h 3746"/>
                  <a:gd name="T82" fmla="*/ 2367 w 3797"/>
                  <a:gd name="T83" fmla="*/ 3586 h 3746"/>
                  <a:gd name="T84" fmla="*/ 2263 w 3797"/>
                  <a:gd name="T85" fmla="*/ 3684 h 3746"/>
                  <a:gd name="T86" fmla="*/ 2129 w 3797"/>
                  <a:gd name="T87" fmla="*/ 3738 h 3746"/>
                  <a:gd name="T88" fmla="*/ 2047 w 3797"/>
                  <a:gd name="T89" fmla="*/ 3746 h 3746"/>
                  <a:gd name="T90" fmla="*/ 1989 w 3797"/>
                  <a:gd name="T91" fmla="*/ 3741 h 3746"/>
                  <a:gd name="T92" fmla="*/ 1852 w 3797"/>
                  <a:gd name="T93" fmla="*/ 3693 h 3746"/>
                  <a:gd name="T94" fmla="*/ 115 w 3797"/>
                  <a:gd name="T95" fmla="*/ 2008 h 3746"/>
                  <a:gd name="T96" fmla="*/ 33 w 3797"/>
                  <a:gd name="T97" fmla="*/ 1890 h 3746"/>
                  <a:gd name="T98" fmla="*/ 0 w 3797"/>
                  <a:gd name="T99" fmla="*/ 1755 h 3746"/>
                  <a:gd name="T100" fmla="*/ 17 w 3797"/>
                  <a:gd name="T101" fmla="*/ 1614 h 3746"/>
                  <a:gd name="T102" fmla="*/ 84 w 3797"/>
                  <a:gd name="T103" fmla="*/ 1491 h 3746"/>
                  <a:gd name="T104" fmla="*/ 191 w 3797"/>
                  <a:gd name="T105" fmla="*/ 1400 h 3746"/>
                  <a:gd name="T106" fmla="*/ 1983 w 3797"/>
                  <a:gd name="T107" fmla="*/ 636 h 3746"/>
                  <a:gd name="T108" fmla="*/ 1955 w 3797"/>
                  <a:gd name="T109" fmla="*/ 506 h 3746"/>
                  <a:gd name="T110" fmla="*/ 1979 w 3797"/>
                  <a:gd name="T111" fmla="*/ 381 h 3746"/>
                  <a:gd name="T112" fmla="*/ 2049 w 3797"/>
                  <a:gd name="T113" fmla="*/ 277 h 3746"/>
                  <a:gd name="T114" fmla="*/ 2301 w 3797"/>
                  <a:gd name="T115" fmla="*/ 43 h 3746"/>
                  <a:gd name="T116" fmla="*/ 2421 w 3797"/>
                  <a:gd name="T117" fmla="*/ 2 h 3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97" h="3746">
                    <a:moveTo>
                      <a:pt x="1148" y="1293"/>
                    </a:moveTo>
                    <a:lnTo>
                      <a:pt x="339" y="1614"/>
                    </a:lnTo>
                    <a:lnTo>
                      <a:pt x="316" y="1627"/>
                    </a:lnTo>
                    <a:lnTo>
                      <a:pt x="296" y="1643"/>
                    </a:lnTo>
                    <a:lnTo>
                      <a:pt x="281" y="1661"/>
                    </a:lnTo>
                    <a:lnTo>
                      <a:pt x="269" y="1684"/>
                    </a:lnTo>
                    <a:lnTo>
                      <a:pt x="261" y="1708"/>
                    </a:lnTo>
                    <a:lnTo>
                      <a:pt x="260" y="1734"/>
                    </a:lnTo>
                    <a:lnTo>
                      <a:pt x="263" y="1758"/>
                    </a:lnTo>
                    <a:lnTo>
                      <a:pt x="269" y="1782"/>
                    </a:lnTo>
                    <a:lnTo>
                      <a:pt x="281" y="1804"/>
                    </a:lnTo>
                    <a:lnTo>
                      <a:pt x="299" y="1824"/>
                    </a:lnTo>
                    <a:lnTo>
                      <a:pt x="1957" y="3450"/>
                    </a:lnTo>
                    <a:lnTo>
                      <a:pt x="1976" y="3466"/>
                    </a:lnTo>
                    <a:lnTo>
                      <a:pt x="1999" y="3478"/>
                    </a:lnTo>
                    <a:lnTo>
                      <a:pt x="2021" y="3484"/>
                    </a:lnTo>
                    <a:lnTo>
                      <a:pt x="2045" y="3487"/>
                    </a:lnTo>
                    <a:lnTo>
                      <a:pt x="2061" y="3487"/>
                    </a:lnTo>
                    <a:lnTo>
                      <a:pt x="2076" y="3484"/>
                    </a:lnTo>
                    <a:lnTo>
                      <a:pt x="2101" y="3476"/>
                    </a:lnTo>
                    <a:lnTo>
                      <a:pt x="2123" y="3464"/>
                    </a:lnTo>
                    <a:lnTo>
                      <a:pt x="2143" y="3449"/>
                    </a:lnTo>
                    <a:lnTo>
                      <a:pt x="2159" y="3428"/>
                    </a:lnTo>
                    <a:lnTo>
                      <a:pt x="2171" y="3405"/>
                    </a:lnTo>
                    <a:lnTo>
                      <a:pt x="2787" y="1877"/>
                    </a:lnTo>
                    <a:lnTo>
                      <a:pt x="2709" y="1799"/>
                    </a:lnTo>
                    <a:lnTo>
                      <a:pt x="2631" y="1731"/>
                    </a:lnTo>
                    <a:lnTo>
                      <a:pt x="2553" y="1672"/>
                    </a:lnTo>
                    <a:lnTo>
                      <a:pt x="2475" y="1621"/>
                    </a:lnTo>
                    <a:lnTo>
                      <a:pt x="2397" y="1577"/>
                    </a:lnTo>
                    <a:lnTo>
                      <a:pt x="2319" y="1540"/>
                    </a:lnTo>
                    <a:lnTo>
                      <a:pt x="2241" y="1508"/>
                    </a:lnTo>
                    <a:lnTo>
                      <a:pt x="2163" y="1482"/>
                    </a:lnTo>
                    <a:lnTo>
                      <a:pt x="2085" y="1461"/>
                    </a:lnTo>
                    <a:lnTo>
                      <a:pt x="2007" y="1444"/>
                    </a:lnTo>
                    <a:lnTo>
                      <a:pt x="1929" y="1429"/>
                    </a:lnTo>
                    <a:lnTo>
                      <a:pt x="1851" y="1416"/>
                    </a:lnTo>
                    <a:lnTo>
                      <a:pt x="1773" y="1405"/>
                    </a:lnTo>
                    <a:lnTo>
                      <a:pt x="1695" y="1396"/>
                    </a:lnTo>
                    <a:lnTo>
                      <a:pt x="1616" y="1385"/>
                    </a:lnTo>
                    <a:lnTo>
                      <a:pt x="1539" y="1376"/>
                    </a:lnTo>
                    <a:lnTo>
                      <a:pt x="1460" y="1364"/>
                    </a:lnTo>
                    <a:lnTo>
                      <a:pt x="1383" y="1351"/>
                    </a:lnTo>
                    <a:lnTo>
                      <a:pt x="1304" y="1335"/>
                    </a:lnTo>
                    <a:lnTo>
                      <a:pt x="1227" y="1315"/>
                    </a:lnTo>
                    <a:lnTo>
                      <a:pt x="1148" y="1293"/>
                    </a:lnTo>
                    <a:close/>
                    <a:moveTo>
                      <a:pt x="2455" y="259"/>
                    </a:moveTo>
                    <a:lnTo>
                      <a:pt x="2436" y="265"/>
                    </a:lnTo>
                    <a:lnTo>
                      <a:pt x="2419" y="277"/>
                    </a:lnTo>
                    <a:lnTo>
                      <a:pt x="2233" y="461"/>
                    </a:lnTo>
                    <a:lnTo>
                      <a:pt x="2221" y="477"/>
                    </a:lnTo>
                    <a:lnTo>
                      <a:pt x="2216" y="496"/>
                    </a:lnTo>
                    <a:lnTo>
                      <a:pt x="2216" y="516"/>
                    </a:lnTo>
                    <a:lnTo>
                      <a:pt x="2221" y="535"/>
                    </a:lnTo>
                    <a:lnTo>
                      <a:pt x="2233" y="551"/>
                    </a:lnTo>
                    <a:lnTo>
                      <a:pt x="2457" y="772"/>
                    </a:lnTo>
                    <a:lnTo>
                      <a:pt x="1351" y="1212"/>
                    </a:lnTo>
                    <a:lnTo>
                      <a:pt x="1461" y="1233"/>
                    </a:lnTo>
                    <a:lnTo>
                      <a:pt x="1575" y="1249"/>
                    </a:lnTo>
                    <a:lnTo>
                      <a:pt x="1689" y="1264"/>
                    </a:lnTo>
                    <a:lnTo>
                      <a:pt x="1761" y="1273"/>
                    </a:lnTo>
                    <a:lnTo>
                      <a:pt x="1835" y="1282"/>
                    </a:lnTo>
                    <a:lnTo>
                      <a:pt x="1909" y="1294"/>
                    </a:lnTo>
                    <a:lnTo>
                      <a:pt x="1984" y="1307"/>
                    </a:lnTo>
                    <a:lnTo>
                      <a:pt x="2060" y="1322"/>
                    </a:lnTo>
                    <a:lnTo>
                      <a:pt x="2136" y="1340"/>
                    </a:lnTo>
                    <a:lnTo>
                      <a:pt x="2213" y="1363"/>
                    </a:lnTo>
                    <a:lnTo>
                      <a:pt x="2291" y="1389"/>
                    </a:lnTo>
                    <a:lnTo>
                      <a:pt x="2368" y="1421"/>
                    </a:lnTo>
                    <a:lnTo>
                      <a:pt x="2447" y="1458"/>
                    </a:lnTo>
                    <a:lnTo>
                      <a:pt x="2525" y="1500"/>
                    </a:lnTo>
                    <a:lnTo>
                      <a:pt x="2604" y="1550"/>
                    </a:lnTo>
                    <a:lnTo>
                      <a:pt x="2683" y="1607"/>
                    </a:lnTo>
                    <a:lnTo>
                      <a:pt x="2761" y="1672"/>
                    </a:lnTo>
                    <a:lnTo>
                      <a:pt x="2840" y="1745"/>
                    </a:lnTo>
                    <a:lnTo>
                      <a:pt x="3011" y="1321"/>
                    </a:lnTo>
                    <a:lnTo>
                      <a:pt x="3241" y="1549"/>
                    </a:lnTo>
                    <a:lnTo>
                      <a:pt x="3259" y="1561"/>
                    </a:lnTo>
                    <a:lnTo>
                      <a:pt x="3277" y="1568"/>
                    </a:lnTo>
                    <a:lnTo>
                      <a:pt x="3297" y="1568"/>
                    </a:lnTo>
                    <a:lnTo>
                      <a:pt x="3316" y="1561"/>
                    </a:lnTo>
                    <a:lnTo>
                      <a:pt x="3333" y="1549"/>
                    </a:lnTo>
                    <a:lnTo>
                      <a:pt x="3517" y="1367"/>
                    </a:lnTo>
                    <a:lnTo>
                      <a:pt x="3531" y="1350"/>
                    </a:lnTo>
                    <a:lnTo>
                      <a:pt x="3536" y="1330"/>
                    </a:lnTo>
                    <a:lnTo>
                      <a:pt x="3536" y="1311"/>
                    </a:lnTo>
                    <a:lnTo>
                      <a:pt x="3531" y="1292"/>
                    </a:lnTo>
                    <a:lnTo>
                      <a:pt x="3517" y="1274"/>
                    </a:lnTo>
                    <a:lnTo>
                      <a:pt x="2511" y="277"/>
                    </a:lnTo>
                    <a:lnTo>
                      <a:pt x="2493" y="265"/>
                    </a:lnTo>
                    <a:lnTo>
                      <a:pt x="2475" y="259"/>
                    </a:lnTo>
                    <a:lnTo>
                      <a:pt x="2455" y="259"/>
                    </a:lnTo>
                    <a:close/>
                    <a:moveTo>
                      <a:pt x="2465" y="0"/>
                    </a:moveTo>
                    <a:lnTo>
                      <a:pt x="2508" y="2"/>
                    </a:lnTo>
                    <a:lnTo>
                      <a:pt x="2549" y="10"/>
                    </a:lnTo>
                    <a:lnTo>
                      <a:pt x="2589" y="25"/>
                    </a:lnTo>
                    <a:lnTo>
                      <a:pt x="2628" y="43"/>
                    </a:lnTo>
                    <a:lnTo>
                      <a:pt x="2663" y="66"/>
                    </a:lnTo>
                    <a:lnTo>
                      <a:pt x="2696" y="95"/>
                    </a:lnTo>
                    <a:lnTo>
                      <a:pt x="3703" y="1092"/>
                    </a:lnTo>
                    <a:lnTo>
                      <a:pt x="3731" y="1125"/>
                    </a:lnTo>
                    <a:lnTo>
                      <a:pt x="3755" y="1160"/>
                    </a:lnTo>
                    <a:lnTo>
                      <a:pt x="3773" y="1198"/>
                    </a:lnTo>
                    <a:lnTo>
                      <a:pt x="3787" y="1237"/>
                    </a:lnTo>
                    <a:lnTo>
                      <a:pt x="3795" y="1278"/>
                    </a:lnTo>
                    <a:lnTo>
                      <a:pt x="3797" y="1321"/>
                    </a:lnTo>
                    <a:lnTo>
                      <a:pt x="3795" y="1364"/>
                    </a:lnTo>
                    <a:lnTo>
                      <a:pt x="3787" y="1405"/>
                    </a:lnTo>
                    <a:lnTo>
                      <a:pt x="3773" y="1445"/>
                    </a:lnTo>
                    <a:lnTo>
                      <a:pt x="3753" y="1483"/>
                    </a:lnTo>
                    <a:lnTo>
                      <a:pt x="3731" y="1517"/>
                    </a:lnTo>
                    <a:lnTo>
                      <a:pt x="3701" y="1550"/>
                    </a:lnTo>
                    <a:lnTo>
                      <a:pt x="3517" y="1731"/>
                    </a:lnTo>
                    <a:lnTo>
                      <a:pt x="3485" y="1759"/>
                    </a:lnTo>
                    <a:lnTo>
                      <a:pt x="3451" y="1783"/>
                    </a:lnTo>
                    <a:lnTo>
                      <a:pt x="3412" y="1801"/>
                    </a:lnTo>
                    <a:lnTo>
                      <a:pt x="3372" y="1815"/>
                    </a:lnTo>
                    <a:lnTo>
                      <a:pt x="3331" y="1824"/>
                    </a:lnTo>
                    <a:lnTo>
                      <a:pt x="3288" y="1827"/>
                    </a:lnTo>
                    <a:lnTo>
                      <a:pt x="3240" y="1823"/>
                    </a:lnTo>
                    <a:lnTo>
                      <a:pt x="3193" y="1813"/>
                    </a:lnTo>
                    <a:lnTo>
                      <a:pt x="3151" y="1796"/>
                    </a:lnTo>
                    <a:lnTo>
                      <a:pt x="3109" y="1774"/>
                    </a:lnTo>
                    <a:lnTo>
                      <a:pt x="2412" y="3501"/>
                    </a:lnTo>
                    <a:lnTo>
                      <a:pt x="2392" y="3545"/>
                    </a:lnTo>
                    <a:lnTo>
                      <a:pt x="2367" y="3586"/>
                    </a:lnTo>
                    <a:lnTo>
                      <a:pt x="2336" y="3623"/>
                    </a:lnTo>
                    <a:lnTo>
                      <a:pt x="2301" y="3655"/>
                    </a:lnTo>
                    <a:lnTo>
                      <a:pt x="2263" y="3684"/>
                    </a:lnTo>
                    <a:lnTo>
                      <a:pt x="2221" y="3706"/>
                    </a:lnTo>
                    <a:lnTo>
                      <a:pt x="2176" y="3725"/>
                    </a:lnTo>
                    <a:lnTo>
                      <a:pt x="2129" y="3738"/>
                    </a:lnTo>
                    <a:lnTo>
                      <a:pt x="2089" y="3743"/>
                    </a:lnTo>
                    <a:lnTo>
                      <a:pt x="2049" y="3746"/>
                    </a:lnTo>
                    <a:lnTo>
                      <a:pt x="2047" y="3746"/>
                    </a:lnTo>
                    <a:lnTo>
                      <a:pt x="2043" y="3746"/>
                    </a:lnTo>
                    <a:lnTo>
                      <a:pt x="2039" y="3746"/>
                    </a:lnTo>
                    <a:lnTo>
                      <a:pt x="1989" y="3741"/>
                    </a:lnTo>
                    <a:lnTo>
                      <a:pt x="1941" y="3731"/>
                    </a:lnTo>
                    <a:lnTo>
                      <a:pt x="1895" y="3714"/>
                    </a:lnTo>
                    <a:lnTo>
                      <a:pt x="1852" y="3693"/>
                    </a:lnTo>
                    <a:lnTo>
                      <a:pt x="1811" y="3665"/>
                    </a:lnTo>
                    <a:lnTo>
                      <a:pt x="1773" y="3632"/>
                    </a:lnTo>
                    <a:lnTo>
                      <a:pt x="115" y="2008"/>
                    </a:lnTo>
                    <a:lnTo>
                      <a:pt x="83" y="1971"/>
                    </a:lnTo>
                    <a:lnTo>
                      <a:pt x="55" y="1932"/>
                    </a:lnTo>
                    <a:lnTo>
                      <a:pt x="33" y="1890"/>
                    </a:lnTo>
                    <a:lnTo>
                      <a:pt x="16" y="1846"/>
                    </a:lnTo>
                    <a:lnTo>
                      <a:pt x="5" y="1801"/>
                    </a:lnTo>
                    <a:lnTo>
                      <a:pt x="0" y="1755"/>
                    </a:lnTo>
                    <a:lnTo>
                      <a:pt x="0" y="1708"/>
                    </a:lnTo>
                    <a:lnTo>
                      <a:pt x="5" y="1660"/>
                    </a:lnTo>
                    <a:lnTo>
                      <a:pt x="17" y="1614"/>
                    </a:lnTo>
                    <a:lnTo>
                      <a:pt x="35" y="1570"/>
                    </a:lnTo>
                    <a:lnTo>
                      <a:pt x="57" y="1529"/>
                    </a:lnTo>
                    <a:lnTo>
                      <a:pt x="84" y="1491"/>
                    </a:lnTo>
                    <a:lnTo>
                      <a:pt x="116" y="1457"/>
                    </a:lnTo>
                    <a:lnTo>
                      <a:pt x="151" y="1426"/>
                    </a:lnTo>
                    <a:lnTo>
                      <a:pt x="191" y="1400"/>
                    </a:lnTo>
                    <a:lnTo>
                      <a:pt x="233" y="1377"/>
                    </a:lnTo>
                    <a:lnTo>
                      <a:pt x="2003" y="675"/>
                    </a:lnTo>
                    <a:lnTo>
                      <a:pt x="1983" y="636"/>
                    </a:lnTo>
                    <a:lnTo>
                      <a:pt x="1967" y="594"/>
                    </a:lnTo>
                    <a:lnTo>
                      <a:pt x="1957" y="551"/>
                    </a:lnTo>
                    <a:lnTo>
                      <a:pt x="1955" y="506"/>
                    </a:lnTo>
                    <a:lnTo>
                      <a:pt x="1957" y="463"/>
                    </a:lnTo>
                    <a:lnTo>
                      <a:pt x="1965" y="421"/>
                    </a:lnTo>
                    <a:lnTo>
                      <a:pt x="1979" y="381"/>
                    </a:lnTo>
                    <a:lnTo>
                      <a:pt x="1997" y="345"/>
                    </a:lnTo>
                    <a:lnTo>
                      <a:pt x="2021" y="309"/>
                    </a:lnTo>
                    <a:lnTo>
                      <a:pt x="2049" y="277"/>
                    </a:lnTo>
                    <a:lnTo>
                      <a:pt x="2233" y="95"/>
                    </a:lnTo>
                    <a:lnTo>
                      <a:pt x="2267" y="67"/>
                    </a:lnTo>
                    <a:lnTo>
                      <a:pt x="2301" y="43"/>
                    </a:lnTo>
                    <a:lnTo>
                      <a:pt x="2340" y="25"/>
                    </a:lnTo>
                    <a:lnTo>
                      <a:pt x="2380" y="10"/>
                    </a:lnTo>
                    <a:lnTo>
                      <a:pt x="2421" y="2"/>
                    </a:lnTo>
                    <a:lnTo>
                      <a:pt x="24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ru-RU" sz="3600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6" name="Freeform 92"/>
              <p:cNvSpPr>
                <a:spLocks noEditPoints="1"/>
              </p:cNvSpPr>
              <p:nvPr/>
            </p:nvSpPr>
            <p:spPr bwMode="auto">
              <a:xfrm>
                <a:off x="6894513" y="4384675"/>
                <a:ext cx="344488" cy="342900"/>
              </a:xfrm>
              <a:custGeom>
                <a:avLst/>
                <a:gdLst>
                  <a:gd name="T0" fmla="*/ 287 w 652"/>
                  <a:gd name="T1" fmla="*/ 133 h 646"/>
                  <a:gd name="T2" fmla="*/ 217 w 652"/>
                  <a:gd name="T3" fmla="*/ 162 h 646"/>
                  <a:gd name="T4" fmla="*/ 164 w 652"/>
                  <a:gd name="T5" fmla="*/ 215 h 646"/>
                  <a:gd name="T6" fmla="*/ 135 w 652"/>
                  <a:gd name="T7" fmla="*/ 284 h 646"/>
                  <a:gd name="T8" fmla="*/ 135 w 652"/>
                  <a:gd name="T9" fmla="*/ 362 h 646"/>
                  <a:gd name="T10" fmla="*/ 164 w 652"/>
                  <a:gd name="T11" fmla="*/ 432 h 646"/>
                  <a:gd name="T12" fmla="*/ 217 w 652"/>
                  <a:gd name="T13" fmla="*/ 483 h 646"/>
                  <a:gd name="T14" fmla="*/ 287 w 652"/>
                  <a:gd name="T15" fmla="*/ 512 h 646"/>
                  <a:gd name="T16" fmla="*/ 365 w 652"/>
                  <a:gd name="T17" fmla="*/ 512 h 646"/>
                  <a:gd name="T18" fmla="*/ 436 w 652"/>
                  <a:gd name="T19" fmla="*/ 483 h 646"/>
                  <a:gd name="T20" fmla="*/ 488 w 652"/>
                  <a:gd name="T21" fmla="*/ 432 h 646"/>
                  <a:gd name="T22" fmla="*/ 517 w 652"/>
                  <a:gd name="T23" fmla="*/ 362 h 646"/>
                  <a:gd name="T24" fmla="*/ 517 w 652"/>
                  <a:gd name="T25" fmla="*/ 284 h 646"/>
                  <a:gd name="T26" fmla="*/ 488 w 652"/>
                  <a:gd name="T27" fmla="*/ 215 h 646"/>
                  <a:gd name="T28" fmla="*/ 436 w 652"/>
                  <a:gd name="T29" fmla="*/ 162 h 646"/>
                  <a:gd name="T30" fmla="*/ 365 w 652"/>
                  <a:gd name="T31" fmla="*/ 133 h 646"/>
                  <a:gd name="T32" fmla="*/ 325 w 652"/>
                  <a:gd name="T33" fmla="*/ 0 h 646"/>
                  <a:gd name="T34" fmla="*/ 420 w 652"/>
                  <a:gd name="T35" fmla="*/ 14 h 646"/>
                  <a:gd name="T36" fmla="*/ 504 w 652"/>
                  <a:gd name="T37" fmla="*/ 52 h 646"/>
                  <a:gd name="T38" fmla="*/ 572 w 652"/>
                  <a:gd name="T39" fmla="*/ 111 h 646"/>
                  <a:gd name="T40" fmla="*/ 621 w 652"/>
                  <a:gd name="T41" fmla="*/ 187 h 646"/>
                  <a:gd name="T42" fmla="*/ 648 w 652"/>
                  <a:gd name="T43" fmla="*/ 276 h 646"/>
                  <a:gd name="T44" fmla="*/ 648 w 652"/>
                  <a:gd name="T45" fmla="*/ 371 h 646"/>
                  <a:gd name="T46" fmla="*/ 621 w 652"/>
                  <a:gd name="T47" fmla="*/ 459 h 646"/>
                  <a:gd name="T48" fmla="*/ 572 w 652"/>
                  <a:gd name="T49" fmla="*/ 535 h 646"/>
                  <a:gd name="T50" fmla="*/ 504 w 652"/>
                  <a:gd name="T51" fmla="*/ 594 h 646"/>
                  <a:gd name="T52" fmla="*/ 420 w 652"/>
                  <a:gd name="T53" fmla="*/ 632 h 646"/>
                  <a:gd name="T54" fmla="*/ 325 w 652"/>
                  <a:gd name="T55" fmla="*/ 646 h 646"/>
                  <a:gd name="T56" fmla="*/ 232 w 652"/>
                  <a:gd name="T57" fmla="*/ 632 h 646"/>
                  <a:gd name="T58" fmla="*/ 148 w 652"/>
                  <a:gd name="T59" fmla="*/ 594 h 646"/>
                  <a:gd name="T60" fmla="*/ 80 w 652"/>
                  <a:gd name="T61" fmla="*/ 535 h 646"/>
                  <a:gd name="T62" fmla="*/ 31 w 652"/>
                  <a:gd name="T63" fmla="*/ 459 h 646"/>
                  <a:gd name="T64" fmla="*/ 4 w 652"/>
                  <a:gd name="T65" fmla="*/ 371 h 646"/>
                  <a:gd name="T66" fmla="*/ 4 w 652"/>
                  <a:gd name="T67" fmla="*/ 276 h 646"/>
                  <a:gd name="T68" fmla="*/ 31 w 652"/>
                  <a:gd name="T69" fmla="*/ 187 h 646"/>
                  <a:gd name="T70" fmla="*/ 80 w 652"/>
                  <a:gd name="T71" fmla="*/ 111 h 646"/>
                  <a:gd name="T72" fmla="*/ 148 w 652"/>
                  <a:gd name="T73" fmla="*/ 52 h 646"/>
                  <a:gd name="T74" fmla="*/ 232 w 652"/>
                  <a:gd name="T75" fmla="*/ 14 h 646"/>
                  <a:gd name="T76" fmla="*/ 325 w 652"/>
                  <a:gd name="T77" fmla="*/ 0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52" h="646">
                    <a:moveTo>
                      <a:pt x="325" y="129"/>
                    </a:moveTo>
                    <a:lnTo>
                      <a:pt x="287" y="133"/>
                    </a:lnTo>
                    <a:lnTo>
                      <a:pt x="249" y="145"/>
                    </a:lnTo>
                    <a:lnTo>
                      <a:pt x="217" y="162"/>
                    </a:lnTo>
                    <a:lnTo>
                      <a:pt x="188" y="186"/>
                    </a:lnTo>
                    <a:lnTo>
                      <a:pt x="164" y="215"/>
                    </a:lnTo>
                    <a:lnTo>
                      <a:pt x="145" y="248"/>
                    </a:lnTo>
                    <a:lnTo>
                      <a:pt x="135" y="284"/>
                    </a:lnTo>
                    <a:lnTo>
                      <a:pt x="131" y="323"/>
                    </a:lnTo>
                    <a:lnTo>
                      <a:pt x="135" y="362"/>
                    </a:lnTo>
                    <a:lnTo>
                      <a:pt x="145" y="399"/>
                    </a:lnTo>
                    <a:lnTo>
                      <a:pt x="164" y="432"/>
                    </a:lnTo>
                    <a:lnTo>
                      <a:pt x="188" y="459"/>
                    </a:lnTo>
                    <a:lnTo>
                      <a:pt x="217" y="483"/>
                    </a:lnTo>
                    <a:lnTo>
                      <a:pt x="249" y="502"/>
                    </a:lnTo>
                    <a:lnTo>
                      <a:pt x="287" y="512"/>
                    </a:lnTo>
                    <a:lnTo>
                      <a:pt x="325" y="516"/>
                    </a:lnTo>
                    <a:lnTo>
                      <a:pt x="365" y="512"/>
                    </a:lnTo>
                    <a:lnTo>
                      <a:pt x="403" y="502"/>
                    </a:lnTo>
                    <a:lnTo>
                      <a:pt x="436" y="483"/>
                    </a:lnTo>
                    <a:lnTo>
                      <a:pt x="464" y="459"/>
                    </a:lnTo>
                    <a:lnTo>
                      <a:pt x="488" y="432"/>
                    </a:lnTo>
                    <a:lnTo>
                      <a:pt x="507" y="399"/>
                    </a:lnTo>
                    <a:lnTo>
                      <a:pt x="517" y="362"/>
                    </a:lnTo>
                    <a:lnTo>
                      <a:pt x="521" y="323"/>
                    </a:lnTo>
                    <a:lnTo>
                      <a:pt x="517" y="284"/>
                    </a:lnTo>
                    <a:lnTo>
                      <a:pt x="507" y="248"/>
                    </a:lnTo>
                    <a:lnTo>
                      <a:pt x="488" y="215"/>
                    </a:lnTo>
                    <a:lnTo>
                      <a:pt x="464" y="186"/>
                    </a:lnTo>
                    <a:lnTo>
                      <a:pt x="436" y="162"/>
                    </a:lnTo>
                    <a:lnTo>
                      <a:pt x="403" y="145"/>
                    </a:lnTo>
                    <a:lnTo>
                      <a:pt x="365" y="133"/>
                    </a:lnTo>
                    <a:lnTo>
                      <a:pt x="325" y="129"/>
                    </a:lnTo>
                    <a:close/>
                    <a:moveTo>
                      <a:pt x="325" y="0"/>
                    </a:moveTo>
                    <a:lnTo>
                      <a:pt x="373" y="4"/>
                    </a:lnTo>
                    <a:lnTo>
                      <a:pt x="420" y="14"/>
                    </a:lnTo>
                    <a:lnTo>
                      <a:pt x="463" y="30"/>
                    </a:lnTo>
                    <a:lnTo>
                      <a:pt x="504" y="52"/>
                    </a:lnTo>
                    <a:lnTo>
                      <a:pt x="540" y="79"/>
                    </a:lnTo>
                    <a:lnTo>
                      <a:pt x="572" y="111"/>
                    </a:lnTo>
                    <a:lnTo>
                      <a:pt x="599" y="148"/>
                    </a:lnTo>
                    <a:lnTo>
                      <a:pt x="621" y="187"/>
                    </a:lnTo>
                    <a:lnTo>
                      <a:pt x="637" y="229"/>
                    </a:lnTo>
                    <a:lnTo>
                      <a:pt x="648" y="276"/>
                    </a:lnTo>
                    <a:lnTo>
                      <a:pt x="652" y="323"/>
                    </a:lnTo>
                    <a:lnTo>
                      <a:pt x="648" y="371"/>
                    </a:lnTo>
                    <a:lnTo>
                      <a:pt x="637" y="416"/>
                    </a:lnTo>
                    <a:lnTo>
                      <a:pt x="621" y="459"/>
                    </a:lnTo>
                    <a:lnTo>
                      <a:pt x="599" y="499"/>
                    </a:lnTo>
                    <a:lnTo>
                      <a:pt x="572" y="535"/>
                    </a:lnTo>
                    <a:lnTo>
                      <a:pt x="540" y="566"/>
                    </a:lnTo>
                    <a:lnTo>
                      <a:pt x="504" y="594"/>
                    </a:lnTo>
                    <a:lnTo>
                      <a:pt x="463" y="616"/>
                    </a:lnTo>
                    <a:lnTo>
                      <a:pt x="420" y="632"/>
                    </a:lnTo>
                    <a:lnTo>
                      <a:pt x="373" y="643"/>
                    </a:lnTo>
                    <a:lnTo>
                      <a:pt x="325" y="646"/>
                    </a:lnTo>
                    <a:lnTo>
                      <a:pt x="277" y="643"/>
                    </a:lnTo>
                    <a:lnTo>
                      <a:pt x="232" y="632"/>
                    </a:lnTo>
                    <a:lnTo>
                      <a:pt x="188" y="616"/>
                    </a:lnTo>
                    <a:lnTo>
                      <a:pt x="148" y="594"/>
                    </a:lnTo>
                    <a:lnTo>
                      <a:pt x="112" y="566"/>
                    </a:lnTo>
                    <a:lnTo>
                      <a:pt x="80" y="535"/>
                    </a:lnTo>
                    <a:lnTo>
                      <a:pt x="52" y="499"/>
                    </a:lnTo>
                    <a:lnTo>
                      <a:pt x="31" y="459"/>
                    </a:lnTo>
                    <a:lnTo>
                      <a:pt x="13" y="416"/>
                    </a:lnTo>
                    <a:lnTo>
                      <a:pt x="4" y="371"/>
                    </a:lnTo>
                    <a:lnTo>
                      <a:pt x="0" y="323"/>
                    </a:lnTo>
                    <a:lnTo>
                      <a:pt x="4" y="276"/>
                    </a:lnTo>
                    <a:lnTo>
                      <a:pt x="13" y="229"/>
                    </a:lnTo>
                    <a:lnTo>
                      <a:pt x="31" y="187"/>
                    </a:lnTo>
                    <a:lnTo>
                      <a:pt x="52" y="148"/>
                    </a:lnTo>
                    <a:lnTo>
                      <a:pt x="80" y="111"/>
                    </a:lnTo>
                    <a:lnTo>
                      <a:pt x="112" y="79"/>
                    </a:lnTo>
                    <a:lnTo>
                      <a:pt x="148" y="52"/>
                    </a:lnTo>
                    <a:lnTo>
                      <a:pt x="188" y="30"/>
                    </a:lnTo>
                    <a:lnTo>
                      <a:pt x="232" y="14"/>
                    </a:lnTo>
                    <a:lnTo>
                      <a:pt x="277" y="4"/>
                    </a:lnTo>
                    <a:lnTo>
                      <a:pt x="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ru-RU" sz="3600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7" name="Freeform 93"/>
              <p:cNvSpPr>
                <a:spLocks noEditPoints="1"/>
              </p:cNvSpPr>
              <p:nvPr/>
            </p:nvSpPr>
            <p:spPr bwMode="auto">
              <a:xfrm>
                <a:off x="7791451" y="3292475"/>
                <a:ext cx="344488" cy="341313"/>
              </a:xfrm>
              <a:custGeom>
                <a:avLst/>
                <a:gdLst>
                  <a:gd name="T0" fmla="*/ 286 w 652"/>
                  <a:gd name="T1" fmla="*/ 133 h 646"/>
                  <a:gd name="T2" fmla="*/ 217 w 652"/>
                  <a:gd name="T3" fmla="*/ 162 h 646"/>
                  <a:gd name="T4" fmla="*/ 164 w 652"/>
                  <a:gd name="T5" fmla="*/ 214 h 646"/>
                  <a:gd name="T6" fmla="*/ 134 w 652"/>
                  <a:gd name="T7" fmla="*/ 284 h 646"/>
                  <a:gd name="T8" fmla="*/ 134 w 652"/>
                  <a:gd name="T9" fmla="*/ 362 h 646"/>
                  <a:gd name="T10" fmla="*/ 164 w 652"/>
                  <a:gd name="T11" fmla="*/ 430 h 646"/>
                  <a:gd name="T12" fmla="*/ 217 w 652"/>
                  <a:gd name="T13" fmla="*/ 483 h 646"/>
                  <a:gd name="T14" fmla="*/ 286 w 652"/>
                  <a:gd name="T15" fmla="*/ 512 h 646"/>
                  <a:gd name="T16" fmla="*/ 365 w 652"/>
                  <a:gd name="T17" fmla="*/ 512 h 646"/>
                  <a:gd name="T18" fmla="*/ 436 w 652"/>
                  <a:gd name="T19" fmla="*/ 483 h 646"/>
                  <a:gd name="T20" fmla="*/ 488 w 652"/>
                  <a:gd name="T21" fmla="*/ 430 h 646"/>
                  <a:gd name="T22" fmla="*/ 517 w 652"/>
                  <a:gd name="T23" fmla="*/ 362 h 646"/>
                  <a:gd name="T24" fmla="*/ 517 w 652"/>
                  <a:gd name="T25" fmla="*/ 284 h 646"/>
                  <a:gd name="T26" fmla="*/ 488 w 652"/>
                  <a:gd name="T27" fmla="*/ 214 h 646"/>
                  <a:gd name="T28" fmla="*/ 436 w 652"/>
                  <a:gd name="T29" fmla="*/ 162 h 646"/>
                  <a:gd name="T30" fmla="*/ 365 w 652"/>
                  <a:gd name="T31" fmla="*/ 133 h 646"/>
                  <a:gd name="T32" fmla="*/ 326 w 652"/>
                  <a:gd name="T33" fmla="*/ 0 h 646"/>
                  <a:gd name="T34" fmla="*/ 420 w 652"/>
                  <a:gd name="T35" fmla="*/ 13 h 646"/>
                  <a:gd name="T36" fmla="*/ 504 w 652"/>
                  <a:gd name="T37" fmla="*/ 51 h 646"/>
                  <a:gd name="T38" fmla="*/ 572 w 652"/>
                  <a:gd name="T39" fmla="*/ 111 h 646"/>
                  <a:gd name="T40" fmla="*/ 621 w 652"/>
                  <a:gd name="T41" fmla="*/ 186 h 646"/>
                  <a:gd name="T42" fmla="*/ 649 w 652"/>
                  <a:gd name="T43" fmla="*/ 274 h 646"/>
                  <a:gd name="T44" fmla="*/ 649 w 652"/>
                  <a:gd name="T45" fmla="*/ 370 h 646"/>
                  <a:gd name="T46" fmla="*/ 621 w 652"/>
                  <a:gd name="T47" fmla="*/ 458 h 646"/>
                  <a:gd name="T48" fmla="*/ 572 w 652"/>
                  <a:gd name="T49" fmla="*/ 535 h 646"/>
                  <a:gd name="T50" fmla="*/ 504 w 652"/>
                  <a:gd name="T51" fmla="*/ 593 h 646"/>
                  <a:gd name="T52" fmla="*/ 420 w 652"/>
                  <a:gd name="T53" fmla="*/ 631 h 646"/>
                  <a:gd name="T54" fmla="*/ 326 w 652"/>
                  <a:gd name="T55" fmla="*/ 646 h 646"/>
                  <a:gd name="T56" fmla="*/ 232 w 652"/>
                  <a:gd name="T57" fmla="*/ 631 h 646"/>
                  <a:gd name="T58" fmla="*/ 149 w 652"/>
                  <a:gd name="T59" fmla="*/ 593 h 646"/>
                  <a:gd name="T60" fmla="*/ 80 w 652"/>
                  <a:gd name="T61" fmla="*/ 535 h 646"/>
                  <a:gd name="T62" fmla="*/ 30 w 652"/>
                  <a:gd name="T63" fmla="*/ 458 h 646"/>
                  <a:gd name="T64" fmla="*/ 4 w 652"/>
                  <a:gd name="T65" fmla="*/ 370 h 646"/>
                  <a:gd name="T66" fmla="*/ 4 w 652"/>
                  <a:gd name="T67" fmla="*/ 274 h 646"/>
                  <a:gd name="T68" fmla="*/ 30 w 652"/>
                  <a:gd name="T69" fmla="*/ 186 h 646"/>
                  <a:gd name="T70" fmla="*/ 80 w 652"/>
                  <a:gd name="T71" fmla="*/ 111 h 646"/>
                  <a:gd name="T72" fmla="*/ 149 w 652"/>
                  <a:gd name="T73" fmla="*/ 51 h 646"/>
                  <a:gd name="T74" fmla="*/ 232 w 652"/>
                  <a:gd name="T75" fmla="*/ 13 h 646"/>
                  <a:gd name="T76" fmla="*/ 326 w 652"/>
                  <a:gd name="T77" fmla="*/ 0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52" h="646">
                    <a:moveTo>
                      <a:pt x="326" y="129"/>
                    </a:moveTo>
                    <a:lnTo>
                      <a:pt x="286" y="133"/>
                    </a:lnTo>
                    <a:lnTo>
                      <a:pt x="250" y="144"/>
                    </a:lnTo>
                    <a:lnTo>
                      <a:pt x="217" y="162"/>
                    </a:lnTo>
                    <a:lnTo>
                      <a:pt x="188" y="186"/>
                    </a:lnTo>
                    <a:lnTo>
                      <a:pt x="164" y="214"/>
                    </a:lnTo>
                    <a:lnTo>
                      <a:pt x="146" y="247"/>
                    </a:lnTo>
                    <a:lnTo>
                      <a:pt x="134" y="284"/>
                    </a:lnTo>
                    <a:lnTo>
                      <a:pt x="130" y="322"/>
                    </a:lnTo>
                    <a:lnTo>
                      <a:pt x="134" y="362"/>
                    </a:lnTo>
                    <a:lnTo>
                      <a:pt x="146" y="397"/>
                    </a:lnTo>
                    <a:lnTo>
                      <a:pt x="164" y="430"/>
                    </a:lnTo>
                    <a:lnTo>
                      <a:pt x="188" y="459"/>
                    </a:lnTo>
                    <a:lnTo>
                      <a:pt x="217" y="483"/>
                    </a:lnTo>
                    <a:lnTo>
                      <a:pt x="250" y="500"/>
                    </a:lnTo>
                    <a:lnTo>
                      <a:pt x="286" y="512"/>
                    </a:lnTo>
                    <a:lnTo>
                      <a:pt x="326" y="516"/>
                    </a:lnTo>
                    <a:lnTo>
                      <a:pt x="365" y="512"/>
                    </a:lnTo>
                    <a:lnTo>
                      <a:pt x="402" y="500"/>
                    </a:lnTo>
                    <a:lnTo>
                      <a:pt x="436" y="483"/>
                    </a:lnTo>
                    <a:lnTo>
                      <a:pt x="464" y="459"/>
                    </a:lnTo>
                    <a:lnTo>
                      <a:pt x="488" y="430"/>
                    </a:lnTo>
                    <a:lnTo>
                      <a:pt x="506" y="397"/>
                    </a:lnTo>
                    <a:lnTo>
                      <a:pt x="517" y="362"/>
                    </a:lnTo>
                    <a:lnTo>
                      <a:pt x="521" y="322"/>
                    </a:lnTo>
                    <a:lnTo>
                      <a:pt x="517" y="284"/>
                    </a:lnTo>
                    <a:lnTo>
                      <a:pt x="506" y="247"/>
                    </a:lnTo>
                    <a:lnTo>
                      <a:pt x="488" y="214"/>
                    </a:lnTo>
                    <a:lnTo>
                      <a:pt x="464" y="186"/>
                    </a:lnTo>
                    <a:lnTo>
                      <a:pt x="436" y="162"/>
                    </a:lnTo>
                    <a:lnTo>
                      <a:pt x="402" y="144"/>
                    </a:lnTo>
                    <a:lnTo>
                      <a:pt x="365" y="133"/>
                    </a:lnTo>
                    <a:lnTo>
                      <a:pt x="326" y="129"/>
                    </a:lnTo>
                    <a:close/>
                    <a:moveTo>
                      <a:pt x="326" y="0"/>
                    </a:moveTo>
                    <a:lnTo>
                      <a:pt x="374" y="4"/>
                    </a:lnTo>
                    <a:lnTo>
                      <a:pt x="420" y="13"/>
                    </a:lnTo>
                    <a:lnTo>
                      <a:pt x="464" y="30"/>
                    </a:lnTo>
                    <a:lnTo>
                      <a:pt x="504" y="51"/>
                    </a:lnTo>
                    <a:lnTo>
                      <a:pt x="540" y="79"/>
                    </a:lnTo>
                    <a:lnTo>
                      <a:pt x="572" y="111"/>
                    </a:lnTo>
                    <a:lnTo>
                      <a:pt x="600" y="146"/>
                    </a:lnTo>
                    <a:lnTo>
                      <a:pt x="621" y="186"/>
                    </a:lnTo>
                    <a:lnTo>
                      <a:pt x="638" y="230"/>
                    </a:lnTo>
                    <a:lnTo>
                      <a:pt x="649" y="274"/>
                    </a:lnTo>
                    <a:lnTo>
                      <a:pt x="652" y="322"/>
                    </a:lnTo>
                    <a:lnTo>
                      <a:pt x="649" y="370"/>
                    </a:lnTo>
                    <a:lnTo>
                      <a:pt x="638" y="416"/>
                    </a:lnTo>
                    <a:lnTo>
                      <a:pt x="621" y="458"/>
                    </a:lnTo>
                    <a:lnTo>
                      <a:pt x="600" y="498"/>
                    </a:lnTo>
                    <a:lnTo>
                      <a:pt x="572" y="535"/>
                    </a:lnTo>
                    <a:lnTo>
                      <a:pt x="540" y="566"/>
                    </a:lnTo>
                    <a:lnTo>
                      <a:pt x="504" y="593"/>
                    </a:lnTo>
                    <a:lnTo>
                      <a:pt x="464" y="615"/>
                    </a:lnTo>
                    <a:lnTo>
                      <a:pt x="420" y="631"/>
                    </a:lnTo>
                    <a:lnTo>
                      <a:pt x="374" y="642"/>
                    </a:lnTo>
                    <a:lnTo>
                      <a:pt x="326" y="646"/>
                    </a:lnTo>
                    <a:lnTo>
                      <a:pt x="278" y="642"/>
                    </a:lnTo>
                    <a:lnTo>
                      <a:pt x="232" y="631"/>
                    </a:lnTo>
                    <a:lnTo>
                      <a:pt x="189" y="615"/>
                    </a:lnTo>
                    <a:lnTo>
                      <a:pt x="149" y="593"/>
                    </a:lnTo>
                    <a:lnTo>
                      <a:pt x="112" y="566"/>
                    </a:lnTo>
                    <a:lnTo>
                      <a:pt x="80" y="535"/>
                    </a:lnTo>
                    <a:lnTo>
                      <a:pt x="53" y="498"/>
                    </a:lnTo>
                    <a:lnTo>
                      <a:pt x="30" y="458"/>
                    </a:lnTo>
                    <a:lnTo>
                      <a:pt x="14" y="416"/>
                    </a:lnTo>
                    <a:lnTo>
                      <a:pt x="4" y="370"/>
                    </a:lnTo>
                    <a:lnTo>
                      <a:pt x="0" y="322"/>
                    </a:lnTo>
                    <a:lnTo>
                      <a:pt x="4" y="274"/>
                    </a:lnTo>
                    <a:lnTo>
                      <a:pt x="14" y="230"/>
                    </a:lnTo>
                    <a:lnTo>
                      <a:pt x="30" y="186"/>
                    </a:lnTo>
                    <a:lnTo>
                      <a:pt x="53" y="146"/>
                    </a:lnTo>
                    <a:lnTo>
                      <a:pt x="80" y="111"/>
                    </a:lnTo>
                    <a:lnTo>
                      <a:pt x="112" y="79"/>
                    </a:lnTo>
                    <a:lnTo>
                      <a:pt x="149" y="51"/>
                    </a:lnTo>
                    <a:lnTo>
                      <a:pt x="189" y="30"/>
                    </a:lnTo>
                    <a:lnTo>
                      <a:pt x="232" y="13"/>
                    </a:lnTo>
                    <a:lnTo>
                      <a:pt x="278" y="4"/>
                    </a:lnTo>
                    <a:lnTo>
                      <a:pt x="3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ru-RU" sz="3600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8" name="Freeform 94"/>
              <p:cNvSpPr>
                <a:spLocks noEditPoints="1"/>
              </p:cNvSpPr>
              <p:nvPr/>
            </p:nvSpPr>
            <p:spPr bwMode="auto">
              <a:xfrm>
                <a:off x="6481763" y="4316413"/>
                <a:ext cx="274638" cy="274638"/>
              </a:xfrm>
              <a:custGeom>
                <a:avLst/>
                <a:gdLst>
                  <a:gd name="T0" fmla="*/ 229 w 521"/>
                  <a:gd name="T1" fmla="*/ 133 h 517"/>
                  <a:gd name="T2" fmla="*/ 178 w 521"/>
                  <a:gd name="T3" fmla="*/ 158 h 517"/>
                  <a:gd name="T4" fmla="*/ 142 w 521"/>
                  <a:gd name="T5" fmla="*/ 201 h 517"/>
                  <a:gd name="T6" fmla="*/ 129 w 521"/>
                  <a:gd name="T7" fmla="*/ 258 h 517"/>
                  <a:gd name="T8" fmla="*/ 142 w 521"/>
                  <a:gd name="T9" fmla="*/ 315 h 517"/>
                  <a:gd name="T10" fmla="*/ 178 w 521"/>
                  <a:gd name="T11" fmla="*/ 358 h 517"/>
                  <a:gd name="T12" fmla="*/ 229 w 521"/>
                  <a:gd name="T13" fmla="*/ 384 h 517"/>
                  <a:gd name="T14" fmla="*/ 289 w 521"/>
                  <a:gd name="T15" fmla="*/ 384 h 517"/>
                  <a:gd name="T16" fmla="*/ 341 w 521"/>
                  <a:gd name="T17" fmla="*/ 358 h 517"/>
                  <a:gd name="T18" fmla="*/ 377 w 521"/>
                  <a:gd name="T19" fmla="*/ 315 h 517"/>
                  <a:gd name="T20" fmla="*/ 390 w 521"/>
                  <a:gd name="T21" fmla="*/ 258 h 517"/>
                  <a:gd name="T22" fmla="*/ 377 w 521"/>
                  <a:gd name="T23" fmla="*/ 201 h 517"/>
                  <a:gd name="T24" fmla="*/ 341 w 521"/>
                  <a:gd name="T25" fmla="*/ 158 h 517"/>
                  <a:gd name="T26" fmla="*/ 289 w 521"/>
                  <a:gd name="T27" fmla="*/ 133 h 517"/>
                  <a:gd name="T28" fmla="*/ 260 w 521"/>
                  <a:gd name="T29" fmla="*/ 0 h 517"/>
                  <a:gd name="T30" fmla="*/ 350 w 521"/>
                  <a:gd name="T31" fmla="*/ 16 h 517"/>
                  <a:gd name="T32" fmla="*/ 428 w 521"/>
                  <a:gd name="T33" fmla="*/ 61 h 517"/>
                  <a:gd name="T34" fmla="*/ 485 w 521"/>
                  <a:gd name="T35" fmla="*/ 129 h 517"/>
                  <a:gd name="T36" fmla="*/ 517 w 521"/>
                  <a:gd name="T37" fmla="*/ 212 h 517"/>
                  <a:gd name="T38" fmla="*/ 517 w 521"/>
                  <a:gd name="T39" fmla="*/ 304 h 517"/>
                  <a:gd name="T40" fmla="*/ 485 w 521"/>
                  <a:gd name="T41" fmla="*/ 389 h 517"/>
                  <a:gd name="T42" fmla="*/ 428 w 521"/>
                  <a:gd name="T43" fmla="*/ 455 h 517"/>
                  <a:gd name="T44" fmla="*/ 350 w 521"/>
                  <a:gd name="T45" fmla="*/ 500 h 517"/>
                  <a:gd name="T46" fmla="*/ 260 w 521"/>
                  <a:gd name="T47" fmla="*/ 517 h 517"/>
                  <a:gd name="T48" fmla="*/ 177 w 521"/>
                  <a:gd name="T49" fmla="*/ 504 h 517"/>
                  <a:gd name="T50" fmla="*/ 106 w 521"/>
                  <a:gd name="T51" fmla="*/ 467 h 517"/>
                  <a:gd name="T52" fmla="*/ 49 w 521"/>
                  <a:gd name="T53" fmla="*/ 410 h 517"/>
                  <a:gd name="T54" fmla="*/ 13 w 521"/>
                  <a:gd name="T55" fmla="*/ 340 h 517"/>
                  <a:gd name="T56" fmla="*/ 0 w 521"/>
                  <a:gd name="T57" fmla="*/ 258 h 517"/>
                  <a:gd name="T58" fmla="*/ 13 w 521"/>
                  <a:gd name="T59" fmla="*/ 176 h 517"/>
                  <a:gd name="T60" fmla="*/ 49 w 521"/>
                  <a:gd name="T61" fmla="*/ 106 h 517"/>
                  <a:gd name="T62" fmla="*/ 106 w 521"/>
                  <a:gd name="T63" fmla="*/ 49 h 517"/>
                  <a:gd name="T64" fmla="*/ 177 w 521"/>
                  <a:gd name="T65" fmla="*/ 14 h 517"/>
                  <a:gd name="T66" fmla="*/ 260 w 521"/>
                  <a:gd name="T67" fmla="*/ 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1" h="517">
                    <a:moveTo>
                      <a:pt x="260" y="129"/>
                    </a:moveTo>
                    <a:lnTo>
                      <a:pt x="229" y="133"/>
                    </a:lnTo>
                    <a:lnTo>
                      <a:pt x="202" y="142"/>
                    </a:lnTo>
                    <a:lnTo>
                      <a:pt x="178" y="158"/>
                    </a:lnTo>
                    <a:lnTo>
                      <a:pt x="158" y="176"/>
                    </a:lnTo>
                    <a:lnTo>
                      <a:pt x="142" y="201"/>
                    </a:lnTo>
                    <a:lnTo>
                      <a:pt x="133" y="229"/>
                    </a:lnTo>
                    <a:lnTo>
                      <a:pt x="129" y="258"/>
                    </a:lnTo>
                    <a:lnTo>
                      <a:pt x="133" y="288"/>
                    </a:lnTo>
                    <a:lnTo>
                      <a:pt x="142" y="315"/>
                    </a:lnTo>
                    <a:lnTo>
                      <a:pt x="158" y="339"/>
                    </a:lnTo>
                    <a:lnTo>
                      <a:pt x="178" y="358"/>
                    </a:lnTo>
                    <a:lnTo>
                      <a:pt x="202" y="374"/>
                    </a:lnTo>
                    <a:lnTo>
                      <a:pt x="229" y="384"/>
                    </a:lnTo>
                    <a:lnTo>
                      <a:pt x="260" y="388"/>
                    </a:lnTo>
                    <a:lnTo>
                      <a:pt x="289" y="384"/>
                    </a:lnTo>
                    <a:lnTo>
                      <a:pt x="317" y="374"/>
                    </a:lnTo>
                    <a:lnTo>
                      <a:pt x="341" y="358"/>
                    </a:lnTo>
                    <a:lnTo>
                      <a:pt x="361" y="339"/>
                    </a:lnTo>
                    <a:lnTo>
                      <a:pt x="377" y="315"/>
                    </a:lnTo>
                    <a:lnTo>
                      <a:pt x="386" y="288"/>
                    </a:lnTo>
                    <a:lnTo>
                      <a:pt x="390" y="258"/>
                    </a:lnTo>
                    <a:lnTo>
                      <a:pt x="386" y="229"/>
                    </a:lnTo>
                    <a:lnTo>
                      <a:pt x="377" y="201"/>
                    </a:lnTo>
                    <a:lnTo>
                      <a:pt x="361" y="176"/>
                    </a:lnTo>
                    <a:lnTo>
                      <a:pt x="341" y="158"/>
                    </a:lnTo>
                    <a:lnTo>
                      <a:pt x="317" y="142"/>
                    </a:lnTo>
                    <a:lnTo>
                      <a:pt x="289" y="133"/>
                    </a:lnTo>
                    <a:lnTo>
                      <a:pt x="260" y="129"/>
                    </a:lnTo>
                    <a:close/>
                    <a:moveTo>
                      <a:pt x="260" y="0"/>
                    </a:moveTo>
                    <a:lnTo>
                      <a:pt x="306" y="4"/>
                    </a:lnTo>
                    <a:lnTo>
                      <a:pt x="350" y="16"/>
                    </a:lnTo>
                    <a:lnTo>
                      <a:pt x="392" y="35"/>
                    </a:lnTo>
                    <a:lnTo>
                      <a:pt x="428" y="61"/>
                    </a:lnTo>
                    <a:lnTo>
                      <a:pt x="460" y="92"/>
                    </a:lnTo>
                    <a:lnTo>
                      <a:pt x="485" y="129"/>
                    </a:lnTo>
                    <a:lnTo>
                      <a:pt x="504" y="168"/>
                    </a:lnTo>
                    <a:lnTo>
                      <a:pt x="517" y="212"/>
                    </a:lnTo>
                    <a:lnTo>
                      <a:pt x="521" y="258"/>
                    </a:lnTo>
                    <a:lnTo>
                      <a:pt x="517" y="304"/>
                    </a:lnTo>
                    <a:lnTo>
                      <a:pt x="504" y="348"/>
                    </a:lnTo>
                    <a:lnTo>
                      <a:pt x="485" y="389"/>
                    </a:lnTo>
                    <a:lnTo>
                      <a:pt x="460" y="425"/>
                    </a:lnTo>
                    <a:lnTo>
                      <a:pt x="428" y="455"/>
                    </a:lnTo>
                    <a:lnTo>
                      <a:pt x="392" y="481"/>
                    </a:lnTo>
                    <a:lnTo>
                      <a:pt x="350" y="500"/>
                    </a:lnTo>
                    <a:lnTo>
                      <a:pt x="306" y="512"/>
                    </a:lnTo>
                    <a:lnTo>
                      <a:pt x="260" y="517"/>
                    </a:lnTo>
                    <a:lnTo>
                      <a:pt x="217" y="513"/>
                    </a:lnTo>
                    <a:lnTo>
                      <a:pt x="177" y="504"/>
                    </a:lnTo>
                    <a:lnTo>
                      <a:pt x="140" y="488"/>
                    </a:lnTo>
                    <a:lnTo>
                      <a:pt x="106" y="467"/>
                    </a:lnTo>
                    <a:lnTo>
                      <a:pt x="76" y="440"/>
                    </a:lnTo>
                    <a:lnTo>
                      <a:pt x="49" y="410"/>
                    </a:lnTo>
                    <a:lnTo>
                      <a:pt x="28" y="377"/>
                    </a:lnTo>
                    <a:lnTo>
                      <a:pt x="13" y="340"/>
                    </a:lnTo>
                    <a:lnTo>
                      <a:pt x="2" y="300"/>
                    </a:lnTo>
                    <a:lnTo>
                      <a:pt x="0" y="258"/>
                    </a:lnTo>
                    <a:lnTo>
                      <a:pt x="2" y="217"/>
                    </a:lnTo>
                    <a:lnTo>
                      <a:pt x="13" y="176"/>
                    </a:lnTo>
                    <a:lnTo>
                      <a:pt x="28" y="139"/>
                    </a:lnTo>
                    <a:lnTo>
                      <a:pt x="49" y="106"/>
                    </a:lnTo>
                    <a:lnTo>
                      <a:pt x="76" y="76"/>
                    </a:lnTo>
                    <a:lnTo>
                      <a:pt x="106" y="49"/>
                    </a:lnTo>
                    <a:lnTo>
                      <a:pt x="140" y="28"/>
                    </a:lnTo>
                    <a:lnTo>
                      <a:pt x="177" y="14"/>
                    </a:lnTo>
                    <a:lnTo>
                      <a:pt x="217" y="3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ru-RU" sz="3600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9" name="Freeform 95"/>
              <p:cNvSpPr/>
              <p:nvPr/>
            </p:nvSpPr>
            <p:spPr bwMode="auto">
              <a:xfrm>
                <a:off x="6756401" y="4795838"/>
                <a:ext cx="138113" cy="136525"/>
              </a:xfrm>
              <a:custGeom>
                <a:avLst/>
                <a:gdLst>
                  <a:gd name="T0" fmla="*/ 129 w 260"/>
                  <a:gd name="T1" fmla="*/ 0 h 258"/>
                  <a:gd name="T2" fmla="*/ 160 w 260"/>
                  <a:gd name="T3" fmla="*/ 4 h 258"/>
                  <a:gd name="T4" fmla="*/ 187 w 260"/>
                  <a:gd name="T5" fmla="*/ 13 h 258"/>
                  <a:gd name="T6" fmla="*/ 211 w 260"/>
                  <a:gd name="T7" fmla="*/ 29 h 258"/>
                  <a:gd name="T8" fmla="*/ 232 w 260"/>
                  <a:gd name="T9" fmla="*/ 49 h 258"/>
                  <a:gd name="T10" fmla="*/ 247 w 260"/>
                  <a:gd name="T11" fmla="*/ 73 h 258"/>
                  <a:gd name="T12" fmla="*/ 256 w 260"/>
                  <a:gd name="T13" fmla="*/ 99 h 258"/>
                  <a:gd name="T14" fmla="*/ 260 w 260"/>
                  <a:gd name="T15" fmla="*/ 129 h 258"/>
                  <a:gd name="T16" fmla="*/ 256 w 260"/>
                  <a:gd name="T17" fmla="*/ 159 h 258"/>
                  <a:gd name="T18" fmla="*/ 247 w 260"/>
                  <a:gd name="T19" fmla="*/ 186 h 258"/>
                  <a:gd name="T20" fmla="*/ 232 w 260"/>
                  <a:gd name="T21" fmla="*/ 210 h 258"/>
                  <a:gd name="T22" fmla="*/ 211 w 260"/>
                  <a:gd name="T23" fmla="*/ 230 h 258"/>
                  <a:gd name="T24" fmla="*/ 187 w 260"/>
                  <a:gd name="T25" fmla="*/ 246 h 258"/>
                  <a:gd name="T26" fmla="*/ 160 w 260"/>
                  <a:gd name="T27" fmla="*/ 255 h 258"/>
                  <a:gd name="T28" fmla="*/ 129 w 260"/>
                  <a:gd name="T29" fmla="*/ 258 h 258"/>
                  <a:gd name="T30" fmla="*/ 100 w 260"/>
                  <a:gd name="T31" fmla="*/ 255 h 258"/>
                  <a:gd name="T32" fmla="*/ 72 w 260"/>
                  <a:gd name="T33" fmla="*/ 246 h 258"/>
                  <a:gd name="T34" fmla="*/ 48 w 260"/>
                  <a:gd name="T35" fmla="*/ 230 h 258"/>
                  <a:gd name="T36" fmla="*/ 28 w 260"/>
                  <a:gd name="T37" fmla="*/ 210 h 258"/>
                  <a:gd name="T38" fmla="*/ 13 w 260"/>
                  <a:gd name="T39" fmla="*/ 186 h 258"/>
                  <a:gd name="T40" fmla="*/ 3 w 260"/>
                  <a:gd name="T41" fmla="*/ 159 h 258"/>
                  <a:gd name="T42" fmla="*/ 0 w 260"/>
                  <a:gd name="T43" fmla="*/ 129 h 258"/>
                  <a:gd name="T44" fmla="*/ 3 w 260"/>
                  <a:gd name="T45" fmla="*/ 99 h 258"/>
                  <a:gd name="T46" fmla="*/ 13 w 260"/>
                  <a:gd name="T47" fmla="*/ 73 h 258"/>
                  <a:gd name="T48" fmla="*/ 28 w 260"/>
                  <a:gd name="T49" fmla="*/ 49 h 258"/>
                  <a:gd name="T50" fmla="*/ 48 w 260"/>
                  <a:gd name="T51" fmla="*/ 29 h 258"/>
                  <a:gd name="T52" fmla="*/ 72 w 260"/>
                  <a:gd name="T53" fmla="*/ 13 h 258"/>
                  <a:gd name="T54" fmla="*/ 100 w 260"/>
                  <a:gd name="T55" fmla="*/ 4 h 258"/>
                  <a:gd name="T56" fmla="*/ 129 w 260"/>
                  <a:gd name="T57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0" h="258">
                    <a:moveTo>
                      <a:pt x="129" y="0"/>
                    </a:moveTo>
                    <a:lnTo>
                      <a:pt x="160" y="4"/>
                    </a:lnTo>
                    <a:lnTo>
                      <a:pt x="187" y="13"/>
                    </a:lnTo>
                    <a:lnTo>
                      <a:pt x="211" y="29"/>
                    </a:lnTo>
                    <a:lnTo>
                      <a:pt x="232" y="49"/>
                    </a:lnTo>
                    <a:lnTo>
                      <a:pt x="247" y="73"/>
                    </a:lnTo>
                    <a:lnTo>
                      <a:pt x="256" y="99"/>
                    </a:lnTo>
                    <a:lnTo>
                      <a:pt x="260" y="129"/>
                    </a:lnTo>
                    <a:lnTo>
                      <a:pt x="256" y="159"/>
                    </a:lnTo>
                    <a:lnTo>
                      <a:pt x="247" y="186"/>
                    </a:lnTo>
                    <a:lnTo>
                      <a:pt x="232" y="210"/>
                    </a:lnTo>
                    <a:lnTo>
                      <a:pt x="211" y="230"/>
                    </a:lnTo>
                    <a:lnTo>
                      <a:pt x="187" y="246"/>
                    </a:lnTo>
                    <a:lnTo>
                      <a:pt x="160" y="255"/>
                    </a:lnTo>
                    <a:lnTo>
                      <a:pt x="129" y="258"/>
                    </a:lnTo>
                    <a:lnTo>
                      <a:pt x="100" y="255"/>
                    </a:lnTo>
                    <a:lnTo>
                      <a:pt x="72" y="246"/>
                    </a:lnTo>
                    <a:lnTo>
                      <a:pt x="48" y="230"/>
                    </a:lnTo>
                    <a:lnTo>
                      <a:pt x="28" y="210"/>
                    </a:lnTo>
                    <a:lnTo>
                      <a:pt x="13" y="186"/>
                    </a:lnTo>
                    <a:lnTo>
                      <a:pt x="3" y="159"/>
                    </a:lnTo>
                    <a:lnTo>
                      <a:pt x="0" y="129"/>
                    </a:lnTo>
                    <a:lnTo>
                      <a:pt x="3" y="99"/>
                    </a:lnTo>
                    <a:lnTo>
                      <a:pt x="13" y="73"/>
                    </a:lnTo>
                    <a:lnTo>
                      <a:pt x="28" y="49"/>
                    </a:lnTo>
                    <a:lnTo>
                      <a:pt x="48" y="29"/>
                    </a:lnTo>
                    <a:lnTo>
                      <a:pt x="72" y="13"/>
                    </a:lnTo>
                    <a:lnTo>
                      <a:pt x="100" y="4"/>
                    </a:lnTo>
                    <a:lnTo>
                      <a:pt x="1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ru-RU" sz="3600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10" name="Freeform 96"/>
              <p:cNvSpPr/>
              <p:nvPr/>
            </p:nvSpPr>
            <p:spPr bwMode="auto">
              <a:xfrm>
                <a:off x="7859713" y="3770313"/>
                <a:ext cx="138113" cy="136525"/>
              </a:xfrm>
              <a:custGeom>
                <a:avLst/>
                <a:gdLst>
                  <a:gd name="T0" fmla="*/ 131 w 260"/>
                  <a:gd name="T1" fmla="*/ 0 h 257"/>
                  <a:gd name="T2" fmla="*/ 160 w 260"/>
                  <a:gd name="T3" fmla="*/ 2 h 257"/>
                  <a:gd name="T4" fmla="*/ 188 w 260"/>
                  <a:gd name="T5" fmla="*/ 11 h 257"/>
                  <a:gd name="T6" fmla="*/ 212 w 260"/>
                  <a:gd name="T7" fmla="*/ 27 h 257"/>
                  <a:gd name="T8" fmla="*/ 232 w 260"/>
                  <a:gd name="T9" fmla="*/ 47 h 257"/>
                  <a:gd name="T10" fmla="*/ 247 w 260"/>
                  <a:gd name="T11" fmla="*/ 71 h 257"/>
                  <a:gd name="T12" fmla="*/ 258 w 260"/>
                  <a:gd name="T13" fmla="*/ 99 h 257"/>
                  <a:gd name="T14" fmla="*/ 260 w 260"/>
                  <a:gd name="T15" fmla="*/ 128 h 257"/>
                  <a:gd name="T16" fmla="*/ 258 w 260"/>
                  <a:gd name="T17" fmla="*/ 157 h 257"/>
                  <a:gd name="T18" fmla="*/ 247 w 260"/>
                  <a:gd name="T19" fmla="*/ 184 h 257"/>
                  <a:gd name="T20" fmla="*/ 232 w 260"/>
                  <a:gd name="T21" fmla="*/ 208 h 257"/>
                  <a:gd name="T22" fmla="*/ 212 w 260"/>
                  <a:gd name="T23" fmla="*/ 228 h 257"/>
                  <a:gd name="T24" fmla="*/ 188 w 260"/>
                  <a:gd name="T25" fmla="*/ 244 h 257"/>
                  <a:gd name="T26" fmla="*/ 160 w 260"/>
                  <a:gd name="T27" fmla="*/ 253 h 257"/>
                  <a:gd name="T28" fmla="*/ 131 w 260"/>
                  <a:gd name="T29" fmla="*/ 257 h 257"/>
                  <a:gd name="T30" fmla="*/ 100 w 260"/>
                  <a:gd name="T31" fmla="*/ 253 h 257"/>
                  <a:gd name="T32" fmla="*/ 74 w 260"/>
                  <a:gd name="T33" fmla="*/ 244 h 257"/>
                  <a:gd name="T34" fmla="*/ 50 w 260"/>
                  <a:gd name="T35" fmla="*/ 228 h 257"/>
                  <a:gd name="T36" fmla="*/ 30 w 260"/>
                  <a:gd name="T37" fmla="*/ 208 h 257"/>
                  <a:gd name="T38" fmla="*/ 14 w 260"/>
                  <a:gd name="T39" fmla="*/ 184 h 257"/>
                  <a:gd name="T40" fmla="*/ 4 w 260"/>
                  <a:gd name="T41" fmla="*/ 157 h 257"/>
                  <a:gd name="T42" fmla="*/ 0 w 260"/>
                  <a:gd name="T43" fmla="*/ 128 h 257"/>
                  <a:gd name="T44" fmla="*/ 4 w 260"/>
                  <a:gd name="T45" fmla="*/ 99 h 257"/>
                  <a:gd name="T46" fmla="*/ 14 w 260"/>
                  <a:gd name="T47" fmla="*/ 71 h 257"/>
                  <a:gd name="T48" fmla="*/ 30 w 260"/>
                  <a:gd name="T49" fmla="*/ 47 h 257"/>
                  <a:gd name="T50" fmla="*/ 50 w 260"/>
                  <a:gd name="T51" fmla="*/ 27 h 257"/>
                  <a:gd name="T52" fmla="*/ 74 w 260"/>
                  <a:gd name="T53" fmla="*/ 11 h 257"/>
                  <a:gd name="T54" fmla="*/ 100 w 260"/>
                  <a:gd name="T55" fmla="*/ 2 h 257"/>
                  <a:gd name="T56" fmla="*/ 131 w 260"/>
                  <a:gd name="T57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0" h="257">
                    <a:moveTo>
                      <a:pt x="131" y="0"/>
                    </a:moveTo>
                    <a:lnTo>
                      <a:pt x="160" y="2"/>
                    </a:lnTo>
                    <a:lnTo>
                      <a:pt x="188" y="11"/>
                    </a:lnTo>
                    <a:lnTo>
                      <a:pt x="212" y="27"/>
                    </a:lnTo>
                    <a:lnTo>
                      <a:pt x="232" y="47"/>
                    </a:lnTo>
                    <a:lnTo>
                      <a:pt x="247" y="71"/>
                    </a:lnTo>
                    <a:lnTo>
                      <a:pt x="258" y="99"/>
                    </a:lnTo>
                    <a:lnTo>
                      <a:pt x="260" y="128"/>
                    </a:lnTo>
                    <a:lnTo>
                      <a:pt x="258" y="157"/>
                    </a:lnTo>
                    <a:lnTo>
                      <a:pt x="247" y="184"/>
                    </a:lnTo>
                    <a:lnTo>
                      <a:pt x="232" y="208"/>
                    </a:lnTo>
                    <a:lnTo>
                      <a:pt x="212" y="228"/>
                    </a:lnTo>
                    <a:lnTo>
                      <a:pt x="188" y="244"/>
                    </a:lnTo>
                    <a:lnTo>
                      <a:pt x="160" y="253"/>
                    </a:lnTo>
                    <a:lnTo>
                      <a:pt x="131" y="257"/>
                    </a:lnTo>
                    <a:lnTo>
                      <a:pt x="100" y="253"/>
                    </a:lnTo>
                    <a:lnTo>
                      <a:pt x="74" y="244"/>
                    </a:lnTo>
                    <a:lnTo>
                      <a:pt x="50" y="228"/>
                    </a:lnTo>
                    <a:lnTo>
                      <a:pt x="30" y="208"/>
                    </a:lnTo>
                    <a:lnTo>
                      <a:pt x="14" y="184"/>
                    </a:lnTo>
                    <a:lnTo>
                      <a:pt x="4" y="157"/>
                    </a:lnTo>
                    <a:lnTo>
                      <a:pt x="0" y="128"/>
                    </a:lnTo>
                    <a:lnTo>
                      <a:pt x="4" y="99"/>
                    </a:lnTo>
                    <a:lnTo>
                      <a:pt x="14" y="71"/>
                    </a:lnTo>
                    <a:lnTo>
                      <a:pt x="30" y="47"/>
                    </a:lnTo>
                    <a:lnTo>
                      <a:pt x="50" y="27"/>
                    </a:lnTo>
                    <a:lnTo>
                      <a:pt x="74" y="11"/>
                    </a:lnTo>
                    <a:lnTo>
                      <a:pt x="100" y="2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ru-RU" sz="3600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50" name="Rectangle 30"/>
            <p:cNvSpPr/>
            <p:nvPr/>
          </p:nvSpPr>
          <p:spPr>
            <a:xfrm>
              <a:off x="1742719" y="4188061"/>
              <a:ext cx="23667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微软雅黑" panose="020B0503020204020204" charset="-122"/>
                  <a:cs typeface="Open Sans" panose="020B0606030504020204" pitchFamily="34" charset="0"/>
                  <a:sym typeface="微软雅黑" panose="020B0503020204020204" charset="-122"/>
                </a:rPr>
                <a:t>标签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微软雅黑" panose="020B0503020204020204" charset="-122"/>
                  <a:cs typeface="Open Sans" panose="020B0606030504020204" pitchFamily="34" charset="0"/>
                  <a:sym typeface="微软雅黑" panose="020B0503020204020204" charset="-122"/>
                </a:rPr>
                <a:t>/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微软雅黑" panose="020B0503020204020204" charset="-122"/>
                  <a:cs typeface="Open Sans" panose="020B0606030504020204" pitchFamily="34" charset="0"/>
                  <a:sym typeface="微软雅黑" panose="020B0503020204020204" charset="-122"/>
                </a:rPr>
                <a:t>目标变量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微软雅黑" panose="020B050302020402020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173713" y="1597038"/>
            <a:ext cx="644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1800" b="1" dirty="0">
                <a:latin typeface="Comic Sans MS" panose="030F0702030302020204" pitchFamily="66" charset="0"/>
                <a:ea typeface="微软雅黑 Light" panose="020B0502040204020203" pitchFamily="34" charset="-122"/>
              </a:rPr>
              <a:t>每行代表一个用户，每列对应用户画像的一个特征（</a:t>
            </a:r>
            <a:r>
              <a:rPr lang="en-US" altLang="zh-CN" sz="1800" b="1" dirty="0">
                <a:latin typeface="Comic Sans MS" panose="030F0702030302020204" pitchFamily="66" charset="0"/>
                <a:ea typeface="微软雅黑 Light" panose="020B0502040204020203" pitchFamily="34" charset="-122"/>
              </a:rPr>
              <a:t>e.g.</a:t>
            </a:r>
            <a:r>
              <a:rPr lang="zh-CN" altLang="en-US" sz="1800" b="1" dirty="0">
                <a:latin typeface="Comic Sans MS" panose="030F0702030302020204" pitchFamily="66" charset="0"/>
                <a:ea typeface="微软雅黑 Light" panose="020B0502040204020203" pitchFamily="34" charset="-122"/>
              </a:rPr>
              <a:t>性别、每月缴费）</a:t>
            </a:r>
            <a:endParaRPr lang="zh-CN" altLang="en-US" sz="1800" b="1" dirty="0">
              <a:latin typeface="Comic Sans MS" panose="030F0702030302020204" pitchFamily="66" charset="0"/>
              <a:ea typeface="微软雅黑 Light" panose="020B0502040204020203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780418" y="2587391"/>
            <a:ext cx="525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>
                <a:latin typeface="Comic Sans MS" panose="030F0702030302020204" pitchFamily="66" charset="0"/>
              </a:rPr>
              <a:t>7073</a:t>
            </a:r>
            <a:r>
              <a:rPr lang="zh-CN" altLang="en-US" dirty="0">
                <a:latin typeface="Comic Sans MS" panose="030F0702030302020204" pitchFamily="66" charset="0"/>
              </a:rPr>
              <a:t>行 </a:t>
            </a:r>
            <a:r>
              <a:rPr lang="en-US" altLang="zh-CN" dirty="0">
                <a:latin typeface="Comic Sans MS" panose="030F0702030302020204" pitchFamily="66" charset="0"/>
              </a:rPr>
              <a:t>x 21</a:t>
            </a:r>
            <a:r>
              <a:rPr lang="zh-CN" altLang="en-US" dirty="0">
                <a:latin typeface="Comic Sans MS" panose="030F0702030302020204" pitchFamily="66" charset="0"/>
              </a:rPr>
              <a:t>列（</a:t>
            </a:r>
            <a:r>
              <a:rPr lang="en-US" altLang="zh-CN" dirty="0">
                <a:latin typeface="Comic Sans MS" panose="030F0702030302020204" pitchFamily="66" charset="0"/>
              </a:rPr>
              <a:t>7043</a:t>
            </a:r>
            <a:r>
              <a:rPr lang="zh-CN" altLang="en-US" dirty="0">
                <a:latin typeface="Comic Sans MS" panose="030F0702030302020204" pitchFamily="66" charset="0"/>
              </a:rPr>
              <a:t>个客户，</a:t>
            </a:r>
            <a:r>
              <a:rPr lang="en-US" altLang="zh-CN" dirty="0">
                <a:latin typeface="Comic Sans MS" panose="030F0702030302020204" pitchFamily="66" charset="0"/>
              </a:rPr>
              <a:t>21</a:t>
            </a:r>
            <a:r>
              <a:rPr lang="zh-CN" altLang="en-US" dirty="0">
                <a:latin typeface="Comic Sans MS" panose="030F0702030302020204" pitchFamily="66" charset="0"/>
              </a:rPr>
              <a:t>个特征）</a:t>
            </a:r>
            <a:endParaRPr lang="zh-CN" altLang="en-US" sz="1800" b="1" dirty="0">
              <a:latin typeface="Comic Sans MS" panose="030F0702030302020204" pitchFamily="66" charset="0"/>
              <a:ea typeface="微软雅黑 Light" panose="020B0502040204020203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597078" y="3730605"/>
            <a:ext cx="167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>
                <a:latin typeface="Comic Sans MS" panose="030F0702030302020204" pitchFamily="66" charset="0"/>
              </a:rPr>
              <a:t>“Churn”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351923" y="3240969"/>
            <a:ext cx="1503259" cy="411429"/>
            <a:chOff x="4771202" y="4189803"/>
            <a:chExt cx="1503259" cy="411429"/>
          </a:xfrm>
        </p:grpSpPr>
        <p:sp>
          <p:nvSpPr>
            <p:cNvPr id="52" name="Freeform 178"/>
            <p:cNvSpPr>
              <a:spLocks noEditPoints="1"/>
            </p:cNvSpPr>
            <p:nvPr/>
          </p:nvSpPr>
          <p:spPr bwMode="auto">
            <a:xfrm>
              <a:off x="4771202" y="4189803"/>
              <a:ext cx="415296" cy="411429"/>
            </a:xfrm>
            <a:custGeom>
              <a:avLst/>
              <a:gdLst>
                <a:gd name="T0" fmla="*/ 266 w 4189"/>
                <a:gd name="T1" fmla="*/ 3665 h 4150"/>
                <a:gd name="T2" fmla="*/ 296 w 4189"/>
                <a:gd name="T3" fmla="*/ 3804 h 4150"/>
                <a:gd name="T4" fmla="*/ 456 w 4189"/>
                <a:gd name="T5" fmla="*/ 3890 h 4150"/>
                <a:gd name="T6" fmla="*/ 545 w 4189"/>
                <a:gd name="T7" fmla="*/ 3874 h 4150"/>
                <a:gd name="T8" fmla="*/ 992 w 4189"/>
                <a:gd name="T9" fmla="*/ 3519 h 4150"/>
                <a:gd name="T10" fmla="*/ 800 w 4189"/>
                <a:gd name="T11" fmla="*/ 3264 h 4150"/>
                <a:gd name="T12" fmla="*/ 526 w 4189"/>
                <a:gd name="T13" fmla="*/ 3137 h 4150"/>
                <a:gd name="T14" fmla="*/ 866 w 4189"/>
                <a:gd name="T15" fmla="*/ 2341 h 4150"/>
                <a:gd name="T16" fmla="*/ 610 w 4189"/>
                <a:gd name="T17" fmla="*/ 2467 h 4150"/>
                <a:gd name="T18" fmla="*/ 582 w 4189"/>
                <a:gd name="T19" fmla="*/ 3013 h 4150"/>
                <a:gd name="T20" fmla="*/ 890 w 4189"/>
                <a:gd name="T21" fmla="*/ 3169 h 4150"/>
                <a:gd name="T22" fmla="*/ 1106 w 4189"/>
                <a:gd name="T23" fmla="*/ 3453 h 4150"/>
                <a:gd name="T24" fmla="*/ 1645 w 4189"/>
                <a:gd name="T25" fmla="*/ 3588 h 4150"/>
                <a:gd name="T26" fmla="*/ 1793 w 4189"/>
                <a:gd name="T27" fmla="*/ 3406 h 4150"/>
                <a:gd name="T28" fmla="*/ 1833 w 4189"/>
                <a:gd name="T29" fmla="*/ 3090 h 4150"/>
                <a:gd name="T30" fmla="*/ 1719 w 4189"/>
                <a:gd name="T31" fmla="*/ 2764 h 4150"/>
                <a:gd name="T32" fmla="*/ 1461 w 4189"/>
                <a:gd name="T33" fmla="*/ 2487 h 4150"/>
                <a:gd name="T34" fmla="*/ 1132 w 4189"/>
                <a:gd name="T35" fmla="*/ 2344 h 4150"/>
                <a:gd name="T36" fmla="*/ 2036 w 4189"/>
                <a:gd name="T37" fmla="*/ 2828 h 4150"/>
                <a:gd name="T38" fmla="*/ 2098 w 4189"/>
                <a:gd name="T39" fmla="*/ 3182 h 4150"/>
                <a:gd name="T40" fmla="*/ 3153 w 4189"/>
                <a:gd name="T41" fmla="*/ 2121 h 4150"/>
                <a:gd name="T42" fmla="*/ 3271 w 4189"/>
                <a:gd name="T43" fmla="*/ 1840 h 4150"/>
                <a:gd name="T44" fmla="*/ 3240 w 4189"/>
                <a:gd name="T45" fmla="*/ 1519 h 4150"/>
                <a:gd name="T46" fmla="*/ 1663 w 4189"/>
                <a:gd name="T47" fmla="*/ 2314 h 4150"/>
                <a:gd name="T48" fmla="*/ 1898 w 4189"/>
                <a:gd name="T49" fmla="*/ 2568 h 4150"/>
                <a:gd name="T50" fmla="*/ 3069 w 4189"/>
                <a:gd name="T51" fmla="*/ 1214 h 4150"/>
                <a:gd name="T52" fmla="*/ 2802 w 4189"/>
                <a:gd name="T53" fmla="*/ 1001 h 4150"/>
                <a:gd name="T54" fmla="*/ 2220 w 4189"/>
                <a:gd name="T55" fmla="*/ 935 h 4150"/>
                <a:gd name="T56" fmla="*/ 997 w 4189"/>
                <a:gd name="T57" fmla="*/ 2070 h 4150"/>
                <a:gd name="T58" fmla="*/ 2607 w 4189"/>
                <a:gd name="T59" fmla="*/ 926 h 4150"/>
                <a:gd name="T60" fmla="*/ 3008 w 4189"/>
                <a:gd name="T61" fmla="*/ 263 h 4150"/>
                <a:gd name="T62" fmla="*/ 2733 w 4189"/>
                <a:gd name="T63" fmla="*/ 354 h 4150"/>
                <a:gd name="T64" fmla="*/ 2595 w 4189"/>
                <a:gd name="T65" fmla="*/ 658 h 4150"/>
                <a:gd name="T66" fmla="*/ 2995 w 4189"/>
                <a:gd name="T67" fmla="*/ 810 h 4150"/>
                <a:gd name="T68" fmla="*/ 3320 w 4189"/>
                <a:gd name="T69" fmla="*/ 1110 h 4150"/>
                <a:gd name="T70" fmla="*/ 3506 w 4189"/>
                <a:gd name="T71" fmla="*/ 1493 h 4150"/>
                <a:gd name="T72" fmla="*/ 3536 w 4189"/>
                <a:gd name="T73" fmla="*/ 1747 h 4150"/>
                <a:gd name="T74" fmla="*/ 3891 w 4189"/>
                <a:gd name="T75" fmla="*/ 1316 h 4150"/>
                <a:gd name="T76" fmla="*/ 3918 w 4189"/>
                <a:gd name="T77" fmla="*/ 985 h 4150"/>
                <a:gd name="T78" fmla="*/ 3769 w 4189"/>
                <a:gd name="T79" fmla="*/ 641 h 4150"/>
                <a:gd name="T80" fmla="*/ 3482 w 4189"/>
                <a:gd name="T81" fmla="*/ 378 h 4150"/>
                <a:gd name="T82" fmla="*/ 3140 w 4189"/>
                <a:gd name="T83" fmla="*/ 263 h 4150"/>
                <a:gd name="T84" fmla="*/ 3320 w 4189"/>
                <a:gd name="T85" fmla="*/ 32 h 4150"/>
                <a:gd name="T86" fmla="*/ 3711 w 4189"/>
                <a:gd name="T87" fmla="*/ 218 h 4150"/>
                <a:gd name="T88" fmla="*/ 4010 w 4189"/>
                <a:gd name="T89" fmla="*/ 531 h 4150"/>
                <a:gd name="T90" fmla="*/ 4165 w 4189"/>
                <a:gd name="T91" fmla="*/ 893 h 4150"/>
                <a:gd name="T92" fmla="*/ 4176 w 4189"/>
                <a:gd name="T93" fmla="*/ 1260 h 4150"/>
                <a:gd name="T94" fmla="*/ 4038 w 4189"/>
                <a:gd name="T95" fmla="*/ 1594 h 4150"/>
                <a:gd name="T96" fmla="*/ 1862 w 4189"/>
                <a:gd name="T97" fmla="*/ 3771 h 4150"/>
                <a:gd name="T98" fmla="*/ 606 w 4189"/>
                <a:gd name="T99" fmla="*/ 4126 h 4150"/>
                <a:gd name="T100" fmla="*/ 519 w 4189"/>
                <a:gd name="T101" fmla="*/ 4144 h 4150"/>
                <a:gd name="T102" fmla="*/ 337 w 4189"/>
                <a:gd name="T103" fmla="*/ 4134 h 4150"/>
                <a:gd name="T104" fmla="*/ 95 w 4189"/>
                <a:gd name="T105" fmla="*/ 3974 h 4150"/>
                <a:gd name="T106" fmla="*/ 0 w 4189"/>
                <a:gd name="T107" fmla="*/ 3697 h 4150"/>
                <a:gd name="T108" fmla="*/ 13 w 4189"/>
                <a:gd name="T109" fmla="*/ 3594 h 4150"/>
                <a:gd name="T110" fmla="*/ 345 w 4189"/>
                <a:gd name="T111" fmla="*/ 2410 h 4150"/>
                <a:gd name="T112" fmla="*/ 1813 w 4189"/>
                <a:gd name="T113" fmla="*/ 887 h 4150"/>
                <a:gd name="T114" fmla="*/ 1819 w 4189"/>
                <a:gd name="T115" fmla="*/ 881 h 4150"/>
                <a:gd name="T116" fmla="*/ 2635 w 4189"/>
                <a:gd name="T117" fmla="*/ 110 h 4150"/>
                <a:gd name="T118" fmla="*/ 2992 w 4189"/>
                <a:gd name="T119" fmla="*/ 3 h 4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89" h="4150">
                  <a:moveTo>
                    <a:pt x="412" y="3129"/>
                  </a:moveTo>
                  <a:lnTo>
                    <a:pt x="274" y="3624"/>
                  </a:lnTo>
                  <a:lnTo>
                    <a:pt x="273" y="3634"/>
                  </a:lnTo>
                  <a:lnTo>
                    <a:pt x="269" y="3649"/>
                  </a:lnTo>
                  <a:lnTo>
                    <a:pt x="266" y="3665"/>
                  </a:lnTo>
                  <a:lnTo>
                    <a:pt x="263" y="3682"/>
                  </a:lnTo>
                  <a:lnTo>
                    <a:pt x="262" y="3697"/>
                  </a:lnTo>
                  <a:lnTo>
                    <a:pt x="266" y="3735"/>
                  </a:lnTo>
                  <a:lnTo>
                    <a:pt x="277" y="3771"/>
                  </a:lnTo>
                  <a:lnTo>
                    <a:pt x="296" y="3804"/>
                  </a:lnTo>
                  <a:lnTo>
                    <a:pt x="318" y="3833"/>
                  </a:lnTo>
                  <a:lnTo>
                    <a:pt x="348" y="3857"/>
                  </a:lnTo>
                  <a:lnTo>
                    <a:pt x="381" y="3874"/>
                  </a:lnTo>
                  <a:lnTo>
                    <a:pt x="417" y="3886"/>
                  </a:lnTo>
                  <a:lnTo>
                    <a:pt x="456" y="3890"/>
                  </a:lnTo>
                  <a:lnTo>
                    <a:pt x="476" y="3889"/>
                  </a:lnTo>
                  <a:lnTo>
                    <a:pt x="496" y="3885"/>
                  </a:lnTo>
                  <a:lnTo>
                    <a:pt x="517" y="3881"/>
                  </a:lnTo>
                  <a:lnTo>
                    <a:pt x="534" y="3877"/>
                  </a:lnTo>
                  <a:lnTo>
                    <a:pt x="545" y="3874"/>
                  </a:lnTo>
                  <a:lnTo>
                    <a:pt x="1033" y="3747"/>
                  </a:lnTo>
                  <a:lnTo>
                    <a:pt x="1032" y="3691"/>
                  </a:lnTo>
                  <a:lnTo>
                    <a:pt x="1025" y="3633"/>
                  </a:lnTo>
                  <a:lnTo>
                    <a:pt x="1012" y="3576"/>
                  </a:lnTo>
                  <a:lnTo>
                    <a:pt x="992" y="3519"/>
                  </a:lnTo>
                  <a:lnTo>
                    <a:pt x="966" y="3463"/>
                  </a:lnTo>
                  <a:lnTo>
                    <a:pt x="934" y="3409"/>
                  </a:lnTo>
                  <a:lnTo>
                    <a:pt x="895" y="3357"/>
                  </a:lnTo>
                  <a:lnTo>
                    <a:pt x="850" y="3308"/>
                  </a:lnTo>
                  <a:lnTo>
                    <a:pt x="800" y="3264"/>
                  </a:lnTo>
                  <a:lnTo>
                    <a:pt x="750" y="3226"/>
                  </a:lnTo>
                  <a:lnTo>
                    <a:pt x="696" y="3195"/>
                  </a:lnTo>
                  <a:lnTo>
                    <a:pt x="640" y="3170"/>
                  </a:lnTo>
                  <a:lnTo>
                    <a:pt x="583" y="3150"/>
                  </a:lnTo>
                  <a:lnTo>
                    <a:pt x="526" y="3137"/>
                  </a:lnTo>
                  <a:lnTo>
                    <a:pt x="470" y="3130"/>
                  </a:lnTo>
                  <a:lnTo>
                    <a:pt x="412" y="3129"/>
                  </a:lnTo>
                  <a:close/>
                  <a:moveTo>
                    <a:pt x="997" y="2330"/>
                  </a:moveTo>
                  <a:lnTo>
                    <a:pt x="932" y="2333"/>
                  </a:lnTo>
                  <a:lnTo>
                    <a:pt x="866" y="2341"/>
                  </a:lnTo>
                  <a:lnTo>
                    <a:pt x="804" y="2356"/>
                  </a:lnTo>
                  <a:lnTo>
                    <a:pt x="743" y="2377"/>
                  </a:lnTo>
                  <a:lnTo>
                    <a:pt x="685" y="2405"/>
                  </a:lnTo>
                  <a:lnTo>
                    <a:pt x="632" y="2439"/>
                  </a:lnTo>
                  <a:lnTo>
                    <a:pt x="610" y="2467"/>
                  </a:lnTo>
                  <a:lnTo>
                    <a:pt x="593" y="2498"/>
                  </a:lnTo>
                  <a:lnTo>
                    <a:pt x="581" y="2528"/>
                  </a:lnTo>
                  <a:lnTo>
                    <a:pt x="450" y="2996"/>
                  </a:lnTo>
                  <a:lnTo>
                    <a:pt x="517" y="3002"/>
                  </a:lnTo>
                  <a:lnTo>
                    <a:pt x="582" y="3013"/>
                  </a:lnTo>
                  <a:lnTo>
                    <a:pt x="648" y="3033"/>
                  </a:lnTo>
                  <a:lnTo>
                    <a:pt x="712" y="3057"/>
                  </a:lnTo>
                  <a:lnTo>
                    <a:pt x="774" y="3089"/>
                  </a:lnTo>
                  <a:lnTo>
                    <a:pt x="834" y="3125"/>
                  </a:lnTo>
                  <a:lnTo>
                    <a:pt x="890" y="3169"/>
                  </a:lnTo>
                  <a:lnTo>
                    <a:pt x="942" y="3216"/>
                  </a:lnTo>
                  <a:lnTo>
                    <a:pt x="993" y="3271"/>
                  </a:lnTo>
                  <a:lnTo>
                    <a:pt x="1037" y="3329"/>
                  </a:lnTo>
                  <a:lnTo>
                    <a:pt x="1075" y="3390"/>
                  </a:lnTo>
                  <a:lnTo>
                    <a:pt x="1106" y="3453"/>
                  </a:lnTo>
                  <a:lnTo>
                    <a:pt x="1128" y="3518"/>
                  </a:lnTo>
                  <a:lnTo>
                    <a:pt x="1146" y="3583"/>
                  </a:lnTo>
                  <a:lnTo>
                    <a:pt x="1157" y="3649"/>
                  </a:lnTo>
                  <a:lnTo>
                    <a:pt x="1162" y="3714"/>
                  </a:lnTo>
                  <a:lnTo>
                    <a:pt x="1645" y="3588"/>
                  </a:lnTo>
                  <a:lnTo>
                    <a:pt x="1669" y="3579"/>
                  </a:lnTo>
                  <a:lnTo>
                    <a:pt x="1692" y="3568"/>
                  </a:lnTo>
                  <a:lnTo>
                    <a:pt x="1732" y="3518"/>
                  </a:lnTo>
                  <a:lnTo>
                    <a:pt x="1766" y="3463"/>
                  </a:lnTo>
                  <a:lnTo>
                    <a:pt x="1793" y="3406"/>
                  </a:lnTo>
                  <a:lnTo>
                    <a:pt x="1813" y="3348"/>
                  </a:lnTo>
                  <a:lnTo>
                    <a:pt x="1827" y="3285"/>
                  </a:lnTo>
                  <a:lnTo>
                    <a:pt x="1835" y="3222"/>
                  </a:lnTo>
                  <a:lnTo>
                    <a:pt x="1837" y="3157"/>
                  </a:lnTo>
                  <a:lnTo>
                    <a:pt x="1833" y="3090"/>
                  </a:lnTo>
                  <a:lnTo>
                    <a:pt x="1822" y="3024"/>
                  </a:lnTo>
                  <a:lnTo>
                    <a:pt x="1805" y="2958"/>
                  </a:lnTo>
                  <a:lnTo>
                    <a:pt x="1782" y="2891"/>
                  </a:lnTo>
                  <a:lnTo>
                    <a:pt x="1754" y="2828"/>
                  </a:lnTo>
                  <a:lnTo>
                    <a:pt x="1719" y="2764"/>
                  </a:lnTo>
                  <a:lnTo>
                    <a:pt x="1677" y="2702"/>
                  </a:lnTo>
                  <a:lnTo>
                    <a:pt x="1631" y="2642"/>
                  </a:lnTo>
                  <a:lnTo>
                    <a:pt x="1578" y="2586"/>
                  </a:lnTo>
                  <a:lnTo>
                    <a:pt x="1521" y="2533"/>
                  </a:lnTo>
                  <a:lnTo>
                    <a:pt x="1461" y="2487"/>
                  </a:lnTo>
                  <a:lnTo>
                    <a:pt x="1398" y="2446"/>
                  </a:lnTo>
                  <a:lnTo>
                    <a:pt x="1332" y="2411"/>
                  </a:lnTo>
                  <a:lnTo>
                    <a:pt x="1266" y="2383"/>
                  </a:lnTo>
                  <a:lnTo>
                    <a:pt x="1199" y="2361"/>
                  </a:lnTo>
                  <a:lnTo>
                    <a:pt x="1132" y="2344"/>
                  </a:lnTo>
                  <a:lnTo>
                    <a:pt x="1064" y="2334"/>
                  </a:lnTo>
                  <a:lnTo>
                    <a:pt x="997" y="2330"/>
                  </a:lnTo>
                  <a:close/>
                  <a:moveTo>
                    <a:pt x="3240" y="1519"/>
                  </a:moveTo>
                  <a:lnTo>
                    <a:pt x="2001" y="2746"/>
                  </a:lnTo>
                  <a:lnTo>
                    <a:pt x="2036" y="2828"/>
                  </a:lnTo>
                  <a:lnTo>
                    <a:pt x="2064" y="2913"/>
                  </a:lnTo>
                  <a:lnTo>
                    <a:pt x="2084" y="2999"/>
                  </a:lnTo>
                  <a:lnTo>
                    <a:pt x="2097" y="3085"/>
                  </a:lnTo>
                  <a:lnTo>
                    <a:pt x="2098" y="3134"/>
                  </a:lnTo>
                  <a:lnTo>
                    <a:pt x="2098" y="3182"/>
                  </a:lnTo>
                  <a:lnTo>
                    <a:pt x="3110" y="2173"/>
                  </a:lnTo>
                  <a:lnTo>
                    <a:pt x="3107" y="2171"/>
                  </a:lnTo>
                  <a:lnTo>
                    <a:pt x="3109" y="2170"/>
                  </a:lnTo>
                  <a:lnTo>
                    <a:pt x="3111" y="2169"/>
                  </a:lnTo>
                  <a:lnTo>
                    <a:pt x="3153" y="2121"/>
                  </a:lnTo>
                  <a:lnTo>
                    <a:pt x="3189" y="2070"/>
                  </a:lnTo>
                  <a:lnTo>
                    <a:pt x="3219" y="2017"/>
                  </a:lnTo>
                  <a:lnTo>
                    <a:pt x="3243" y="1960"/>
                  </a:lnTo>
                  <a:lnTo>
                    <a:pt x="3260" y="1901"/>
                  </a:lnTo>
                  <a:lnTo>
                    <a:pt x="3271" y="1840"/>
                  </a:lnTo>
                  <a:lnTo>
                    <a:pt x="3276" y="1777"/>
                  </a:lnTo>
                  <a:lnTo>
                    <a:pt x="3276" y="1714"/>
                  </a:lnTo>
                  <a:lnTo>
                    <a:pt x="3269" y="1649"/>
                  </a:lnTo>
                  <a:lnTo>
                    <a:pt x="3257" y="1584"/>
                  </a:lnTo>
                  <a:lnTo>
                    <a:pt x="3240" y="1519"/>
                  </a:lnTo>
                  <a:close/>
                  <a:moveTo>
                    <a:pt x="2743" y="974"/>
                  </a:moveTo>
                  <a:lnTo>
                    <a:pt x="1495" y="2210"/>
                  </a:lnTo>
                  <a:lnTo>
                    <a:pt x="1553" y="2242"/>
                  </a:lnTo>
                  <a:lnTo>
                    <a:pt x="1608" y="2277"/>
                  </a:lnTo>
                  <a:lnTo>
                    <a:pt x="1663" y="2314"/>
                  </a:lnTo>
                  <a:lnTo>
                    <a:pt x="1714" y="2357"/>
                  </a:lnTo>
                  <a:lnTo>
                    <a:pt x="1763" y="2402"/>
                  </a:lnTo>
                  <a:lnTo>
                    <a:pt x="1813" y="2455"/>
                  </a:lnTo>
                  <a:lnTo>
                    <a:pt x="1857" y="2511"/>
                  </a:lnTo>
                  <a:lnTo>
                    <a:pt x="1898" y="2568"/>
                  </a:lnTo>
                  <a:lnTo>
                    <a:pt x="1937" y="2626"/>
                  </a:lnTo>
                  <a:lnTo>
                    <a:pt x="3186" y="1389"/>
                  </a:lnTo>
                  <a:lnTo>
                    <a:pt x="3152" y="1329"/>
                  </a:lnTo>
                  <a:lnTo>
                    <a:pt x="3113" y="1269"/>
                  </a:lnTo>
                  <a:lnTo>
                    <a:pt x="3069" y="1214"/>
                  </a:lnTo>
                  <a:lnTo>
                    <a:pt x="3019" y="1159"/>
                  </a:lnTo>
                  <a:lnTo>
                    <a:pt x="2967" y="1113"/>
                  </a:lnTo>
                  <a:lnTo>
                    <a:pt x="2915" y="1070"/>
                  </a:lnTo>
                  <a:lnTo>
                    <a:pt x="2858" y="1033"/>
                  </a:lnTo>
                  <a:lnTo>
                    <a:pt x="2802" y="1001"/>
                  </a:lnTo>
                  <a:lnTo>
                    <a:pt x="2743" y="974"/>
                  </a:lnTo>
                  <a:close/>
                  <a:moveTo>
                    <a:pt x="2409" y="903"/>
                  </a:moveTo>
                  <a:lnTo>
                    <a:pt x="2344" y="907"/>
                  </a:lnTo>
                  <a:lnTo>
                    <a:pt x="2281" y="918"/>
                  </a:lnTo>
                  <a:lnTo>
                    <a:pt x="2220" y="935"/>
                  </a:lnTo>
                  <a:lnTo>
                    <a:pt x="2162" y="958"/>
                  </a:lnTo>
                  <a:lnTo>
                    <a:pt x="2106" y="987"/>
                  </a:lnTo>
                  <a:lnTo>
                    <a:pt x="2054" y="1023"/>
                  </a:lnTo>
                  <a:lnTo>
                    <a:pt x="2005" y="1064"/>
                  </a:lnTo>
                  <a:lnTo>
                    <a:pt x="997" y="2070"/>
                  </a:lnTo>
                  <a:lnTo>
                    <a:pt x="1092" y="2076"/>
                  </a:lnTo>
                  <a:lnTo>
                    <a:pt x="1187" y="2092"/>
                  </a:lnTo>
                  <a:lnTo>
                    <a:pt x="1281" y="2116"/>
                  </a:lnTo>
                  <a:lnTo>
                    <a:pt x="1373" y="2147"/>
                  </a:lnTo>
                  <a:lnTo>
                    <a:pt x="2607" y="926"/>
                  </a:lnTo>
                  <a:lnTo>
                    <a:pt x="2540" y="913"/>
                  </a:lnTo>
                  <a:lnTo>
                    <a:pt x="2474" y="905"/>
                  </a:lnTo>
                  <a:lnTo>
                    <a:pt x="2409" y="903"/>
                  </a:lnTo>
                  <a:close/>
                  <a:moveTo>
                    <a:pt x="3070" y="260"/>
                  </a:moveTo>
                  <a:lnTo>
                    <a:pt x="3008" y="263"/>
                  </a:lnTo>
                  <a:lnTo>
                    <a:pt x="2948" y="271"/>
                  </a:lnTo>
                  <a:lnTo>
                    <a:pt x="2891" y="284"/>
                  </a:lnTo>
                  <a:lnTo>
                    <a:pt x="2836" y="302"/>
                  </a:lnTo>
                  <a:lnTo>
                    <a:pt x="2783" y="326"/>
                  </a:lnTo>
                  <a:lnTo>
                    <a:pt x="2733" y="354"/>
                  </a:lnTo>
                  <a:lnTo>
                    <a:pt x="2687" y="389"/>
                  </a:lnTo>
                  <a:lnTo>
                    <a:pt x="2644" y="426"/>
                  </a:lnTo>
                  <a:lnTo>
                    <a:pt x="2427" y="642"/>
                  </a:lnTo>
                  <a:lnTo>
                    <a:pt x="2512" y="646"/>
                  </a:lnTo>
                  <a:lnTo>
                    <a:pt x="2595" y="658"/>
                  </a:lnTo>
                  <a:lnTo>
                    <a:pt x="2678" y="675"/>
                  </a:lnTo>
                  <a:lnTo>
                    <a:pt x="2759" y="699"/>
                  </a:lnTo>
                  <a:lnTo>
                    <a:pt x="2840" y="731"/>
                  </a:lnTo>
                  <a:lnTo>
                    <a:pt x="2919" y="768"/>
                  </a:lnTo>
                  <a:lnTo>
                    <a:pt x="2995" y="810"/>
                  </a:lnTo>
                  <a:lnTo>
                    <a:pt x="3067" y="861"/>
                  </a:lnTo>
                  <a:lnTo>
                    <a:pt x="3137" y="915"/>
                  </a:lnTo>
                  <a:lnTo>
                    <a:pt x="3203" y="976"/>
                  </a:lnTo>
                  <a:lnTo>
                    <a:pt x="3264" y="1041"/>
                  </a:lnTo>
                  <a:lnTo>
                    <a:pt x="3320" y="1110"/>
                  </a:lnTo>
                  <a:lnTo>
                    <a:pt x="3370" y="1182"/>
                  </a:lnTo>
                  <a:lnTo>
                    <a:pt x="3414" y="1256"/>
                  </a:lnTo>
                  <a:lnTo>
                    <a:pt x="3452" y="1333"/>
                  </a:lnTo>
                  <a:lnTo>
                    <a:pt x="3482" y="1413"/>
                  </a:lnTo>
                  <a:lnTo>
                    <a:pt x="3506" y="1493"/>
                  </a:lnTo>
                  <a:lnTo>
                    <a:pt x="3525" y="1576"/>
                  </a:lnTo>
                  <a:lnTo>
                    <a:pt x="3536" y="1659"/>
                  </a:lnTo>
                  <a:lnTo>
                    <a:pt x="3537" y="1688"/>
                  </a:lnTo>
                  <a:lnTo>
                    <a:pt x="3536" y="1718"/>
                  </a:lnTo>
                  <a:lnTo>
                    <a:pt x="3536" y="1747"/>
                  </a:lnTo>
                  <a:lnTo>
                    <a:pt x="3756" y="1527"/>
                  </a:lnTo>
                  <a:lnTo>
                    <a:pt x="3798" y="1479"/>
                  </a:lnTo>
                  <a:lnTo>
                    <a:pt x="3836" y="1428"/>
                  </a:lnTo>
                  <a:lnTo>
                    <a:pt x="3867" y="1373"/>
                  </a:lnTo>
                  <a:lnTo>
                    <a:pt x="3891" y="1316"/>
                  </a:lnTo>
                  <a:lnTo>
                    <a:pt x="3910" y="1255"/>
                  </a:lnTo>
                  <a:lnTo>
                    <a:pt x="3922" y="1191"/>
                  </a:lnTo>
                  <a:lnTo>
                    <a:pt x="3927" y="1126"/>
                  </a:lnTo>
                  <a:lnTo>
                    <a:pt x="3926" y="1058"/>
                  </a:lnTo>
                  <a:lnTo>
                    <a:pt x="3918" y="985"/>
                  </a:lnTo>
                  <a:lnTo>
                    <a:pt x="3902" y="914"/>
                  </a:lnTo>
                  <a:lnTo>
                    <a:pt x="3879" y="842"/>
                  </a:lnTo>
                  <a:lnTo>
                    <a:pt x="3848" y="773"/>
                  </a:lnTo>
                  <a:lnTo>
                    <a:pt x="3812" y="706"/>
                  </a:lnTo>
                  <a:lnTo>
                    <a:pt x="3769" y="641"/>
                  </a:lnTo>
                  <a:lnTo>
                    <a:pt x="3719" y="577"/>
                  </a:lnTo>
                  <a:lnTo>
                    <a:pt x="3663" y="517"/>
                  </a:lnTo>
                  <a:lnTo>
                    <a:pt x="3606" y="466"/>
                  </a:lnTo>
                  <a:lnTo>
                    <a:pt x="3545" y="419"/>
                  </a:lnTo>
                  <a:lnTo>
                    <a:pt x="3482" y="378"/>
                  </a:lnTo>
                  <a:lnTo>
                    <a:pt x="3417" y="342"/>
                  </a:lnTo>
                  <a:lnTo>
                    <a:pt x="3350" y="313"/>
                  </a:lnTo>
                  <a:lnTo>
                    <a:pt x="3280" y="290"/>
                  </a:lnTo>
                  <a:lnTo>
                    <a:pt x="3211" y="273"/>
                  </a:lnTo>
                  <a:lnTo>
                    <a:pt x="3140" y="263"/>
                  </a:lnTo>
                  <a:lnTo>
                    <a:pt x="3070" y="260"/>
                  </a:lnTo>
                  <a:close/>
                  <a:moveTo>
                    <a:pt x="3070" y="0"/>
                  </a:moveTo>
                  <a:lnTo>
                    <a:pt x="3154" y="4"/>
                  </a:lnTo>
                  <a:lnTo>
                    <a:pt x="3237" y="15"/>
                  </a:lnTo>
                  <a:lnTo>
                    <a:pt x="3320" y="32"/>
                  </a:lnTo>
                  <a:lnTo>
                    <a:pt x="3402" y="56"/>
                  </a:lnTo>
                  <a:lnTo>
                    <a:pt x="3484" y="88"/>
                  </a:lnTo>
                  <a:lnTo>
                    <a:pt x="3561" y="125"/>
                  </a:lnTo>
                  <a:lnTo>
                    <a:pt x="3638" y="168"/>
                  </a:lnTo>
                  <a:lnTo>
                    <a:pt x="3711" y="218"/>
                  </a:lnTo>
                  <a:lnTo>
                    <a:pt x="3782" y="273"/>
                  </a:lnTo>
                  <a:lnTo>
                    <a:pt x="3848" y="334"/>
                  </a:lnTo>
                  <a:lnTo>
                    <a:pt x="3908" y="398"/>
                  </a:lnTo>
                  <a:lnTo>
                    <a:pt x="3962" y="463"/>
                  </a:lnTo>
                  <a:lnTo>
                    <a:pt x="4010" y="531"/>
                  </a:lnTo>
                  <a:lnTo>
                    <a:pt x="4053" y="601"/>
                  </a:lnTo>
                  <a:lnTo>
                    <a:pt x="4089" y="672"/>
                  </a:lnTo>
                  <a:lnTo>
                    <a:pt x="4120" y="744"/>
                  </a:lnTo>
                  <a:lnTo>
                    <a:pt x="4145" y="818"/>
                  </a:lnTo>
                  <a:lnTo>
                    <a:pt x="4165" y="893"/>
                  </a:lnTo>
                  <a:lnTo>
                    <a:pt x="4179" y="967"/>
                  </a:lnTo>
                  <a:lnTo>
                    <a:pt x="4187" y="1041"/>
                  </a:lnTo>
                  <a:lnTo>
                    <a:pt x="4189" y="1115"/>
                  </a:lnTo>
                  <a:lnTo>
                    <a:pt x="4185" y="1188"/>
                  </a:lnTo>
                  <a:lnTo>
                    <a:pt x="4176" y="1260"/>
                  </a:lnTo>
                  <a:lnTo>
                    <a:pt x="4160" y="1332"/>
                  </a:lnTo>
                  <a:lnTo>
                    <a:pt x="4139" y="1401"/>
                  </a:lnTo>
                  <a:lnTo>
                    <a:pt x="4112" y="1468"/>
                  </a:lnTo>
                  <a:lnTo>
                    <a:pt x="4078" y="1532"/>
                  </a:lnTo>
                  <a:lnTo>
                    <a:pt x="4038" y="1594"/>
                  </a:lnTo>
                  <a:lnTo>
                    <a:pt x="3993" y="1654"/>
                  </a:lnTo>
                  <a:lnTo>
                    <a:pt x="3942" y="1710"/>
                  </a:lnTo>
                  <a:lnTo>
                    <a:pt x="1944" y="3705"/>
                  </a:lnTo>
                  <a:lnTo>
                    <a:pt x="1904" y="3740"/>
                  </a:lnTo>
                  <a:lnTo>
                    <a:pt x="1862" y="3771"/>
                  </a:lnTo>
                  <a:lnTo>
                    <a:pt x="1817" y="3797"/>
                  </a:lnTo>
                  <a:lnTo>
                    <a:pt x="1770" y="3819"/>
                  </a:lnTo>
                  <a:lnTo>
                    <a:pt x="1720" y="3837"/>
                  </a:lnTo>
                  <a:lnTo>
                    <a:pt x="610" y="4125"/>
                  </a:lnTo>
                  <a:lnTo>
                    <a:pt x="606" y="4126"/>
                  </a:lnTo>
                  <a:lnTo>
                    <a:pt x="596" y="4129"/>
                  </a:lnTo>
                  <a:lnTo>
                    <a:pt x="581" y="4132"/>
                  </a:lnTo>
                  <a:lnTo>
                    <a:pt x="562" y="4136"/>
                  </a:lnTo>
                  <a:lnTo>
                    <a:pt x="541" y="4140"/>
                  </a:lnTo>
                  <a:lnTo>
                    <a:pt x="519" y="4144"/>
                  </a:lnTo>
                  <a:lnTo>
                    <a:pt x="498" y="4148"/>
                  </a:lnTo>
                  <a:lnTo>
                    <a:pt x="478" y="4149"/>
                  </a:lnTo>
                  <a:lnTo>
                    <a:pt x="459" y="4150"/>
                  </a:lnTo>
                  <a:lnTo>
                    <a:pt x="396" y="4146"/>
                  </a:lnTo>
                  <a:lnTo>
                    <a:pt x="337" y="4134"/>
                  </a:lnTo>
                  <a:lnTo>
                    <a:pt x="280" y="4114"/>
                  </a:lnTo>
                  <a:lnTo>
                    <a:pt x="227" y="4088"/>
                  </a:lnTo>
                  <a:lnTo>
                    <a:pt x="178" y="4056"/>
                  </a:lnTo>
                  <a:lnTo>
                    <a:pt x="134" y="4018"/>
                  </a:lnTo>
                  <a:lnTo>
                    <a:pt x="95" y="3974"/>
                  </a:lnTo>
                  <a:lnTo>
                    <a:pt x="63" y="3925"/>
                  </a:lnTo>
                  <a:lnTo>
                    <a:pt x="36" y="3873"/>
                  </a:lnTo>
                  <a:lnTo>
                    <a:pt x="16" y="3817"/>
                  </a:lnTo>
                  <a:lnTo>
                    <a:pt x="4" y="3758"/>
                  </a:lnTo>
                  <a:lnTo>
                    <a:pt x="0" y="3697"/>
                  </a:lnTo>
                  <a:lnTo>
                    <a:pt x="1" y="3678"/>
                  </a:lnTo>
                  <a:lnTo>
                    <a:pt x="2" y="3657"/>
                  </a:lnTo>
                  <a:lnTo>
                    <a:pt x="6" y="3636"/>
                  </a:lnTo>
                  <a:lnTo>
                    <a:pt x="10" y="3613"/>
                  </a:lnTo>
                  <a:lnTo>
                    <a:pt x="13" y="3594"/>
                  </a:lnTo>
                  <a:lnTo>
                    <a:pt x="17" y="3579"/>
                  </a:lnTo>
                  <a:lnTo>
                    <a:pt x="20" y="3567"/>
                  </a:lnTo>
                  <a:lnTo>
                    <a:pt x="20" y="3563"/>
                  </a:lnTo>
                  <a:lnTo>
                    <a:pt x="328" y="2459"/>
                  </a:lnTo>
                  <a:lnTo>
                    <a:pt x="345" y="2410"/>
                  </a:lnTo>
                  <a:lnTo>
                    <a:pt x="368" y="2362"/>
                  </a:lnTo>
                  <a:lnTo>
                    <a:pt x="393" y="2318"/>
                  </a:lnTo>
                  <a:lnTo>
                    <a:pt x="425" y="2276"/>
                  </a:lnTo>
                  <a:lnTo>
                    <a:pt x="460" y="2238"/>
                  </a:lnTo>
                  <a:lnTo>
                    <a:pt x="1813" y="887"/>
                  </a:lnTo>
                  <a:lnTo>
                    <a:pt x="1813" y="887"/>
                  </a:lnTo>
                  <a:lnTo>
                    <a:pt x="1814" y="886"/>
                  </a:lnTo>
                  <a:lnTo>
                    <a:pt x="1815" y="885"/>
                  </a:lnTo>
                  <a:lnTo>
                    <a:pt x="1817" y="882"/>
                  </a:lnTo>
                  <a:lnTo>
                    <a:pt x="1819" y="881"/>
                  </a:lnTo>
                  <a:lnTo>
                    <a:pt x="1821" y="879"/>
                  </a:lnTo>
                  <a:lnTo>
                    <a:pt x="2458" y="243"/>
                  </a:lnTo>
                  <a:lnTo>
                    <a:pt x="2513" y="194"/>
                  </a:lnTo>
                  <a:lnTo>
                    <a:pt x="2572" y="150"/>
                  </a:lnTo>
                  <a:lnTo>
                    <a:pt x="2635" y="110"/>
                  </a:lnTo>
                  <a:lnTo>
                    <a:pt x="2700" y="77"/>
                  </a:lnTo>
                  <a:lnTo>
                    <a:pt x="2770" y="50"/>
                  </a:lnTo>
                  <a:lnTo>
                    <a:pt x="2842" y="28"/>
                  </a:lnTo>
                  <a:lnTo>
                    <a:pt x="2916" y="12"/>
                  </a:lnTo>
                  <a:lnTo>
                    <a:pt x="2992" y="3"/>
                  </a:lnTo>
                  <a:lnTo>
                    <a:pt x="307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ru-RU" sz="360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3" name="Rectangle 30"/>
            <p:cNvSpPr/>
            <p:nvPr/>
          </p:nvSpPr>
          <p:spPr>
            <a:xfrm>
              <a:off x="5316678" y="4201122"/>
              <a:ext cx="95778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微软雅黑" panose="020B0503020204020204" charset="-122"/>
                  <a:cs typeface="Open Sans" panose="020B0606030504020204" pitchFamily="34" charset="0"/>
                  <a:sym typeface="微软雅黑" panose="020B0503020204020204" charset="-122"/>
                </a:rPr>
                <a:t>因变量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微软雅黑" panose="020B050302020402020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375555" y="4600941"/>
            <a:ext cx="1641317" cy="461665"/>
            <a:chOff x="7717632" y="3555627"/>
            <a:chExt cx="1641317" cy="461665"/>
          </a:xfrm>
        </p:grpSpPr>
        <p:grpSp>
          <p:nvGrpSpPr>
            <p:cNvPr id="61" name="Group 1368"/>
            <p:cNvGrpSpPr>
              <a:grpSpLocks noChangeAspect="1"/>
            </p:cNvGrpSpPr>
            <p:nvPr/>
          </p:nvGrpSpPr>
          <p:grpSpPr bwMode="auto">
            <a:xfrm>
              <a:off x="7717632" y="3555627"/>
              <a:ext cx="465085" cy="461665"/>
              <a:chOff x="2246" y="225"/>
              <a:chExt cx="272" cy="270"/>
            </a:xfrm>
            <a:solidFill>
              <a:srgbClr val="2875C0"/>
            </a:solidFill>
          </p:grpSpPr>
          <p:sp>
            <p:nvSpPr>
              <p:cNvPr id="63" name="Freeform 1370"/>
              <p:cNvSpPr/>
              <p:nvPr/>
            </p:nvSpPr>
            <p:spPr bwMode="auto">
              <a:xfrm>
                <a:off x="2292" y="273"/>
                <a:ext cx="118" cy="25"/>
              </a:xfrm>
              <a:custGeom>
                <a:avLst/>
                <a:gdLst>
                  <a:gd name="T0" fmla="*/ 148 w 1410"/>
                  <a:gd name="T1" fmla="*/ 0 h 295"/>
                  <a:gd name="T2" fmla="*/ 1262 w 1410"/>
                  <a:gd name="T3" fmla="*/ 0 h 295"/>
                  <a:gd name="T4" fmla="*/ 1292 w 1410"/>
                  <a:gd name="T5" fmla="*/ 3 h 295"/>
                  <a:gd name="T6" fmla="*/ 1319 w 1410"/>
                  <a:gd name="T7" fmla="*/ 12 h 295"/>
                  <a:gd name="T8" fmla="*/ 1345 w 1410"/>
                  <a:gd name="T9" fmla="*/ 25 h 295"/>
                  <a:gd name="T10" fmla="*/ 1367 w 1410"/>
                  <a:gd name="T11" fmla="*/ 44 h 295"/>
                  <a:gd name="T12" fmla="*/ 1385 w 1410"/>
                  <a:gd name="T13" fmla="*/ 65 h 295"/>
                  <a:gd name="T14" fmla="*/ 1398 w 1410"/>
                  <a:gd name="T15" fmla="*/ 91 h 295"/>
                  <a:gd name="T16" fmla="*/ 1407 w 1410"/>
                  <a:gd name="T17" fmla="*/ 118 h 295"/>
                  <a:gd name="T18" fmla="*/ 1410 w 1410"/>
                  <a:gd name="T19" fmla="*/ 148 h 295"/>
                  <a:gd name="T20" fmla="*/ 1407 w 1410"/>
                  <a:gd name="T21" fmla="*/ 177 h 295"/>
                  <a:gd name="T22" fmla="*/ 1398 w 1410"/>
                  <a:gd name="T23" fmla="*/ 205 h 295"/>
                  <a:gd name="T24" fmla="*/ 1385 w 1410"/>
                  <a:gd name="T25" fmla="*/ 230 h 295"/>
                  <a:gd name="T26" fmla="*/ 1367 w 1410"/>
                  <a:gd name="T27" fmla="*/ 251 h 295"/>
                  <a:gd name="T28" fmla="*/ 1345 w 1410"/>
                  <a:gd name="T29" fmla="*/ 270 h 295"/>
                  <a:gd name="T30" fmla="*/ 1319 w 1410"/>
                  <a:gd name="T31" fmla="*/ 283 h 295"/>
                  <a:gd name="T32" fmla="*/ 1292 w 1410"/>
                  <a:gd name="T33" fmla="*/ 292 h 295"/>
                  <a:gd name="T34" fmla="*/ 1262 w 1410"/>
                  <a:gd name="T35" fmla="*/ 295 h 295"/>
                  <a:gd name="T36" fmla="*/ 148 w 1410"/>
                  <a:gd name="T37" fmla="*/ 295 h 295"/>
                  <a:gd name="T38" fmla="*/ 118 w 1410"/>
                  <a:gd name="T39" fmla="*/ 292 h 295"/>
                  <a:gd name="T40" fmla="*/ 91 w 1410"/>
                  <a:gd name="T41" fmla="*/ 283 h 295"/>
                  <a:gd name="T42" fmla="*/ 65 w 1410"/>
                  <a:gd name="T43" fmla="*/ 270 h 295"/>
                  <a:gd name="T44" fmla="*/ 43 w 1410"/>
                  <a:gd name="T45" fmla="*/ 251 h 295"/>
                  <a:gd name="T46" fmla="*/ 25 w 1410"/>
                  <a:gd name="T47" fmla="*/ 230 h 295"/>
                  <a:gd name="T48" fmla="*/ 12 w 1410"/>
                  <a:gd name="T49" fmla="*/ 205 h 295"/>
                  <a:gd name="T50" fmla="*/ 3 w 1410"/>
                  <a:gd name="T51" fmla="*/ 177 h 295"/>
                  <a:gd name="T52" fmla="*/ 0 w 1410"/>
                  <a:gd name="T53" fmla="*/ 148 h 295"/>
                  <a:gd name="T54" fmla="*/ 3 w 1410"/>
                  <a:gd name="T55" fmla="*/ 118 h 295"/>
                  <a:gd name="T56" fmla="*/ 12 w 1410"/>
                  <a:gd name="T57" fmla="*/ 91 h 295"/>
                  <a:gd name="T58" fmla="*/ 25 w 1410"/>
                  <a:gd name="T59" fmla="*/ 65 h 295"/>
                  <a:gd name="T60" fmla="*/ 43 w 1410"/>
                  <a:gd name="T61" fmla="*/ 44 h 295"/>
                  <a:gd name="T62" fmla="*/ 65 w 1410"/>
                  <a:gd name="T63" fmla="*/ 25 h 295"/>
                  <a:gd name="T64" fmla="*/ 91 w 1410"/>
                  <a:gd name="T65" fmla="*/ 12 h 295"/>
                  <a:gd name="T66" fmla="*/ 118 w 1410"/>
                  <a:gd name="T67" fmla="*/ 3 h 295"/>
                  <a:gd name="T68" fmla="*/ 148 w 1410"/>
                  <a:gd name="T6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10" h="295">
                    <a:moveTo>
                      <a:pt x="148" y="0"/>
                    </a:moveTo>
                    <a:lnTo>
                      <a:pt x="1262" y="0"/>
                    </a:lnTo>
                    <a:lnTo>
                      <a:pt x="1292" y="3"/>
                    </a:lnTo>
                    <a:lnTo>
                      <a:pt x="1319" y="12"/>
                    </a:lnTo>
                    <a:lnTo>
                      <a:pt x="1345" y="25"/>
                    </a:lnTo>
                    <a:lnTo>
                      <a:pt x="1367" y="44"/>
                    </a:lnTo>
                    <a:lnTo>
                      <a:pt x="1385" y="65"/>
                    </a:lnTo>
                    <a:lnTo>
                      <a:pt x="1398" y="91"/>
                    </a:lnTo>
                    <a:lnTo>
                      <a:pt x="1407" y="118"/>
                    </a:lnTo>
                    <a:lnTo>
                      <a:pt x="1410" y="148"/>
                    </a:lnTo>
                    <a:lnTo>
                      <a:pt x="1407" y="177"/>
                    </a:lnTo>
                    <a:lnTo>
                      <a:pt x="1398" y="205"/>
                    </a:lnTo>
                    <a:lnTo>
                      <a:pt x="1385" y="230"/>
                    </a:lnTo>
                    <a:lnTo>
                      <a:pt x="1367" y="251"/>
                    </a:lnTo>
                    <a:lnTo>
                      <a:pt x="1345" y="270"/>
                    </a:lnTo>
                    <a:lnTo>
                      <a:pt x="1319" y="283"/>
                    </a:lnTo>
                    <a:lnTo>
                      <a:pt x="1292" y="292"/>
                    </a:lnTo>
                    <a:lnTo>
                      <a:pt x="1262" y="295"/>
                    </a:lnTo>
                    <a:lnTo>
                      <a:pt x="148" y="295"/>
                    </a:lnTo>
                    <a:lnTo>
                      <a:pt x="118" y="292"/>
                    </a:lnTo>
                    <a:lnTo>
                      <a:pt x="91" y="283"/>
                    </a:lnTo>
                    <a:lnTo>
                      <a:pt x="65" y="270"/>
                    </a:lnTo>
                    <a:lnTo>
                      <a:pt x="43" y="251"/>
                    </a:lnTo>
                    <a:lnTo>
                      <a:pt x="25" y="230"/>
                    </a:lnTo>
                    <a:lnTo>
                      <a:pt x="12" y="205"/>
                    </a:lnTo>
                    <a:lnTo>
                      <a:pt x="3" y="177"/>
                    </a:lnTo>
                    <a:lnTo>
                      <a:pt x="0" y="148"/>
                    </a:lnTo>
                    <a:lnTo>
                      <a:pt x="3" y="118"/>
                    </a:lnTo>
                    <a:lnTo>
                      <a:pt x="12" y="91"/>
                    </a:lnTo>
                    <a:lnTo>
                      <a:pt x="25" y="65"/>
                    </a:lnTo>
                    <a:lnTo>
                      <a:pt x="43" y="44"/>
                    </a:lnTo>
                    <a:lnTo>
                      <a:pt x="65" y="25"/>
                    </a:lnTo>
                    <a:lnTo>
                      <a:pt x="91" y="12"/>
                    </a:lnTo>
                    <a:lnTo>
                      <a:pt x="118" y="3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64" name="Freeform 1371"/>
              <p:cNvSpPr/>
              <p:nvPr/>
            </p:nvSpPr>
            <p:spPr bwMode="auto">
              <a:xfrm>
                <a:off x="2292" y="319"/>
                <a:ext cx="118" cy="25"/>
              </a:xfrm>
              <a:custGeom>
                <a:avLst/>
                <a:gdLst>
                  <a:gd name="T0" fmla="*/ 148 w 1410"/>
                  <a:gd name="T1" fmla="*/ 0 h 295"/>
                  <a:gd name="T2" fmla="*/ 1262 w 1410"/>
                  <a:gd name="T3" fmla="*/ 0 h 295"/>
                  <a:gd name="T4" fmla="*/ 1292 w 1410"/>
                  <a:gd name="T5" fmla="*/ 3 h 295"/>
                  <a:gd name="T6" fmla="*/ 1319 w 1410"/>
                  <a:gd name="T7" fmla="*/ 12 h 295"/>
                  <a:gd name="T8" fmla="*/ 1345 w 1410"/>
                  <a:gd name="T9" fmla="*/ 25 h 295"/>
                  <a:gd name="T10" fmla="*/ 1367 w 1410"/>
                  <a:gd name="T11" fmla="*/ 44 h 295"/>
                  <a:gd name="T12" fmla="*/ 1385 w 1410"/>
                  <a:gd name="T13" fmla="*/ 65 h 295"/>
                  <a:gd name="T14" fmla="*/ 1398 w 1410"/>
                  <a:gd name="T15" fmla="*/ 90 h 295"/>
                  <a:gd name="T16" fmla="*/ 1407 w 1410"/>
                  <a:gd name="T17" fmla="*/ 118 h 295"/>
                  <a:gd name="T18" fmla="*/ 1410 w 1410"/>
                  <a:gd name="T19" fmla="*/ 147 h 295"/>
                  <a:gd name="T20" fmla="*/ 1407 w 1410"/>
                  <a:gd name="T21" fmla="*/ 177 h 295"/>
                  <a:gd name="T22" fmla="*/ 1398 w 1410"/>
                  <a:gd name="T23" fmla="*/ 205 h 295"/>
                  <a:gd name="T24" fmla="*/ 1385 w 1410"/>
                  <a:gd name="T25" fmla="*/ 230 h 295"/>
                  <a:gd name="T26" fmla="*/ 1367 w 1410"/>
                  <a:gd name="T27" fmla="*/ 252 h 295"/>
                  <a:gd name="T28" fmla="*/ 1345 w 1410"/>
                  <a:gd name="T29" fmla="*/ 270 h 295"/>
                  <a:gd name="T30" fmla="*/ 1319 w 1410"/>
                  <a:gd name="T31" fmla="*/ 284 h 295"/>
                  <a:gd name="T32" fmla="*/ 1292 w 1410"/>
                  <a:gd name="T33" fmla="*/ 292 h 295"/>
                  <a:gd name="T34" fmla="*/ 1262 w 1410"/>
                  <a:gd name="T35" fmla="*/ 295 h 295"/>
                  <a:gd name="T36" fmla="*/ 148 w 1410"/>
                  <a:gd name="T37" fmla="*/ 295 h 295"/>
                  <a:gd name="T38" fmla="*/ 118 w 1410"/>
                  <a:gd name="T39" fmla="*/ 292 h 295"/>
                  <a:gd name="T40" fmla="*/ 91 w 1410"/>
                  <a:gd name="T41" fmla="*/ 284 h 295"/>
                  <a:gd name="T42" fmla="*/ 65 w 1410"/>
                  <a:gd name="T43" fmla="*/ 270 h 295"/>
                  <a:gd name="T44" fmla="*/ 43 w 1410"/>
                  <a:gd name="T45" fmla="*/ 252 h 295"/>
                  <a:gd name="T46" fmla="*/ 25 w 1410"/>
                  <a:gd name="T47" fmla="*/ 230 h 295"/>
                  <a:gd name="T48" fmla="*/ 12 w 1410"/>
                  <a:gd name="T49" fmla="*/ 205 h 295"/>
                  <a:gd name="T50" fmla="*/ 3 w 1410"/>
                  <a:gd name="T51" fmla="*/ 177 h 295"/>
                  <a:gd name="T52" fmla="*/ 0 w 1410"/>
                  <a:gd name="T53" fmla="*/ 147 h 295"/>
                  <a:gd name="T54" fmla="*/ 3 w 1410"/>
                  <a:gd name="T55" fmla="*/ 118 h 295"/>
                  <a:gd name="T56" fmla="*/ 12 w 1410"/>
                  <a:gd name="T57" fmla="*/ 90 h 295"/>
                  <a:gd name="T58" fmla="*/ 25 w 1410"/>
                  <a:gd name="T59" fmla="*/ 65 h 295"/>
                  <a:gd name="T60" fmla="*/ 43 w 1410"/>
                  <a:gd name="T61" fmla="*/ 44 h 295"/>
                  <a:gd name="T62" fmla="*/ 65 w 1410"/>
                  <a:gd name="T63" fmla="*/ 25 h 295"/>
                  <a:gd name="T64" fmla="*/ 91 w 1410"/>
                  <a:gd name="T65" fmla="*/ 12 h 295"/>
                  <a:gd name="T66" fmla="*/ 118 w 1410"/>
                  <a:gd name="T67" fmla="*/ 3 h 295"/>
                  <a:gd name="T68" fmla="*/ 148 w 1410"/>
                  <a:gd name="T6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10" h="295">
                    <a:moveTo>
                      <a:pt x="148" y="0"/>
                    </a:moveTo>
                    <a:lnTo>
                      <a:pt x="1262" y="0"/>
                    </a:lnTo>
                    <a:lnTo>
                      <a:pt x="1292" y="3"/>
                    </a:lnTo>
                    <a:lnTo>
                      <a:pt x="1319" y="12"/>
                    </a:lnTo>
                    <a:lnTo>
                      <a:pt x="1345" y="25"/>
                    </a:lnTo>
                    <a:lnTo>
                      <a:pt x="1367" y="44"/>
                    </a:lnTo>
                    <a:lnTo>
                      <a:pt x="1385" y="65"/>
                    </a:lnTo>
                    <a:lnTo>
                      <a:pt x="1398" y="90"/>
                    </a:lnTo>
                    <a:lnTo>
                      <a:pt x="1407" y="118"/>
                    </a:lnTo>
                    <a:lnTo>
                      <a:pt x="1410" y="147"/>
                    </a:lnTo>
                    <a:lnTo>
                      <a:pt x="1407" y="177"/>
                    </a:lnTo>
                    <a:lnTo>
                      <a:pt x="1398" y="205"/>
                    </a:lnTo>
                    <a:lnTo>
                      <a:pt x="1385" y="230"/>
                    </a:lnTo>
                    <a:lnTo>
                      <a:pt x="1367" y="252"/>
                    </a:lnTo>
                    <a:lnTo>
                      <a:pt x="1345" y="270"/>
                    </a:lnTo>
                    <a:lnTo>
                      <a:pt x="1319" y="284"/>
                    </a:lnTo>
                    <a:lnTo>
                      <a:pt x="1292" y="292"/>
                    </a:lnTo>
                    <a:lnTo>
                      <a:pt x="1262" y="295"/>
                    </a:lnTo>
                    <a:lnTo>
                      <a:pt x="148" y="295"/>
                    </a:lnTo>
                    <a:lnTo>
                      <a:pt x="118" y="292"/>
                    </a:lnTo>
                    <a:lnTo>
                      <a:pt x="91" y="284"/>
                    </a:lnTo>
                    <a:lnTo>
                      <a:pt x="65" y="270"/>
                    </a:lnTo>
                    <a:lnTo>
                      <a:pt x="43" y="252"/>
                    </a:lnTo>
                    <a:lnTo>
                      <a:pt x="25" y="230"/>
                    </a:lnTo>
                    <a:lnTo>
                      <a:pt x="12" y="205"/>
                    </a:lnTo>
                    <a:lnTo>
                      <a:pt x="3" y="177"/>
                    </a:lnTo>
                    <a:lnTo>
                      <a:pt x="0" y="147"/>
                    </a:lnTo>
                    <a:lnTo>
                      <a:pt x="3" y="118"/>
                    </a:lnTo>
                    <a:lnTo>
                      <a:pt x="12" y="90"/>
                    </a:lnTo>
                    <a:lnTo>
                      <a:pt x="25" y="65"/>
                    </a:lnTo>
                    <a:lnTo>
                      <a:pt x="43" y="44"/>
                    </a:lnTo>
                    <a:lnTo>
                      <a:pt x="65" y="25"/>
                    </a:lnTo>
                    <a:lnTo>
                      <a:pt x="91" y="12"/>
                    </a:lnTo>
                    <a:lnTo>
                      <a:pt x="118" y="3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65" name="Freeform 1372"/>
              <p:cNvSpPr/>
              <p:nvPr/>
            </p:nvSpPr>
            <p:spPr bwMode="auto">
              <a:xfrm>
                <a:off x="2292" y="365"/>
                <a:ext cx="71" cy="24"/>
              </a:xfrm>
              <a:custGeom>
                <a:avLst/>
                <a:gdLst>
                  <a:gd name="T0" fmla="*/ 148 w 853"/>
                  <a:gd name="T1" fmla="*/ 0 h 294"/>
                  <a:gd name="T2" fmla="*/ 705 w 853"/>
                  <a:gd name="T3" fmla="*/ 0 h 294"/>
                  <a:gd name="T4" fmla="*/ 735 w 853"/>
                  <a:gd name="T5" fmla="*/ 3 h 294"/>
                  <a:gd name="T6" fmla="*/ 763 w 853"/>
                  <a:gd name="T7" fmla="*/ 11 h 294"/>
                  <a:gd name="T8" fmla="*/ 789 w 853"/>
                  <a:gd name="T9" fmla="*/ 25 h 294"/>
                  <a:gd name="T10" fmla="*/ 810 w 853"/>
                  <a:gd name="T11" fmla="*/ 42 h 294"/>
                  <a:gd name="T12" fmla="*/ 829 w 853"/>
                  <a:gd name="T13" fmla="*/ 65 h 294"/>
                  <a:gd name="T14" fmla="*/ 842 w 853"/>
                  <a:gd name="T15" fmla="*/ 89 h 294"/>
                  <a:gd name="T16" fmla="*/ 850 w 853"/>
                  <a:gd name="T17" fmla="*/ 117 h 294"/>
                  <a:gd name="T18" fmla="*/ 853 w 853"/>
                  <a:gd name="T19" fmla="*/ 147 h 294"/>
                  <a:gd name="T20" fmla="*/ 850 w 853"/>
                  <a:gd name="T21" fmla="*/ 177 h 294"/>
                  <a:gd name="T22" fmla="*/ 842 w 853"/>
                  <a:gd name="T23" fmla="*/ 204 h 294"/>
                  <a:gd name="T24" fmla="*/ 829 w 853"/>
                  <a:gd name="T25" fmla="*/ 229 h 294"/>
                  <a:gd name="T26" fmla="*/ 810 w 853"/>
                  <a:gd name="T27" fmla="*/ 251 h 294"/>
                  <a:gd name="T28" fmla="*/ 789 w 853"/>
                  <a:gd name="T29" fmla="*/ 268 h 294"/>
                  <a:gd name="T30" fmla="*/ 763 w 853"/>
                  <a:gd name="T31" fmla="*/ 283 h 294"/>
                  <a:gd name="T32" fmla="*/ 735 w 853"/>
                  <a:gd name="T33" fmla="*/ 291 h 294"/>
                  <a:gd name="T34" fmla="*/ 705 w 853"/>
                  <a:gd name="T35" fmla="*/ 294 h 294"/>
                  <a:gd name="T36" fmla="*/ 148 w 853"/>
                  <a:gd name="T37" fmla="*/ 294 h 294"/>
                  <a:gd name="T38" fmla="*/ 118 w 853"/>
                  <a:gd name="T39" fmla="*/ 291 h 294"/>
                  <a:gd name="T40" fmla="*/ 91 w 853"/>
                  <a:gd name="T41" fmla="*/ 283 h 294"/>
                  <a:gd name="T42" fmla="*/ 65 w 853"/>
                  <a:gd name="T43" fmla="*/ 268 h 294"/>
                  <a:gd name="T44" fmla="*/ 43 w 853"/>
                  <a:gd name="T45" fmla="*/ 251 h 294"/>
                  <a:gd name="T46" fmla="*/ 25 w 853"/>
                  <a:gd name="T47" fmla="*/ 229 h 294"/>
                  <a:gd name="T48" fmla="*/ 12 w 853"/>
                  <a:gd name="T49" fmla="*/ 204 h 294"/>
                  <a:gd name="T50" fmla="*/ 3 w 853"/>
                  <a:gd name="T51" fmla="*/ 177 h 294"/>
                  <a:gd name="T52" fmla="*/ 0 w 853"/>
                  <a:gd name="T53" fmla="*/ 147 h 294"/>
                  <a:gd name="T54" fmla="*/ 3 w 853"/>
                  <a:gd name="T55" fmla="*/ 117 h 294"/>
                  <a:gd name="T56" fmla="*/ 12 w 853"/>
                  <a:gd name="T57" fmla="*/ 89 h 294"/>
                  <a:gd name="T58" fmla="*/ 25 w 853"/>
                  <a:gd name="T59" fmla="*/ 65 h 294"/>
                  <a:gd name="T60" fmla="*/ 43 w 853"/>
                  <a:gd name="T61" fmla="*/ 42 h 294"/>
                  <a:gd name="T62" fmla="*/ 65 w 853"/>
                  <a:gd name="T63" fmla="*/ 25 h 294"/>
                  <a:gd name="T64" fmla="*/ 91 w 853"/>
                  <a:gd name="T65" fmla="*/ 11 h 294"/>
                  <a:gd name="T66" fmla="*/ 118 w 853"/>
                  <a:gd name="T67" fmla="*/ 3 h 294"/>
                  <a:gd name="T68" fmla="*/ 148 w 853"/>
                  <a:gd name="T6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53" h="294">
                    <a:moveTo>
                      <a:pt x="148" y="0"/>
                    </a:moveTo>
                    <a:lnTo>
                      <a:pt x="705" y="0"/>
                    </a:lnTo>
                    <a:lnTo>
                      <a:pt x="735" y="3"/>
                    </a:lnTo>
                    <a:lnTo>
                      <a:pt x="763" y="11"/>
                    </a:lnTo>
                    <a:lnTo>
                      <a:pt x="789" y="25"/>
                    </a:lnTo>
                    <a:lnTo>
                      <a:pt x="810" y="42"/>
                    </a:lnTo>
                    <a:lnTo>
                      <a:pt x="829" y="65"/>
                    </a:lnTo>
                    <a:lnTo>
                      <a:pt x="842" y="89"/>
                    </a:lnTo>
                    <a:lnTo>
                      <a:pt x="850" y="117"/>
                    </a:lnTo>
                    <a:lnTo>
                      <a:pt x="853" y="147"/>
                    </a:lnTo>
                    <a:lnTo>
                      <a:pt x="850" y="177"/>
                    </a:lnTo>
                    <a:lnTo>
                      <a:pt x="842" y="204"/>
                    </a:lnTo>
                    <a:lnTo>
                      <a:pt x="829" y="229"/>
                    </a:lnTo>
                    <a:lnTo>
                      <a:pt x="810" y="251"/>
                    </a:lnTo>
                    <a:lnTo>
                      <a:pt x="789" y="268"/>
                    </a:lnTo>
                    <a:lnTo>
                      <a:pt x="763" y="283"/>
                    </a:lnTo>
                    <a:lnTo>
                      <a:pt x="735" y="291"/>
                    </a:lnTo>
                    <a:lnTo>
                      <a:pt x="705" y="294"/>
                    </a:lnTo>
                    <a:lnTo>
                      <a:pt x="148" y="294"/>
                    </a:lnTo>
                    <a:lnTo>
                      <a:pt x="118" y="291"/>
                    </a:lnTo>
                    <a:lnTo>
                      <a:pt x="91" y="283"/>
                    </a:lnTo>
                    <a:lnTo>
                      <a:pt x="65" y="268"/>
                    </a:lnTo>
                    <a:lnTo>
                      <a:pt x="43" y="251"/>
                    </a:lnTo>
                    <a:lnTo>
                      <a:pt x="25" y="229"/>
                    </a:lnTo>
                    <a:lnTo>
                      <a:pt x="12" y="204"/>
                    </a:lnTo>
                    <a:lnTo>
                      <a:pt x="3" y="177"/>
                    </a:lnTo>
                    <a:lnTo>
                      <a:pt x="0" y="147"/>
                    </a:lnTo>
                    <a:lnTo>
                      <a:pt x="3" y="117"/>
                    </a:lnTo>
                    <a:lnTo>
                      <a:pt x="12" y="89"/>
                    </a:lnTo>
                    <a:lnTo>
                      <a:pt x="25" y="65"/>
                    </a:lnTo>
                    <a:lnTo>
                      <a:pt x="43" y="42"/>
                    </a:lnTo>
                    <a:lnTo>
                      <a:pt x="65" y="25"/>
                    </a:lnTo>
                    <a:lnTo>
                      <a:pt x="91" y="11"/>
                    </a:lnTo>
                    <a:lnTo>
                      <a:pt x="118" y="3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66" name="Freeform 1373"/>
              <p:cNvSpPr/>
              <p:nvPr/>
            </p:nvSpPr>
            <p:spPr bwMode="auto">
              <a:xfrm>
                <a:off x="2246" y="225"/>
                <a:ext cx="210" cy="270"/>
              </a:xfrm>
              <a:custGeom>
                <a:avLst/>
                <a:gdLst>
                  <a:gd name="T0" fmla="*/ 149 w 2524"/>
                  <a:gd name="T1" fmla="*/ 0 h 3239"/>
                  <a:gd name="T2" fmla="*/ 2375 w 2524"/>
                  <a:gd name="T3" fmla="*/ 0 h 3239"/>
                  <a:gd name="T4" fmla="*/ 2405 w 2524"/>
                  <a:gd name="T5" fmla="*/ 3 h 3239"/>
                  <a:gd name="T6" fmla="*/ 2433 w 2524"/>
                  <a:gd name="T7" fmla="*/ 11 h 3239"/>
                  <a:gd name="T8" fmla="*/ 2458 w 2524"/>
                  <a:gd name="T9" fmla="*/ 25 h 3239"/>
                  <a:gd name="T10" fmla="*/ 2480 w 2524"/>
                  <a:gd name="T11" fmla="*/ 42 h 3239"/>
                  <a:gd name="T12" fmla="*/ 2498 w 2524"/>
                  <a:gd name="T13" fmla="*/ 65 h 3239"/>
                  <a:gd name="T14" fmla="*/ 2512 w 2524"/>
                  <a:gd name="T15" fmla="*/ 89 h 3239"/>
                  <a:gd name="T16" fmla="*/ 2521 w 2524"/>
                  <a:gd name="T17" fmla="*/ 117 h 3239"/>
                  <a:gd name="T18" fmla="*/ 2524 w 2524"/>
                  <a:gd name="T19" fmla="*/ 146 h 3239"/>
                  <a:gd name="T20" fmla="*/ 2524 w 2524"/>
                  <a:gd name="T21" fmla="*/ 365 h 3239"/>
                  <a:gd name="T22" fmla="*/ 2227 w 2524"/>
                  <a:gd name="T23" fmla="*/ 876 h 3239"/>
                  <a:gd name="T24" fmla="*/ 2227 w 2524"/>
                  <a:gd name="T25" fmla="*/ 294 h 3239"/>
                  <a:gd name="T26" fmla="*/ 298 w 2524"/>
                  <a:gd name="T27" fmla="*/ 294 h 3239"/>
                  <a:gd name="T28" fmla="*/ 298 w 2524"/>
                  <a:gd name="T29" fmla="*/ 2944 h 3239"/>
                  <a:gd name="T30" fmla="*/ 2227 w 2524"/>
                  <a:gd name="T31" fmla="*/ 2944 h 3239"/>
                  <a:gd name="T32" fmla="*/ 2227 w 2524"/>
                  <a:gd name="T33" fmla="*/ 2578 h 3239"/>
                  <a:gd name="T34" fmla="*/ 2382 w 2524"/>
                  <a:gd name="T35" fmla="*/ 2476 h 3239"/>
                  <a:gd name="T36" fmla="*/ 2410 w 2524"/>
                  <a:gd name="T37" fmla="*/ 2454 h 3239"/>
                  <a:gd name="T38" fmla="*/ 2434 w 2524"/>
                  <a:gd name="T39" fmla="*/ 2430 h 3239"/>
                  <a:gd name="T40" fmla="*/ 2453 w 2524"/>
                  <a:gd name="T41" fmla="*/ 2402 h 3239"/>
                  <a:gd name="T42" fmla="*/ 2524 w 2524"/>
                  <a:gd name="T43" fmla="*/ 2280 h 3239"/>
                  <a:gd name="T44" fmla="*/ 2524 w 2524"/>
                  <a:gd name="T45" fmla="*/ 3092 h 3239"/>
                  <a:gd name="T46" fmla="*/ 2521 w 2524"/>
                  <a:gd name="T47" fmla="*/ 3121 h 3239"/>
                  <a:gd name="T48" fmla="*/ 2512 w 2524"/>
                  <a:gd name="T49" fmla="*/ 3149 h 3239"/>
                  <a:gd name="T50" fmla="*/ 2498 w 2524"/>
                  <a:gd name="T51" fmla="*/ 3174 h 3239"/>
                  <a:gd name="T52" fmla="*/ 2480 w 2524"/>
                  <a:gd name="T53" fmla="*/ 3196 h 3239"/>
                  <a:gd name="T54" fmla="*/ 2458 w 2524"/>
                  <a:gd name="T55" fmla="*/ 3214 h 3239"/>
                  <a:gd name="T56" fmla="*/ 2433 w 2524"/>
                  <a:gd name="T57" fmla="*/ 3227 h 3239"/>
                  <a:gd name="T58" fmla="*/ 2405 w 2524"/>
                  <a:gd name="T59" fmla="*/ 3236 h 3239"/>
                  <a:gd name="T60" fmla="*/ 2375 w 2524"/>
                  <a:gd name="T61" fmla="*/ 3239 h 3239"/>
                  <a:gd name="T62" fmla="*/ 149 w 2524"/>
                  <a:gd name="T63" fmla="*/ 3239 h 3239"/>
                  <a:gd name="T64" fmla="*/ 119 w 2524"/>
                  <a:gd name="T65" fmla="*/ 3236 h 3239"/>
                  <a:gd name="T66" fmla="*/ 91 w 2524"/>
                  <a:gd name="T67" fmla="*/ 3227 h 3239"/>
                  <a:gd name="T68" fmla="*/ 66 w 2524"/>
                  <a:gd name="T69" fmla="*/ 3214 h 3239"/>
                  <a:gd name="T70" fmla="*/ 44 w 2524"/>
                  <a:gd name="T71" fmla="*/ 3196 h 3239"/>
                  <a:gd name="T72" fmla="*/ 26 w 2524"/>
                  <a:gd name="T73" fmla="*/ 3174 h 3239"/>
                  <a:gd name="T74" fmla="*/ 12 w 2524"/>
                  <a:gd name="T75" fmla="*/ 3149 h 3239"/>
                  <a:gd name="T76" fmla="*/ 3 w 2524"/>
                  <a:gd name="T77" fmla="*/ 3121 h 3239"/>
                  <a:gd name="T78" fmla="*/ 0 w 2524"/>
                  <a:gd name="T79" fmla="*/ 3092 h 3239"/>
                  <a:gd name="T80" fmla="*/ 0 w 2524"/>
                  <a:gd name="T81" fmla="*/ 146 h 3239"/>
                  <a:gd name="T82" fmla="*/ 3 w 2524"/>
                  <a:gd name="T83" fmla="*/ 117 h 3239"/>
                  <a:gd name="T84" fmla="*/ 12 w 2524"/>
                  <a:gd name="T85" fmla="*/ 89 h 3239"/>
                  <a:gd name="T86" fmla="*/ 26 w 2524"/>
                  <a:gd name="T87" fmla="*/ 65 h 3239"/>
                  <a:gd name="T88" fmla="*/ 44 w 2524"/>
                  <a:gd name="T89" fmla="*/ 42 h 3239"/>
                  <a:gd name="T90" fmla="*/ 66 w 2524"/>
                  <a:gd name="T91" fmla="*/ 25 h 3239"/>
                  <a:gd name="T92" fmla="*/ 91 w 2524"/>
                  <a:gd name="T93" fmla="*/ 11 h 3239"/>
                  <a:gd name="T94" fmla="*/ 119 w 2524"/>
                  <a:gd name="T95" fmla="*/ 3 h 3239"/>
                  <a:gd name="T96" fmla="*/ 149 w 2524"/>
                  <a:gd name="T97" fmla="*/ 0 h 3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24" h="3239">
                    <a:moveTo>
                      <a:pt x="149" y="0"/>
                    </a:moveTo>
                    <a:lnTo>
                      <a:pt x="2375" y="0"/>
                    </a:lnTo>
                    <a:lnTo>
                      <a:pt x="2405" y="3"/>
                    </a:lnTo>
                    <a:lnTo>
                      <a:pt x="2433" y="11"/>
                    </a:lnTo>
                    <a:lnTo>
                      <a:pt x="2458" y="25"/>
                    </a:lnTo>
                    <a:lnTo>
                      <a:pt x="2480" y="42"/>
                    </a:lnTo>
                    <a:lnTo>
                      <a:pt x="2498" y="65"/>
                    </a:lnTo>
                    <a:lnTo>
                      <a:pt x="2512" y="89"/>
                    </a:lnTo>
                    <a:lnTo>
                      <a:pt x="2521" y="117"/>
                    </a:lnTo>
                    <a:lnTo>
                      <a:pt x="2524" y="146"/>
                    </a:lnTo>
                    <a:lnTo>
                      <a:pt x="2524" y="365"/>
                    </a:lnTo>
                    <a:lnTo>
                      <a:pt x="2227" y="876"/>
                    </a:lnTo>
                    <a:lnTo>
                      <a:pt x="2227" y="294"/>
                    </a:lnTo>
                    <a:lnTo>
                      <a:pt x="298" y="294"/>
                    </a:lnTo>
                    <a:lnTo>
                      <a:pt x="298" y="2944"/>
                    </a:lnTo>
                    <a:lnTo>
                      <a:pt x="2227" y="2944"/>
                    </a:lnTo>
                    <a:lnTo>
                      <a:pt x="2227" y="2578"/>
                    </a:lnTo>
                    <a:lnTo>
                      <a:pt x="2382" y="2476"/>
                    </a:lnTo>
                    <a:lnTo>
                      <a:pt x="2410" y="2454"/>
                    </a:lnTo>
                    <a:lnTo>
                      <a:pt x="2434" y="2430"/>
                    </a:lnTo>
                    <a:lnTo>
                      <a:pt x="2453" y="2402"/>
                    </a:lnTo>
                    <a:lnTo>
                      <a:pt x="2524" y="2280"/>
                    </a:lnTo>
                    <a:lnTo>
                      <a:pt x="2524" y="3092"/>
                    </a:lnTo>
                    <a:lnTo>
                      <a:pt x="2521" y="3121"/>
                    </a:lnTo>
                    <a:lnTo>
                      <a:pt x="2512" y="3149"/>
                    </a:lnTo>
                    <a:lnTo>
                      <a:pt x="2498" y="3174"/>
                    </a:lnTo>
                    <a:lnTo>
                      <a:pt x="2480" y="3196"/>
                    </a:lnTo>
                    <a:lnTo>
                      <a:pt x="2458" y="3214"/>
                    </a:lnTo>
                    <a:lnTo>
                      <a:pt x="2433" y="3227"/>
                    </a:lnTo>
                    <a:lnTo>
                      <a:pt x="2405" y="3236"/>
                    </a:lnTo>
                    <a:lnTo>
                      <a:pt x="2375" y="3239"/>
                    </a:lnTo>
                    <a:lnTo>
                      <a:pt x="149" y="3239"/>
                    </a:lnTo>
                    <a:lnTo>
                      <a:pt x="119" y="3236"/>
                    </a:lnTo>
                    <a:lnTo>
                      <a:pt x="91" y="3227"/>
                    </a:lnTo>
                    <a:lnTo>
                      <a:pt x="66" y="3214"/>
                    </a:lnTo>
                    <a:lnTo>
                      <a:pt x="44" y="3196"/>
                    </a:lnTo>
                    <a:lnTo>
                      <a:pt x="26" y="3174"/>
                    </a:lnTo>
                    <a:lnTo>
                      <a:pt x="12" y="3149"/>
                    </a:lnTo>
                    <a:lnTo>
                      <a:pt x="3" y="3121"/>
                    </a:lnTo>
                    <a:lnTo>
                      <a:pt x="0" y="3092"/>
                    </a:lnTo>
                    <a:lnTo>
                      <a:pt x="0" y="146"/>
                    </a:lnTo>
                    <a:lnTo>
                      <a:pt x="3" y="117"/>
                    </a:lnTo>
                    <a:lnTo>
                      <a:pt x="12" y="89"/>
                    </a:lnTo>
                    <a:lnTo>
                      <a:pt x="26" y="65"/>
                    </a:lnTo>
                    <a:lnTo>
                      <a:pt x="44" y="42"/>
                    </a:lnTo>
                    <a:lnTo>
                      <a:pt x="66" y="25"/>
                    </a:lnTo>
                    <a:lnTo>
                      <a:pt x="91" y="11"/>
                    </a:lnTo>
                    <a:lnTo>
                      <a:pt x="119" y="3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67" name="Freeform 1374"/>
              <p:cNvSpPr>
                <a:spLocks noEditPoints="1"/>
              </p:cNvSpPr>
              <p:nvPr/>
            </p:nvSpPr>
            <p:spPr bwMode="auto">
              <a:xfrm>
                <a:off x="2388" y="255"/>
                <a:ext cx="130" cy="193"/>
              </a:xfrm>
              <a:custGeom>
                <a:avLst/>
                <a:gdLst>
                  <a:gd name="T0" fmla="*/ 128 w 1560"/>
                  <a:gd name="T1" fmla="*/ 1955 h 2321"/>
                  <a:gd name="T2" fmla="*/ 218 w 1560"/>
                  <a:gd name="T3" fmla="*/ 1998 h 2321"/>
                  <a:gd name="T4" fmla="*/ 302 w 1560"/>
                  <a:gd name="T5" fmla="*/ 2054 h 2321"/>
                  <a:gd name="T6" fmla="*/ 430 w 1560"/>
                  <a:gd name="T7" fmla="*/ 1939 h 2321"/>
                  <a:gd name="T8" fmla="*/ 382 w 1560"/>
                  <a:gd name="T9" fmla="*/ 1894 h 2321"/>
                  <a:gd name="T10" fmla="*/ 308 w 1560"/>
                  <a:gd name="T11" fmla="*/ 1844 h 2321"/>
                  <a:gd name="T12" fmla="*/ 240 w 1560"/>
                  <a:gd name="T13" fmla="*/ 1810 h 2321"/>
                  <a:gd name="T14" fmla="*/ 184 w 1560"/>
                  <a:gd name="T15" fmla="*/ 1791 h 2321"/>
                  <a:gd name="T16" fmla="*/ 138 w 1560"/>
                  <a:gd name="T17" fmla="*/ 1782 h 2321"/>
                  <a:gd name="T18" fmla="*/ 1096 w 1560"/>
                  <a:gd name="T19" fmla="*/ 0 h 2321"/>
                  <a:gd name="T20" fmla="*/ 1150 w 1560"/>
                  <a:gd name="T21" fmla="*/ 7 h 2321"/>
                  <a:gd name="T22" fmla="*/ 1216 w 1560"/>
                  <a:gd name="T23" fmla="*/ 25 h 2321"/>
                  <a:gd name="T24" fmla="*/ 1293 w 1560"/>
                  <a:gd name="T25" fmla="*/ 56 h 2321"/>
                  <a:gd name="T26" fmla="*/ 1379 w 1560"/>
                  <a:gd name="T27" fmla="*/ 106 h 2321"/>
                  <a:gd name="T28" fmla="*/ 1449 w 1560"/>
                  <a:gd name="T29" fmla="*/ 160 h 2321"/>
                  <a:gd name="T30" fmla="*/ 1498 w 1560"/>
                  <a:gd name="T31" fmla="*/ 211 h 2321"/>
                  <a:gd name="T32" fmla="*/ 1530 w 1560"/>
                  <a:gd name="T33" fmla="*/ 256 h 2321"/>
                  <a:gd name="T34" fmla="*/ 1549 w 1560"/>
                  <a:gd name="T35" fmla="*/ 291 h 2321"/>
                  <a:gd name="T36" fmla="*/ 1557 w 1560"/>
                  <a:gd name="T37" fmla="*/ 314 h 2321"/>
                  <a:gd name="T38" fmla="*/ 1560 w 1560"/>
                  <a:gd name="T39" fmla="*/ 337 h 2321"/>
                  <a:gd name="T40" fmla="*/ 1550 w 1560"/>
                  <a:gd name="T41" fmla="*/ 372 h 2321"/>
                  <a:gd name="T42" fmla="*/ 613 w 1560"/>
                  <a:gd name="T43" fmla="*/ 1979 h 2321"/>
                  <a:gd name="T44" fmla="*/ 114 w 1560"/>
                  <a:gd name="T45" fmla="*/ 2308 h 2321"/>
                  <a:gd name="T46" fmla="*/ 76 w 1560"/>
                  <a:gd name="T47" fmla="*/ 2321 h 2321"/>
                  <a:gd name="T48" fmla="*/ 36 w 1560"/>
                  <a:gd name="T49" fmla="*/ 2310 h 2321"/>
                  <a:gd name="T50" fmla="*/ 12 w 1560"/>
                  <a:gd name="T51" fmla="*/ 2289 h 2321"/>
                  <a:gd name="T52" fmla="*/ 0 w 1560"/>
                  <a:gd name="T53" fmla="*/ 2258 h 2321"/>
                  <a:gd name="T54" fmla="*/ 34 w 1560"/>
                  <a:gd name="T55" fmla="*/ 1667 h 2321"/>
                  <a:gd name="T56" fmla="*/ 44 w 1560"/>
                  <a:gd name="T57" fmla="*/ 1635 h 2321"/>
                  <a:gd name="T58" fmla="*/ 982 w 1560"/>
                  <a:gd name="T59" fmla="*/ 27 h 2321"/>
                  <a:gd name="T60" fmla="*/ 1014 w 1560"/>
                  <a:gd name="T61" fmla="*/ 7 h 2321"/>
                  <a:gd name="T62" fmla="*/ 1027 w 1560"/>
                  <a:gd name="T63" fmla="*/ 4 h 2321"/>
                  <a:gd name="T64" fmla="*/ 1055 w 1560"/>
                  <a:gd name="T65" fmla="*/ 0 h 2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0" h="2321">
                    <a:moveTo>
                      <a:pt x="138" y="1782"/>
                    </a:moveTo>
                    <a:lnTo>
                      <a:pt x="128" y="1955"/>
                    </a:lnTo>
                    <a:lnTo>
                      <a:pt x="173" y="1974"/>
                    </a:lnTo>
                    <a:lnTo>
                      <a:pt x="218" y="1998"/>
                    </a:lnTo>
                    <a:lnTo>
                      <a:pt x="262" y="2024"/>
                    </a:lnTo>
                    <a:lnTo>
                      <a:pt x="302" y="2054"/>
                    </a:lnTo>
                    <a:lnTo>
                      <a:pt x="446" y="1958"/>
                    </a:lnTo>
                    <a:lnTo>
                      <a:pt x="430" y="1939"/>
                    </a:lnTo>
                    <a:lnTo>
                      <a:pt x="408" y="1917"/>
                    </a:lnTo>
                    <a:lnTo>
                      <a:pt x="382" y="1894"/>
                    </a:lnTo>
                    <a:lnTo>
                      <a:pt x="348" y="1869"/>
                    </a:lnTo>
                    <a:lnTo>
                      <a:pt x="308" y="1844"/>
                    </a:lnTo>
                    <a:lnTo>
                      <a:pt x="273" y="1826"/>
                    </a:lnTo>
                    <a:lnTo>
                      <a:pt x="240" y="1810"/>
                    </a:lnTo>
                    <a:lnTo>
                      <a:pt x="210" y="1799"/>
                    </a:lnTo>
                    <a:lnTo>
                      <a:pt x="184" y="1791"/>
                    </a:lnTo>
                    <a:lnTo>
                      <a:pt x="160" y="1786"/>
                    </a:lnTo>
                    <a:lnTo>
                      <a:pt x="138" y="1782"/>
                    </a:lnTo>
                    <a:close/>
                    <a:moveTo>
                      <a:pt x="1073" y="0"/>
                    </a:moveTo>
                    <a:lnTo>
                      <a:pt x="1096" y="0"/>
                    </a:lnTo>
                    <a:lnTo>
                      <a:pt x="1122" y="2"/>
                    </a:lnTo>
                    <a:lnTo>
                      <a:pt x="1150" y="7"/>
                    </a:lnTo>
                    <a:lnTo>
                      <a:pt x="1181" y="14"/>
                    </a:lnTo>
                    <a:lnTo>
                      <a:pt x="1216" y="25"/>
                    </a:lnTo>
                    <a:lnTo>
                      <a:pt x="1253" y="39"/>
                    </a:lnTo>
                    <a:lnTo>
                      <a:pt x="1293" y="56"/>
                    </a:lnTo>
                    <a:lnTo>
                      <a:pt x="1335" y="80"/>
                    </a:lnTo>
                    <a:lnTo>
                      <a:pt x="1379" y="106"/>
                    </a:lnTo>
                    <a:lnTo>
                      <a:pt x="1417" y="133"/>
                    </a:lnTo>
                    <a:lnTo>
                      <a:pt x="1449" y="160"/>
                    </a:lnTo>
                    <a:lnTo>
                      <a:pt x="1476" y="186"/>
                    </a:lnTo>
                    <a:lnTo>
                      <a:pt x="1498" y="211"/>
                    </a:lnTo>
                    <a:lnTo>
                      <a:pt x="1516" y="234"/>
                    </a:lnTo>
                    <a:lnTo>
                      <a:pt x="1530" y="256"/>
                    </a:lnTo>
                    <a:lnTo>
                      <a:pt x="1540" y="275"/>
                    </a:lnTo>
                    <a:lnTo>
                      <a:pt x="1549" y="291"/>
                    </a:lnTo>
                    <a:lnTo>
                      <a:pt x="1554" y="305"/>
                    </a:lnTo>
                    <a:lnTo>
                      <a:pt x="1557" y="314"/>
                    </a:lnTo>
                    <a:lnTo>
                      <a:pt x="1558" y="319"/>
                    </a:lnTo>
                    <a:lnTo>
                      <a:pt x="1560" y="337"/>
                    </a:lnTo>
                    <a:lnTo>
                      <a:pt x="1557" y="355"/>
                    </a:lnTo>
                    <a:lnTo>
                      <a:pt x="1550" y="372"/>
                    </a:lnTo>
                    <a:lnTo>
                      <a:pt x="622" y="1966"/>
                    </a:lnTo>
                    <a:lnTo>
                      <a:pt x="613" y="1979"/>
                    </a:lnTo>
                    <a:lnTo>
                      <a:pt x="599" y="1991"/>
                    </a:lnTo>
                    <a:lnTo>
                      <a:pt x="114" y="2308"/>
                    </a:lnTo>
                    <a:lnTo>
                      <a:pt x="95" y="2317"/>
                    </a:lnTo>
                    <a:lnTo>
                      <a:pt x="76" y="2321"/>
                    </a:lnTo>
                    <a:lnTo>
                      <a:pt x="55" y="2318"/>
                    </a:lnTo>
                    <a:lnTo>
                      <a:pt x="36" y="2310"/>
                    </a:lnTo>
                    <a:lnTo>
                      <a:pt x="22" y="2301"/>
                    </a:lnTo>
                    <a:lnTo>
                      <a:pt x="12" y="2289"/>
                    </a:lnTo>
                    <a:lnTo>
                      <a:pt x="5" y="2275"/>
                    </a:lnTo>
                    <a:lnTo>
                      <a:pt x="0" y="2258"/>
                    </a:lnTo>
                    <a:lnTo>
                      <a:pt x="0" y="2242"/>
                    </a:lnTo>
                    <a:lnTo>
                      <a:pt x="34" y="1667"/>
                    </a:lnTo>
                    <a:lnTo>
                      <a:pt x="37" y="1651"/>
                    </a:lnTo>
                    <a:lnTo>
                      <a:pt x="44" y="1635"/>
                    </a:lnTo>
                    <a:lnTo>
                      <a:pt x="972" y="41"/>
                    </a:lnTo>
                    <a:lnTo>
                      <a:pt x="982" y="27"/>
                    </a:lnTo>
                    <a:lnTo>
                      <a:pt x="996" y="15"/>
                    </a:lnTo>
                    <a:lnTo>
                      <a:pt x="1014" y="7"/>
                    </a:lnTo>
                    <a:lnTo>
                      <a:pt x="1018" y="6"/>
                    </a:lnTo>
                    <a:lnTo>
                      <a:pt x="1027" y="4"/>
                    </a:lnTo>
                    <a:lnTo>
                      <a:pt x="1040" y="2"/>
                    </a:lnTo>
                    <a:lnTo>
                      <a:pt x="1055" y="0"/>
                    </a:lnTo>
                    <a:lnTo>
                      <a:pt x="10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68" name="Freeform 1375"/>
              <p:cNvSpPr/>
              <p:nvPr/>
            </p:nvSpPr>
            <p:spPr bwMode="auto">
              <a:xfrm>
                <a:off x="2285" y="410"/>
                <a:ext cx="95" cy="48"/>
              </a:xfrm>
              <a:custGeom>
                <a:avLst/>
                <a:gdLst>
                  <a:gd name="T0" fmla="*/ 546 w 1133"/>
                  <a:gd name="T1" fmla="*/ 5 h 580"/>
                  <a:gd name="T2" fmla="*/ 572 w 1133"/>
                  <a:gd name="T3" fmla="*/ 28 h 580"/>
                  <a:gd name="T4" fmla="*/ 580 w 1133"/>
                  <a:gd name="T5" fmla="*/ 109 h 580"/>
                  <a:gd name="T6" fmla="*/ 549 w 1133"/>
                  <a:gd name="T7" fmla="*/ 196 h 580"/>
                  <a:gd name="T8" fmla="*/ 559 w 1133"/>
                  <a:gd name="T9" fmla="*/ 238 h 580"/>
                  <a:gd name="T10" fmla="*/ 576 w 1133"/>
                  <a:gd name="T11" fmla="*/ 265 h 580"/>
                  <a:gd name="T12" fmla="*/ 625 w 1133"/>
                  <a:gd name="T13" fmla="*/ 273 h 580"/>
                  <a:gd name="T14" fmla="*/ 668 w 1133"/>
                  <a:gd name="T15" fmla="*/ 317 h 580"/>
                  <a:gd name="T16" fmla="*/ 680 w 1133"/>
                  <a:gd name="T17" fmla="*/ 351 h 580"/>
                  <a:gd name="T18" fmla="*/ 831 w 1133"/>
                  <a:gd name="T19" fmla="*/ 344 h 580"/>
                  <a:gd name="T20" fmla="*/ 977 w 1133"/>
                  <a:gd name="T21" fmla="*/ 359 h 580"/>
                  <a:gd name="T22" fmla="*/ 1096 w 1133"/>
                  <a:gd name="T23" fmla="*/ 366 h 580"/>
                  <a:gd name="T24" fmla="*/ 1127 w 1133"/>
                  <a:gd name="T25" fmla="*/ 392 h 580"/>
                  <a:gd name="T26" fmla="*/ 1132 w 1133"/>
                  <a:gd name="T27" fmla="*/ 432 h 580"/>
                  <a:gd name="T28" fmla="*/ 1110 w 1133"/>
                  <a:gd name="T29" fmla="*/ 466 h 580"/>
                  <a:gd name="T30" fmla="*/ 1046 w 1133"/>
                  <a:gd name="T31" fmla="*/ 473 h 580"/>
                  <a:gd name="T32" fmla="*/ 938 w 1133"/>
                  <a:gd name="T33" fmla="*/ 457 h 580"/>
                  <a:gd name="T34" fmla="*/ 827 w 1133"/>
                  <a:gd name="T35" fmla="*/ 443 h 580"/>
                  <a:gd name="T36" fmla="*/ 724 w 1133"/>
                  <a:gd name="T37" fmla="*/ 452 h 580"/>
                  <a:gd name="T38" fmla="*/ 666 w 1133"/>
                  <a:gd name="T39" fmla="*/ 477 h 580"/>
                  <a:gd name="T40" fmla="*/ 624 w 1133"/>
                  <a:gd name="T41" fmla="*/ 482 h 580"/>
                  <a:gd name="T42" fmla="*/ 591 w 1133"/>
                  <a:gd name="T43" fmla="*/ 468 h 580"/>
                  <a:gd name="T44" fmla="*/ 566 w 1133"/>
                  <a:gd name="T45" fmla="*/ 445 h 580"/>
                  <a:gd name="T46" fmla="*/ 561 w 1133"/>
                  <a:gd name="T47" fmla="*/ 399 h 580"/>
                  <a:gd name="T48" fmla="*/ 527 w 1133"/>
                  <a:gd name="T49" fmla="*/ 448 h 580"/>
                  <a:gd name="T50" fmla="*/ 486 w 1133"/>
                  <a:gd name="T51" fmla="*/ 462 h 580"/>
                  <a:gd name="T52" fmla="*/ 447 w 1133"/>
                  <a:gd name="T53" fmla="*/ 447 h 580"/>
                  <a:gd name="T54" fmla="*/ 431 w 1133"/>
                  <a:gd name="T55" fmla="*/ 411 h 580"/>
                  <a:gd name="T56" fmla="*/ 442 w 1133"/>
                  <a:gd name="T57" fmla="*/ 382 h 580"/>
                  <a:gd name="T58" fmla="*/ 450 w 1133"/>
                  <a:gd name="T59" fmla="*/ 362 h 580"/>
                  <a:gd name="T60" fmla="*/ 414 w 1133"/>
                  <a:gd name="T61" fmla="*/ 396 h 580"/>
                  <a:gd name="T62" fmla="*/ 372 w 1133"/>
                  <a:gd name="T63" fmla="*/ 420 h 580"/>
                  <a:gd name="T64" fmla="*/ 329 w 1133"/>
                  <a:gd name="T65" fmla="*/ 409 h 580"/>
                  <a:gd name="T66" fmla="*/ 308 w 1133"/>
                  <a:gd name="T67" fmla="*/ 372 h 580"/>
                  <a:gd name="T68" fmla="*/ 357 w 1133"/>
                  <a:gd name="T69" fmla="*/ 282 h 580"/>
                  <a:gd name="T70" fmla="*/ 248 w 1133"/>
                  <a:gd name="T71" fmla="*/ 385 h 580"/>
                  <a:gd name="T72" fmla="*/ 95 w 1133"/>
                  <a:gd name="T73" fmla="*/ 569 h 580"/>
                  <a:gd name="T74" fmla="*/ 48 w 1133"/>
                  <a:gd name="T75" fmla="*/ 579 h 580"/>
                  <a:gd name="T76" fmla="*/ 9 w 1133"/>
                  <a:gd name="T77" fmla="*/ 557 h 580"/>
                  <a:gd name="T78" fmla="*/ 2 w 1133"/>
                  <a:gd name="T79" fmla="*/ 517 h 580"/>
                  <a:gd name="T80" fmla="*/ 136 w 1133"/>
                  <a:gd name="T81" fmla="*/ 344 h 580"/>
                  <a:gd name="T82" fmla="*/ 338 w 1133"/>
                  <a:gd name="T83" fmla="*/ 121 h 580"/>
                  <a:gd name="T84" fmla="*/ 391 w 1133"/>
                  <a:gd name="T85" fmla="*/ 70 h 580"/>
                  <a:gd name="T86" fmla="*/ 454 w 1133"/>
                  <a:gd name="T87" fmla="*/ 21 h 580"/>
                  <a:gd name="T88" fmla="*/ 524 w 1133"/>
                  <a:gd name="T89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33" h="580">
                    <a:moveTo>
                      <a:pt x="524" y="0"/>
                    </a:moveTo>
                    <a:lnTo>
                      <a:pt x="535" y="2"/>
                    </a:lnTo>
                    <a:lnTo>
                      <a:pt x="546" y="5"/>
                    </a:lnTo>
                    <a:lnTo>
                      <a:pt x="556" y="10"/>
                    </a:lnTo>
                    <a:lnTo>
                      <a:pt x="566" y="19"/>
                    </a:lnTo>
                    <a:lnTo>
                      <a:pt x="572" y="28"/>
                    </a:lnTo>
                    <a:lnTo>
                      <a:pt x="580" y="53"/>
                    </a:lnTo>
                    <a:lnTo>
                      <a:pt x="582" y="81"/>
                    </a:lnTo>
                    <a:lnTo>
                      <a:pt x="580" y="109"/>
                    </a:lnTo>
                    <a:lnTo>
                      <a:pt x="573" y="138"/>
                    </a:lnTo>
                    <a:lnTo>
                      <a:pt x="563" y="167"/>
                    </a:lnTo>
                    <a:lnTo>
                      <a:pt x="549" y="196"/>
                    </a:lnTo>
                    <a:lnTo>
                      <a:pt x="533" y="225"/>
                    </a:lnTo>
                    <a:lnTo>
                      <a:pt x="546" y="230"/>
                    </a:lnTo>
                    <a:lnTo>
                      <a:pt x="559" y="238"/>
                    </a:lnTo>
                    <a:lnTo>
                      <a:pt x="568" y="250"/>
                    </a:lnTo>
                    <a:lnTo>
                      <a:pt x="572" y="258"/>
                    </a:lnTo>
                    <a:lnTo>
                      <a:pt x="576" y="265"/>
                    </a:lnTo>
                    <a:lnTo>
                      <a:pt x="592" y="264"/>
                    </a:lnTo>
                    <a:lnTo>
                      <a:pt x="609" y="267"/>
                    </a:lnTo>
                    <a:lnTo>
                      <a:pt x="625" y="273"/>
                    </a:lnTo>
                    <a:lnTo>
                      <a:pt x="641" y="283"/>
                    </a:lnTo>
                    <a:lnTo>
                      <a:pt x="655" y="298"/>
                    </a:lnTo>
                    <a:lnTo>
                      <a:pt x="668" y="317"/>
                    </a:lnTo>
                    <a:lnTo>
                      <a:pt x="676" y="331"/>
                    </a:lnTo>
                    <a:lnTo>
                      <a:pt x="679" y="342"/>
                    </a:lnTo>
                    <a:lnTo>
                      <a:pt x="680" y="351"/>
                    </a:lnTo>
                    <a:lnTo>
                      <a:pt x="732" y="344"/>
                    </a:lnTo>
                    <a:lnTo>
                      <a:pt x="782" y="343"/>
                    </a:lnTo>
                    <a:lnTo>
                      <a:pt x="831" y="344"/>
                    </a:lnTo>
                    <a:lnTo>
                      <a:pt x="880" y="349"/>
                    </a:lnTo>
                    <a:lnTo>
                      <a:pt x="928" y="354"/>
                    </a:lnTo>
                    <a:lnTo>
                      <a:pt x="977" y="359"/>
                    </a:lnTo>
                    <a:lnTo>
                      <a:pt x="1028" y="362"/>
                    </a:lnTo>
                    <a:lnTo>
                      <a:pt x="1080" y="364"/>
                    </a:lnTo>
                    <a:lnTo>
                      <a:pt x="1096" y="366"/>
                    </a:lnTo>
                    <a:lnTo>
                      <a:pt x="1110" y="372"/>
                    </a:lnTo>
                    <a:lnTo>
                      <a:pt x="1120" y="381"/>
                    </a:lnTo>
                    <a:lnTo>
                      <a:pt x="1127" y="392"/>
                    </a:lnTo>
                    <a:lnTo>
                      <a:pt x="1132" y="405"/>
                    </a:lnTo>
                    <a:lnTo>
                      <a:pt x="1133" y="419"/>
                    </a:lnTo>
                    <a:lnTo>
                      <a:pt x="1132" y="432"/>
                    </a:lnTo>
                    <a:lnTo>
                      <a:pt x="1127" y="445"/>
                    </a:lnTo>
                    <a:lnTo>
                      <a:pt x="1120" y="456"/>
                    </a:lnTo>
                    <a:lnTo>
                      <a:pt x="1110" y="466"/>
                    </a:lnTo>
                    <a:lnTo>
                      <a:pt x="1096" y="472"/>
                    </a:lnTo>
                    <a:lnTo>
                      <a:pt x="1080" y="474"/>
                    </a:lnTo>
                    <a:lnTo>
                      <a:pt x="1046" y="473"/>
                    </a:lnTo>
                    <a:lnTo>
                      <a:pt x="1011" y="469"/>
                    </a:lnTo>
                    <a:lnTo>
                      <a:pt x="974" y="464"/>
                    </a:lnTo>
                    <a:lnTo>
                      <a:pt x="938" y="457"/>
                    </a:lnTo>
                    <a:lnTo>
                      <a:pt x="901" y="451"/>
                    </a:lnTo>
                    <a:lnTo>
                      <a:pt x="864" y="446"/>
                    </a:lnTo>
                    <a:lnTo>
                      <a:pt x="827" y="443"/>
                    </a:lnTo>
                    <a:lnTo>
                      <a:pt x="792" y="442"/>
                    </a:lnTo>
                    <a:lnTo>
                      <a:pt x="757" y="445"/>
                    </a:lnTo>
                    <a:lnTo>
                      <a:pt x="724" y="452"/>
                    </a:lnTo>
                    <a:lnTo>
                      <a:pt x="692" y="465"/>
                    </a:lnTo>
                    <a:lnTo>
                      <a:pt x="680" y="471"/>
                    </a:lnTo>
                    <a:lnTo>
                      <a:pt x="666" y="477"/>
                    </a:lnTo>
                    <a:lnTo>
                      <a:pt x="652" y="482"/>
                    </a:lnTo>
                    <a:lnTo>
                      <a:pt x="639" y="484"/>
                    </a:lnTo>
                    <a:lnTo>
                      <a:pt x="624" y="482"/>
                    </a:lnTo>
                    <a:lnTo>
                      <a:pt x="614" y="478"/>
                    </a:lnTo>
                    <a:lnTo>
                      <a:pt x="603" y="473"/>
                    </a:lnTo>
                    <a:lnTo>
                      <a:pt x="591" y="468"/>
                    </a:lnTo>
                    <a:lnTo>
                      <a:pt x="581" y="462"/>
                    </a:lnTo>
                    <a:lnTo>
                      <a:pt x="573" y="454"/>
                    </a:lnTo>
                    <a:lnTo>
                      <a:pt x="566" y="445"/>
                    </a:lnTo>
                    <a:lnTo>
                      <a:pt x="562" y="433"/>
                    </a:lnTo>
                    <a:lnTo>
                      <a:pt x="561" y="415"/>
                    </a:lnTo>
                    <a:lnTo>
                      <a:pt x="561" y="399"/>
                    </a:lnTo>
                    <a:lnTo>
                      <a:pt x="549" y="419"/>
                    </a:lnTo>
                    <a:lnTo>
                      <a:pt x="537" y="437"/>
                    </a:lnTo>
                    <a:lnTo>
                      <a:pt x="527" y="448"/>
                    </a:lnTo>
                    <a:lnTo>
                      <a:pt x="514" y="456"/>
                    </a:lnTo>
                    <a:lnTo>
                      <a:pt x="500" y="461"/>
                    </a:lnTo>
                    <a:lnTo>
                      <a:pt x="486" y="462"/>
                    </a:lnTo>
                    <a:lnTo>
                      <a:pt x="471" y="460"/>
                    </a:lnTo>
                    <a:lnTo>
                      <a:pt x="458" y="454"/>
                    </a:lnTo>
                    <a:lnTo>
                      <a:pt x="447" y="447"/>
                    </a:lnTo>
                    <a:lnTo>
                      <a:pt x="437" y="437"/>
                    </a:lnTo>
                    <a:lnTo>
                      <a:pt x="432" y="425"/>
                    </a:lnTo>
                    <a:lnTo>
                      <a:pt x="431" y="411"/>
                    </a:lnTo>
                    <a:lnTo>
                      <a:pt x="435" y="394"/>
                    </a:lnTo>
                    <a:lnTo>
                      <a:pt x="438" y="388"/>
                    </a:lnTo>
                    <a:lnTo>
                      <a:pt x="442" y="382"/>
                    </a:lnTo>
                    <a:lnTo>
                      <a:pt x="442" y="382"/>
                    </a:lnTo>
                    <a:lnTo>
                      <a:pt x="441" y="382"/>
                    </a:lnTo>
                    <a:lnTo>
                      <a:pt x="450" y="362"/>
                    </a:lnTo>
                    <a:lnTo>
                      <a:pt x="436" y="371"/>
                    </a:lnTo>
                    <a:lnTo>
                      <a:pt x="424" y="382"/>
                    </a:lnTo>
                    <a:lnTo>
                      <a:pt x="414" y="396"/>
                    </a:lnTo>
                    <a:lnTo>
                      <a:pt x="401" y="409"/>
                    </a:lnTo>
                    <a:lnTo>
                      <a:pt x="387" y="417"/>
                    </a:lnTo>
                    <a:lnTo>
                      <a:pt x="372" y="420"/>
                    </a:lnTo>
                    <a:lnTo>
                      <a:pt x="356" y="420"/>
                    </a:lnTo>
                    <a:lnTo>
                      <a:pt x="342" y="416"/>
                    </a:lnTo>
                    <a:lnTo>
                      <a:pt x="329" y="409"/>
                    </a:lnTo>
                    <a:lnTo>
                      <a:pt x="318" y="398"/>
                    </a:lnTo>
                    <a:lnTo>
                      <a:pt x="311" y="386"/>
                    </a:lnTo>
                    <a:lnTo>
                      <a:pt x="308" y="372"/>
                    </a:lnTo>
                    <a:lnTo>
                      <a:pt x="310" y="357"/>
                    </a:lnTo>
                    <a:lnTo>
                      <a:pt x="317" y="340"/>
                    </a:lnTo>
                    <a:lnTo>
                      <a:pt x="357" y="282"/>
                    </a:lnTo>
                    <a:lnTo>
                      <a:pt x="396" y="222"/>
                    </a:lnTo>
                    <a:lnTo>
                      <a:pt x="320" y="303"/>
                    </a:lnTo>
                    <a:lnTo>
                      <a:pt x="248" y="385"/>
                    </a:lnTo>
                    <a:lnTo>
                      <a:pt x="176" y="471"/>
                    </a:lnTo>
                    <a:lnTo>
                      <a:pt x="107" y="557"/>
                    </a:lnTo>
                    <a:lnTo>
                      <a:pt x="95" y="569"/>
                    </a:lnTo>
                    <a:lnTo>
                      <a:pt x="79" y="577"/>
                    </a:lnTo>
                    <a:lnTo>
                      <a:pt x="64" y="580"/>
                    </a:lnTo>
                    <a:lnTo>
                      <a:pt x="48" y="579"/>
                    </a:lnTo>
                    <a:lnTo>
                      <a:pt x="33" y="575"/>
                    </a:lnTo>
                    <a:lnTo>
                      <a:pt x="21" y="567"/>
                    </a:lnTo>
                    <a:lnTo>
                      <a:pt x="9" y="557"/>
                    </a:lnTo>
                    <a:lnTo>
                      <a:pt x="2" y="545"/>
                    </a:lnTo>
                    <a:lnTo>
                      <a:pt x="0" y="531"/>
                    </a:lnTo>
                    <a:lnTo>
                      <a:pt x="2" y="517"/>
                    </a:lnTo>
                    <a:lnTo>
                      <a:pt x="11" y="501"/>
                    </a:lnTo>
                    <a:lnTo>
                      <a:pt x="73" y="423"/>
                    </a:lnTo>
                    <a:lnTo>
                      <a:pt x="136" y="344"/>
                    </a:lnTo>
                    <a:lnTo>
                      <a:pt x="200" y="268"/>
                    </a:lnTo>
                    <a:lnTo>
                      <a:pt x="268" y="193"/>
                    </a:lnTo>
                    <a:lnTo>
                      <a:pt x="338" y="121"/>
                    </a:lnTo>
                    <a:lnTo>
                      <a:pt x="354" y="105"/>
                    </a:lnTo>
                    <a:lnTo>
                      <a:pt x="373" y="88"/>
                    </a:lnTo>
                    <a:lnTo>
                      <a:pt x="391" y="70"/>
                    </a:lnTo>
                    <a:lnTo>
                      <a:pt x="411" y="51"/>
                    </a:lnTo>
                    <a:lnTo>
                      <a:pt x="431" y="35"/>
                    </a:lnTo>
                    <a:lnTo>
                      <a:pt x="454" y="21"/>
                    </a:lnTo>
                    <a:lnTo>
                      <a:pt x="476" y="9"/>
                    </a:lnTo>
                    <a:lnTo>
                      <a:pt x="500" y="2"/>
                    </a:lnTo>
                    <a:lnTo>
                      <a:pt x="5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62" name="Rectangle 30"/>
            <p:cNvSpPr/>
            <p:nvPr/>
          </p:nvSpPr>
          <p:spPr>
            <a:xfrm>
              <a:off x="8225464" y="3615472"/>
              <a:ext cx="113348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微软雅黑" panose="020B0503020204020204" charset="-122"/>
                  <a:cs typeface="Open Sans" panose="020B0606030504020204" pitchFamily="34" charset="0"/>
                  <a:sym typeface="微软雅黑" panose="020B0503020204020204" charset="-122"/>
                </a:rPr>
                <a:t>自变量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微软雅黑" panose="020B0503020204020204" charset="-122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5767219" y="3709715"/>
            <a:ext cx="47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>
                <a:latin typeface="Comic Sans MS" panose="030F0702030302020204" pitchFamily="66" charset="0"/>
              </a:rPr>
              <a:t>上个月内的流失用户（“</a:t>
            </a:r>
            <a:r>
              <a:rPr lang="en-US" altLang="zh-CN" dirty="0">
                <a:latin typeface="Comic Sans MS" panose="030F0702030302020204" pitchFamily="66" charset="0"/>
              </a:rPr>
              <a:t>Churn”</a:t>
            </a:r>
            <a:r>
              <a:rPr lang="zh-CN" altLang="en-US" dirty="0">
                <a:latin typeface="Comic Sans MS" panose="030F0702030302020204" pitchFamily="66" charset="0"/>
              </a:rPr>
              <a:t>）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971224" y="5088774"/>
            <a:ext cx="6820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>
                <a:latin typeface="Comic Sans MS" panose="030F0702030302020204" pitchFamily="66" charset="0"/>
              </a:rPr>
              <a:t>用户开通的服务：电话、网络、在线安全服务、在线备份等</a:t>
            </a:r>
            <a:endParaRPr lang="zh-CN" altLang="en-US" dirty="0">
              <a:latin typeface="Comic Sans MS" panose="030F0702030302020204" pitchFamily="66" charset="0"/>
            </a:endParaRPr>
          </a:p>
          <a:p>
            <a:pPr indent="457200"/>
            <a:r>
              <a:rPr lang="zh-CN" altLang="en-US" dirty="0">
                <a:latin typeface="Comic Sans MS" panose="030F0702030302020204" pitchFamily="66" charset="0"/>
              </a:rPr>
              <a:t>用户的账户信息：开通年限、合约、付款方式、每月缴费等</a:t>
            </a:r>
            <a:endParaRPr lang="zh-CN" altLang="en-US" dirty="0">
              <a:latin typeface="Comic Sans MS" panose="030F0702030302020204" pitchFamily="66" charset="0"/>
            </a:endParaRPr>
          </a:p>
          <a:p>
            <a:pPr indent="457200"/>
            <a:r>
              <a:rPr lang="zh-CN" altLang="en-US" dirty="0">
                <a:latin typeface="Comic Sans MS" panose="030F0702030302020204" pitchFamily="66" charset="0"/>
              </a:rPr>
              <a:t>用户基本信息：性别、年龄范围、婚否等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/>
      <p:bldP spid="17" grpId="0"/>
      <p:bldP spid="37" grpId="0"/>
      <p:bldP spid="38" grpId="0"/>
      <p:bldP spid="69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518785" y="0"/>
            <a:ext cx="6673215" cy="58521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4978" y="2926080"/>
            <a:ext cx="5134973" cy="83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  </a:t>
            </a:r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统计建模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060" y="1895475"/>
            <a:ext cx="6267450" cy="30670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0800000">
            <a:off x="2755" y="2529841"/>
            <a:ext cx="4935397" cy="4328159"/>
          </a:xfrm>
          <a:prstGeom prst="rect">
            <a:avLst/>
          </a:prstGeom>
        </p:spPr>
      </p:pic>
      <p:pic>
        <p:nvPicPr>
          <p:cNvPr id="24" name="图片 7" descr="资源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270868" y="0"/>
            <a:ext cx="4935397" cy="4328159"/>
          </a:xfrm>
          <a:prstGeom prst="rect">
            <a:avLst/>
          </a:prstGeom>
        </p:spPr>
      </p:pic>
      <p:sp>
        <p:nvSpPr>
          <p:cNvPr id="4" name="椭圆 5"/>
          <p:cNvSpPr/>
          <p:nvPr/>
        </p:nvSpPr>
        <p:spPr>
          <a:xfrm>
            <a:off x="492208" y="426058"/>
            <a:ext cx="324679" cy="32467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微软雅黑" panose="020B0503020204020204" charset="-122"/>
            </a:endParaRPr>
          </a:p>
        </p:txBody>
      </p:sp>
      <p:sp>
        <p:nvSpPr>
          <p:cNvPr id="5" name="文本框 17"/>
          <p:cNvSpPr txBox="1"/>
          <p:nvPr/>
        </p:nvSpPr>
        <p:spPr>
          <a:xfrm>
            <a:off x="920116" y="381635"/>
            <a:ext cx="2904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/>
            <a:r>
              <a:rPr lang="zh-CN" altLang="en-US" sz="2400" dirty="0"/>
              <a:t>环境准备</a:t>
            </a:r>
            <a:r>
              <a:rPr lang="en-US" altLang="zh-CN" sz="2400" dirty="0"/>
              <a:t>&amp;</a:t>
            </a:r>
            <a:r>
              <a:rPr lang="zh-CN" altLang="en-US" sz="2400" dirty="0"/>
              <a:t>读取数据</a:t>
            </a:r>
            <a:endParaRPr lang="zh-CN" altLang="en-US" sz="24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0117" y="1437647"/>
            <a:ext cx="9730466" cy="5078313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 err="1"/>
              <a:t>numpy</a:t>
            </a:r>
            <a:r>
              <a:rPr lang="en-US" altLang="zh-CN" dirty="0"/>
              <a:t>--&gt;</a:t>
            </a:r>
            <a:r>
              <a:rPr lang="zh-CN" altLang="en-US" dirty="0"/>
              <a:t>代表</a:t>
            </a:r>
            <a:r>
              <a:rPr lang="en-US" altLang="zh-CN" dirty="0"/>
              <a:t>numeric python</a:t>
            </a:r>
            <a:r>
              <a:rPr lang="zh-CN" altLang="en-US" dirty="0"/>
              <a:t>，为数组运算提供大量函数的库</a:t>
            </a:r>
            <a:endParaRPr lang="en-US" altLang="zh-CN" dirty="0"/>
          </a:p>
          <a:p>
            <a:r>
              <a:rPr lang="en-US" altLang="zh-CN" dirty="0"/>
              <a:t>pandas--&gt;</a:t>
            </a:r>
            <a:r>
              <a:rPr lang="zh-CN" altLang="en-US" dirty="0"/>
              <a:t>基于</a:t>
            </a:r>
            <a:r>
              <a:rPr lang="en-US" altLang="zh-CN" dirty="0"/>
              <a:t>NumPy</a:t>
            </a:r>
            <a:r>
              <a:rPr lang="zh-CN" altLang="en-US" dirty="0"/>
              <a:t>构建，对表格和混杂数据进行预处理、清洗和分析（</a:t>
            </a:r>
            <a:r>
              <a:rPr lang="en-US" altLang="zh-CN" dirty="0" err="1"/>
              <a:t>Numpy</a:t>
            </a:r>
            <a:r>
              <a:rPr lang="zh-CN" altLang="en-US" dirty="0"/>
              <a:t>更适用统一的数值数组）</a:t>
            </a:r>
            <a:endParaRPr lang="zh-CN" altLang="en-US" dirty="0"/>
          </a:p>
          <a:p>
            <a:r>
              <a:rPr lang="en-US" altLang="zh-CN" dirty="0" err="1"/>
              <a:t>sklearn</a:t>
            </a:r>
            <a:r>
              <a:rPr lang="en-US" altLang="zh-CN" dirty="0"/>
              <a:t>--&gt;</a:t>
            </a:r>
            <a:r>
              <a:rPr lang="en-US" altLang="zh-CN" dirty="0" err="1"/>
              <a:t>机器学习工具</a:t>
            </a:r>
            <a:r>
              <a:rPr lang="zh-CN" altLang="en-US" dirty="0"/>
              <a:t>（封装了多种机器学习方法，包括</a:t>
            </a:r>
            <a:r>
              <a:rPr lang="en-US" altLang="zh-CN" dirty="0" err="1"/>
              <a:t>regression,classification</a:t>
            </a:r>
            <a:r>
              <a:rPr lang="zh-CN" altLang="en-US" dirty="0"/>
              <a:t>等）</a:t>
            </a:r>
            <a:endParaRPr lang="zh-CN" altLang="en-US" dirty="0"/>
          </a:p>
          <a:p>
            <a:r>
              <a:rPr lang="en-US" altLang="zh-CN" dirty="0" err="1"/>
              <a:t>train_test_split</a:t>
            </a:r>
            <a:r>
              <a:rPr lang="en-US" altLang="zh-CN" dirty="0"/>
              <a:t>--&gt;</a:t>
            </a:r>
            <a:r>
              <a:rPr lang="zh-CN" altLang="en-US" dirty="0"/>
              <a:t>划分测试集和训练集的函数</a:t>
            </a:r>
            <a:endParaRPr lang="zh-CN" altLang="en-US" dirty="0"/>
          </a:p>
          <a:p>
            <a:r>
              <a:rPr lang="zh-CN" altLang="en-US" dirty="0"/>
              <a:t>DecisionTreeClassifier</a:t>
            </a:r>
            <a:r>
              <a:rPr lang="en-US" altLang="zh-CN" dirty="0"/>
              <a:t>--&gt;</a:t>
            </a:r>
            <a:r>
              <a:rPr lang="zh-CN" altLang="en-US" dirty="0"/>
              <a:t>创建决策树模型的函数</a:t>
            </a:r>
            <a:endParaRPr lang="zh-CN" altLang="en-US" dirty="0"/>
          </a:p>
          <a:p>
            <a:r>
              <a:rPr lang="zh-CN" altLang="en-US" dirty="0"/>
              <a:t>cross_val_score</a:t>
            </a:r>
            <a:r>
              <a:rPr lang="en-US" altLang="zh-CN" dirty="0"/>
              <a:t>--&gt;</a:t>
            </a:r>
            <a:r>
              <a:rPr lang="zh-CN" altLang="en-US" dirty="0"/>
              <a:t>用于调节参数的交叉验证函数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/>
              <a:t>代码参考：https://blog.csdn.net/qq_32334479/article/details/106958669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04" y="1631718"/>
            <a:ext cx="8855075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41"/>
          <a:stretch>
            <a:fillRect/>
          </a:stretch>
        </p:blipFill>
        <p:spPr bwMode="auto">
          <a:xfrm>
            <a:off x="1103604" y="2725505"/>
            <a:ext cx="7143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2" grpId="0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1841</Words>
  <Application>WPS 演示</Application>
  <PresentationFormat>宽屏</PresentationFormat>
  <Paragraphs>223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Comic Sans MS</vt:lpstr>
      <vt:lpstr>微软雅黑 Light</vt:lpstr>
      <vt:lpstr>Open Sans</vt:lpstr>
      <vt:lpstr>Segoe Print</vt:lpstr>
      <vt:lpstr>Consolas</vt:lpstr>
      <vt:lpstr>Lato Heavy</vt:lpstr>
      <vt:lpstr>Calibri</vt:lpstr>
      <vt:lpstr>Lato</vt:lpstr>
      <vt:lpstr>Arial Unicode MS</vt:lpstr>
      <vt:lpstr>Calibri Light</vt:lpstr>
      <vt:lpstr>Office 主题</vt:lpstr>
      <vt:lpstr>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WPS_1618846537</cp:lastModifiedBy>
  <cp:revision>198</cp:revision>
  <dcterms:created xsi:type="dcterms:W3CDTF">2020-08-26T07:36:00Z</dcterms:created>
  <dcterms:modified xsi:type="dcterms:W3CDTF">2021-10-18T08:27:06Z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  <property fmtid="{D5CDD505-2E9C-101B-9397-08002B2CF9AE}" pid="3" name="KSOTemplateUUID">
    <vt:lpwstr>v1.0_mb_jq4mCp+MncGd5UWrfQIfHg==</vt:lpwstr>
  </property>
</Properties>
</file>