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2.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61"/>
  </p:notesMasterIdLst>
  <p:sldIdLst>
    <p:sldId id="257" r:id="rId2"/>
    <p:sldId id="258" r:id="rId3"/>
    <p:sldId id="259" r:id="rId4"/>
    <p:sldId id="362" r:id="rId5"/>
    <p:sldId id="311" r:id="rId6"/>
    <p:sldId id="263" r:id="rId7"/>
    <p:sldId id="264" r:id="rId8"/>
    <p:sldId id="272" r:id="rId9"/>
    <p:sldId id="273" r:id="rId10"/>
    <p:sldId id="274" r:id="rId11"/>
    <p:sldId id="268" r:id="rId12"/>
    <p:sldId id="271" r:id="rId13"/>
    <p:sldId id="312" r:id="rId14"/>
    <p:sldId id="313" r:id="rId15"/>
    <p:sldId id="314" r:id="rId16"/>
    <p:sldId id="315" r:id="rId17"/>
    <p:sldId id="318" r:id="rId18"/>
    <p:sldId id="319" r:id="rId19"/>
    <p:sldId id="320" r:id="rId20"/>
    <p:sldId id="317" r:id="rId21"/>
    <p:sldId id="321" r:id="rId22"/>
    <p:sldId id="323" r:id="rId23"/>
    <p:sldId id="324" r:id="rId24"/>
    <p:sldId id="322" r:id="rId25"/>
    <p:sldId id="325" r:id="rId26"/>
    <p:sldId id="326" r:id="rId27"/>
    <p:sldId id="328" r:id="rId28"/>
    <p:sldId id="330" r:id="rId29"/>
    <p:sldId id="331" r:id="rId30"/>
    <p:sldId id="332" r:id="rId31"/>
    <p:sldId id="333" r:id="rId32"/>
    <p:sldId id="334" r:id="rId33"/>
    <p:sldId id="335" r:id="rId34"/>
    <p:sldId id="336" r:id="rId35"/>
    <p:sldId id="337" r:id="rId36"/>
    <p:sldId id="338" r:id="rId37"/>
    <p:sldId id="339" r:id="rId38"/>
    <p:sldId id="340" r:id="rId39"/>
    <p:sldId id="341" r:id="rId40"/>
    <p:sldId id="342" r:id="rId41"/>
    <p:sldId id="343" r:id="rId42"/>
    <p:sldId id="344" r:id="rId43"/>
    <p:sldId id="345" r:id="rId44"/>
    <p:sldId id="346" r:id="rId45"/>
    <p:sldId id="347" r:id="rId46"/>
    <p:sldId id="348" r:id="rId47"/>
    <p:sldId id="349" r:id="rId48"/>
    <p:sldId id="350" r:id="rId49"/>
    <p:sldId id="351" r:id="rId50"/>
    <p:sldId id="352" r:id="rId51"/>
    <p:sldId id="353" r:id="rId52"/>
    <p:sldId id="354" r:id="rId53"/>
    <p:sldId id="355" r:id="rId54"/>
    <p:sldId id="356" r:id="rId55"/>
    <p:sldId id="357" r:id="rId56"/>
    <p:sldId id="358" r:id="rId57"/>
    <p:sldId id="359" r:id="rId58"/>
    <p:sldId id="360" r:id="rId59"/>
    <p:sldId id="361" r:id="rId60"/>
  </p:sldIdLst>
  <p:sldSz cx="9144000" cy="6858000" type="screen4x3"/>
  <p:notesSz cx="6858000" cy="9144000"/>
  <p:custDataLst>
    <p:tags r:id="rId6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A7A879D-3FE9-4588-80FC-A6293B47B9FE}">
          <p14:sldIdLst>
            <p14:sldId id="257"/>
            <p14:sldId id="258"/>
            <p14:sldId id="259"/>
            <p14:sldId id="362"/>
            <p14:sldId id="311"/>
            <p14:sldId id="263"/>
            <p14:sldId id="264"/>
            <p14:sldId id="272"/>
            <p14:sldId id="273"/>
            <p14:sldId id="274"/>
            <p14:sldId id="268"/>
            <p14:sldId id="271"/>
            <p14:sldId id="312"/>
            <p14:sldId id="313"/>
            <p14:sldId id="314"/>
            <p14:sldId id="315"/>
            <p14:sldId id="318"/>
            <p14:sldId id="319"/>
            <p14:sldId id="320"/>
            <p14:sldId id="317"/>
            <p14:sldId id="321"/>
            <p14:sldId id="323"/>
            <p14:sldId id="324"/>
            <p14:sldId id="322"/>
            <p14:sldId id="325"/>
            <p14:sldId id="326"/>
            <p14:sldId id="328"/>
          </p14:sldIdLst>
        </p14:section>
        <p14:section name="Untitled Section" id="{541002D8-6B93-478C-A7D2-94B4B9547C20}">
          <p14:sldIdLst>
            <p14:sldId id="330"/>
            <p14:sldId id="331"/>
            <p14:sldId id="332"/>
            <p14:sldId id="333"/>
            <p14:sldId id="334"/>
            <p14:sldId id="335"/>
            <p14:sldId id="336"/>
            <p14:sldId id="337"/>
            <p14:sldId id="338"/>
            <p14:sldId id="339"/>
            <p14:sldId id="340"/>
            <p14:sldId id="341"/>
            <p14:sldId id="342"/>
            <p14:sldId id="343"/>
            <p14:sldId id="344"/>
          </p14:sldIdLst>
        </p14:section>
        <p14:section name="Untitled Section" id="{AE1F41E7-1E7F-4FB8-98C9-7040BCD6F63E}">
          <p14:sldIdLst>
            <p14:sldId id="345"/>
            <p14:sldId id="346"/>
            <p14:sldId id="347"/>
            <p14:sldId id="348"/>
            <p14:sldId id="349"/>
            <p14:sldId id="350"/>
            <p14:sldId id="351"/>
            <p14:sldId id="352"/>
            <p14:sldId id="353"/>
            <p14:sldId id="354"/>
            <p14:sldId id="355"/>
            <p14:sldId id="356"/>
            <p14:sldId id="357"/>
            <p14:sldId id="358"/>
            <p14:sldId id="359"/>
            <p14:sldId id="360"/>
            <p14:sldId id="361"/>
          </p14:sldIdLst>
        </p14:section>
        <p14:section name="Untitled Section" id="{F3093ADF-E636-4324-B0A3-2EC68E4CBD7C}">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2" d="100"/>
          <a:sy n="62" d="100"/>
        </p:scale>
        <p:origin x="675" y="33"/>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ADF4FB-6626-4BAA-8170-1AB86830E7EB}"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ED0B78BF-E006-4732-B48C-2ADC9E2EF39A}">
      <dgm:prSet phldrT="[Text]"/>
      <dgm:spPr/>
      <dgm:t>
        <a:bodyPr/>
        <a:lstStyle/>
        <a:p>
          <a:r>
            <a:rPr lang="en-US" dirty="0"/>
            <a:t>Tools and Techniques</a:t>
          </a:r>
        </a:p>
      </dgm:t>
    </dgm:pt>
    <dgm:pt modelId="{28816F29-4038-473E-B49B-94074EA0A51E}" type="parTrans" cxnId="{A1A3BCB4-83BF-4A79-B53F-5F8A606BDE54}">
      <dgm:prSet/>
      <dgm:spPr/>
      <dgm:t>
        <a:bodyPr/>
        <a:lstStyle/>
        <a:p>
          <a:endParaRPr lang="en-US"/>
        </a:p>
      </dgm:t>
    </dgm:pt>
    <dgm:pt modelId="{23CFA8B8-2A05-4928-AEB3-72448E3A79E3}" type="sibTrans" cxnId="{A1A3BCB4-83BF-4A79-B53F-5F8A606BDE54}">
      <dgm:prSet/>
      <dgm:spPr/>
      <dgm:t>
        <a:bodyPr/>
        <a:lstStyle/>
        <a:p>
          <a:endParaRPr lang="en-US"/>
        </a:p>
      </dgm:t>
    </dgm:pt>
    <dgm:pt modelId="{5D17C516-2319-40FE-8748-E184C6D71444}">
      <dgm:prSet phldrT="[Text]"/>
      <dgm:spPr/>
      <dgm:t>
        <a:bodyPr/>
        <a:lstStyle/>
        <a:p>
          <a:r>
            <a:rPr lang="en-US" dirty="0"/>
            <a:t>Object-Oriented Programming</a:t>
          </a:r>
        </a:p>
      </dgm:t>
    </dgm:pt>
    <dgm:pt modelId="{EA441DC7-A30D-47EC-A5C8-C50834D06E30}" type="parTrans" cxnId="{F9A2BA9E-B30D-4948-A3E9-A634F6BE47FD}">
      <dgm:prSet/>
      <dgm:spPr/>
      <dgm:t>
        <a:bodyPr/>
        <a:lstStyle/>
        <a:p>
          <a:endParaRPr lang="en-US"/>
        </a:p>
      </dgm:t>
    </dgm:pt>
    <dgm:pt modelId="{636B54D7-340F-4600-82E5-F2E670443C91}" type="sibTrans" cxnId="{F9A2BA9E-B30D-4948-A3E9-A634F6BE47FD}">
      <dgm:prSet/>
      <dgm:spPr/>
      <dgm:t>
        <a:bodyPr/>
        <a:lstStyle/>
        <a:p>
          <a:endParaRPr lang="en-US"/>
        </a:p>
      </dgm:t>
    </dgm:pt>
    <dgm:pt modelId="{DDB8B436-9528-434E-BD0F-6EB4D2ACB929}">
      <dgm:prSet phldrT="[Text]"/>
      <dgm:spPr/>
      <dgm:t>
        <a:bodyPr/>
        <a:lstStyle/>
        <a:p>
          <a:r>
            <a:rPr lang="en-US" dirty="0"/>
            <a:t>Designing Data</a:t>
          </a:r>
        </a:p>
      </dgm:t>
    </dgm:pt>
    <dgm:pt modelId="{9E647244-45B2-496C-B687-01576FEABEC4}" type="parTrans" cxnId="{05392EDD-3032-43C3-BA79-A1347D6D727C}">
      <dgm:prSet/>
      <dgm:spPr/>
      <dgm:t>
        <a:bodyPr/>
        <a:lstStyle/>
        <a:p>
          <a:endParaRPr lang="en-US"/>
        </a:p>
      </dgm:t>
    </dgm:pt>
    <dgm:pt modelId="{EE60868F-7BA4-434D-84FC-89FFDDF05FC3}" type="sibTrans" cxnId="{05392EDD-3032-43C3-BA79-A1347D6D727C}">
      <dgm:prSet/>
      <dgm:spPr/>
      <dgm:t>
        <a:bodyPr/>
        <a:lstStyle/>
        <a:p>
          <a:endParaRPr lang="en-US"/>
        </a:p>
      </dgm:t>
    </dgm:pt>
    <dgm:pt modelId="{F221EA58-7488-4550-B7A5-965344CA7EAE}">
      <dgm:prSet phldrT="[Text]" custT="1"/>
      <dgm:spPr>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gm:spPr>
      <dgm:t>
        <a:bodyPr spcFirstLastPara="0" vert="horz" wrap="square" lIns="19050" tIns="12700" rIns="19050" bIns="12700" numCol="1" spcCol="1270" anchor="ctr" anchorCtr="0"/>
        <a:lstStyle/>
        <a:p>
          <a:pPr marL="0" lvl="0" indent="0" algn="ctr" defTabSz="444500">
            <a:lnSpc>
              <a:spcPct val="90000"/>
            </a:lnSpc>
            <a:spcBef>
              <a:spcPct val="0"/>
            </a:spcBef>
            <a:spcAft>
              <a:spcPct val="35000"/>
            </a:spcAft>
            <a:buNone/>
          </a:pPr>
          <a:r>
            <a:rPr lang="en-US" sz="1000" kern="1200" dirty="0">
              <a:solidFill>
                <a:prstClr val="black">
                  <a:hueOff val="0"/>
                  <a:satOff val="0"/>
                  <a:lumOff val="0"/>
                  <a:alphaOff val="0"/>
                </a:prstClr>
              </a:solidFill>
              <a:latin typeface="Calibri"/>
              <a:ea typeface="+mn-ea"/>
              <a:cs typeface="+mn-cs"/>
            </a:rPr>
            <a:t>Designing Functions</a:t>
          </a:r>
        </a:p>
      </dgm:t>
    </dgm:pt>
    <dgm:pt modelId="{03056A9D-BCBF-4181-B8D6-7E4ECCBD4D9E}" type="parTrans" cxnId="{F8F3D917-317B-4A80-B606-277A7F6170C2}">
      <dgm:prSet/>
      <dgm:spPr/>
      <dgm:t>
        <a:bodyPr/>
        <a:lstStyle/>
        <a:p>
          <a:endParaRPr lang="en-US"/>
        </a:p>
      </dgm:t>
    </dgm:pt>
    <dgm:pt modelId="{50012D0E-39A9-4FB4-832D-C4D74BE598A6}" type="sibTrans" cxnId="{F8F3D917-317B-4A80-B606-277A7F6170C2}">
      <dgm:prSet/>
      <dgm:spPr/>
      <dgm:t>
        <a:bodyPr/>
        <a:lstStyle/>
        <a:p>
          <a:endParaRPr lang="en-US"/>
        </a:p>
      </dgm:t>
    </dgm:pt>
    <dgm:pt modelId="{B1CEE35E-20B6-4A0B-B1E8-D4F40E3162E1}">
      <dgm:prSet phldrT="[Text]" custT="1"/>
      <dgm:spPr>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gm:spPr>
      <dgm:t>
        <a:bodyPr spcFirstLastPara="0" vert="horz" wrap="square" lIns="19050" tIns="12700" rIns="19050" bIns="12700" numCol="1" spcCol="1270" anchor="ctr" anchorCtr="0"/>
        <a:lstStyle/>
        <a:p>
          <a:r>
            <a:rPr lang="en-US" sz="1000" kern="1200" dirty="0">
              <a:solidFill>
                <a:prstClr val="black">
                  <a:hueOff val="0"/>
                  <a:satOff val="0"/>
                  <a:lumOff val="0"/>
                  <a:alphaOff val="0"/>
                </a:prstClr>
              </a:solidFill>
              <a:latin typeface="Calibri"/>
              <a:ea typeface="+mn-ea"/>
              <a:cs typeface="+mn-cs"/>
            </a:rPr>
            <a:t>Designing</a:t>
          </a:r>
          <a:r>
            <a:rPr lang="en-US" sz="1000" kern="1200" dirty="0"/>
            <a:t> Systems</a:t>
          </a:r>
        </a:p>
      </dgm:t>
    </dgm:pt>
    <dgm:pt modelId="{08AACE21-5FAD-4460-B120-67387C8F0F32}" type="parTrans" cxnId="{47968857-87E3-481A-908A-A468E51372C1}">
      <dgm:prSet/>
      <dgm:spPr/>
      <dgm:t>
        <a:bodyPr/>
        <a:lstStyle/>
        <a:p>
          <a:endParaRPr lang="en-US"/>
        </a:p>
      </dgm:t>
    </dgm:pt>
    <dgm:pt modelId="{4A08DEA0-C75B-4713-B280-420C60C372D9}" type="sibTrans" cxnId="{47968857-87E3-481A-908A-A468E51372C1}">
      <dgm:prSet/>
      <dgm:spPr/>
      <dgm:t>
        <a:bodyPr/>
        <a:lstStyle/>
        <a:p>
          <a:endParaRPr lang="en-US"/>
        </a:p>
      </dgm:t>
    </dgm:pt>
    <dgm:pt modelId="{1CBBDDB5-026A-42BF-8805-ACAC57AA5DC3}">
      <dgm:prSet phldrT="[Text]"/>
      <dgm:spPr/>
      <dgm:t>
        <a:bodyPr/>
        <a:lstStyle/>
        <a:p>
          <a:r>
            <a:rPr lang="en-US" dirty="0"/>
            <a:t>Computing with Lists</a:t>
          </a:r>
        </a:p>
      </dgm:t>
    </dgm:pt>
    <dgm:pt modelId="{1EC30C20-D36E-4265-85EE-C210CE02F892}" type="parTrans" cxnId="{9662958D-3400-409A-ADC7-BEB605777B1F}">
      <dgm:prSet/>
      <dgm:spPr/>
      <dgm:t>
        <a:bodyPr/>
        <a:lstStyle/>
        <a:p>
          <a:endParaRPr lang="en-US"/>
        </a:p>
      </dgm:t>
    </dgm:pt>
    <dgm:pt modelId="{D37EB34B-12D7-42C6-A433-F33F271349CA}" type="sibTrans" cxnId="{9662958D-3400-409A-ADC7-BEB605777B1F}">
      <dgm:prSet/>
      <dgm:spPr/>
      <dgm:t>
        <a:bodyPr/>
        <a:lstStyle/>
        <a:p>
          <a:endParaRPr lang="en-US"/>
        </a:p>
      </dgm:t>
    </dgm:pt>
    <dgm:pt modelId="{A7945ECA-2D01-4C03-9AED-9E3EEAAF0F2C}">
      <dgm:prSet phldrT="[Text]" custT="1"/>
      <dgm:spPr>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gm:spPr>
      <dgm:t>
        <a:bodyPr spcFirstLastPara="0" vert="horz" wrap="square" lIns="22860" tIns="15240" rIns="22860" bIns="15240" numCol="1" spcCol="1270" anchor="ctr" anchorCtr="0"/>
        <a:lstStyle/>
        <a:p>
          <a:pPr marL="0" lvl="0" indent="0" algn="ctr" defTabSz="533400">
            <a:lnSpc>
              <a:spcPct val="90000"/>
            </a:lnSpc>
            <a:spcBef>
              <a:spcPct val="0"/>
            </a:spcBef>
            <a:spcAft>
              <a:spcPct val="35000"/>
            </a:spcAft>
            <a:buNone/>
          </a:pPr>
          <a:r>
            <a:rPr lang="en-US" sz="1200" kern="1200" dirty="0">
              <a:solidFill>
                <a:prstClr val="black">
                  <a:hueOff val="0"/>
                  <a:satOff val="0"/>
                  <a:lumOff val="0"/>
                  <a:alphaOff val="0"/>
                </a:prstClr>
              </a:solidFill>
              <a:latin typeface="Calibri"/>
              <a:ea typeface="+mn-ea"/>
              <a:cs typeface="+mn-cs"/>
            </a:rPr>
            <a:t>Computing with Trees and Graphs</a:t>
          </a:r>
        </a:p>
      </dgm:t>
    </dgm:pt>
    <dgm:pt modelId="{D39C6496-6307-4FC4-9D55-DB6DA94D051F}" type="parTrans" cxnId="{372E1130-8A4A-4006-A020-34030B0410C9}">
      <dgm:prSet/>
      <dgm:spPr/>
      <dgm:t>
        <a:bodyPr/>
        <a:lstStyle/>
        <a:p>
          <a:endParaRPr lang="en-US"/>
        </a:p>
      </dgm:t>
    </dgm:pt>
    <dgm:pt modelId="{4FF7D82F-ECB8-4560-8324-4D22393C300C}" type="sibTrans" cxnId="{372E1130-8A4A-4006-A020-34030B0410C9}">
      <dgm:prSet/>
      <dgm:spPr/>
      <dgm:t>
        <a:bodyPr/>
        <a:lstStyle/>
        <a:p>
          <a:endParaRPr lang="en-US"/>
        </a:p>
      </dgm:t>
    </dgm:pt>
    <dgm:pt modelId="{B0B0FACC-C24A-4552-82AB-C8FE8246DEF8}">
      <dgm:prSet phldrT="[Text]"/>
      <dgm:spPr>
        <a:solidFill>
          <a:srgbClr val="C0504D">
            <a:lumMod val="60000"/>
            <a:lumOff val="40000"/>
            <a:alpha val="90000"/>
          </a:srgbClr>
        </a:solidFill>
        <a:ln w="25400" cap="flat" cmpd="sng" algn="ctr">
          <a:noFill/>
          <a:prstDash val="solid"/>
        </a:ln>
        <a:effectLst/>
      </dgm:spPr>
      <dgm:t>
        <a:bodyPr spcFirstLastPara="0" vert="horz" wrap="square" lIns="19050" tIns="12700" rIns="19050" bIns="12700" numCol="1" spcCol="1270" anchor="ctr" anchorCtr="0"/>
        <a:lstStyle/>
        <a:p>
          <a:r>
            <a:rPr lang="en-US" dirty="0"/>
            <a:t>Designing with Invariants</a:t>
          </a:r>
        </a:p>
      </dgm:t>
    </dgm:pt>
    <dgm:pt modelId="{FD74BA91-6D78-44B3-BF01-4D49723F4718}" type="parTrans" cxnId="{FCD83CF7-A1CD-455F-A466-CFFA01A2A6C9}">
      <dgm:prSet/>
      <dgm:spPr/>
      <dgm:t>
        <a:bodyPr/>
        <a:lstStyle/>
        <a:p>
          <a:endParaRPr lang="en-US"/>
        </a:p>
      </dgm:t>
    </dgm:pt>
    <dgm:pt modelId="{E6264341-6F1C-4A60-9081-A5335333D714}" type="sibTrans" cxnId="{FCD83CF7-A1CD-455F-A466-CFFA01A2A6C9}">
      <dgm:prSet/>
      <dgm:spPr/>
      <dgm:t>
        <a:bodyPr/>
        <a:lstStyle/>
        <a:p>
          <a:endParaRPr lang="en-US"/>
        </a:p>
      </dgm:t>
    </dgm:pt>
    <dgm:pt modelId="{3C02419B-DA6A-4FDB-972F-4F8DC3AD08E3}">
      <dgm:prSet phldrT="[Text]"/>
      <dgm:spPr/>
      <dgm:t>
        <a:bodyPr/>
        <a:lstStyle/>
        <a:p>
          <a:r>
            <a:rPr lang="en-US" dirty="0"/>
            <a:t>Thinking about Efficiency</a:t>
          </a:r>
        </a:p>
      </dgm:t>
    </dgm:pt>
    <dgm:pt modelId="{FA010E1E-46BF-40DE-B386-14C19C329E38}" type="parTrans" cxnId="{B2581BA3-7711-4B4F-895A-5C4A1A23D07A}">
      <dgm:prSet/>
      <dgm:spPr/>
      <dgm:t>
        <a:bodyPr/>
        <a:lstStyle/>
        <a:p>
          <a:endParaRPr lang="en-US"/>
        </a:p>
      </dgm:t>
    </dgm:pt>
    <dgm:pt modelId="{ABE6B4B2-8044-42FC-8EBA-A2B2927B372D}" type="sibTrans" cxnId="{B2581BA3-7711-4B4F-895A-5C4A1A23D07A}">
      <dgm:prSet/>
      <dgm:spPr/>
      <dgm:t>
        <a:bodyPr/>
        <a:lstStyle/>
        <a:p>
          <a:endParaRPr lang="en-US"/>
        </a:p>
      </dgm:t>
    </dgm:pt>
    <dgm:pt modelId="{C217CF6C-69F6-4F1F-BFEF-F03F51825445}">
      <dgm:prSet phldrT="[Text]"/>
      <dgm:spPr/>
      <dgm:t>
        <a:bodyPr/>
        <a:lstStyle/>
        <a:p>
          <a:r>
            <a:rPr lang="en-US" dirty="0"/>
            <a:t>Interfaces and Classes</a:t>
          </a:r>
        </a:p>
      </dgm:t>
    </dgm:pt>
    <dgm:pt modelId="{109F41A6-1D40-4F81-903A-8B0CB1E442DB}" type="parTrans" cxnId="{B7B8BE25-1D3D-41C1-B2BB-252CA3FFFABF}">
      <dgm:prSet/>
      <dgm:spPr/>
      <dgm:t>
        <a:bodyPr/>
        <a:lstStyle/>
        <a:p>
          <a:endParaRPr lang="en-US"/>
        </a:p>
      </dgm:t>
    </dgm:pt>
    <dgm:pt modelId="{727D2815-3763-49AC-8FA5-B78975C6E255}" type="sibTrans" cxnId="{B7B8BE25-1D3D-41C1-B2BB-252CA3FFFABF}">
      <dgm:prSet/>
      <dgm:spPr/>
      <dgm:t>
        <a:bodyPr/>
        <a:lstStyle/>
        <a:p>
          <a:endParaRPr lang="en-US"/>
        </a:p>
      </dgm:t>
    </dgm:pt>
    <dgm:pt modelId="{D6553791-8532-4952-AC46-957A80E6F455}">
      <dgm:prSet phldrT="[Text]"/>
      <dgm:spPr/>
      <dgm:t>
        <a:bodyPr/>
        <a:lstStyle/>
        <a:p>
          <a:r>
            <a:rPr lang="en-US" dirty="0"/>
            <a:t>Inheritance</a:t>
          </a:r>
        </a:p>
      </dgm:t>
    </dgm:pt>
    <dgm:pt modelId="{4B64BF35-F3DD-46FA-A74B-C8F1391BB234}" type="parTrans" cxnId="{E630B7D1-EF42-4E29-A586-EDEEAFD22353}">
      <dgm:prSet/>
      <dgm:spPr/>
      <dgm:t>
        <a:bodyPr/>
        <a:lstStyle/>
        <a:p>
          <a:endParaRPr lang="en-US"/>
        </a:p>
      </dgm:t>
    </dgm:pt>
    <dgm:pt modelId="{C19A1F15-CCAA-4226-B7DD-F2CD4049A9B3}" type="sibTrans" cxnId="{E630B7D1-EF42-4E29-A586-EDEEAFD22353}">
      <dgm:prSet/>
      <dgm:spPr/>
      <dgm:t>
        <a:bodyPr/>
        <a:lstStyle/>
        <a:p>
          <a:endParaRPr lang="en-US"/>
        </a:p>
      </dgm:t>
    </dgm:pt>
    <dgm:pt modelId="{23FBFCAF-D268-4C4D-8359-092F33A19BD5}">
      <dgm:prSet phldrT="[Text]"/>
      <dgm:spPr/>
      <dgm:t>
        <a:bodyPr/>
        <a:lstStyle/>
        <a:p>
          <a:r>
            <a:rPr lang="en-US" dirty="0"/>
            <a:t>Objects with Mutable State</a:t>
          </a:r>
        </a:p>
      </dgm:t>
    </dgm:pt>
    <dgm:pt modelId="{E8807DF0-38BE-4236-AFC9-03DFA18007AA}" type="parTrans" cxnId="{C679C12F-0D37-4771-853C-9B6A72F3F8AB}">
      <dgm:prSet/>
      <dgm:spPr/>
      <dgm:t>
        <a:bodyPr/>
        <a:lstStyle/>
        <a:p>
          <a:endParaRPr lang="en-US"/>
        </a:p>
      </dgm:t>
    </dgm:pt>
    <dgm:pt modelId="{49424D88-7251-4F7F-9D61-B03F29AB2536}" type="sibTrans" cxnId="{C679C12F-0D37-4771-853C-9B6A72F3F8AB}">
      <dgm:prSet/>
      <dgm:spPr/>
      <dgm:t>
        <a:bodyPr/>
        <a:lstStyle/>
        <a:p>
          <a:endParaRPr lang="en-US"/>
        </a:p>
      </dgm:t>
    </dgm:pt>
    <dgm:pt modelId="{BE7D634C-5542-4AE8-B044-37802A6A19BF}">
      <dgm:prSet phldrT="[Text]"/>
      <dgm:spPr/>
      <dgm:t>
        <a:bodyPr/>
        <a:lstStyle/>
        <a:p>
          <a:r>
            <a:rPr lang="en-US" dirty="0"/>
            <a:t>Efficiency, Part 2</a:t>
          </a:r>
        </a:p>
      </dgm:t>
    </dgm:pt>
    <dgm:pt modelId="{E61F56D0-9360-46BF-8251-561CA9F726E8}" type="parTrans" cxnId="{B7404AC6-1631-4D80-950E-A28F1FE44D7F}">
      <dgm:prSet/>
      <dgm:spPr/>
      <dgm:t>
        <a:bodyPr/>
        <a:lstStyle/>
        <a:p>
          <a:endParaRPr lang="en-US"/>
        </a:p>
      </dgm:t>
    </dgm:pt>
    <dgm:pt modelId="{F057A6F2-F3CD-40BE-A001-82BB25F47711}" type="sibTrans" cxnId="{B7404AC6-1631-4D80-950E-A28F1FE44D7F}">
      <dgm:prSet/>
      <dgm:spPr/>
      <dgm:t>
        <a:bodyPr/>
        <a:lstStyle/>
        <a:p>
          <a:endParaRPr lang="en-US"/>
        </a:p>
      </dgm:t>
    </dgm:pt>
    <dgm:pt modelId="{9AAB3432-E203-4861-9A1F-5A18DE81A0E0}">
      <dgm:prSet phldrT="[Text]"/>
      <dgm:spPr/>
      <dgm:t>
        <a:bodyPr/>
        <a:lstStyle/>
        <a:p>
          <a:r>
            <a:rPr lang="en-US" dirty="0"/>
            <a:t>Basic Principles</a:t>
          </a:r>
        </a:p>
      </dgm:t>
    </dgm:pt>
    <dgm:pt modelId="{6A4E30F2-4DB5-4E70-B35C-3B1843570C40}" type="sibTrans" cxnId="{F5F6D4BB-2DFC-4FC1-ABCD-FF03786BFFE0}">
      <dgm:prSet/>
      <dgm:spPr/>
      <dgm:t>
        <a:bodyPr/>
        <a:lstStyle/>
        <a:p>
          <a:endParaRPr lang="en-US"/>
        </a:p>
      </dgm:t>
    </dgm:pt>
    <dgm:pt modelId="{A67FC2F0-CFC7-4D0E-AB12-FC8B412EC38C}" type="parTrans" cxnId="{F5F6D4BB-2DFC-4FC1-ABCD-FF03786BFFE0}">
      <dgm:prSet/>
      <dgm:spPr/>
      <dgm:t>
        <a:bodyPr/>
        <a:lstStyle/>
        <a:p>
          <a:endParaRPr lang="en-US"/>
        </a:p>
      </dgm:t>
    </dgm:pt>
    <dgm:pt modelId="{21C8EE31-AEBF-47B2-ADDE-34FDFA6BF6DC}">
      <dgm:prSet phldrT="[Text]" custT="1"/>
      <dgm:spPr>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gm:spPr>
      <dgm:t>
        <a:bodyPr spcFirstLastPara="0" vert="horz" wrap="square" lIns="22860" tIns="15240" rIns="22860" bIns="15240" numCol="1" spcCol="1270" anchor="ctr" anchorCtr="0"/>
        <a:lstStyle/>
        <a:p>
          <a:r>
            <a:rPr lang="en-US" sz="1200" kern="1200" dirty="0">
              <a:solidFill>
                <a:prstClr val="black">
                  <a:hueOff val="0"/>
                  <a:satOff val="0"/>
                  <a:lumOff val="0"/>
                  <a:alphaOff val="0"/>
                </a:prstClr>
              </a:solidFill>
              <a:latin typeface="Calibri"/>
              <a:ea typeface="+mn-ea"/>
              <a:cs typeface="+mn-cs"/>
            </a:rPr>
            <a:t>Computing</a:t>
          </a:r>
          <a:r>
            <a:rPr lang="en-US" sz="1000" kern="1200" dirty="0"/>
            <a:t> with Higher-Order Functions</a:t>
          </a:r>
        </a:p>
      </dgm:t>
    </dgm:pt>
    <dgm:pt modelId="{08DF2FDD-3A60-4E03-8D9E-10C265EC9121}" type="parTrans" cxnId="{62C2F0F4-284D-4D02-8F32-BB76663AFA1F}">
      <dgm:prSet/>
      <dgm:spPr/>
      <dgm:t>
        <a:bodyPr/>
        <a:lstStyle/>
        <a:p>
          <a:endParaRPr lang="en-US"/>
        </a:p>
      </dgm:t>
    </dgm:pt>
    <dgm:pt modelId="{FFC06923-B3D1-4430-8195-28C90DC2D93A}" type="sibTrans" cxnId="{62C2F0F4-284D-4D02-8F32-BB76663AFA1F}">
      <dgm:prSet/>
      <dgm:spPr/>
      <dgm:t>
        <a:bodyPr/>
        <a:lstStyle/>
        <a:p>
          <a:endParaRPr lang="en-US"/>
        </a:p>
      </dgm:t>
    </dgm:pt>
    <dgm:pt modelId="{5EAC0F1C-8135-499C-A050-8951C4D4D68B}" type="pres">
      <dgm:prSet presAssocID="{D4ADF4FB-6626-4BAA-8170-1AB86830E7EB}" presName="diagram" presStyleCnt="0">
        <dgm:presLayoutVars>
          <dgm:chPref val="1"/>
          <dgm:dir/>
          <dgm:animOne val="branch"/>
          <dgm:animLvl val="lvl"/>
          <dgm:resizeHandles/>
        </dgm:presLayoutVars>
      </dgm:prSet>
      <dgm:spPr/>
    </dgm:pt>
    <dgm:pt modelId="{E9A360F5-905C-4B1F-87BD-8099DBD7826B}" type="pres">
      <dgm:prSet presAssocID="{9AAB3432-E203-4861-9A1F-5A18DE81A0E0}" presName="root" presStyleCnt="0"/>
      <dgm:spPr/>
    </dgm:pt>
    <dgm:pt modelId="{770F0FD6-A664-4D0A-A016-FBEA3DBC5EF2}" type="pres">
      <dgm:prSet presAssocID="{9AAB3432-E203-4861-9A1F-5A18DE81A0E0}" presName="rootComposite" presStyleCnt="0"/>
      <dgm:spPr/>
    </dgm:pt>
    <dgm:pt modelId="{D42C5353-2F91-4910-9E62-259C884C47C8}" type="pres">
      <dgm:prSet presAssocID="{9AAB3432-E203-4861-9A1F-5A18DE81A0E0}" presName="rootText" presStyleLbl="node1" presStyleIdx="0" presStyleCnt="3"/>
      <dgm:spPr/>
    </dgm:pt>
    <dgm:pt modelId="{D5FEF17D-A657-4E90-83A6-FFBD9375BEE2}" type="pres">
      <dgm:prSet presAssocID="{9AAB3432-E203-4861-9A1F-5A18DE81A0E0}" presName="rootConnector" presStyleLbl="node1" presStyleIdx="0" presStyleCnt="3"/>
      <dgm:spPr/>
    </dgm:pt>
    <dgm:pt modelId="{ED254901-973D-4D91-AABF-EBA39BDAC603}" type="pres">
      <dgm:prSet presAssocID="{9AAB3432-E203-4861-9A1F-5A18DE81A0E0}" presName="childShape" presStyleCnt="0"/>
      <dgm:spPr/>
    </dgm:pt>
    <dgm:pt modelId="{360B229B-0F55-45E5-A55A-DDDBDBD1C921}" type="pres">
      <dgm:prSet presAssocID="{9E647244-45B2-496C-B687-01576FEABEC4}" presName="Name13" presStyleLbl="parChTrans1D2" presStyleIdx="0" presStyleCnt="12"/>
      <dgm:spPr/>
    </dgm:pt>
    <dgm:pt modelId="{7E3D7089-292B-46E8-B4F0-ADC3733C52BD}" type="pres">
      <dgm:prSet presAssocID="{DDB8B436-9528-434E-BD0F-6EB4D2ACB929}" presName="childText" presStyleLbl="bgAcc1" presStyleIdx="0" presStyleCnt="12" custLinFactNeighborX="1979" custLinFactNeighborY="-4221">
        <dgm:presLayoutVars>
          <dgm:bulletEnabled val="1"/>
        </dgm:presLayoutVars>
      </dgm:prSet>
      <dgm:spPr/>
    </dgm:pt>
    <dgm:pt modelId="{BC1B1EA4-129C-44F6-935B-BA646A7A2AA3}" type="pres">
      <dgm:prSet presAssocID="{03056A9D-BCBF-4181-B8D6-7E4ECCBD4D9E}" presName="Name13" presStyleLbl="parChTrans1D2" presStyleIdx="1" presStyleCnt="12"/>
      <dgm:spPr/>
    </dgm:pt>
    <dgm:pt modelId="{CF0B1CD2-0FC3-49A4-A520-B01A6C3CCB95}" type="pres">
      <dgm:prSet presAssocID="{F221EA58-7488-4550-B7A5-965344CA7EAE}" presName="childText" presStyleLbl="bgAcc1" presStyleIdx="1" presStyleCnt="12">
        <dgm:presLayoutVars>
          <dgm:bulletEnabled val="1"/>
        </dgm:presLayoutVars>
      </dgm:prSet>
      <dgm:spPr>
        <a:xfrm>
          <a:off x="1156394" y="1525860"/>
          <a:ext cx="976312" cy="610195"/>
        </a:xfrm>
        <a:prstGeom prst="roundRect">
          <a:avLst>
            <a:gd name="adj" fmla="val 10000"/>
          </a:avLst>
        </a:prstGeom>
      </dgm:spPr>
    </dgm:pt>
    <dgm:pt modelId="{F5AE7053-0C33-481C-8BFB-D2DAFB4C4294}" type="pres">
      <dgm:prSet presAssocID="{08AACE21-5FAD-4460-B120-67387C8F0F32}" presName="Name13" presStyleLbl="parChTrans1D2" presStyleIdx="2" presStyleCnt="12"/>
      <dgm:spPr/>
    </dgm:pt>
    <dgm:pt modelId="{C5878689-67F2-4E3D-8C9B-392F50C32024}" type="pres">
      <dgm:prSet presAssocID="{B1CEE35E-20B6-4A0B-B1E8-D4F40E3162E1}" presName="childText" presStyleLbl="bgAcc1" presStyleIdx="2" presStyleCnt="12">
        <dgm:presLayoutVars>
          <dgm:bulletEnabled val="1"/>
        </dgm:presLayoutVars>
      </dgm:prSet>
      <dgm:spPr>
        <a:xfrm>
          <a:off x="1156394" y="2288604"/>
          <a:ext cx="976312" cy="610195"/>
        </a:xfrm>
        <a:prstGeom prst="roundRect">
          <a:avLst>
            <a:gd name="adj" fmla="val 10000"/>
          </a:avLst>
        </a:prstGeom>
      </dgm:spPr>
    </dgm:pt>
    <dgm:pt modelId="{78204B86-F48E-424E-B9F0-F61E8700D86E}" type="pres">
      <dgm:prSet presAssocID="{ED0B78BF-E006-4732-B48C-2ADC9E2EF39A}" presName="root" presStyleCnt="0"/>
      <dgm:spPr/>
    </dgm:pt>
    <dgm:pt modelId="{612CABF1-DDE5-41D1-9036-25B4BE7589BE}" type="pres">
      <dgm:prSet presAssocID="{ED0B78BF-E006-4732-B48C-2ADC9E2EF39A}" presName="rootComposite" presStyleCnt="0"/>
      <dgm:spPr/>
    </dgm:pt>
    <dgm:pt modelId="{F1C18E15-3E91-476D-8B13-25AD56BC4B13}" type="pres">
      <dgm:prSet presAssocID="{ED0B78BF-E006-4732-B48C-2ADC9E2EF39A}" presName="rootText" presStyleLbl="node1" presStyleIdx="1" presStyleCnt="3"/>
      <dgm:spPr/>
    </dgm:pt>
    <dgm:pt modelId="{8FA2ECE2-9D66-4FD1-89DE-3231691A8283}" type="pres">
      <dgm:prSet presAssocID="{ED0B78BF-E006-4732-B48C-2ADC9E2EF39A}" presName="rootConnector" presStyleLbl="node1" presStyleIdx="1" presStyleCnt="3"/>
      <dgm:spPr/>
    </dgm:pt>
    <dgm:pt modelId="{5E7F2D45-2508-495B-A708-02E0FD5F2314}" type="pres">
      <dgm:prSet presAssocID="{ED0B78BF-E006-4732-B48C-2ADC9E2EF39A}" presName="childShape" presStyleCnt="0"/>
      <dgm:spPr/>
    </dgm:pt>
    <dgm:pt modelId="{2564A6E5-875B-4BC6-B983-AA12C064A019}" type="pres">
      <dgm:prSet presAssocID="{1EC30C20-D36E-4265-85EE-C210CE02F892}" presName="Name13" presStyleLbl="parChTrans1D2" presStyleIdx="3" presStyleCnt="12"/>
      <dgm:spPr/>
    </dgm:pt>
    <dgm:pt modelId="{3B0CF9DF-CC55-47FF-BECE-903E70F9D2DE}" type="pres">
      <dgm:prSet presAssocID="{1CBBDDB5-026A-42BF-8805-ACAC57AA5DC3}" presName="childText" presStyleLbl="bgAcc1" presStyleIdx="3" presStyleCnt="12">
        <dgm:presLayoutVars>
          <dgm:bulletEnabled val="1"/>
        </dgm:presLayoutVars>
      </dgm:prSet>
      <dgm:spPr/>
    </dgm:pt>
    <dgm:pt modelId="{7DFA9A08-1F84-4CF2-9E63-7F6E7C219F76}" type="pres">
      <dgm:prSet presAssocID="{D39C6496-6307-4FC4-9D55-DB6DA94D051F}" presName="Name13" presStyleLbl="parChTrans1D2" presStyleIdx="4" presStyleCnt="12"/>
      <dgm:spPr/>
    </dgm:pt>
    <dgm:pt modelId="{9C3E65C4-9266-43CB-B08F-79811ABF047A}" type="pres">
      <dgm:prSet presAssocID="{A7945ECA-2D01-4C03-9AED-9E3EEAAF0F2C}" presName="childText" presStyleLbl="bgAcc1" presStyleIdx="4" presStyleCnt="12">
        <dgm:presLayoutVars>
          <dgm:bulletEnabled val="1"/>
        </dgm:presLayoutVars>
      </dgm:prSet>
      <dgm:spPr>
        <a:xfrm>
          <a:off x="2681882" y="1525860"/>
          <a:ext cx="976312" cy="610195"/>
        </a:xfrm>
        <a:prstGeom prst="roundRect">
          <a:avLst>
            <a:gd name="adj" fmla="val 10000"/>
          </a:avLst>
        </a:prstGeom>
      </dgm:spPr>
    </dgm:pt>
    <dgm:pt modelId="{35FE4D4C-3CA0-4CCA-8F9D-1668C574961B}" type="pres">
      <dgm:prSet presAssocID="{08DF2FDD-3A60-4E03-8D9E-10C265EC9121}" presName="Name13" presStyleLbl="parChTrans1D2" presStyleIdx="5" presStyleCnt="12"/>
      <dgm:spPr/>
    </dgm:pt>
    <dgm:pt modelId="{375B2884-C079-4ABC-AF46-CC7B31EF2123}" type="pres">
      <dgm:prSet presAssocID="{21C8EE31-AEBF-47B2-ADDE-34FDFA6BF6DC}" presName="childText" presStyleLbl="bgAcc1" presStyleIdx="5" presStyleCnt="12">
        <dgm:presLayoutVars>
          <dgm:bulletEnabled val="1"/>
        </dgm:presLayoutVars>
      </dgm:prSet>
      <dgm:spPr>
        <a:xfrm>
          <a:off x="2681882" y="2288604"/>
          <a:ext cx="976312" cy="610195"/>
        </a:xfrm>
        <a:prstGeom prst="roundRect">
          <a:avLst>
            <a:gd name="adj" fmla="val 10000"/>
          </a:avLst>
        </a:prstGeom>
      </dgm:spPr>
    </dgm:pt>
    <dgm:pt modelId="{16CFAB30-3E6A-44D7-A45D-E3066E142053}" type="pres">
      <dgm:prSet presAssocID="{FD74BA91-6D78-44B3-BF01-4D49723F4718}" presName="Name13" presStyleLbl="parChTrans1D2" presStyleIdx="6" presStyleCnt="12"/>
      <dgm:spPr/>
    </dgm:pt>
    <dgm:pt modelId="{5F9726AA-E8AD-4C5C-A0CA-2350C4F8CAFA}" type="pres">
      <dgm:prSet presAssocID="{B0B0FACC-C24A-4552-82AB-C8FE8246DEF8}" presName="childText" presStyleLbl="bgAcc1" presStyleIdx="6" presStyleCnt="12">
        <dgm:presLayoutVars>
          <dgm:bulletEnabled val="1"/>
        </dgm:presLayoutVars>
      </dgm:prSet>
      <dgm:spPr>
        <a:xfrm>
          <a:off x="2681882" y="3051348"/>
          <a:ext cx="976312" cy="610195"/>
        </a:xfrm>
        <a:prstGeom prst="roundRect">
          <a:avLst>
            <a:gd name="adj" fmla="val 10000"/>
          </a:avLst>
        </a:prstGeom>
      </dgm:spPr>
    </dgm:pt>
    <dgm:pt modelId="{0ECF28DA-9925-4B5B-97B1-BDA459502114}" type="pres">
      <dgm:prSet presAssocID="{FA010E1E-46BF-40DE-B386-14C19C329E38}" presName="Name13" presStyleLbl="parChTrans1D2" presStyleIdx="7" presStyleCnt="12"/>
      <dgm:spPr/>
    </dgm:pt>
    <dgm:pt modelId="{5A2BB121-DDEE-46A8-AC09-18496F773E62}" type="pres">
      <dgm:prSet presAssocID="{3C02419B-DA6A-4FDB-972F-4F8DC3AD08E3}" presName="childText" presStyleLbl="bgAcc1" presStyleIdx="7" presStyleCnt="12" custScaleY="115691">
        <dgm:presLayoutVars>
          <dgm:bulletEnabled val="1"/>
        </dgm:presLayoutVars>
      </dgm:prSet>
      <dgm:spPr/>
    </dgm:pt>
    <dgm:pt modelId="{59FB6EFF-035B-4901-8C84-3BDEA8130465}" type="pres">
      <dgm:prSet presAssocID="{5D17C516-2319-40FE-8748-E184C6D71444}" presName="root" presStyleCnt="0"/>
      <dgm:spPr/>
    </dgm:pt>
    <dgm:pt modelId="{DFAAFD62-220C-47EA-B1FF-1D698C1D9D0C}" type="pres">
      <dgm:prSet presAssocID="{5D17C516-2319-40FE-8748-E184C6D71444}" presName="rootComposite" presStyleCnt="0"/>
      <dgm:spPr/>
    </dgm:pt>
    <dgm:pt modelId="{3DB7ADFA-DCAB-4034-9F43-B860EBE864E8}" type="pres">
      <dgm:prSet presAssocID="{5D17C516-2319-40FE-8748-E184C6D71444}" presName="rootText" presStyleLbl="node1" presStyleIdx="2" presStyleCnt="3"/>
      <dgm:spPr/>
    </dgm:pt>
    <dgm:pt modelId="{A1EB1FFF-29EC-48BF-990F-29DA82114C59}" type="pres">
      <dgm:prSet presAssocID="{5D17C516-2319-40FE-8748-E184C6D71444}" presName="rootConnector" presStyleLbl="node1" presStyleIdx="2" presStyleCnt="3"/>
      <dgm:spPr/>
    </dgm:pt>
    <dgm:pt modelId="{C961EBF4-10A8-458E-973D-7ED2EFFC972F}" type="pres">
      <dgm:prSet presAssocID="{5D17C516-2319-40FE-8748-E184C6D71444}" presName="childShape" presStyleCnt="0"/>
      <dgm:spPr/>
    </dgm:pt>
    <dgm:pt modelId="{278D3975-9588-4A95-85BD-D062BB0AE1A4}" type="pres">
      <dgm:prSet presAssocID="{109F41A6-1D40-4F81-903A-8B0CB1E442DB}" presName="Name13" presStyleLbl="parChTrans1D2" presStyleIdx="8" presStyleCnt="12"/>
      <dgm:spPr/>
    </dgm:pt>
    <dgm:pt modelId="{EDB6085A-8F2B-4B84-887D-9DD4BEC6E4E1}" type="pres">
      <dgm:prSet presAssocID="{C217CF6C-69F6-4F1F-BFEF-F03F51825445}" presName="childText" presStyleLbl="bgAcc1" presStyleIdx="8" presStyleCnt="12">
        <dgm:presLayoutVars>
          <dgm:bulletEnabled val="1"/>
        </dgm:presLayoutVars>
      </dgm:prSet>
      <dgm:spPr/>
    </dgm:pt>
    <dgm:pt modelId="{FF100697-267A-4BC5-8DA9-B1F7321DFE84}" type="pres">
      <dgm:prSet presAssocID="{4B64BF35-F3DD-46FA-A74B-C8F1391BB234}" presName="Name13" presStyleLbl="parChTrans1D2" presStyleIdx="9" presStyleCnt="12"/>
      <dgm:spPr/>
    </dgm:pt>
    <dgm:pt modelId="{291D5A65-BA4D-4BF4-8D0F-050F9D81FBB6}" type="pres">
      <dgm:prSet presAssocID="{D6553791-8532-4952-AC46-957A80E6F455}" presName="childText" presStyleLbl="bgAcc1" presStyleIdx="9" presStyleCnt="12">
        <dgm:presLayoutVars>
          <dgm:bulletEnabled val="1"/>
        </dgm:presLayoutVars>
      </dgm:prSet>
      <dgm:spPr/>
    </dgm:pt>
    <dgm:pt modelId="{6B27DFF3-3021-4E99-BF73-829A6255425D}" type="pres">
      <dgm:prSet presAssocID="{E8807DF0-38BE-4236-AFC9-03DFA18007AA}" presName="Name13" presStyleLbl="parChTrans1D2" presStyleIdx="10" presStyleCnt="12"/>
      <dgm:spPr/>
    </dgm:pt>
    <dgm:pt modelId="{88C17E61-7A2A-46D7-AC95-5E562286A33E}" type="pres">
      <dgm:prSet presAssocID="{23FBFCAF-D268-4C4D-8359-092F33A19BD5}" presName="childText" presStyleLbl="bgAcc1" presStyleIdx="10" presStyleCnt="12">
        <dgm:presLayoutVars>
          <dgm:bulletEnabled val="1"/>
        </dgm:presLayoutVars>
      </dgm:prSet>
      <dgm:spPr/>
    </dgm:pt>
    <dgm:pt modelId="{E8A2D34D-9B35-4804-BD08-DC4453907292}" type="pres">
      <dgm:prSet presAssocID="{E61F56D0-9360-46BF-8251-561CA9F726E8}" presName="Name13" presStyleLbl="parChTrans1D2" presStyleIdx="11" presStyleCnt="12"/>
      <dgm:spPr/>
    </dgm:pt>
    <dgm:pt modelId="{1B267FF2-7D4F-4C45-AA7C-4EA638A9F1C5}" type="pres">
      <dgm:prSet presAssocID="{BE7D634C-5542-4AE8-B044-37802A6A19BF}" presName="childText" presStyleLbl="bgAcc1" presStyleIdx="11" presStyleCnt="12">
        <dgm:presLayoutVars>
          <dgm:bulletEnabled val="1"/>
        </dgm:presLayoutVars>
      </dgm:prSet>
      <dgm:spPr/>
    </dgm:pt>
  </dgm:ptLst>
  <dgm:cxnLst>
    <dgm:cxn modelId="{F8F3D917-317B-4A80-B606-277A7F6170C2}" srcId="{9AAB3432-E203-4861-9A1F-5A18DE81A0E0}" destId="{F221EA58-7488-4550-B7A5-965344CA7EAE}" srcOrd="1" destOrd="0" parTransId="{03056A9D-BCBF-4181-B8D6-7E4ECCBD4D9E}" sibTransId="{50012D0E-39A9-4FB4-832D-C4D74BE598A6}"/>
    <dgm:cxn modelId="{B7B8BE25-1D3D-41C1-B2BB-252CA3FFFABF}" srcId="{5D17C516-2319-40FE-8748-E184C6D71444}" destId="{C217CF6C-69F6-4F1F-BFEF-F03F51825445}" srcOrd="0" destOrd="0" parTransId="{109F41A6-1D40-4F81-903A-8B0CB1E442DB}" sibTransId="{727D2815-3763-49AC-8FA5-B78975C6E255}"/>
    <dgm:cxn modelId="{918F4E28-6C57-4EFF-80BA-F57AC436CDC9}" type="presOf" srcId="{08AACE21-5FAD-4460-B120-67387C8F0F32}" destId="{F5AE7053-0C33-481C-8BFB-D2DAFB4C4294}" srcOrd="0" destOrd="0" presId="urn:microsoft.com/office/officeart/2005/8/layout/hierarchy3"/>
    <dgm:cxn modelId="{052CFA2E-CA41-4AC1-AB22-4D2537CA2312}" type="presOf" srcId="{21C8EE31-AEBF-47B2-ADDE-34FDFA6BF6DC}" destId="{375B2884-C079-4ABC-AF46-CC7B31EF2123}" srcOrd="0" destOrd="0" presId="urn:microsoft.com/office/officeart/2005/8/layout/hierarchy3"/>
    <dgm:cxn modelId="{C679C12F-0D37-4771-853C-9B6A72F3F8AB}" srcId="{5D17C516-2319-40FE-8748-E184C6D71444}" destId="{23FBFCAF-D268-4C4D-8359-092F33A19BD5}" srcOrd="2" destOrd="0" parTransId="{E8807DF0-38BE-4236-AFC9-03DFA18007AA}" sibTransId="{49424D88-7251-4F7F-9D61-B03F29AB2536}"/>
    <dgm:cxn modelId="{372E1130-8A4A-4006-A020-34030B0410C9}" srcId="{ED0B78BF-E006-4732-B48C-2ADC9E2EF39A}" destId="{A7945ECA-2D01-4C03-9AED-9E3EEAAF0F2C}" srcOrd="1" destOrd="0" parTransId="{D39C6496-6307-4FC4-9D55-DB6DA94D051F}" sibTransId="{4FF7D82F-ECB8-4560-8324-4D22393C300C}"/>
    <dgm:cxn modelId="{7156E032-39F7-4DCF-A095-E4906170ABD1}" type="presOf" srcId="{C217CF6C-69F6-4F1F-BFEF-F03F51825445}" destId="{EDB6085A-8F2B-4B84-887D-9DD4BEC6E4E1}" srcOrd="0" destOrd="0" presId="urn:microsoft.com/office/officeart/2005/8/layout/hierarchy3"/>
    <dgm:cxn modelId="{77C2803F-5DCB-40EC-8837-BEA44757C328}" type="presOf" srcId="{B1CEE35E-20B6-4A0B-B1E8-D4F40E3162E1}" destId="{C5878689-67F2-4E3D-8C9B-392F50C32024}" srcOrd="0" destOrd="0" presId="urn:microsoft.com/office/officeart/2005/8/layout/hierarchy3"/>
    <dgm:cxn modelId="{3C31933F-6B34-49D4-B2D3-FA6BA454BF0B}" type="presOf" srcId="{3C02419B-DA6A-4FDB-972F-4F8DC3AD08E3}" destId="{5A2BB121-DDEE-46A8-AC09-18496F773E62}" srcOrd="0" destOrd="0" presId="urn:microsoft.com/office/officeart/2005/8/layout/hierarchy3"/>
    <dgm:cxn modelId="{91710C5C-CFE2-4A9F-AAD2-9CA95718FBE0}" type="presOf" srcId="{08DF2FDD-3A60-4E03-8D9E-10C265EC9121}" destId="{35FE4D4C-3CA0-4CCA-8F9D-1668C574961B}" srcOrd="0" destOrd="0" presId="urn:microsoft.com/office/officeart/2005/8/layout/hierarchy3"/>
    <dgm:cxn modelId="{C906736A-EECE-4919-9DAA-28FE9DCB5675}" type="presOf" srcId="{5D17C516-2319-40FE-8748-E184C6D71444}" destId="{3DB7ADFA-DCAB-4034-9F43-B860EBE864E8}" srcOrd="0" destOrd="0" presId="urn:microsoft.com/office/officeart/2005/8/layout/hierarchy3"/>
    <dgm:cxn modelId="{0DEC854C-4194-43A5-8929-DF87D63D4D63}" type="presOf" srcId="{E61F56D0-9360-46BF-8251-561CA9F726E8}" destId="{E8A2D34D-9B35-4804-BD08-DC4453907292}" srcOrd="0" destOrd="0" presId="urn:microsoft.com/office/officeart/2005/8/layout/hierarchy3"/>
    <dgm:cxn modelId="{658D4F50-D710-4AB9-8265-F6A1451ABDAD}" type="presOf" srcId="{E8807DF0-38BE-4236-AFC9-03DFA18007AA}" destId="{6B27DFF3-3021-4E99-BF73-829A6255425D}" srcOrd="0" destOrd="0" presId="urn:microsoft.com/office/officeart/2005/8/layout/hierarchy3"/>
    <dgm:cxn modelId="{1A587271-F11A-4E3E-97F5-0C80881E7856}" type="presOf" srcId="{4B64BF35-F3DD-46FA-A74B-C8F1391BB234}" destId="{FF100697-267A-4BC5-8DA9-B1F7321DFE84}" srcOrd="0" destOrd="0" presId="urn:microsoft.com/office/officeart/2005/8/layout/hierarchy3"/>
    <dgm:cxn modelId="{C6045752-28A9-4F08-8DE2-ADC62AB18265}" type="presOf" srcId="{109F41A6-1D40-4F81-903A-8B0CB1E442DB}" destId="{278D3975-9588-4A95-85BD-D062BB0AE1A4}" srcOrd="0" destOrd="0" presId="urn:microsoft.com/office/officeart/2005/8/layout/hierarchy3"/>
    <dgm:cxn modelId="{A598A554-6FB3-42AA-BB2F-C4DBF408EC24}" type="presOf" srcId="{A7945ECA-2D01-4C03-9AED-9E3EEAAF0F2C}" destId="{9C3E65C4-9266-43CB-B08F-79811ABF047A}" srcOrd="0" destOrd="0" presId="urn:microsoft.com/office/officeart/2005/8/layout/hierarchy3"/>
    <dgm:cxn modelId="{47968857-87E3-481A-908A-A468E51372C1}" srcId="{9AAB3432-E203-4861-9A1F-5A18DE81A0E0}" destId="{B1CEE35E-20B6-4A0B-B1E8-D4F40E3162E1}" srcOrd="2" destOrd="0" parTransId="{08AACE21-5FAD-4460-B120-67387C8F0F32}" sibTransId="{4A08DEA0-C75B-4713-B280-420C60C372D9}"/>
    <dgm:cxn modelId="{A3550B88-A4A2-4C55-8EEF-D8696D63FDCA}" type="presOf" srcId="{23FBFCAF-D268-4C4D-8359-092F33A19BD5}" destId="{88C17E61-7A2A-46D7-AC95-5E562286A33E}" srcOrd="0" destOrd="0" presId="urn:microsoft.com/office/officeart/2005/8/layout/hierarchy3"/>
    <dgm:cxn modelId="{22964D88-0DC4-4B3C-A8CE-48EA0783D709}" type="presOf" srcId="{9AAB3432-E203-4861-9A1F-5A18DE81A0E0}" destId="{D5FEF17D-A657-4E90-83A6-FFBD9375BEE2}" srcOrd="1" destOrd="0" presId="urn:microsoft.com/office/officeart/2005/8/layout/hierarchy3"/>
    <dgm:cxn modelId="{9662958D-3400-409A-ADC7-BEB605777B1F}" srcId="{ED0B78BF-E006-4732-B48C-2ADC9E2EF39A}" destId="{1CBBDDB5-026A-42BF-8805-ACAC57AA5DC3}" srcOrd="0" destOrd="0" parTransId="{1EC30C20-D36E-4265-85EE-C210CE02F892}" sibTransId="{D37EB34B-12D7-42C6-A433-F33F271349CA}"/>
    <dgm:cxn modelId="{94F0CB90-DE88-47E8-9D0B-FD6D9A03A22C}" type="presOf" srcId="{1EC30C20-D36E-4265-85EE-C210CE02F892}" destId="{2564A6E5-875B-4BC6-B983-AA12C064A019}" srcOrd="0" destOrd="0" presId="urn:microsoft.com/office/officeart/2005/8/layout/hierarchy3"/>
    <dgm:cxn modelId="{D1FEA694-B081-4B51-851E-3914507C3230}" type="presOf" srcId="{FD74BA91-6D78-44B3-BF01-4D49723F4718}" destId="{16CFAB30-3E6A-44D7-A45D-E3066E142053}" srcOrd="0" destOrd="0" presId="urn:microsoft.com/office/officeart/2005/8/layout/hierarchy3"/>
    <dgm:cxn modelId="{FAC6949B-B633-43AF-9BCB-483138B18D3F}" type="presOf" srcId="{FA010E1E-46BF-40DE-B386-14C19C329E38}" destId="{0ECF28DA-9925-4B5B-97B1-BDA459502114}" srcOrd="0" destOrd="0" presId="urn:microsoft.com/office/officeart/2005/8/layout/hierarchy3"/>
    <dgm:cxn modelId="{8B495D9D-5B75-4B97-8FE7-54F24CED5860}" type="presOf" srcId="{1CBBDDB5-026A-42BF-8805-ACAC57AA5DC3}" destId="{3B0CF9DF-CC55-47FF-BECE-903E70F9D2DE}" srcOrd="0" destOrd="0" presId="urn:microsoft.com/office/officeart/2005/8/layout/hierarchy3"/>
    <dgm:cxn modelId="{F9A2BA9E-B30D-4948-A3E9-A634F6BE47FD}" srcId="{D4ADF4FB-6626-4BAA-8170-1AB86830E7EB}" destId="{5D17C516-2319-40FE-8748-E184C6D71444}" srcOrd="2" destOrd="0" parTransId="{EA441DC7-A30D-47EC-A5C8-C50834D06E30}" sibTransId="{636B54D7-340F-4600-82E5-F2E670443C91}"/>
    <dgm:cxn modelId="{B2581BA3-7711-4B4F-895A-5C4A1A23D07A}" srcId="{ED0B78BF-E006-4732-B48C-2ADC9E2EF39A}" destId="{3C02419B-DA6A-4FDB-972F-4F8DC3AD08E3}" srcOrd="4" destOrd="0" parTransId="{FA010E1E-46BF-40DE-B386-14C19C329E38}" sibTransId="{ABE6B4B2-8044-42FC-8EBA-A2B2927B372D}"/>
    <dgm:cxn modelId="{17D275A3-9BBB-4EF7-8582-F13F0E98BB5D}" type="presOf" srcId="{ED0B78BF-E006-4732-B48C-2ADC9E2EF39A}" destId="{F1C18E15-3E91-476D-8B13-25AD56BC4B13}" srcOrd="0" destOrd="0" presId="urn:microsoft.com/office/officeart/2005/8/layout/hierarchy3"/>
    <dgm:cxn modelId="{29461AA4-85D3-4C91-9D68-226BD6D7500F}" type="presOf" srcId="{DDB8B436-9528-434E-BD0F-6EB4D2ACB929}" destId="{7E3D7089-292B-46E8-B4F0-ADC3733C52BD}" srcOrd="0" destOrd="0" presId="urn:microsoft.com/office/officeart/2005/8/layout/hierarchy3"/>
    <dgm:cxn modelId="{6F0A8CA4-3728-4E60-8471-7CAB7A834900}" type="presOf" srcId="{F221EA58-7488-4550-B7A5-965344CA7EAE}" destId="{CF0B1CD2-0FC3-49A4-A520-B01A6C3CCB95}" srcOrd="0" destOrd="0" presId="urn:microsoft.com/office/officeart/2005/8/layout/hierarchy3"/>
    <dgm:cxn modelId="{57CCC0A4-E34E-4C62-A9CF-DD81EEE3866B}" type="presOf" srcId="{ED0B78BF-E006-4732-B48C-2ADC9E2EF39A}" destId="{8FA2ECE2-9D66-4FD1-89DE-3231691A8283}" srcOrd="1" destOrd="0" presId="urn:microsoft.com/office/officeart/2005/8/layout/hierarchy3"/>
    <dgm:cxn modelId="{B9BF7AAF-65F6-4C3F-A447-D4308C54C183}" type="presOf" srcId="{03056A9D-BCBF-4181-B8D6-7E4ECCBD4D9E}" destId="{BC1B1EA4-129C-44F6-935B-BA646A7A2AA3}" srcOrd="0" destOrd="0" presId="urn:microsoft.com/office/officeart/2005/8/layout/hierarchy3"/>
    <dgm:cxn modelId="{9A9D42B1-F32F-4577-8983-B9A3F16912EF}" type="presOf" srcId="{5D17C516-2319-40FE-8748-E184C6D71444}" destId="{A1EB1FFF-29EC-48BF-990F-29DA82114C59}" srcOrd="1" destOrd="0" presId="urn:microsoft.com/office/officeart/2005/8/layout/hierarchy3"/>
    <dgm:cxn modelId="{89C78CB1-6741-4CF3-94C6-75218CA722F2}" type="presOf" srcId="{9E647244-45B2-496C-B687-01576FEABEC4}" destId="{360B229B-0F55-45E5-A55A-DDDBDBD1C921}" srcOrd="0" destOrd="0" presId="urn:microsoft.com/office/officeart/2005/8/layout/hierarchy3"/>
    <dgm:cxn modelId="{A1A3BCB4-83BF-4A79-B53F-5F8A606BDE54}" srcId="{D4ADF4FB-6626-4BAA-8170-1AB86830E7EB}" destId="{ED0B78BF-E006-4732-B48C-2ADC9E2EF39A}" srcOrd="1" destOrd="0" parTransId="{28816F29-4038-473E-B49B-94074EA0A51E}" sibTransId="{23CFA8B8-2A05-4928-AEB3-72448E3A79E3}"/>
    <dgm:cxn modelId="{05A31FBA-4386-4C52-B511-34CACCBA2A2F}" type="presOf" srcId="{D6553791-8532-4952-AC46-957A80E6F455}" destId="{291D5A65-BA4D-4BF4-8D0F-050F9D81FBB6}" srcOrd="0" destOrd="0" presId="urn:microsoft.com/office/officeart/2005/8/layout/hierarchy3"/>
    <dgm:cxn modelId="{D3B30ABB-789A-496A-BE80-A66E542511F0}" type="presOf" srcId="{B0B0FACC-C24A-4552-82AB-C8FE8246DEF8}" destId="{5F9726AA-E8AD-4C5C-A0CA-2350C4F8CAFA}" srcOrd="0" destOrd="0" presId="urn:microsoft.com/office/officeart/2005/8/layout/hierarchy3"/>
    <dgm:cxn modelId="{F5F6D4BB-2DFC-4FC1-ABCD-FF03786BFFE0}" srcId="{D4ADF4FB-6626-4BAA-8170-1AB86830E7EB}" destId="{9AAB3432-E203-4861-9A1F-5A18DE81A0E0}" srcOrd="0" destOrd="0" parTransId="{A67FC2F0-CFC7-4D0E-AB12-FC8B412EC38C}" sibTransId="{6A4E30F2-4DB5-4E70-B35C-3B1843570C40}"/>
    <dgm:cxn modelId="{F089AEBC-BE1B-4B2B-AE04-A2DE441E9900}" type="presOf" srcId="{BE7D634C-5542-4AE8-B044-37802A6A19BF}" destId="{1B267FF2-7D4F-4C45-AA7C-4EA638A9F1C5}" srcOrd="0" destOrd="0" presId="urn:microsoft.com/office/officeart/2005/8/layout/hierarchy3"/>
    <dgm:cxn modelId="{B7404AC6-1631-4D80-950E-A28F1FE44D7F}" srcId="{5D17C516-2319-40FE-8748-E184C6D71444}" destId="{BE7D634C-5542-4AE8-B044-37802A6A19BF}" srcOrd="3" destOrd="0" parTransId="{E61F56D0-9360-46BF-8251-561CA9F726E8}" sibTransId="{F057A6F2-F3CD-40BE-A001-82BB25F47711}"/>
    <dgm:cxn modelId="{CF5086CE-64BD-4DFC-A4A2-5A3B8EB678D2}" type="presOf" srcId="{D39C6496-6307-4FC4-9D55-DB6DA94D051F}" destId="{7DFA9A08-1F84-4CF2-9E63-7F6E7C219F76}" srcOrd="0" destOrd="0" presId="urn:microsoft.com/office/officeart/2005/8/layout/hierarchy3"/>
    <dgm:cxn modelId="{E630B7D1-EF42-4E29-A586-EDEEAFD22353}" srcId="{5D17C516-2319-40FE-8748-E184C6D71444}" destId="{D6553791-8532-4952-AC46-957A80E6F455}" srcOrd="1" destOrd="0" parTransId="{4B64BF35-F3DD-46FA-A74B-C8F1391BB234}" sibTransId="{C19A1F15-CCAA-4226-B7DD-F2CD4049A9B3}"/>
    <dgm:cxn modelId="{B80BDAD5-1DB9-4ED8-AD7A-F59F92E4D26B}" type="presOf" srcId="{D4ADF4FB-6626-4BAA-8170-1AB86830E7EB}" destId="{5EAC0F1C-8135-499C-A050-8951C4D4D68B}" srcOrd="0" destOrd="0" presId="urn:microsoft.com/office/officeart/2005/8/layout/hierarchy3"/>
    <dgm:cxn modelId="{05392EDD-3032-43C3-BA79-A1347D6D727C}" srcId="{9AAB3432-E203-4861-9A1F-5A18DE81A0E0}" destId="{DDB8B436-9528-434E-BD0F-6EB4D2ACB929}" srcOrd="0" destOrd="0" parTransId="{9E647244-45B2-496C-B687-01576FEABEC4}" sibTransId="{EE60868F-7BA4-434D-84FC-89FFDDF05FC3}"/>
    <dgm:cxn modelId="{62C2F0F4-284D-4D02-8F32-BB76663AFA1F}" srcId="{ED0B78BF-E006-4732-B48C-2ADC9E2EF39A}" destId="{21C8EE31-AEBF-47B2-ADDE-34FDFA6BF6DC}" srcOrd="2" destOrd="0" parTransId="{08DF2FDD-3A60-4E03-8D9E-10C265EC9121}" sibTransId="{FFC06923-B3D1-4430-8195-28C90DC2D93A}"/>
    <dgm:cxn modelId="{13013BF6-3A96-443E-9540-BE81022B503E}" type="presOf" srcId="{9AAB3432-E203-4861-9A1F-5A18DE81A0E0}" destId="{D42C5353-2F91-4910-9E62-259C884C47C8}" srcOrd="0" destOrd="0" presId="urn:microsoft.com/office/officeart/2005/8/layout/hierarchy3"/>
    <dgm:cxn modelId="{FCD83CF7-A1CD-455F-A466-CFFA01A2A6C9}" srcId="{ED0B78BF-E006-4732-B48C-2ADC9E2EF39A}" destId="{B0B0FACC-C24A-4552-82AB-C8FE8246DEF8}" srcOrd="3" destOrd="0" parTransId="{FD74BA91-6D78-44B3-BF01-4D49723F4718}" sibTransId="{E6264341-6F1C-4A60-9081-A5335333D714}"/>
    <dgm:cxn modelId="{D1AD12C1-70FD-4640-8165-4E8A414F3C3C}" type="presParOf" srcId="{5EAC0F1C-8135-499C-A050-8951C4D4D68B}" destId="{E9A360F5-905C-4B1F-87BD-8099DBD7826B}" srcOrd="0" destOrd="0" presId="urn:microsoft.com/office/officeart/2005/8/layout/hierarchy3"/>
    <dgm:cxn modelId="{EA767C94-0C36-4B1E-B0CE-249521D515D9}" type="presParOf" srcId="{E9A360F5-905C-4B1F-87BD-8099DBD7826B}" destId="{770F0FD6-A664-4D0A-A016-FBEA3DBC5EF2}" srcOrd="0" destOrd="0" presId="urn:microsoft.com/office/officeart/2005/8/layout/hierarchy3"/>
    <dgm:cxn modelId="{99E9EA2F-D216-4B5B-BB7F-3561383CB3E9}" type="presParOf" srcId="{770F0FD6-A664-4D0A-A016-FBEA3DBC5EF2}" destId="{D42C5353-2F91-4910-9E62-259C884C47C8}" srcOrd="0" destOrd="0" presId="urn:microsoft.com/office/officeart/2005/8/layout/hierarchy3"/>
    <dgm:cxn modelId="{68651435-D41E-41DA-A714-AA24CA135D34}" type="presParOf" srcId="{770F0FD6-A664-4D0A-A016-FBEA3DBC5EF2}" destId="{D5FEF17D-A657-4E90-83A6-FFBD9375BEE2}" srcOrd="1" destOrd="0" presId="urn:microsoft.com/office/officeart/2005/8/layout/hierarchy3"/>
    <dgm:cxn modelId="{4F96940D-AB8F-483B-8E33-09350038BE5F}" type="presParOf" srcId="{E9A360F5-905C-4B1F-87BD-8099DBD7826B}" destId="{ED254901-973D-4D91-AABF-EBA39BDAC603}" srcOrd="1" destOrd="0" presId="urn:microsoft.com/office/officeart/2005/8/layout/hierarchy3"/>
    <dgm:cxn modelId="{EFCBF1C7-F098-4081-A971-DBD264293E1B}" type="presParOf" srcId="{ED254901-973D-4D91-AABF-EBA39BDAC603}" destId="{360B229B-0F55-45E5-A55A-DDDBDBD1C921}" srcOrd="0" destOrd="0" presId="urn:microsoft.com/office/officeart/2005/8/layout/hierarchy3"/>
    <dgm:cxn modelId="{11514D88-7BDE-4B06-BABF-48FD2C185D66}" type="presParOf" srcId="{ED254901-973D-4D91-AABF-EBA39BDAC603}" destId="{7E3D7089-292B-46E8-B4F0-ADC3733C52BD}" srcOrd="1" destOrd="0" presId="urn:microsoft.com/office/officeart/2005/8/layout/hierarchy3"/>
    <dgm:cxn modelId="{7065C4CB-4AB6-45D8-B5BA-CD814B7462FF}" type="presParOf" srcId="{ED254901-973D-4D91-AABF-EBA39BDAC603}" destId="{BC1B1EA4-129C-44F6-935B-BA646A7A2AA3}" srcOrd="2" destOrd="0" presId="urn:microsoft.com/office/officeart/2005/8/layout/hierarchy3"/>
    <dgm:cxn modelId="{C3F9E7A4-75B1-4B7E-A1E5-4987D8B78D37}" type="presParOf" srcId="{ED254901-973D-4D91-AABF-EBA39BDAC603}" destId="{CF0B1CD2-0FC3-49A4-A520-B01A6C3CCB95}" srcOrd="3" destOrd="0" presId="urn:microsoft.com/office/officeart/2005/8/layout/hierarchy3"/>
    <dgm:cxn modelId="{FB9B22F7-2413-495F-B229-6C18B49466FC}" type="presParOf" srcId="{ED254901-973D-4D91-AABF-EBA39BDAC603}" destId="{F5AE7053-0C33-481C-8BFB-D2DAFB4C4294}" srcOrd="4" destOrd="0" presId="urn:microsoft.com/office/officeart/2005/8/layout/hierarchy3"/>
    <dgm:cxn modelId="{C16A5564-59F3-412A-B4EB-B65B63053508}" type="presParOf" srcId="{ED254901-973D-4D91-AABF-EBA39BDAC603}" destId="{C5878689-67F2-4E3D-8C9B-392F50C32024}" srcOrd="5" destOrd="0" presId="urn:microsoft.com/office/officeart/2005/8/layout/hierarchy3"/>
    <dgm:cxn modelId="{09181F9B-E167-4B75-B6B6-F9E14D694D89}" type="presParOf" srcId="{5EAC0F1C-8135-499C-A050-8951C4D4D68B}" destId="{78204B86-F48E-424E-B9F0-F61E8700D86E}" srcOrd="1" destOrd="0" presId="urn:microsoft.com/office/officeart/2005/8/layout/hierarchy3"/>
    <dgm:cxn modelId="{DBC2B5BC-DFDC-474C-A838-26BB04DE679E}" type="presParOf" srcId="{78204B86-F48E-424E-B9F0-F61E8700D86E}" destId="{612CABF1-DDE5-41D1-9036-25B4BE7589BE}" srcOrd="0" destOrd="0" presId="urn:microsoft.com/office/officeart/2005/8/layout/hierarchy3"/>
    <dgm:cxn modelId="{28B003FA-10B3-4B59-9252-9741DA196AD4}" type="presParOf" srcId="{612CABF1-DDE5-41D1-9036-25B4BE7589BE}" destId="{F1C18E15-3E91-476D-8B13-25AD56BC4B13}" srcOrd="0" destOrd="0" presId="urn:microsoft.com/office/officeart/2005/8/layout/hierarchy3"/>
    <dgm:cxn modelId="{3CDADAA2-FDA6-4600-957E-40993F510D7B}" type="presParOf" srcId="{612CABF1-DDE5-41D1-9036-25B4BE7589BE}" destId="{8FA2ECE2-9D66-4FD1-89DE-3231691A8283}" srcOrd="1" destOrd="0" presId="urn:microsoft.com/office/officeart/2005/8/layout/hierarchy3"/>
    <dgm:cxn modelId="{D333763B-8A35-4756-B2BA-39040A45CB48}" type="presParOf" srcId="{78204B86-F48E-424E-B9F0-F61E8700D86E}" destId="{5E7F2D45-2508-495B-A708-02E0FD5F2314}" srcOrd="1" destOrd="0" presId="urn:microsoft.com/office/officeart/2005/8/layout/hierarchy3"/>
    <dgm:cxn modelId="{259421E8-95D2-4D14-8B2B-86B19D729340}" type="presParOf" srcId="{5E7F2D45-2508-495B-A708-02E0FD5F2314}" destId="{2564A6E5-875B-4BC6-B983-AA12C064A019}" srcOrd="0" destOrd="0" presId="urn:microsoft.com/office/officeart/2005/8/layout/hierarchy3"/>
    <dgm:cxn modelId="{8BDD8554-2C29-4FFE-BD1A-F208CC31C2A1}" type="presParOf" srcId="{5E7F2D45-2508-495B-A708-02E0FD5F2314}" destId="{3B0CF9DF-CC55-47FF-BECE-903E70F9D2DE}" srcOrd="1" destOrd="0" presId="urn:microsoft.com/office/officeart/2005/8/layout/hierarchy3"/>
    <dgm:cxn modelId="{875A6F76-A845-47E2-9FD3-19114F777D75}" type="presParOf" srcId="{5E7F2D45-2508-495B-A708-02E0FD5F2314}" destId="{7DFA9A08-1F84-4CF2-9E63-7F6E7C219F76}" srcOrd="2" destOrd="0" presId="urn:microsoft.com/office/officeart/2005/8/layout/hierarchy3"/>
    <dgm:cxn modelId="{D1011F87-5E28-4D3F-8118-4BA6A4FEA06E}" type="presParOf" srcId="{5E7F2D45-2508-495B-A708-02E0FD5F2314}" destId="{9C3E65C4-9266-43CB-B08F-79811ABF047A}" srcOrd="3" destOrd="0" presId="urn:microsoft.com/office/officeart/2005/8/layout/hierarchy3"/>
    <dgm:cxn modelId="{1C9EC978-49C4-44B1-B7F0-A80918C3CC4C}" type="presParOf" srcId="{5E7F2D45-2508-495B-A708-02E0FD5F2314}" destId="{35FE4D4C-3CA0-4CCA-8F9D-1668C574961B}" srcOrd="4" destOrd="0" presId="urn:microsoft.com/office/officeart/2005/8/layout/hierarchy3"/>
    <dgm:cxn modelId="{B79D566C-42D9-42A8-9C46-AA22B87D15A7}" type="presParOf" srcId="{5E7F2D45-2508-495B-A708-02E0FD5F2314}" destId="{375B2884-C079-4ABC-AF46-CC7B31EF2123}" srcOrd="5" destOrd="0" presId="urn:microsoft.com/office/officeart/2005/8/layout/hierarchy3"/>
    <dgm:cxn modelId="{B64B3C35-7E92-47FF-A43C-7E75EABB7DE0}" type="presParOf" srcId="{5E7F2D45-2508-495B-A708-02E0FD5F2314}" destId="{16CFAB30-3E6A-44D7-A45D-E3066E142053}" srcOrd="6" destOrd="0" presId="urn:microsoft.com/office/officeart/2005/8/layout/hierarchy3"/>
    <dgm:cxn modelId="{86D49351-D3C9-48A1-88EA-44A93353F587}" type="presParOf" srcId="{5E7F2D45-2508-495B-A708-02E0FD5F2314}" destId="{5F9726AA-E8AD-4C5C-A0CA-2350C4F8CAFA}" srcOrd="7" destOrd="0" presId="urn:microsoft.com/office/officeart/2005/8/layout/hierarchy3"/>
    <dgm:cxn modelId="{91C1DB7D-DADE-48E1-9C3F-D33F6FC84386}" type="presParOf" srcId="{5E7F2D45-2508-495B-A708-02E0FD5F2314}" destId="{0ECF28DA-9925-4B5B-97B1-BDA459502114}" srcOrd="8" destOrd="0" presId="urn:microsoft.com/office/officeart/2005/8/layout/hierarchy3"/>
    <dgm:cxn modelId="{7A09BA7C-9EDC-496E-8A6D-4B0744B8C88D}" type="presParOf" srcId="{5E7F2D45-2508-495B-A708-02E0FD5F2314}" destId="{5A2BB121-DDEE-46A8-AC09-18496F773E62}" srcOrd="9" destOrd="0" presId="urn:microsoft.com/office/officeart/2005/8/layout/hierarchy3"/>
    <dgm:cxn modelId="{F5B8C0DF-97A3-423B-9A5D-53FC91FEE07D}" type="presParOf" srcId="{5EAC0F1C-8135-499C-A050-8951C4D4D68B}" destId="{59FB6EFF-035B-4901-8C84-3BDEA8130465}" srcOrd="2" destOrd="0" presId="urn:microsoft.com/office/officeart/2005/8/layout/hierarchy3"/>
    <dgm:cxn modelId="{2C3BEA50-80F2-41C7-A82B-5C3E16FC0BD9}" type="presParOf" srcId="{59FB6EFF-035B-4901-8C84-3BDEA8130465}" destId="{DFAAFD62-220C-47EA-B1FF-1D698C1D9D0C}" srcOrd="0" destOrd="0" presId="urn:microsoft.com/office/officeart/2005/8/layout/hierarchy3"/>
    <dgm:cxn modelId="{5783CD70-7213-4FC1-AF68-237D5BC3062A}" type="presParOf" srcId="{DFAAFD62-220C-47EA-B1FF-1D698C1D9D0C}" destId="{3DB7ADFA-DCAB-4034-9F43-B860EBE864E8}" srcOrd="0" destOrd="0" presId="urn:microsoft.com/office/officeart/2005/8/layout/hierarchy3"/>
    <dgm:cxn modelId="{B7E1F160-A178-462E-868C-EC6564C42610}" type="presParOf" srcId="{DFAAFD62-220C-47EA-B1FF-1D698C1D9D0C}" destId="{A1EB1FFF-29EC-48BF-990F-29DA82114C59}" srcOrd="1" destOrd="0" presId="urn:microsoft.com/office/officeart/2005/8/layout/hierarchy3"/>
    <dgm:cxn modelId="{9FF94B33-0113-4A76-8701-4BFCEEDBDE89}" type="presParOf" srcId="{59FB6EFF-035B-4901-8C84-3BDEA8130465}" destId="{C961EBF4-10A8-458E-973D-7ED2EFFC972F}" srcOrd="1" destOrd="0" presId="urn:microsoft.com/office/officeart/2005/8/layout/hierarchy3"/>
    <dgm:cxn modelId="{E16B69EF-6960-4FF6-974E-0243612C50A9}" type="presParOf" srcId="{C961EBF4-10A8-458E-973D-7ED2EFFC972F}" destId="{278D3975-9588-4A95-85BD-D062BB0AE1A4}" srcOrd="0" destOrd="0" presId="urn:microsoft.com/office/officeart/2005/8/layout/hierarchy3"/>
    <dgm:cxn modelId="{EDC0758A-BCB5-4E73-BE7E-8D1A992568A9}" type="presParOf" srcId="{C961EBF4-10A8-458E-973D-7ED2EFFC972F}" destId="{EDB6085A-8F2B-4B84-887D-9DD4BEC6E4E1}" srcOrd="1" destOrd="0" presId="urn:microsoft.com/office/officeart/2005/8/layout/hierarchy3"/>
    <dgm:cxn modelId="{B9702EBF-28A6-4C56-BB02-8A38776C1F90}" type="presParOf" srcId="{C961EBF4-10A8-458E-973D-7ED2EFFC972F}" destId="{FF100697-267A-4BC5-8DA9-B1F7321DFE84}" srcOrd="2" destOrd="0" presId="urn:microsoft.com/office/officeart/2005/8/layout/hierarchy3"/>
    <dgm:cxn modelId="{46AAE45F-BF7E-4CDB-A15F-802EEF0A52A0}" type="presParOf" srcId="{C961EBF4-10A8-458E-973D-7ED2EFFC972F}" destId="{291D5A65-BA4D-4BF4-8D0F-050F9D81FBB6}" srcOrd="3" destOrd="0" presId="urn:microsoft.com/office/officeart/2005/8/layout/hierarchy3"/>
    <dgm:cxn modelId="{0137D627-1B4F-47DB-ADA7-B3A9FCF6DA00}" type="presParOf" srcId="{C961EBF4-10A8-458E-973D-7ED2EFFC972F}" destId="{6B27DFF3-3021-4E99-BF73-829A6255425D}" srcOrd="4" destOrd="0" presId="urn:microsoft.com/office/officeart/2005/8/layout/hierarchy3"/>
    <dgm:cxn modelId="{2DDA2A2E-7EBF-42D3-8E45-3269864CBAA4}" type="presParOf" srcId="{C961EBF4-10A8-458E-973D-7ED2EFFC972F}" destId="{88C17E61-7A2A-46D7-AC95-5E562286A33E}" srcOrd="5" destOrd="0" presId="urn:microsoft.com/office/officeart/2005/8/layout/hierarchy3"/>
    <dgm:cxn modelId="{7CD2E438-91AB-49C8-BEFA-398ACCFFD7BD}" type="presParOf" srcId="{C961EBF4-10A8-458E-973D-7ED2EFFC972F}" destId="{E8A2D34D-9B35-4804-BD08-DC4453907292}" srcOrd="6" destOrd="0" presId="urn:microsoft.com/office/officeart/2005/8/layout/hierarchy3"/>
    <dgm:cxn modelId="{1534A217-6ECD-4474-80F2-71CA6833E5EF}" type="presParOf" srcId="{C961EBF4-10A8-458E-973D-7ED2EFFC972F}" destId="{1B267FF2-7D4F-4C45-AA7C-4EA638A9F1C5}"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2C5353-2F91-4910-9E62-259C884C47C8}">
      <dsp:nvSpPr>
        <dsp:cNvPr id="0" name=""/>
        <dsp:cNvSpPr/>
      </dsp:nvSpPr>
      <dsp:spPr>
        <a:xfrm>
          <a:off x="912316" y="372"/>
          <a:ext cx="1220390" cy="6101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dirty="0"/>
            <a:t>Basic Principles</a:t>
          </a:r>
        </a:p>
      </dsp:txBody>
      <dsp:txXfrm>
        <a:off x="930188" y="18244"/>
        <a:ext cx="1184646" cy="574451"/>
      </dsp:txXfrm>
    </dsp:sp>
    <dsp:sp modelId="{360B229B-0F55-45E5-A55A-DDDBDBD1C921}">
      <dsp:nvSpPr>
        <dsp:cNvPr id="0" name=""/>
        <dsp:cNvSpPr/>
      </dsp:nvSpPr>
      <dsp:spPr>
        <a:xfrm>
          <a:off x="1034355" y="610567"/>
          <a:ext cx="141360" cy="431890"/>
        </a:xfrm>
        <a:custGeom>
          <a:avLst/>
          <a:gdLst/>
          <a:ahLst/>
          <a:cxnLst/>
          <a:rect l="0" t="0" r="0" b="0"/>
          <a:pathLst>
            <a:path>
              <a:moveTo>
                <a:pt x="0" y="0"/>
              </a:moveTo>
              <a:lnTo>
                <a:pt x="0" y="431890"/>
              </a:lnTo>
              <a:lnTo>
                <a:pt x="141360" y="43189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3D7089-292B-46E8-B4F0-ADC3733C52BD}">
      <dsp:nvSpPr>
        <dsp:cNvPr id="0" name=""/>
        <dsp:cNvSpPr/>
      </dsp:nvSpPr>
      <dsp:spPr>
        <a:xfrm>
          <a:off x="1175715" y="737359"/>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Designing Data</a:t>
          </a:r>
        </a:p>
      </dsp:txBody>
      <dsp:txXfrm>
        <a:off x="1193587" y="755231"/>
        <a:ext cx="940568" cy="574451"/>
      </dsp:txXfrm>
    </dsp:sp>
    <dsp:sp modelId="{BC1B1EA4-129C-44F6-935B-BA646A7A2AA3}">
      <dsp:nvSpPr>
        <dsp:cNvPr id="0" name=""/>
        <dsp:cNvSpPr/>
      </dsp:nvSpPr>
      <dsp:spPr>
        <a:xfrm>
          <a:off x="1034355" y="610567"/>
          <a:ext cx="122039" cy="1220390"/>
        </a:xfrm>
        <a:custGeom>
          <a:avLst/>
          <a:gdLst/>
          <a:ahLst/>
          <a:cxnLst/>
          <a:rect l="0" t="0" r="0" b="0"/>
          <a:pathLst>
            <a:path>
              <a:moveTo>
                <a:pt x="0" y="0"/>
              </a:moveTo>
              <a:lnTo>
                <a:pt x="0" y="1220390"/>
              </a:lnTo>
              <a:lnTo>
                <a:pt x="122039" y="122039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0B1CD2-0FC3-49A4-A520-B01A6C3CCB95}">
      <dsp:nvSpPr>
        <dsp:cNvPr id="0" name=""/>
        <dsp:cNvSpPr/>
      </dsp:nvSpPr>
      <dsp:spPr>
        <a:xfrm>
          <a:off x="1156394" y="1525860"/>
          <a:ext cx="976312" cy="610195"/>
        </a:xfrm>
        <a:prstGeom prst="roundRect">
          <a:avLst>
            <a:gd name="adj" fmla="val 10000"/>
          </a:avLst>
        </a:prstGeom>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prstClr val="black">
                  <a:hueOff val="0"/>
                  <a:satOff val="0"/>
                  <a:lumOff val="0"/>
                  <a:alphaOff val="0"/>
                </a:prstClr>
              </a:solidFill>
              <a:latin typeface="Calibri"/>
              <a:ea typeface="+mn-ea"/>
              <a:cs typeface="+mn-cs"/>
            </a:rPr>
            <a:t>Designing Functions</a:t>
          </a:r>
        </a:p>
      </dsp:txBody>
      <dsp:txXfrm>
        <a:off x="1174266" y="1543732"/>
        <a:ext cx="940568" cy="574451"/>
      </dsp:txXfrm>
    </dsp:sp>
    <dsp:sp modelId="{F5AE7053-0C33-481C-8BFB-D2DAFB4C4294}">
      <dsp:nvSpPr>
        <dsp:cNvPr id="0" name=""/>
        <dsp:cNvSpPr/>
      </dsp:nvSpPr>
      <dsp:spPr>
        <a:xfrm>
          <a:off x="1034355" y="610567"/>
          <a:ext cx="122039" cy="1983134"/>
        </a:xfrm>
        <a:custGeom>
          <a:avLst/>
          <a:gdLst/>
          <a:ahLst/>
          <a:cxnLst/>
          <a:rect l="0" t="0" r="0" b="0"/>
          <a:pathLst>
            <a:path>
              <a:moveTo>
                <a:pt x="0" y="0"/>
              </a:moveTo>
              <a:lnTo>
                <a:pt x="0" y="1983134"/>
              </a:lnTo>
              <a:lnTo>
                <a:pt x="122039" y="19831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878689-67F2-4E3D-8C9B-392F50C32024}">
      <dsp:nvSpPr>
        <dsp:cNvPr id="0" name=""/>
        <dsp:cNvSpPr/>
      </dsp:nvSpPr>
      <dsp:spPr>
        <a:xfrm>
          <a:off x="1156394" y="2288604"/>
          <a:ext cx="976312" cy="610195"/>
        </a:xfrm>
        <a:prstGeom prst="roundRect">
          <a:avLst>
            <a:gd name="adj" fmla="val 10000"/>
          </a:avLst>
        </a:prstGeom>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prstClr val="black">
                  <a:hueOff val="0"/>
                  <a:satOff val="0"/>
                  <a:lumOff val="0"/>
                  <a:alphaOff val="0"/>
                </a:prstClr>
              </a:solidFill>
              <a:latin typeface="Calibri"/>
              <a:ea typeface="+mn-ea"/>
              <a:cs typeface="+mn-cs"/>
            </a:rPr>
            <a:t>Designing</a:t>
          </a:r>
          <a:r>
            <a:rPr lang="en-US" sz="1000" kern="1200" dirty="0"/>
            <a:t> Systems</a:t>
          </a:r>
        </a:p>
      </dsp:txBody>
      <dsp:txXfrm>
        <a:off x="1174266" y="2306476"/>
        <a:ext cx="940568" cy="574451"/>
      </dsp:txXfrm>
    </dsp:sp>
    <dsp:sp modelId="{F1C18E15-3E91-476D-8B13-25AD56BC4B13}">
      <dsp:nvSpPr>
        <dsp:cNvPr id="0" name=""/>
        <dsp:cNvSpPr/>
      </dsp:nvSpPr>
      <dsp:spPr>
        <a:xfrm>
          <a:off x="2437804" y="372"/>
          <a:ext cx="1220390" cy="6101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dirty="0"/>
            <a:t>Tools and Techniques</a:t>
          </a:r>
        </a:p>
      </dsp:txBody>
      <dsp:txXfrm>
        <a:off x="2455676" y="18244"/>
        <a:ext cx="1184646" cy="574451"/>
      </dsp:txXfrm>
    </dsp:sp>
    <dsp:sp modelId="{2564A6E5-875B-4BC6-B983-AA12C064A019}">
      <dsp:nvSpPr>
        <dsp:cNvPr id="0" name=""/>
        <dsp:cNvSpPr/>
      </dsp:nvSpPr>
      <dsp:spPr>
        <a:xfrm>
          <a:off x="2559843" y="610567"/>
          <a:ext cx="122039" cy="457646"/>
        </a:xfrm>
        <a:custGeom>
          <a:avLst/>
          <a:gdLst/>
          <a:ahLst/>
          <a:cxnLst/>
          <a:rect l="0" t="0" r="0" b="0"/>
          <a:pathLst>
            <a:path>
              <a:moveTo>
                <a:pt x="0" y="0"/>
              </a:moveTo>
              <a:lnTo>
                <a:pt x="0" y="457646"/>
              </a:lnTo>
              <a:lnTo>
                <a:pt x="122039" y="4576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0CF9DF-CC55-47FF-BECE-903E70F9D2DE}">
      <dsp:nvSpPr>
        <dsp:cNvPr id="0" name=""/>
        <dsp:cNvSpPr/>
      </dsp:nvSpPr>
      <dsp:spPr>
        <a:xfrm>
          <a:off x="2681882" y="763116"/>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Computing with Lists</a:t>
          </a:r>
        </a:p>
      </dsp:txBody>
      <dsp:txXfrm>
        <a:off x="2699754" y="780988"/>
        <a:ext cx="940568" cy="574451"/>
      </dsp:txXfrm>
    </dsp:sp>
    <dsp:sp modelId="{7DFA9A08-1F84-4CF2-9E63-7F6E7C219F76}">
      <dsp:nvSpPr>
        <dsp:cNvPr id="0" name=""/>
        <dsp:cNvSpPr/>
      </dsp:nvSpPr>
      <dsp:spPr>
        <a:xfrm>
          <a:off x="2559843" y="610567"/>
          <a:ext cx="122039" cy="1220390"/>
        </a:xfrm>
        <a:custGeom>
          <a:avLst/>
          <a:gdLst/>
          <a:ahLst/>
          <a:cxnLst/>
          <a:rect l="0" t="0" r="0" b="0"/>
          <a:pathLst>
            <a:path>
              <a:moveTo>
                <a:pt x="0" y="0"/>
              </a:moveTo>
              <a:lnTo>
                <a:pt x="0" y="1220390"/>
              </a:lnTo>
              <a:lnTo>
                <a:pt x="122039" y="122039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3E65C4-9266-43CB-B08F-79811ABF047A}">
      <dsp:nvSpPr>
        <dsp:cNvPr id="0" name=""/>
        <dsp:cNvSpPr/>
      </dsp:nvSpPr>
      <dsp:spPr>
        <a:xfrm>
          <a:off x="2681882" y="1525860"/>
          <a:ext cx="976312" cy="610195"/>
        </a:xfrm>
        <a:prstGeom prst="roundRect">
          <a:avLst>
            <a:gd name="adj" fmla="val 10000"/>
          </a:avLst>
        </a:prstGeom>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solidFill>
                <a:prstClr val="black">
                  <a:hueOff val="0"/>
                  <a:satOff val="0"/>
                  <a:lumOff val="0"/>
                  <a:alphaOff val="0"/>
                </a:prstClr>
              </a:solidFill>
              <a:latin typeface="Calibri"/>
              <a:ea typeface="+mn-ea"/>
              <a:cs typeface="+mn-cs"/>
            </a:rPr>
            <a:t>Computing with Trees and Graphs</a:t>
          </a:r>
        </a:p>
      </dsp:txBody>
      <dsp:txXfrm>
        <a:off x="2699754" y="1543732"/>
        <a:ext cx="940568" cy="574451"/>
      </dsp:txXfrm>
    </dsp:sp>
    <dsp:sp modelId="{35FE4D4C-3CA0-4CCA-8F9D-1668C574961B}">
      <dsp:nvSpPr>
        <dsp:cNvPr id="0" name=""/>
        <dsp:cNvSpPr/>
      </dsp:nvSpPr>
      <dsp:spPr>
        <a:xfrm>
          <a:off x="2559843" y="610567"/>
          <a:ext cx="122039" cy="1983134"/>
        </a:xfrm>
        <a:custGeom>
          <a:avLst/>
          <a:gdLst/>
          <a:ahLst/>
          <a:cxnLst/>
          <a:rect l="0" t="0" r="0" b="0"/>
          <a:pathLst>
            <a:path>
              <a:moveTo>
                <a:pt x="0" y="0"/>
              </a:moveTo>
              <a:lnTo>
                <a:pt x="0" y="1983134"/>
              </a:lnTo>
              <a:lnTo>
                <a:pt x="122039" y="19831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5B2884-C079-4ABC-AF46-CC7B31EF2123}">
      <dsp:nvSpPr>
        <dsp:cNvPr id="0" name=""/>
        <dsp:cNvSpPr/>
      </dsp:nvSpPr>
      <dsp:spPr>
        <a:xfrm>
          <a:off x="2681882" y="2288604"/>
          <a:ext cx="976312" cy="610195"/>
        </a:xfrm>
        <a:prstGeom prst="roundRect">
          <a:avLst>
            <a:gd name="adj" fmla="val 10000"/>
          </a:avLst>
        </a:prstGeom>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solidFill>
                <a:prstClr val="black">
                  <a:hueOff val="0"/>
                  <a:satOff val="0"/>
                  <a:lumOff val="0"/>
                  <a:alphaOff val="0"/>
                </a:prstClr>
              </a:solidFill>
              <a:latin typeface="Calibri"/>
              <a:ea typeface="+mn-ea"/>
              <a:cs typeface="+mn-cs"/>
            </a:rPr>
            <a:t>Computing</a:t>
          </a:r>
          <a:r>
            <a:rPr lang="en-US" sz="1000" kern="1200" dirty="0"/>
            <a:t> with Higher-Order Functions</a:t>
          </a:r>
        </a:p>
      </dsp:txBody>
      <dsp:txXfrm>
        <a:off x="2699754" y="2306476"/>
        <a:ext cx="940568" cy="574451"/>
      </dsp:txXfrm>
    </dsp:sp>
    <dsp:sp modelId="{16CFAB30-3E6A-44D7-A45D-E3066E142053}">
      <dsp:nvSpPr>
        <dsp:cNvPr id="0" name=""/>
        <dsp:cNvSpPr/>
      </dsp:nvSpPr>
      <dsp:spPr>
        <a:xfrm>
          <a:off x="2559843" y="610567"/>
          <a:ext cx="122039" cy="2745878"/>
        </a:xfrm>
        <a:custGeom>
          <a:avLst/>
          <a:gdLst/>
          <a:ahLst/>
          <a:cxnLst/>
          <a:rect l="0" t="0" r="0" b="0"/>
          <a:pathLst>
            <a:path>
              <a:moveTo>
                <a:pt x="0" y="0"/>
              </a:moveTo>
              <a:lnTo>
                <a:pt x="0" y="2745878"/>
              </a:lnTo>
              <a:lnTo>
                <a:pt x="122039" y="274587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9726AA-E8AD-4C5C-A0CA-2350C4F8CAFA}">
      <dsp:nvSpPr>
        <dsp:cNvPr id="0" name=""/>
        <dsp:cNvSpPr/>
      </dsp:nvSpPr>
      <dsp:spPr>
        <a:xfrm>
          <a:off x="2681882" y="3051348"/>
          <a:ext cx="976312" cy="610195"/>
        </a:xfrm>
        <a:prstGeom prst="roundRect">
          <a:avLst>
            <a:gd name="adj" fmla="val 10000"/>
          </a:avLst>
        </a:prstGeom>
        <a:solidFill>
          <a:srgbClr val="C0504D">
            <a:lumMod val="60000"/>
            <a:lumOff val="40000"/>
            <a:alpha val="90000"/>
          </a:srgb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533400">
            <a:lnSpc>
              <a:spcPct val="90000"/>
            </a:lnSpc>
            <a:spcBef>
              <a:spcPct val="0"/>
            </a:spcBef>
            <a:spcAft>
              <a:spcPct val="35000"/>
            </a:spcAft>
            <a:buNone/>
          </a:pPr>
          <a:r>
            <a:rPr lang="en-US" sz="1200" kern="1200" dirty="0"/>
            <a:t>Designing with Invariants</a:t>
          </a:r>
        </a:p>
      </dsp:txBody>
      <dsp:txXfrm>
        <a:off x="2699754" y="3069220"/>
        <a:ext cx="940568" cy="574451"/>
      </dsp:txXfrm>
    </dsp:sp>
    <dsp:sp modelId="{0ECF28DA-9925-4B5B-97B1-BDA459502114}">
      <dsp:nvSpPr>
        <dsp:cNvPr id="0" name=""/>
        <dsp:cNvSpPr/>
      </dsp:nvSpPr>
      <dsp:spPr>
        <a:xfrm>
          <a:off x="2559843" y="610567"/>
          <a:ext cx="122039" cy="3556495"/>
        </a:xfrm>
        <a:custGeom>
          <a:avLst/>
          <a:gdLst/>
          <a:ahLst/>
          <a:cxnLst/>
          <a:rect l="0" t="0" r="0" b="0"/>
          <a:pathLst>
            <a:path>
              <a:moveTo>
                <a:pt x="0" y="0"/>
              </a:moveTo>
              <a:lnTo>
                <a:pt x="0" y="3556495"/>
              </a:lnTo>
              <a:lnTo>
                <a:pt x="122039" y="35564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2BB121-DDEE-46A8-AC09-18496F773E62}">
      <dsp:nvSpPr>
        <dsp:cNvPr id="0" name=""/>
        <dsp:cNvSpPr/>
      </dsp:nvSpPr>
      <dsp:spPr>
        <a:xfrm>
          <a:off x="2681882" y="3814092"/>
          <a:ext cx="976312" cy="70594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Thinking about Efficiency</a:t>
          </a:r>
        </a:p>
      </dsp:txBody>
      <dsp:txXfrm>
        <a:off x="2702558" y="3834768"/>
        <a:ext cx="934960" cy="664589"/>
      </dsp:txXfrm>
    </dsp:sp>
    <dsp:sp modelId="{3DB7ADFA-DCAB-4034-9F43-B860EBE864E8}">
      <dsp:nvSpPr>
        <dsp:cNvPr id="0" name=""/>
        <dsp:cNvSpPr/>
      </dsp:nvSpPr>
      <dsp:spPr>
        <a:xfrm>
          <a:off x="3963292" y="372"/>
          <a:ext cx="1220390" cy="6101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dirty="0"/>
            <a:t>Object-Oriented Programming</a:t>
          </a:r>
        </a:p>
      </dsp:txBody>
      <dsp:txXfrm>
        <a:off x="3981164" y="18244"/>
        <a:ext cx="1184646" cy="574451"/>
      </dsp:txXfrm>
    </dsp:sp>
    <dsp:sp modelId="{278D3975-9588-4A95-85BD-D062BB0AE1A4}">
      <dsp:nvSpPr>
        <dsp:cNvPr id="0" name=""/>
        <dsp:cNvSpPr/>
      </dsp:nvSpPr>
      <dsp:spPr>
        <a:xfrm>
          <a:off x="4085332" y="610567"/>
          <a:ext cx="122039" cy="457646"/>
        </a:xfrm>
        <a:custGeom>
          <a:avLst/>
          <a:gdLst/>
          <a:ahLst/>
          <a:cxnLst/>
          <a:rect l="0" t="0" r="0" b="0"/>
          <a:pathLst>
            <a:path>
              <a:moveTo>
                <a:pt x="0" y="0"/>
              </a:moveTo>
              <a:lnTo>
                <a:pt x="0" y="457646"/>
              </a:lnTo>
              <a:lnTo>
                <a:pt x="122039" y="4576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B6085A-8F2B-4B84-887D-9DD4BEC6E4E1}">
      <dsp:nvSpPr>
        <dsp:cNvPr id="0" name=""/>
        <dsp:cNvSpPr/>
      </dsp:nvSpPr>
      <dsp:spPr>
        <a:xfrm>
          <a:off x="4207371" y="763116"/>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Interfaces and Classes</a:t>
          </a:r>
        </a:p>
      </dsp:txBody>
      <dsp:txXfrm>
        <a:off x="4225243" y="780988"/>
        <a:ext cx="940568" cy="574451"/>
      </dsp:txXfrm>
    </dsp:sp>
    <dsp:sp modelId="{FF100697-267A-4BC5-8DA9-B1F7321DFE84}">
      <dsp:nvSpPr>
        <dsp:cNvPr id="0" name=""/>
        <dsp:cNvSpPr/>
      </dsp:nvSpPr>
      <dsp:spPr>
        <a:xfrm>
          <a:off x="4085332" y="610567"/>
          <a:ext cx="122039" cy="1220390"/>
        </a:xfrm>
        <a:custGeom>
          <a:avLst/>
          <a:gdLst/>
          <a:ahLst/>
          <a:cxnLst/>
          <a:rect l="0" t="0" r="0" b="0"/>
          <a:pathLst>
            <a:path>
              <a:moveTo>
                <a:pt x="0" y="0"/>
              </a:moveTo>
              <a:lnTo>
                <a:pt x="0" y="1220390"/>
              </a:lnTo>
              <a:lnTo>
                <a:pt x="122039" y="122039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1D5A65-BA4D-4BF4-8D0F-050F9D81FBB6}">
      <dsp:nvSpPr>
        <dsp:cNvPr id="0" name=""/>
        <dsp:cNvSpPr/>
      </dsp:nvSpPr>
      <dsp:spPr>
        <a:xfrm>
          <a:off x="4207371" y="1525860"/>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Inheritance</a:t>
          </a:r>
        </a:p>
      </dsp:txBody>
      <dsp:txXfrm>
        <a:off x="4225243" y="1543732"/>
        <a:ext cx="940568" cy="574451"/>
      </dsp:txXfrm>
    </dsp:sp>
    <dsp:sp modelId="{6B27DFF3-3021-4E99-BF73-829A6255425D}">
      <dsp:nvSpPr>
        <dsp:cNvPr id="0" name=""/>
        <dsp:cNvSpPr/>
      </dsp:nvSpPr>
      <dsp:spPr>
        <a:xfrm>
          <a:off x="4085332" y="610567"/>
          <a:ext cx="122039" cy="1983134"/>
        </a:xfrm>
        <a:custGeom>
          <a:avLst/>
          <a:gdLst/>
          <a:ahLst/>
          <a:cxnLst/>
          <a:rect l="0" t="0" r="0" b="0"/>
          <a:pathLst>
            <a:path>
              <a:moveTo>
                <a:pt x="0" y="0"/>
              </a:moveTo>
              <a:lnTo>
                <a:pt x="0" y="1983134"/>
              </a:lnTo>
              <a:lnTo>
                <a:pt x="122039" y="19831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C17E61-7A2A-46D7-AC95-5E562286A33E}">
      <dsp:nvSpPr>
        <dsp:cNvPr id="0" name=""/>
        <dsp:cNvSpPr/>
      </dsp:nvSpPr>
      <dsp:spPr>
        <a:xfrm>
          <a:off x="4207371" y="2288604"/>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Objects with Mutable State</a:t>
          </a:r>
        </a:p>
      </dsp:txBody>
      <dsp:txXfrm>
        <a:off x="4225243" y="2306476"/>
        <a:ext cx="940568" cy="574451"/>
      </dsp:txXfrm>
    </dsp:sp>
    <dsp:sp modelId="{E8A2D34D-9B35-4804-BD08-DC4453907292}">
      <dsp:nvSpPr>
        <dsp:cNvPr id="0" name=""/>
        <dsp:cNvSpPr/>
      </dsp:nvSpPr>
      <dsp:spPr>
        <a:xfrm>
          <a:off x="4085332" y="610567"/>
          <a:ext cx="122039" cy="2745878"/>
        </a:xfrm>
        <a:custGeom>
          <a:avLst/>
          <a:gdLst/>
          <a:ahLst/>
          <a:cxnLst/>
          <a:rect l="0" t="0" r="0" b="0"/>
          <a:pathLst>
            <a:path>
              <a:moveTo>
                <a:pt x="0" y="0"/>
              </a:moveTo>
              <a:lnTo>
                <a:pt x="0" y="2745878"/>
              </a:lnTo>
              <a:lnTo>
                <a:pt x="122039" y="274587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267FF2-7D4F-4C45-AA7C-4EA638A9F1C5}">
      <dsp:nvSpPr>
        <dsp:cNvPr id="0" name=""/>
        <dsp:cNvSpPr/>
      </dsp:nvSpPr>
      <dsp:spPr>
        <a:xfrm>
          <a:off x="4207371" y="3051348"/>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Efficiency, Part 2</a:t>
          </a:r>
        </a:p>
      </dsp:txBody>
      <dsp:txXfrm>
        <a:off x="4225243" y="3069220"/>
        <a:ext cx="940568" cy="57445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5085ED-56B4-45A6-801A-98AC77E76501}" type="datetimeFigureOut">
              <a:rPr lang="en-US" smtClean="0"/>
              <a:t>9/19/2017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872C-8A4C-45D2-AF62-240BF2DAD4C3}" type="slidenum">
              <a:rPr lang="en-US" smtClean="0"/>
              <a:t>‹#›</a:t>
            </a:fld>
            <a:endParaRPr lang="en-US"/>
          </a:p>
        </p:txBody>
      </p:sp>
    </p:spTree>
    <p:extLst>
      <p:ext uri="{BB962C8B-B14F-4D97-AF65-F5344CB8AC3E}">
        <p14:creationId xmlns:p14="http://schemas.microsoft.com/office/powerpoint/2010/main" val="3053392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83872C-8A4C-45D2-AF62-240BF2DAD4C3}" type="slidenum">
              <a:rPr lang="en-US" smtClean="0"/>
              <a:t>1</a:t>
            </a:fld>
            <a:endParaRPr lang="en-US"/>
          </a:p>
        </p:txBody>
      </p:sp>
    </p:spTree>
    <p:extLst>
      <p:ext uri="{BB962C8B-B14F-4D97-AF65-F5344CB8AC3E}">
        <p14:creationId xmlns:p14="http://schemas.microsoft.com/office/powerpoint/2010/main" val="42225879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8484B4-7F93-45CD-84A0-E7476B171D3B}" type="slidenum">
              <a:rPr lang="en-US" smtClean="0"/>
              <a:t>46</a:t>
            </a:fld>
            <a:endParaRPr lang="en-US"/>
          </a:p>
        </p:txBody>
      </p:sp>
    </p:spTree>
    <p:extLst>
      <p:ext uri="{BB962C8B-B14F-4D97-AF65-F5344CB8AC3E}">
        <p14:creationId xmlns:p14="http://schemas.microsoft.com/office/powerpoint/2010/main" val="22712702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8484B4-7F93-45CD-84A0-E7476B171D3B}" type="slidenum">
              <a:rPr lang="en-US" smtClean="0"/>
              <a:t>57</a:t>
            </a:fld>
            <a:endParaRPr lang="en-US"/>
          </a:p>
        </p:txBody>
      </p:sp>
    </p:spTree>
    <p:extLst>
      <p:ext uri="{BB962C8B-B14F-4D97-AF65-F5344CB8AC3E}">
        <p14:creationId xmlns:p14="http://schemas.microsoft.com/office/powerpoint/2010/main" val="2619082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E423A9-C257-460A-A8ED-9083CE03CE3B}" type="slidenum">
              <a:rPr lang="en-US" smtClean="0"/>
              <a:pPr/>
              <a:t>15</a:t>
            </a:fld>
            <a:endParaRPr lang="en-US"/>
          </a:p>
        </p:txBody>
      </p:sp>
    </p:spTree>
    <p:extLst>
      <p:ext uri="{BB962C8B-B14F-4D97-AF65-F5344CB8AC3E}">
        <p14:creationId xmlns:p14="http://schemas.microsoft.com/office/powerpoint/2010/main" val="69900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83872C-8A4C-45D2-AF62-240BF2DAD4C3}" type="slidenum">
              <a:rPr lang="en-US" smtClean="0"/>
              <a:t>28</a:t>
            </a:fld>
            <a:endParaRPr lang="en-US"/>
          </a:p>
        </p:txBody>
      </p:sp>
    </p:spTree>
    <p:extLst>
      <p:ext uri="{BB962C8B-B14F-4D97-AF65-F5344CB8AC3E}">
        <p14:creationId xmlns:p14="http://schemas.microsoft.com/office/powerpoint/2010/main" val="2195058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E423A9-C257-460A-A8ED-9083CE03CE3B}" type="slidenum">
              <a:rPr lang="en-US" smtClean="0"/>
              <a:pPr/>
              <a:t>32</a:t>
            </a:fld>
            <a:endParaRPr lang="en-US"/>
          </a:p>
        </p:txBody>
      </p:sp>
    </p:spTree>
    <p:extLst>
      <p:ext uri="{BB962C8B-B14F-4D97-AF65-F5344CB8AC3E}">
        <p14:creationId xmlns:p14="http://schemas.microsoft.com/office/powerpoint/2010/main" val="2167275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E423A9-C257-460A-A8ED-9083CE03CE3B}" type="slidenum">
              <a:rPr lang="en-US" smtClean="0"/>
              <a:pPr/>
              <a:t>35</a:t>
            </a:fld>
            <a:endParaRPr lang="en-US"/>
          </a:p>
        </p:txBody>
      </p:sp>
    </p:spTree>
    <p:extLst>
      <p:ext uri="{BB962C8B-B14F-4D97-AF65-F5344CB8AC3E}">
        <p14:creationId xmlns:p14="http://schemas.microsoft.com/office/powerpoint/2010/main" val="3832213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E423A9-C257-460A-A8ED-9083CE03CE3B}" type="slidenum">
              <a:rPr lang="en-US" smtClean="0"/>
              <a:pPr/>
              <a:t>38</a:t>
            </a:fld>
            <a:endParaRPr lang="en-US"/>
          </a:p>
        </p:txBody>
      </p:sp>
    </p:spTree>
    <p:extLst>
      <p:ext uri="{BB962C8B-B14F-4D97-AF65-F5344CB8AC3E}">
        <p14:creationId xmlns:p14="http://schemas.microsoft.com/office/powerpoint/2010/main" val="393432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E423A9-C257-460A-A8ED-9083CE03CE3B}" type="slidenum">
              <a:rPr lang="en-US" smtClean="0"/>
              <a:pPr/>
              <a:t>39</a:t>
            </a:fld>
            <a:endParaRPr lang="en-US"/>
          </a:p>
        </p:txBody>
      </p:sp>
    </p:spTree>
    <p:extLst>
      <p:ext uri="{BB962C8B-B14F-4D97-AF65-F5344CB8AC3E}">
        <p14:creationId xmlns:p14="http://schemas.microsoft.com/office/powerpoint/2010/main" val="4014414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5E423A9-C257-460A-A8ED-9083CE03CE3B}" type="slidenum">
              <a:rPr lang="en-US" smtClean="0"/>
              <a:pPr/>
              <a:t>40</a:t>
            </a:fld>
            <a:endParaRPr lang="en-US"/>
          </a:p>
        </p:txBody>
      </p:sp>
    </p:spTree>
    <p:extLst>
      <p:ext uri="{BB962C8B-B14F-4D97-AF65-F5344CB8AC3E}">
        <p14:creationId xmlns:p14="http://schemas.microsoft.com/office/powerpoint/2010/main" val="27172041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43</a:t>
            </a:fld>
            <a:endParaRPr lang="en-US"/>
          </a:p>
        </p:txBody>
      </p:sp>
    </p:spTree>
    <p:extLst>
      <p:ext uri="{BB962C8B-B14F-4D97-AF65-F5344CB8AC3E}">
        <p14:creationId xmlns:p14="http://schemas.microsoft.com/office/powerpoint/2010/main" val="182562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1F79F5-7BEC-496A-AFC7-876E38F64D71}" type="datetime1">
              <a:rPr lang="en-US" smtClean="0"/>
              <a:t>9/19/2017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426807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9/19/2017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609276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9/19/2017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746038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9/19/2017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8353489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639A2A-823D-48B7-9ACE-7FAF42870BA9}" type="datetime1">
              <a:rPr lang="en-US" smtClean="0"/>
              <a:t>9/19/2017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8775035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B6996-82E9-463C-972C-7B56056E426C}" type="datetime1">
              <a:rPr lang="en-US" smtClean="0"/>
              <a:t>9/19/2017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500573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2ED4DA-448D-4BB1-B935-CC112220207B}" type="datetime1">
              <a:rPr lang="en-US" smtClean="0"/>
              <a:t>9/19/2017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878315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2ED4DA-448D-4BB1-B935-CC112220207B}" type="datetime1">
              <a:rPr lang="en-US" smtClean="0"/>
              <a:t>9/19/2017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t>Resize video to this</a:t>
            </a:r>
            <a:r>
              <a:rPr lang="en-US" baseline="0" dirty="0"/>
              <a:t> box.</a:t>
            </a:r>
            <a:endParaRPr lang="en-US" dirty="0"/>
          </a:p>
        </p:txBody>
      </p:sp>
    </p:spTree>
    <p:extLst>
      <p:ext uri="{BB962C8B-B14F-4D97-AF65-F5344CB8AC3E}">
        <p14:creationId xmlns:p14="http://schemas.microsoft.com/office/powerpoint/2010/main" val="598455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9/19/2017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193838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9/19/2017</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954533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9/19/2017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692378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1846AD-9252-4647-9435-4C2AC365653A}" type="datetime1">
              <a:rPr lang="en-US" smtClean="0"/>
              <a:t>9/19/2017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531318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56DC10-3561-4063-A6AF-C1CC7A41040A}" type="datetime1">
              <a:rPr lang="en-US" smtClean="0"/>
              <a:t>9/19/2017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377957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7B77F5-1464-4F6B-92A8-64FC8A508293}" type="datetime1">
              <a:rPr lang="en-US" smtClean="0"/>
              <a:t>9/19/2017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591718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9/19/2017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196382961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im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creativecommons.org/licenses/by-nc/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im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creativecommons.org/licenses/by-nc/4.0/"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hyperlink" Target="http://creativecommons.org/licenses/by-nc/4.0/" TargetMode="External"/><Relationship Id="rId4" Type="http://schemas.openxmlformats.org/officeDocument/2006/relationships/image" Target="../media/image1.im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Designing with Invariants</a:t>
            </a:r>
          </a:p>
        </p:txBody>
      </p:sp>
      <p:sp>
        <p:nvSpPr>
          <p:cNvPr id="3" name="Subtitle 2"/>
          <p:cNvSpPr>
            <a:spLocks noGrp="1"/>
          </p:cNvSpPr>
          <p:nvPr>
            <p:ph type="subTitle" idx="1"/>
          </p:nvPr>
        </p:nvSpPr>
        <p:spPr/>
        <p:txBody>
          <a:bodyPr/>
          <a:lstStyle/>
          <a:p>
            <a:r>
              <a:rPr lang="en-US" dirty="0"/>
              <a:t>CS 5010 Program Design Paradigms “</a:t>
            </a:r>
            <a:r>
              <a:rPr lang="en-US" dirty="0" err="1"/>
              <a:t>Bootcamp</a:t>
            </a:r>
            <a:r>
              <a:rPr lang="en-US" dirty="0"/>
              <a:t>”</a:t>
            </a:r>
          </a:p>
          <a:p>
            <a:r>
              <a:rPr lang="en-US" dirty="0"/>
              <a:t>Lesson 7.1</a:t>
            </a:r>
          </a:p>
          <a:p>
            <a:endParaRPr lang="en-US" dirty="0"/>
          </a:p>
        </p:txBody>
      </p:sp>
      <p:sp>
        <p:nvSpPr>
          <p:cNvPr id="10" name="Slide Number Placeholder 9"/>
          <p:cNvSpPr>
            <a:spLocks noGrp="1"/>
          </p:cNvSpPr>
          <p:nvPr>
            <p:ph type="sldNum" sz="quarter" idx="12"/>
          </p:nvPr>
        </p:nvSpPr>
        <p:spPr/>
        <p:txBody>
          <a:bodyPr/>
          <a:lstStyle/>
          <a:p>
            <a:fld id="{E4A74525-021D-496D-B39D-9668564A137C}" type="slidenum">
              <a:rPr lang="en-US" smtClean="0"/>
              <a:t>1</a:t>
            </a:fld>
            <a:endParaRPr lang="en-US"/>
          </a:p>
        </p:txBody>
      </p:sp>
      <p:grpSp>
        <p:nvGrpSpPr>
          <p:cNvPr id="7" name="Group 6"/>
          <p:cNvGrpSpPr/>
          <p:nvPr/>
        </p:nvGrpSpPr>
        <p:grpSpPr>
          <a:xfrm>
            <a:off x="120650" y="6314759"/>
            <a:ext cx="8902700" cy="400110"/>
            <a:chOff x="120650" y="6314759"/>
            <a:chExt cx="8902700" cy="400110"/>
          </a:xfrm>
        </p:grpSpPr>
        <p:pic>
          <p:nvPicPr>
            <p:cNvPr id="8" name="Picture 7"/>
            <p:cNvPicPr>
              <a:picLocks/>
            </p:cNvPicPr>
            <p:nvPr/>
          </p:nvPicPr>
          <p:blipFill>
            <a:blip r:embed="rId3">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9" name="TextBox 8"/>
            <p:cNvSpPr txBox="1"/>
            <p:nvPr/>
          </p:nvSpPr>
          <p:spPr>
            <a:xfrm>
              <a:off x="925322" y="6314759"/>
              <a:ext cx="8098028" cy="400110"/>
            </a:xfrm>
            <a:prstGeom prst="rect">
              <a:avLst/>
            </a:prstGeom>
            <a:noFill/>
          </p:spPr>
          <p:txBody>
            <a:bodyPr vert="horz" wrap="square" rtlCol="0">
              <a:spAutoFit/>
            </a:bodyPr>
            <a:lstStyle/>
            <a:p>
              <a:r>
                <a:rPr lang="en-US" sz="1000" dirty="0"/>
                <a:t>© Mitchell Wand, 2012-2017</a:t>
              </a:r>
            </a:p>
            <a:p>
              <a:r>
                <a:rPr lang="en-US" sz="1000" dirty="0"/>
                <a:t>This work is licensed under a </a:t>
              </a:r>
              <a:r>
                <a:rPr lang="en-US" altLang="en-US" sz="1000" dirty="0">
                  <a:solidFill>
                    <a:srgbClr val="4374B7"/>
                  </a:solidFill>
                  <a:latin typeface="Helvetica Neue"/>
                  <a:hlinkClick r:id="rId4"/>
                </a:rPr>
                <a:t>Creative Commons Attribution-</a:t>
              </a:r>
              <a:r>
                <a:rPr lang="en-US" altLang="en-US" sz="1000" dirty="0" err="1">
                  <a:solidFill>
                    <a:srgbClr val="4374B7"/>
                  </a:solidFill>
                  <a:latin typeface="Helvetica Neue"/>
                  <a:hlinkClick r:id="rId4"/>
                </a:rPr>
                <a:t>NonCommercial</a:t>
              </a:r>
              <a:r>
                <a:rPr lang="en-US" altLang="en-US" sz="1000" dirty="0">
                  <a:solidFill>
                    <a:srgbClr val="4374B7"/>
                  </a:solidFill>
                  <a:latin typeface="Helvetica Neue"/>
                  <a:hlinkClick r:id="rId4"/>
                </a:rPr>
                <a:t> 4.0 International License</a:t>
              </a:r>
              <a:r>
                <a:rPr lang="en-US" sz="1000" dirty="0"/>
                <a:t>.</a:t>
              </a:r>
            </a:p>
          </p:txBody>
        </p:sp>
      </p:grpSp>
    </p:spTree>
    <p:extLst>
      <p:ext uri="{BB962C8B-B14F-4D97-AF65-F5344CB8AC3E}">
        <p14:creationId xmlns:p14="http://schemas.microsoft.com/office/powerpoint/2010/main" val="3002998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number-list-from-3</a:t>
            </a:r>
          </a:p>
        </p:txBody>
      </p:sp>
      <p:sp>
        <p:nvSpPr>
          <p:cNvPr id="3" name="Content Placeholder 2"/>
          <p:cNvSpPr>
            <a:spLocks noGrp="1"/>
          </p:cNvSpPr>
          <p:nvPr>
            <p:ph idx="1"/>
          </p:nvPr>
        </p:nvSpPr>
        <p:spPr/>
        <p:txBody>
          <a:bodyPr>
            <a:noAutofit/>
          </a:bodyPr>
          <a:lstStyle/>
          <a:p>
            <a:pPr>
              <a:buNone/>
            </a:pPr>
            <a:r>
              <a:rPr lang="en-US" sz="2400" b="1" dirty="0">
                <a:latin typeface="Consolas" pitchFamily="49" charset="0"/>
                <a:cs typeface="Consolas" pitchFamily="49" charset="0"/>
              </a:rPr>
              <a:t>(define (number-list-from-3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[(empty?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 empty]</a:t>
            </a:r>
          </a:p>
          <a:p>
            <a:pPr>
              <a:buNone/>
            </a:pPr>
            <a:r>
              <a:rPr lang="en-US" sz="2400" b="1" dirty="0">
                <a:latin typeface="Consolas" pitchFamily="49" charset="0"/>
                <a:cs typeface="Consolas" pitchFamily="49" charset="0"/>
              </a:rPr>
              <a:t>    [else (cons</a:t>
            </a:r>
          </a:p>
          <a:p>
            <a:pPr>
              <a:buNone/>
            </a:pPr>
            <a:r>
              <a:rPr lang="en-US" sz="2400" b="1" dirty="0">
                <a:latin typeface="Consolas" pitchFamily="49" charset="0"/>
                <a:cs typeface="Consolas" pitchFamily="49" charset="0"/>
              </a:rPr>
              <a:t>            (list 2 (first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(number-list-from-4</a:t>
            </a:r>
          </a:p>
          <a:p>
            <a:pPr>
              <a:buNone/>
            </a:pPr>
            <a:r>
              <a:rPr lang="en-US" sz="2400" b="1" dirty="0">
                <a:latin typeface="Consolas" pitchFamily="49" charset="0"/>
                <a:cs typeface="Consolas" pitchFamily="49" charset="0"/>
              </a:rPr>
              <a:t>              (rest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endParaRPr lang="en-US" sz="2400" b="1" dirty="0">
              <a:latin typeface="Courier New" pitchFamily="49" charset="0"/>
              <a:cs typeface="Courier New" pitchFamily="49" charset="0"/>
            </a:endParaRPr>
          </a:p>
          <a:p>
            <a:pPr>
              <a:buNone/>
            </a:pPr>
            <a:endParaRPr lang="en-US" sz="2400"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E4A74525-021D-496D-B39D-9668564A137C}" type="slidenum">
              <a:rPr lang="en-US" smtClean="0"/>
              <a:t>10</a:t>
            </a:fld>
            <a:endParaRPr lang="en-US"/>
          </a:p>
        </p:txBody>
      </p:sp>
      <p:sp>
        <p:nvSpPr>
          <p:cNvPr id="5" name="Rectangle 4"/>
          <p:cNvSpPr/>
          <p:nvPr/>
        </p:nvSpPr>
        <p:spPr>
          <a:xfrm>
            <a:off x="2286000" y="5029200"/>
            <a:ext cx="5105400" cy="762000"/>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You should be able to guess where this is going...</a:t>
            </a:r>
            <a:endParaRPr lang="en-US" b="1" dirty="0">
              <a:solidFill>
                <a:schemeClr val="tx1"/>
              </a:solidFill>
            </a:endParaRPr>
          </a:p>
        </p:txBody>
      </p:sp>
    </p:spTree>
    <p:extLst>
      <p:ext uri="{BB962C8B-B14F-4D97-AF65-F5344CB8AC3E}">
        <p14:creationId xmlns:p14="http://schemas.microsoft.com/office/powerpoint/2010/main" val="410447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generalize!</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cs typeface="Consolas" pitchFamily="49" charset="0"/>
              </a:rPr>
              <a:t>Add an extra parameter for the current number.</a:t>
            </a:r>
          </a:p>
          <a:p>
            <a:pPr marL="0" indent="0">
              <a:buNone/>
            </a:pPr>
            <a:r>
              <a:rPr lang="en-US" sz="2000" b="1" dirty="0">
                <a:latin typeface="Consolas" pitchFamily="49" charset="0"/>
                <a:cs typeface="Consolas" pitchFamily="49" charset="0"/>
              </a:rPr>
              <a:t>;; number-list-from : XList </a:t>
            </a:r>
            <a:r>
              <a:rPr lang="en-US" sz="2000" b="1" dirty="0" err="1">
                <a:latin typeface="Consolas" pitchFamily="49" charset="0"/>
                <a:cs typeface="Consolas" pitchFamily="49" charset="0"/>
              </a:rPr>
              <a:t>NonNegInt</a:t>
            </a:r>
            <a:r>
              <a:rPr lang="en-US" sz="2000" b="1" dirty="0">
                <a:latin typeface="Consolas" pitchFamily="49" charset="0"/>
                <a:cs typeface="Consolas" pitchFamily="49" charset="0"/>
              </a:rPr>
              <a:t>-&gt; </a:t>
            </a:r>
            <a:r>
              <a:rPr lang="en-US" sz="2000" b="1" dirty="0" err="1">
                <a:latin typeface="Consolas" pitchFamily="49" charset="0"/>
                <a:cs typeface="Consolas" pitchFamily="49" charset="0"/>
              </a:rPr>
              <a:t>NumberedXList</a:t>
            </a:r>
            <a:endParaRPr lang="en-US" sz="2000" b="1" dirty="0">
              <a:latin typeface="Consolas" pitchFamily="49" charset="0"/>
              <a:cs typeface="Consolas" pitchFamily="49" charset="0"/>
            </a:endParaRPr>
          </a:p>
          <a:p>
            <a:pPr marL="0" indent="0">
              <a:buNone/>
            </a:pPr>
            <a:r>
              <a:rPr lang="en-US" sz="2000" b="1" dirty="0">
                <a:latin typeface="Consolas" pitchFamily="49" charset="0"/>
                <a:cs typeface="Consolas" pitchFamily="49" charset="0"/>
              </a:rPr>
              <a:t>;; EXAMPLE: (number-list-from (list 88 77) 2) </a:t>
            </a:r>
          </a:p>
          <a:p>
            <a:pPr marL="0" indent="0">
              <a:buNone/>
            </a:pPr>
            <a:r>
              <a:rPr lang="en-US" sz="2000" b="1" dirty="0">
                <a:latin typeface="Consolas" pitchFamily="49" charset="0"/>
                <a:cs typeface="Consolas" pitchFamily="49" charset="0"/>
              </a:rPr>
              <a:t>;;          = (list (list 2 88) (list 3 77))</a:t>
            </a:r>
          </a:p>
          <a:p>
            <a:pPr marL="0" indent="0">
              <a:buNone/>
            </a:pPr>
            <a:endParaRPr lang="en-US" sz="2000" b="1" dirty="0">
              <a:latin typeface="Consolas" pitchFamily="49" charset="0"/>
              <a:cs typeface="Consolas" pitchFamily="49" charset="0"/>
            </a:endParaRPr>
          </a:p>
          <a:p>
            <a:pPr marL="0" indent="0">
              <a:spcBef>
                <a:spcPts val="0"/>
              </a:spcBef>
              <a:buNone/>
            </a:pPr>
            <a:r>
              <a:rPr lang="en-US" sz="2000" b="1" dirty="0">
                <a:latin typeface="Consolas" pitchFamily="49" charset="0"/>
                <a:cs typeface="Consolas" pitchFamily="49" charset="0"/>
              </a:rPr>
              <a:t>;; STRATEGY: Use observer template for XList on </a:t>
            </a:r>
            <a:r>
              <a:rPr lang="en-US" sz="2000" b="1" dirty="0" err="1">
                <a:latin typeface="Consolas" pitchFamily="49" charset="0"/>
                <a:cs typeface="Consolas" pitchFamily="49" charset="0"/>
              </a:rPr>
              <a:t>lst</a:t>
            </a:r>
            <a:endParaRPr lang="en-US" sz="2000" b="1" dirty="0">
              <a:latin typeface="Consolas" pitchFamily="49" charset="0"/>
              <a:cs typeface="Consolas" pitchFamily="49" charset="0"/>
            </a:endParaRPr>
          </a:p>
          <a:p>
            <a:pPr marL="0" indent="0">
              <a:buNone/>
            </a:pPr>
            <a:r>
              <a:rPr lang="en-US" sz="2000" b="1" dirty="0">
                <a:latin typeface="Consolas" pitchFamily="49" charset="0"/>
                <a:cs typeface="Consolas" pitchFamily="49" charset="0"/>
              </a:rPr>
              <a:t>(define (number-list-from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 n)</a:t>
            </a:r>
          </a:p>
          <a:p>
            <a:pPr marL="0" indent="0">
              <a:buNone/>
            </a:pPr>
            <a:r>
              <a:rPr lang="en-US" sz="2000" b="1" dirty="0">
                <a:latin typeface="Consolas" pitchFamily="49" charset="0"/>
                <a:cs typeface="Consolas" pitchFamily="49" charset="0"/>
              </a:rPr>
              <a:t>  (cond</a:t>
            </a:r>
          </a:p>
          <a:p>
            <a:pPr marL="0" indent="0">
              <a:buNone/>
            </a:pPr>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 empty]</a:t>
            </a:r>
          </a:p>
          <a:p>
            <a:pPr marL="0" indent="0">
              <a:buNone/>
            </a:pPr>
            <a:r>
              <a:rPr lang="en-US" sz="2000" b="1" dirty="0">
                <a:latin typeface="Consolas" pitchFamily="49" charset="0"/>
                <a:cs typeface="Consolas" pitchFamily="49" charset="0"/>
              </a:rPr>
              <a:t>    [else</a:t>
            </a:r>
          </a:p>
          <a:p>
            <a:pPr marL="0" indent="0">
              <a:buNone/>
            </a:pPr>
            <a:r>
              <a:rPr lang="en-US" sz="2000" b="1" dirty="0">
                <a:latin typeface="Consolas" pitchFamily="49" charset="0"/>
                <a:cs typeface="Consolas" pitchFamily="49" charset="0"/>
              </a:rPr>
              <a:t>      (cons</a:t>
            </a:r>
          </a:p>
          <a:p>
            <a:pPr marL="0" indent="0">
              <a:buNone/>
            </a:pPr>
            <a:r>
              <a:rPr lang="en-US" sz="2000" b="1" dirty="0">
                <a:latin typeface="Consolas" pitchFamily="49" charset="0"/>
                <a:cs typeface="Consolas" pitchFamily="49" charset="0"/>
              </a:rPr>
              <a:t>        (list n (first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marL="0" indent="0">
              <a:buNone/>
            </a:pPr>
            <a:r>
              <a:rPr lang="en-US" sz="2000" b="1" dirty="0">
                <a:latin typeface="Consolas" pitchFamily="49" charset="0"/>
                <a:cs typeface="Consolas" pitchFamily="49" charset="0"/>
              </a:rPr>
              <a:t>        (number-list-from</a:t>
            </a:r>
          </a:p>
          <a:p>
            <a:pPr marL="0" indent="0">
              <a:buNone/>
            </a:pPr>
            <a:r>
              <a:rPr lang="en-US" sz="2000" b="1" dirty="0">
                <a:latin typeface="Consolas" pitchFamily="49" charset="0"/>
                <a:cs typeface="Consolas" pitchFamily="49" charset="0"/>
              </a:rPr>
              <a:t>          (rest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marL="0" indent="0">
              <a:buNone/>
            </a:pPr>
            <a:r>
              <a:rPr lang="en-US" sz="2000" b="1" dirty="0">
                <a:latin typeface="Consolas" pitchFamily="49" charset="0"/>
                <a:cs typeface="Consolas" pitchFamily="49" charset="0"/>
              </a:rPr>
              <a:t>          (+ n 1)))]))</a:t>
            </a:r>
            <a:endParaRPr lang="en-US" sz="2000"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E4A74525-021D-496D-B39D-9668564A137C}" type="slidenum">
              <a:rPr lang="en-US" smtClean="0"/>
              <a:t>11</a:t>
            </a:fld>
            <a:endParaRPr lang="en-US"/>
          </a:p>
        </p:txBody>
      </p:sp>
    </p:spTree>
    <p:extLst>
      <p:ext uri="{BB962C8B-B14F-4D97-AF65-F5344CB8AC3E}">
        <p14:creationId xmlns:p14="http://schemas.microsoft.com/office/powerpoint/2010/main" val="3931178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And we can recover the original</a:t>
            </a:r>
          </a:p>
        </p:txBody>
      </p:sp>
      <p:sp>
        <p:nvSpPr>
          <p:cNvPr id="3" name="Content Placeholder 2"/>
          <p:cNvSpPr>
            <a:spLocks noGrp="1"/>
          </p:cNvSpPr>
          <p:nvPr>
            <p:ph idx="1"/>
          </p:nvPr>
        </p:nvSpPr>
        <p:spPr>
          <a:xfrm>
            <a:off x="457200" y="1600200"/>
            <a:ext cx="8229600" cy="4525963"/>
          </a:xfrm>
        </p:spPr>
        <p:txBody>
          <a:bodyPr/>
          <a:lstStyle/>
          <a:p>
            <a:pPr marL="0" indent="0">
              <a:spcBef>
                <a:spcPts val="0"/>
              </a:spcBef>
              <a:buNone/>
            </a:pPr>
            <a:r>
              <a:rPr lang="en-US" b="1" dirty="0">
                <a:latin typeface="Consolas" pitchFamily="49" charset="0"/>
                <a:cs typeface="Consolas" pitchFamily="49" charset="0"/>
              </a:rPr>
              <a:t>;; STRATEGY: </a:t>
            </a:r>
          </a:p>
          <a:p>
            <a:pPr marL="0" indent="0">
              <a:spcBef>
                <a:spcPts val="0"/>
              </a:spcBef>
              <a:buNone/>
            </a:pPr>
            <a:r>
              <a:rPr lang="en-US" b="1" dirty="0">
                <a:latin typeface="Consolas" pitchFamily="49" charset="0"/>
                <a:cs typeface="Consolas" pitchFamily="49" charset="0"/>
              </a:rPr>
              <a:t>;; Call a more general function</a:t>
            </a:r>
          </a:p>
          <a:p>
            <a:pPr marL="0" indent="0">
              <a:spcBef>
                <a:spcPts val="0"/>
              </a:spcBef>
              <a:buNone/>
            </a:pPr>
            <a:endParaRPr lang="en-US" b="1" dirty="0">
              <a:latin typeface="Consolas" pitchFamily="49" charset="0"/>
              <a:cs typeface="Consolas" pitchFamily="49" charset="0"/>
            </a:endParaRPr>
          </a:p>
          <a:p>
            <a:pPr marL="0" indent="0">
              <a:buNone/>
            </a:pPr>
            <a:r>
              <a:rPr lang="en-US" b="1" dirty="0">
                <a:latin typeface="Consolas" pitchFamily="49" charset="0"/>
                <a:cs typeface="Consolas" pitchFamily="49" charset="0"/>
              </a:rPr>
              <a:t>(define (number-list </a:t>
            </a:r>
            <a:r>
              <a:rPr lang="en-US" b="1" dirty="0" err="1">
                <a:latin typeface="Consolas" pitchFamily="49" charset="0"/>
                <a:cs typeface="Consolas" pitchFamily="49" charset="0"/>
              </a:rPr>
              <a:t>lst</a:t>
            </a:r>
            <a:r>
              <a:rPr lang="en-US" b="1" dirty="0">
                <a:latin typeface="Consolas" pitchFamily="49" charset="0"/>
                <a:cs typeface="Consolas" pitchFamily="49" charset="0"/>
              </a:rPr>
              <a:t>)</a:t>
            </a:r>
          </a:p>
          <a:p>
            <a:pPr marL="0" indent="0">
              <a:buNone/>
            </a:pPr>
            <a:r>
              <a:rPr lang="en-US" b="1" dirty="0">
                <a:latin typeface="Consolas" pitchFamily="49" charset="0"/>
                <a:cs typeface="Consolas" pitchFamily="49" charset="0"/>
              </a:rPr>
              <a:t>  (number-list-from </a:t>
            </a:r>
            <a:r>
              <a:rPr lang="en-US" b="1" dirty="0" err="1">
                <a:latin typeface="Consolas" pitchFamily="49" charset="0"/>
                <a:cs typeface="Consolas" pitchFamily="49" charset="0"/>
              </a:rPr>
              <a:t>lst</a:t>
            </a:r>
            <a:r>
              <a:rPr lang="en-US" b="1" dirty="0">
                <a:latin typeface="Consolas" pitchFamily="49" charset="0"/>
                <a:cs typeface="Consolas" pitchFamily="49" charset="0"/>
              </a:rPr>
              <a:t> 1))</a:t>
            </a:r>
          </a:p>
        </p:txBody>
      </p:sp>
      <p:sp>
        <p:nvSpPr>
          <p:cNvPr id="4" name="Slide Number Placeholder 3"/>
          <p:cNvSpPr>
            <a:spLocks noGrp="1"/>
          </p:cNvSpPr>
          <p:nvPr>
            <p:ph type="sldNum" sz="quarter" idx="12"/>
          </p:nvPr>
        </p:nvSpPr>
        <p:spPr/>
        <p:txBody>
          <a:bodyPr/>
          <a:lstStyle/>
          <a:p>
            <a:fld id="{E4A74525-021D-496D-B39D-9668564A137C}" type="slidenum">
              <a:rPr lang="en-US" smtClean="0"/>
              <a:t>12</a:t>
            </a:fld>
            <a:endParaRPr lang="en-US"/>
          </a:p>
        </p:txBody>
      </p:sp>
    </p:spTree>
    <p:extLst>
      <p:ext uri="{BB962C8B-B14F-4D97-AF65-F5344CB8AC3E}">
        <p14:creationId xmlns:p14="http://schemas.microsoft.com/office/powerpoint/2010/main" val="2954975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We still need a purpose statement</a:t>
            </a:r>
          </a:p>
        </p:txBody>
      </p:sp>
      <p:sp>
        <p:nvSpPr>
          <p:cNvPr id="3" name="Content Placeholder 2"/>
          <p:cNvSpPr>
            <a:spLocks noGrp="1"/>
          </p:cNvSpPr>
          <p:nvPr>
            <p:ph idx="1"/>
          </p:nvPr>
        </p:nvSpPr>
        <p:spPr/>
        <p:txBody>
          <a:bodyPr/>
          <a:lstStyle/>
          <a:p>
            <a:r>
              <a:rPr lang="en-US" dirty="0"/>
              <a:t>Let's look at </a:t>
            </a:r>
            <a:r>
              <a:rPr lang="en-US" b="1" dirty="0"/>
              <a:t>number-list</a:t>
            </a:r>
            <a:r>
              <a:rPr lang="en-US" dirty="0"/>
              <a:t> again, in a different way that may give us some more insight.</a:t>
            </a:r>
          </a:p>
        </p:txBody>
      </p:sp>
      <p:sp>
        <p:nvSpPr>
          <p:cNvPr id="2" name="Slide Number Placeholder 1"/>
          <p:cNvSpPr>
            <a:spLocks noGrp="1"/>
          </p:cNvSpPr>
          <p:nvPr>
            <p:ph type="sldNum" sz="quarter" idx="12"/>
          </p:nvPr>
        </p:nvSpPr>
        <p:spPr/>
        <p:txBody>
          <a:bodyPr/>
          <a:lstStyle/>
          <a:p>
            <a:fld id="{9F4492BD-6A9C-48FC-AC76-0B4FE11194A1}" type="slidenum">
              <a:rPr lang="en-US" smtClean="0">
                <a:solidFill>
                  <a:prstClr val="black">
                    <a:tint val="75000"/>
                  </a:prstClr>
                </a:solidFill>
              </a:rPr>
              <a:pPr/>
              <a:t>13</a:t>
            </a:fld>
            <a:endParaRPr lang="en-US">
              <a:solidFill>
                <a:prstClr val="black">
                  <a:tint val="75000"/>
                </a:prstClr>
              </a:solidFill>
            </a:endParaRPr>
          </a:p>
        </p:txBody>
      </p:sp>
    </p:spTree>
    <p:extLst>
      <p:ext uri="{BB962C8B-B14F-4D97-AF65-F5344CB8AC3E}">
        <p14:creationId xmlns:p14="http://schemas.microsoft.com/office/powerpoint/2010/main" val="2283774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watch this work</a:t>
            </a:r>
          </a:p>
        </p:txBody>
      </p:sp>
      <p:sp>
        <p:nvSpPr>
          <p:cNvPr id="3" name="Content Placeholder 2"/>
          <p:cNvSpPr>
            <a:spLocks noGrp="1"/>
          </p:cNvSpPr>
          <p:nvPr>
            <p:ph idx="1"/>
          </p:nvPr>
        </p:nvSpPr>
        <p:spPr>
          <a:xfrm>
            <a:off x="457200" y="1600200"/>
            <a:ext cx="8229600" cy="5257800"/>
          </a:xfrm>
        </p:spPr>
        <p:txBody>
          <a:bodyPr>
            <a:normAutofit fontScale="70000" lnSpcReduction="20000"/>
          </a:bodyPr>
          <a:lstStyle/>
          <a:p>
            <a:pPr marL="0" indent="0">
              <a:buNone/>
            </a:pPr>
            <a:r>
              <a:rPr lang="en-US" b="1" dirty="0">
                <a:latin typeface="Consolas" pitchFamily="49" charset="0"/>
                <a:cs typeface="Consolas" pitchFamily="49" charset="0"/>
              </a:rPr>
              <a:t>(number-list (list 11 22 33))</a:t>
            </a:r>
          </a:p>
          <a:p>
            <a:pPr marL="0" indent="0">
              <a:buNone/>
            </a:pPr>
            <a:r>
              <a:rPr lang="en-US" b="1" dirty="0">
                <a:latin typeface="Consolas" pitchFamily="49" charset="0"/>
                <a:cs typeface="Consolas" pitchFamily="49" charset="0"/>
              </a:rPr>
              <a:t>= (number-list-from </a:t>
            </a:r>
            <a:r>
              <a:rPr lang="en-US" b="1" dirty="0">
                <a:solidFill>
                  <a:srgbClr val="FF0000"/>
                </a:solidFill>
                <a:latin typeface="Consolas" pitchFamily="49" charset="0"/>
                <a:cs typeface="Consolas" pitchFamily="49" charset="0"/>
              </a:rPr>
              <a:t>(list 11 22 33) 1</a:t>
            </a:r>
            <a:r>
              <a:rPr lang="en-US" b="1" dirty="0">
                <a:latin typeface="Consolas" pitchFamily="49" charset="0"/>
                <a:cs typeface="Consolas" pitchFamily="49" charset="0"/>
              </a:rPr>
              <a:t>)</a:t>
            </a:r>
          </a:p>
          <a:p>
            <a:pPr marL="0" indent="0">
              <a:buNone/>
            </a:pPr>
            <a:r>
              <a:rPr lang="en-US" b="1" dirty="0">
                <a:latin typeface="Consolas" pitchFamily="49" charset="0"/>
                <a:cs typeface="Consolas" pitchFamily="49" charset="0"/>
              </a:rPr>
              <a:t>= (cons (list 1 11)</a:t>
            </a:r>
          </a:p>
          <a:p>
            <a:pPr marL="0" indent="0">
              <a:buNone/>
            </a:pPr>
            <a:r>
              <a:rPr lang="en-US" b="1" dirty="0">
                <a:latin typeface="Consolas" pitchFamily="49" charset="0"/>
                <a:cs typeface="Consolas" pitchFamily="49" charset="0"/>
              </a:rPr>
              <a:t>    (number-list-from </a:t>
            </a:r>
            <a:r>
              <a:rPr lang="en-US" b="1" dirty="0">
                <a:solidFill>
                  <a:srgbClr val="FF0000"/>
                </a:solidFill>
                <a:latin typeface="Consolas" pitchFamily="49" charset="0"/>
                <a:cs typeface="Consolas" pitchFamily="49" charset="0"/>
              </a:rPr>
              <a:t>(list 22 33) 2</a:t>
            </a:r>
            <a:r>
              <a:rPr lang="en-US" b="1" dirty="0">
                <a:latin typeface="Consolas" pitchFamily="49" charset="0"/>
                <a:cs typeface="Consolas" pitchFamily="49" charset="0"/>
              </a:rPr>
              <a:t>)</a:t>
            </a:r>
          </a:p>
          <a:p>
            <a:pPr marL="0" indent="0">
              <a:buNone/>
            </a:pPr>
            <a:r>
              <a:rPr lang="en-US" b="1" dirty="0">
                <a:latin typeface="Consolas" pitchFamily="49" charset="0"/>
                <a:cs typeface="Consolas" pitchFamily="49" charset="0"/>
              </a:rPr>
              <a:t>= (cons (list 1 11)</a:t>
            </a:r>
          </a:p>
          <a:p>
            <a:pPr marL="0" indent="0">
              <a:buNone/>
            </a:pPr>
            <a:r>
              <a:rPr lang="en-US" b="1" dirty="0">
                <a:latin typeface="Consolas" pitchFamily="49" charset="0"/>
                <a:cs typeface="Consolas" pitchFamily="49" charset="0"/>
              </a:rPr>
              <a:t>    (cons (list 2 22)</a:t>
            </a:r>
          </a:p>
          <a:p>
            <a:pPr marL="0" indent="0">
              <a:buNone/>
            </a:pPr>
            <a:r>
              <a:rPr lang="en-US" b="1" dirty="0">
                <a:latin typeface="Consolas" pitchFamily="49" charset="0"/>
                <a:cs typeface="Consolas" pitchFamily="49" charset="0"/>
              </a:rPr>
              <a:t>      (number-list-from </a:t>
            </a:r>
            <a:r>
              <a:rPr lang="en-US" b="1" dirty="0">
                <a:solidFill>
                  <a:srgbClr val="FF0000"/>
                </a:solidFill>
                <a:latin typeface="Consolas" pitchFamily="49" charset="0"/>
                <a:cs typeface="Consolas" pitchFamily="49" charset="0"/>
              </a:rPr>
              <a:t>(list 33) 3</a:t>
            </a:r>
            <a:r>
              <a:rPr lang="en-US" b="1" dirty="0">
                <a:latin typeface="Consolas" pitchFamily="49" charset="0"/>
                <a:cs typeface="Consolas" pitchFamily="49" charset="0"/>
              </a:rPr>
              <a:t>)))</a:t>
            </a:r>
          </a:p>
          <a:p>
            <a:pPr marL="0" indent="0">
              <a:buNone/>
            </a:pPr>
            <a:r>
              <a:rPr lang="en-US" b="1" dirty="0">
                <a:latin typeface="Consolas" pitchFamily="49" charset="0"/>
                <a:cs typeface="Consolas" pitchFamily="49" charset="0"/>
              </a:rPr>
              <a:t>= (cons (list 1 11)</a:t>
            </a:r>
          </a:p>
          <a:p>
            <a:pPr marL="0" indent="0">
              <a:buNone/>
            </a:pPr>
            <a:r>
              <a:rPr lang="en-US" b="1" dirty="0">
                <a:latin typeface="Consolas" pitchFamily="49" charset="0"/>
                <a:cs typeface="Consolas" pitchFamily="49" charset="0"/>
              </a:rPr>
              <a:t>    (cons (list 2 22)</a:t>
            </a:r>
          </a:p>
          <a:p>
            <a:pPr marL="0" indent="0">
              <a:buNone/>
            </a:pPr>
            <a:r>
              <a:rPr lang="en-US" b="1" dirty="0">
                <a:latin typeface="Consolas" pitchFamily="49" charset="0"/>
                <a:cs typeface="Consolas" pitchFamily="49" charset="0"/>
              </a:rPr>
              <a:t>      (cons (list 3 33)</a:t>
            </a:r>
          </a:p>
          <a:p>
            <a:pPr marL="0" indent="0">
              <a:buNone/>
            </a:pPr>
            <a:r>
              <a:rPr lang="en-US" b="1" dirty="0">
                <a:latin typeface="Consolas" pitchFamily="49" charset="0"/>
                <a:cs typeface="Consolas" pitchFamily="49" charset="0"/>
              </a:rPr>
              <a:t>        (number-list-from </a:t>
            </a:r>
            <a:r>
              <a:rPr lang="en-US" b="1" dirty="0">
                <a:solidFill>
                  <a:srgbClr val="FF0000"/>
                </a:solidFill>
                <a:latin typeface="Consolas" pitchFamily="49" charset="0"/>
                <a:cs typeface="Consolas" pitchFamily="49" charset="0"/>
              </a:rPr>
              <a:t>empty 4</a:t>
            </a:r>
            <a:r>
              <a:rPr lang="en-US" b="1" dirty="0">
                <a:latin typeface="Consolas" pitchFamily="49" charset="0"/>
                <a:cs typeface="Consolas" pitchFamily="49" charset="0"/>
              </a:rPr>
              <a:t>)))</a:t>
            </a:r>
          </a:p>
          <a:p>
            <a:pPr marL="0" indent="0">
              <a:buNone/>
            </a:pPr>
            <a:r>
              <a:rPr lang="en-US" b="1" dirty="0">
                <a:latin typeface="Consolas" pitchFamily="49" charset="0"/>
                <a:cs typeface="Consolas" pitchFamily="49" charset="0"/>
              </a:rPr>
              <a:t>= (cons (list 1 11)</a:t>
            </a:r>
          </a:p>
          <a:p>
            <a:pPr marL="0" indent="0">
              <a:buNone/>
            </a:pPr>
            <a:r>
              <a:rPr lang="en-US" b="1" dirty="0">
                <a:latin typeface="Consolas" pitchFamily="49" charset="0"/>
                <a:cs typeface="Consolas" pitchFamily="49" charset="0"/>
              </a:rPr>
              <a:t>    (cons (list 2 22)</a:t>
            </a:r>
          </a:p>
          <a:p>
            <a:pPr marL="0" indent="0">
              <a:buNone/>
            </a:pPr>
            <a:r>
              <a:rPr lang="en-US" b="1" dirty="0">
                <a:latin typeface="Consolas" pitchFamily="49" charset="0"/>
                <a:cs typeface="Consolas" pitchFamily="49" charset="0"/>
              </a:rPr>
              <a:t>      (cons (list 3 33)</a:t>
            </a:r>
          </a:p>
          <a:p>
            <a:pPr marL="0" indent="0">
              <a:buNone/>
            </a:pPr>
            <a:r>
              <a:rPr lang="en-US" b="1" dirty="0">
                <a:latin typeface="Consolas" pitchFamily="49" charset="0"/>
                <a:cs typeface="Consolas" pitchFamily="49" charset="0"/>
              </a:rPr>
              <a:t>        empty)))</a:t>
            </a:r>
          </a:p>
        </p:txBody>
      </p:sp>
      <p:sp>
        <p:nvSpPr>
          <p:cNvPr id="4" name="Slide Number Placeholder 3"/>
          <p:cNvSpPr>
            <a:spLocks noGrp="1"/>
          </p:cNvSpPr>
          <p:nvPr>
            <p:ph type="sldNum" sz="quarter" idx="12"/>
          </p:nvPr>
        </p:nvSpPr>
        <p:spPr/>
        <p:txBody>
          <a:bodyPr/>
          <a:lstStyle/>
          <a:p>
            <a:fld id="{9F4492BD-6A9C-48FC-AC76-0B4FE11194A1}" type="slidenum">
              <a:rPr lang="en-US" smtClean="0">
                <a:solidFill>
                  <a:prstClr val="black">
                    <a:tint val="75000"/>
                  </a:prstClr>
                </a:solidFill>
              </a:rPr>
              <a:pPr/>
              <a:t>14</a:t>
            </a:fld>
            <a:endParaRPr lang="en-US">
              <a:solidFill>
                <a:prstClr val="black">
                  <a:tint val="75000"/>
                </a:prstClr>
              </a:solidFill>
            </a:endParaRPr>
          </a:p>
        </p:txBody>
      </p:sp>
      <p:sp>
        <p:nvSpPr>
          <p:cNvPr id="5" name="Rectangle 4"/>
          <p:cNvSpPr/>
          <p:nvPr/>
        </p:nvSpPr>
        <p:spPr>
          <a:xfrm>
            <a:off x="6477000" y="2438400"/>
            <a:ext cx="2703576" cy="41910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r>
              <a:rPr lang="en-US" dirty="0">
                <a:solidFill>
                  <a:schemeClr val="tx1"/>
                </a:solidFill>
              </a:rPr>
              <a:t>Here's an example of </a:t>
            </a:r>
            <a:r>
              <a:rPr lang="en-US" b="1" dirty="0">
                <a:solidFill>
                  <a:schemeClr val="tx1"/>
                </a:solidFill>
              </a:rPr>
              <a:t>number-list</a:t>
            </a:r>
            <a:r>
              <a:rPr lang="en-US" dirty="0">
                <a:solidFill>
                  <a:schemeClr val="tx1"/>
                </a:solidFill>
              </a:rPr>
              <a:t> in action.  In each call of </a:t>
            </a:r>
            <a:r>
              <a:rPr lang="en-US" b="1" dirty="0">
                <a:solidFill>
                  <a:schemeClr val="tx1"/>
                </a:solidFill>
              </a:rPr>
              <a:t>number-list-from</a:t>
            </a:r>
            <a:r>
              <a:rPr lang="en-US" dirty="0">
                <a:solidFill>
                  <a:schemeClr val="tx1"/>
                </a:solidFill>
              </a:rPr>
              <a:t>, I've marked the arguments in red.  What do you notice about the first argument of each call?  What do you notice about the second argument of each call?  What is the relationship between the arguments of each call and the original list, </a:t>
            </a:r>
            <a:r>
              <a:rPr lang="en-US" b="1" dirty="0">
                <a:solidFill>
                  <a:schemeClr val="tx1"/>
                </a:solidFill>
              </a:rPr>
              <a:t>(list 11 22 33)</a:t>
            </a:r>
            <a:r>
              <a:rPr lang="en-US" dirty="0">
                <a:solidFill>
                  <a:schemeClr val="tx1"/>
                </a:solidFill>
              </a:rPr>
              <a:t> ?</a:t>
            </a:r>
          </a:p>
        </p:txBody>
      </p:sp>
    </p:spTree>
    <p:extLst>
      <p:ext uri="{BB962C8B-B14F-4D97-AF65-F5344CB8AC3E}">
        <p14:creationId xmlns:p14="http://schemas.microsoft.com/office/powerpoint/2010/main" val="2767474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What's going on here?</a:t>
            </a:r>
          </a:p>
        </p:txBody>
      </p:sp>
      <p:sp>
        <p:nvSpPr>
          <p:cNvPr id="5" name="Content Placeholder 4"/>
          <p:cNvSpPr>
            <a:spLocks noGrp="1"/>
          </p:cNvSpPr>
          <p:nvPr>
            <p:ph idx="1"/>
          </p:nvPr>
        </p:nvSpPr>
        <p:spPr/>
        <p:txBody>
          <a:bodyPr/>
          <a:lstStyle/>
          <a:p>
            <a:r>
              <a:rPr lang="en-US" b="1" dirty="0">
                <a:latin typeface="Consolas" pitchFamily="49" charset="0"/>
                <a:cs typeface="Consolas" pitchFamily="49" charset="0"/>
              </a:rPr>
              <a:t>(number-list-from </a:t>
            </a:r>
            <a:r>
              <a:rPr lang="en-US" b="1" dirty="0" err="1">
                <a:latin typeface="Consolas" pitchFamily="49" charset="0"/>
                <a:cs typeface="Consolas" pitchFamily="49" charset="0"/>
              </a:rPr>
              <a:t>lst</a:t>
            </a:r>
            <a:r>
              <a:rPr lang="en-US" b="1" dirty="0">
                <a:latin typeface="Consolas" pitchFamily="49" charset="0"/>
                <a:cs typeface="Consolas" pitchFamily="49" charset="0"/>
              </a:rPr>
              <a:t> n) </a:t>
            </a:r>
            <a:r>
              <a:rPr lang="en-US" dirty="0"/>
              <a:t>is called on the </a:t>
            </a:r>
            <a:r>
              <a:rPr lang="en-US" b="1" dirty="0">
                <a:latin typeface="Consolas" pitchFamily="49" charset="0"/>
                <a:cs typeface="Consolas" pitchFamily="49" charset="0"/>
              </a:rPr>
              <a:t>n</a:t>
            </a:r>
            <a:r>
              <a:rPr lang="en-US" dirty="0"/>
              <a:t>-</a:t>
            </a:r>
            <a:r>
              <a:rPr lang="en-US" dirty="0" err="1"/>
              <a:t>th</a:t>
            </a:r>
            <a:r>
              <a:rPr lang="en-US" dirty="0"/>
              <a:t> </a:t>
            </a:r>
            <a:r>
              <a:rPr lang="en-US" dirty="0" err="1"/>
              <a:t>sublist</a:t>
            </a:r>
            <a:r>
              <a:rPr lang="en-US" dirty="0"/>
              <a:t> of the original.</a:t>
            </a:r>
          </a:p>
          <a:p>
            <a:r>
              <a:rPr lang="en-US" dirty="0"/>
              <a:t>So </a:t>
            </a:r>
            <a:r>
              <a:rPr lang="en-US" b="1" dirty="0">
                <a:latin typeface="Consolas" pitchFamily="49" charset="0"/>
                <a:cs typeface="Consolas" pitchFamily="49" charset="0"/>
              </a:rPr>
              <a:t>n</a:t>
            </a:r>
            <a:r>
              <a:rPr lang="en-US" dirty="0"/>
              <a:t> is the number of elements in the original that are above </a:t>
            </a:r>
            <a:r>
              <a:rPr lang="en-US" b="1" dirty="0" err="1">
                <a:latin typeface="Consolas" pitchFamily="49" charset="0"/>
                <a:cs typeface="Consolas" pitchFamily="49" charset="0"/>
              </a:rPr>
              <a:t>lst</a:t>
            </a:r>
            <a:endParaRPr lang="en-US" b="1" dirty="0">
              <a:latin typeface="Consolas" pitchFamily="49" charset="0"/>
              <a:cs typeface="Consolas" pitchFamily="49" charset="0"/>
            </a:endParaRPr>
          </a:p>
          <a:p>
            <a:r>
              <a:rPr lang="en-US" dirty="0">
                <a:cs typeface="Consolas" pitchFamily="49" charset="0"/>
              </a:rPr>
              <a:t>This is deep knowledge about this function, which we need to capture and document if we are going to explain this code to anybody</a:t>
            </a:r>
          </a:p>
        </p:txBody>
      </p:sp>
      <p:sp>
        <p:nvSpPr>
          <p:cNvPr id="2" name="Slide Number Placeholder 1"/>
          <p:cNvSpPr>
            <a:spLocks noGrp="1"/>
          </p:cNvSpPr>
          <p:nvPr>
            <p:ph type="sldNum" sz="quarter" idx="12"/>
          </p:nvPr>
        </p:nvSpPr>
        <p:spPr/>
        <p:txBody>
          <a:bodyPr/>
          <a:lstStyle/>
          <a:p>
            <a:fld id="{9F4492BD-6A9C-48FC-AC76-0B4FE11194A1}" type="slidenum">
              <a:rPr lang="en-US" smtClean="0">
                <a:solidFill>
                  <a:prstClr val="black">
                    <a:tint val="75000"/>
                  </a:prstClr>
                </a:solidFill>
              </a:rPr>
              <a:pPr/>
              <a:t>15</a:t>
            </a:fld>
            <a:endParaRPr lang="en-US">
              <a:solidFill>
                <a:prstClr val="black">
                  <a:tint val="75000"/>
                </a:prstClr>
              </a:solidFill>
            </a:endParaRPr>
          </a:p>
        </p:txBody>
      </p:sp>
    </p:spTree>
    <p:extLst>
      <p:ext uri="{BB962C8B-B14F-4D97-AF65-F5344CB8AC3E}">
        <p14:creationId xmlns:p14="http://schemas.microsoft.com/office/powerpoint/2010/main" val="522202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We document this as an </a:t>
            </a:r>
            <a:r>
              <a:rPr lang="en-US" b="1" dirty="0"/>
              <a:t>invariant</a:t>
            </a:r>
          </a:p>
        </p:txBody>
      </p:sp>
      <p:sp>
        <p:nvSpPr>
          <p:cNvPr id="7" name="Content Placeholder 6"/>
          <p:cNvSpPr>
            <a:spLocks noGrp="1"/>
          </p:cNvSpPr>
          <p:nvPr>
            <p:ph idx="1"/>
          </p:nvPr>
        </p:nvSpPr>
        <p:spPr/>
        <p:txBody>
          <a:bodyPr>
            <a:normAutofit/>
          </a:bodyPr>
          <a:lstStyle/>
          <a:p>
            <a:pPr marL="0" indent="0"/>
            <a:r>
              <a:rPr lang="en-US" sz="2400" dirty="0"/>
              <a:t>;; number-list-from </a:t>
            </a:r>
          </a:p>
          <a:p>
            <a:pPr marL="0" indent="0"/>
            <a:r>
              <a:rPr lang="en-US" sz="2400" dirty="0"/>
              <a:t>;;   : XList </a:t>
            </a:r>
            <a:r>
              <a:rPr lang="en-US" sz="2400" dirty="0" err="1"/>
              <a:t>NonNegInt</a:t>
            </a:r>
            <a:r>
              <a:rPr lang="en-US" sz="2400" dirty="0"/>
              <a:t>-&gt; </a:t>
            </a:r>
            <a:r>
              <a:rPr lang="en-US" sz="2400" dirty="0" err="1"/>
              <a:t>NumberedXList</a:t>
            </a:r>
            <a:endParaRPr lang="en-US" sz="2400" dirty="0"/>
          </a:p>
          <a:p>
            <a:r>
              <a:rPr lang="en-US" sz="2400" dirty="0"/>
              <a:t>;; GIVEN: a </a:t>
            </a:r>
            <a:r>
              <a:rPr lang="en-US" sz="2400" dirty="0" err="1"/>
              <a:t>sublist</a:t>
            </a:r>
            <a:r>
              <a:rPr lang="en-US" sz="2400" dirty="0"/>
              <a:t> </a:t>
            </a:r>
            <a:r>
              <a:rPr lang="en-US" sz="2400" dirty="0" err="1"/>
              <a:t>slst</a:t>
            </a:r>
            <a:r>
              <a:rPr lang="en-US" sz="2400" dirty="0"/>
              <a:t> and an integer n</a:t>
            </a:r>
          </a:p>
          <a:p>
            <a:r>
              <a:rPr lang="en-US" sz="2400" dirty="0">
                <a:solidFill>
                  <a:srgbClr val="FF0000"/>
                </a:solidFill>
              </a:rPr>
              <a:t>;; WHERE: </a:t>
            </a:r>
            <a:r>
              <a:rPr lang="en-US" sz="2400" dirty="0" err="1">
                <a:solidFill>
                  <a:srgbClr val="FF0000"/>
                </a:solidFill>
              </a:rPr>
              <a:t>slst</a:t>
            </a:r>
            <a:r>
              <a:rPr lang="en-US" sz="2400" dirty="0">
                <a:solidFill>
                  <a:srgbClr val="FF0000"/>
                </a:solidFill>
              </a:rPr>
              <a:t> is the n-</a:t>
            </a:r>
            <a:r>
              <a:rPr lang="en-US" sz="2400" dirty="0" err="1">
                <a:solidFill>
                  <a:srgbClr val="FF0000"/>
                </a:solidFill>
              </a:rPr>
              <a:t>th</a:t>
            </a:r>
            <a:r>
              <a:rPr lang="en-US" sz="2400" dirty="0">
                <a:solidFill>
                  <a:srgbClr val="FF0000"/>
                </a:solidFill>
              </a:rPr>
              <a:t> </a:t>
            </a:r>
            <a:r>
              <a:rPr lang="en-US" sz="2400" dirty="0" err="1">
                <a:solidFill>
                  <a:srgbClr val="FF0000"/>
                </a:solidFill>
              </a:rPr>
              <a:t>sublist</a:t>
            </a:r>
            <a:r>
              <a:rPr lang="en-US" sz="2400" dirty="0">
                <a:solidFill>
                  <a:srgbClr val="FF0000"/>
                </a:solidFill>
              </a:rPr>
              <a:t> </a:t>
            </a:r>
          </a:p>
          <a:p>
            <a:r>
              <a:rPr lang="en-US" sz="2400" dirty="0">
                <a:solidFill>
                  <a:srgbClr val="FF0000"/>
                </a:solidFill>
              </a:rPr>
              <a:t>;;  of some list lst0</a:t>
            </a:r>
            <a:endParaRPr lang="en-US" sz="2400" dirty="0"/>
          </a:p>
          <a:p>
            <a:r>
              <a:rPr lang="en-US" sz="2400" dirty="0"/>
              <a:t>;; RETURNS: &lt;to be filled in&gt;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16</a:t>
            </a:fld>
            <a:endParaRPr lang="en-US"/>
          </a:p>
        </p:txBody>
      </p:sp>
      <p:sp>
        <p:nvSpPr>
          <p:cNvPr id="8" name="Rectangle 7"/>
          <p:cNvSpPr/>
          <p:nvPr/>
        </p:nvSpPr>
        <p:spPr>
          <a:xfrm>
            <a:off x="304800" y="4672614"/>
            <a:ext cx="3124200" cy="1623214"/>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We don't know what that list </a:t>
            </a:r>
            <a:r>
              <a:rPr lang="en-US" b="1" dirty="0">
                <a:solidFill>
                  <a:schemeClr val="tx1"/>
                </a:solidFill>
              </a:rPr>
              <a:t>lst0</a:t>
            </a:r>
            <a:r>
              <a:rPr lang="en-US" dirty="0">
                <a:solidFill>
                  <a:schemeClr val="tx1"/>
                </a:solidFill>
              </a:rPr>
              <a:t> was; all we know is that we are looking at its </a:t>
            </a:r>
            <a:r>
              <a:rPr lang="en-US" b="1" dirty="0" err="1">
                <a:solidFill>
                  <a:schemeClr val="tx1"/>
                </a:solidFill>
              </a:rPr>
              <a:t>n</a:t>
            </a:r>
            <a:r>
              <a:rPr lang="en-US" dirty="0" err="1">
                <a:solidFill>
                  <a:schemeClr val="tx1"/>
                </a:solidFill>
              </a:rPr>
              <a:t>'th</a:t>
            </a:r>
            <a:r>
              <a:rPr lang="en-US" dirty="0">
                <a:solidFill>
                  <a:schemeClr val="tx1"/>
                </a:solidFill>
              </a:rPr>
              <a:t> </a:t>
            </a:r>
            <a:r>
              <a:rPr lang="en-US" dirty="0" err="1">
                <a:solidFill>
                  <a:schemeClr val="tx1"/>
                </a:solidFill>
              </a:rPr>
              <a:t>sublist</a:t>
            </a:r>
            <a:r>
              <a:rPr lang="en-US" dirty="0">
                <a:solidFill>
                  <a:schemeClr val="tx1"/>
                </a:solidFill>
              </a:rPr>
              <a:t>.  We document this knowledge by writing it in a WHERE clause. </a:t>
            </a:r>
          </a:p>
        </p:txBody>
      </p:sp>
      <p:sp>
        <p:nvSpPr>
          <p:cNvPr id="10" name="TextBox 9"/>
          <p:cNvSpPr txBox="1"/>
          <p:nvPr/>
        </p:nvSpPr>
        <p:spPr>
          <a:xfrm>
            <a:off x="5549462" y="3384550"/>
            <a:ext cx="3581400" cy="2971800"/>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lang="en-US"/>
            </a:def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solidFill>
                  <a:srgbClr val="FF0000"/>
                </a:solidFill>
              </a:rPr>
              <a:t>The WHERE clause is called an “invariant”.  It is the responsibility of each caller of this function to make sure that the WHERE clause is satisfied.</a:t>
            </a:r>
          </a:p>
          <a:p>
            <a:endParaRPr lang="en-US" dirty="0">
              <a:solidFill>
                <a:srgbClr val="FF0000"/>
              </a:solidFill>
            </a:endParaRPr>
          </a:p>
          <a:p>
            <a:r>
              <a:rPr lang="en-US" dirty="0">
                <a:solidFill>
                  <a:srgbClr val="FF0000"/>
                </a:solidFill>
              </a:rPr>
              <a:t>The function itself can assume that the WHERE clause is true, just as it assumes that the arguments satisfy its contract.</a:t>
            </a:r>
          </a:p>
        </p:txBody>
      </p:sp>
    </p:spTree>
    <p:extLst>
      <p:ext uri="{BB962C8B-B14F-4D97-AF65-F5344CB8AC3E}">
        <p14:creationId xmlns:p14="http://schemas.microsoft.com/office/powerpoint/2010/main" val="1015871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Now let’s write the rest of the purpose statement</a:t>
            </a:r>
          </a:p>
        </p:txBody>
      </p:sp>
      <p:sp>
        <p:nvSpPr>
          <p:cNvPr id="3" name="Content Placeholder 2"/>
          <p:cNvSpPr>
            <a:spLocks noGrp="1"/>
          </p:cNvSpPr>
          <p:nvPr>
            <p:ph idx="1"/>
          </p:nvPr>
        </p:nvSpPr>
        <p:spPr/>
        <p:txBody>
          <a:bodyPr/>
          <a:lstStyle/>
          <a:p>
            <a:r>
              <a:rPr lang="en-US" dirty="0"/>
              <a:t>The function has lost track of the original list; it only knows its position in the original.</a:t>
            </a:r>
          </a:p>
          <a:p>
            <a:r>
              <a:rPr lang="en-US" dirty="0"/>
              <a:t>Need to document the connection in the purpose statement.</a:t>
            </a:r>
          </a:p>
          <a:p>
            <a:r>
              <a:rPr lang="en-US" dirty="0"/>
              <a:t>Here's the new purpose statement:</a:t>
            </a:r>
          </a:p>
        </p:txBody>
      </p:sp>
      <p:sp>
        <p:nvSpPr>
          <p:cNvPr id="4" name="Slide Number Placeholder 3"/>
          <p:cNvSpPr>
            <a:spLocks noGrp="1"/>
          </p:cNvSpPr>
          <p:nvPr>
            <p:ph type="sldNum" sz="quarter" idx="12"/>
          </p:nvPr>
        </p:nvSpPr>
        <p:spPr/>
        <p:txBody>
          <a:bodyPr/>
          <a:lstStyle/>
          <a:p>
            <a:fld id="{9F4492BD-6A9C-48FC-AC76-0B4FE11194A1}" type="slidenum">
              <a:rPr lang="en-US" smtClean="0">
                <a:solidFill>
                  <a:prstClr val="black">
                    <a:tint val="75000"/>
                  </a:prstClr>
                </a:solidFill>
              </a:rPr>
              <a:pPr/>
              <a:t>17</a:t>
            </a:fld>
            <a:endParaRPr lang="en-US">
              <a:solidFill>
                <a:prstClr val="black">
                  <a:tint val="75000"/>
                </a:prstClr>
              </a:solidFill>
            </a:endParaRPr>
          </a:p>
        </p:txBody>
      </p:sp>
    </p:spTree>
    <p:extLst>
      <p:ext uri="{BB962C8B-B14F-4D97-AF65-F5344CB8AC3E}">
        <p14:creationId xmlns:p14="http://schemas.microsoft.com/office/powerpoint/2010/main" val="592215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New Purpose Statement</a:t>
            </a:r>
          </a:p>
        </p:txBody>
      </p:sp>
      <p:sp>
        <p:nvSpPr>
          <p:cNvPr id="7" name="Content Placeholder 6"/>
          <p:cNvSpPr>
            <a:spLocks noGrp="1"/>
          </p:cNvSpPr>
          <p:nvPr>
            <p:ph idx="1"/>
          </p:nvPr>
        </p:nvSpPr>
        <p:spPr>
          <a:xfrm>
            <a:off x="457200" y="1600200"/>
            <a:ext cx="8610600" cy="4724400"/>
          </a:xfrm>
        </p:spPr>
        <p:txBody>
          <a:bodyPr>
            <a:normAutofit/>
          </a:bodyPr>
          <a:lstStyle/>
          <a:p>
            <a:pPr marL="0" indent="0">
              <a:buNone/>
            </a:pPr>
            <a:r>
              <a:rPr lang="en-US" sz="2000" b="1" dirty="0">
                <a:latin typeface="Consolas" pitchFamily="49" charset="0"/>
                <a:cs typeface="Consolas" pitchFamily="49" charset="0"/>
              </a:rPr>
              <a:t>;; number-list-from </a:t>
            </a:r>
          </a:p>
          <a:p>
            <a:pPr marL="0" indent="0">
              <a:buNone/>
            </a:pPr>
            <a:r>
              <a:rPr lang="en-US" sz="2000" b="1" dirty="0">
                <a:latin typeface="Consolas" pitchFamily="49" charset="0"/>
                <a:cs typeface="Consolas" pitchFamily="49" charset="0"/>
              </a:rPr>
              <a:t>;;   : XList </a:t>
            </a:r>
            <a:r>
              <a:rPr lang="en-US" sz="2000" b="1" dirty="0" err="1">
                <a:latin typeface="Consolas" pitchFamily="49" charset="0"/>
                <a:cs typeface="Consolas" pitchFamily="49" charset="0"/>
              </a:rPr>
              <a:t>NonNegInt</a:t>
            </a:r>
            <a:r>
              <a:rPr lang="en-US" sz="2000" b="1" dirty="0">
                <a:latin typeface="Consolas" pitchFamily="49" charset="0"/>
                <a:cs typeface="Consolas" pitchFamily="49" charset="0"/>
              </a:rPr>
              <a:t> -&gt; </a:t>
            </a:r>
            <a:r>
              <a:rPr lang="en-US" sz="2000" b="1" dirty="0" err="1">
                <a:latin typeface="Consolas" pitchFamily="49" charset="0"/>
                <a:cs typeface="Consolas" pitchFamily="49" charset="0"/>
              </a:rPr>
              <a:t>NumberedXList</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GIVEN: a </a:t>
            </a:r>
            <a:r>
              <a:rPr lang="en-US" sz="2000" b="1" dirty="0" err="1">
                <a:latin typeface="Consolas" pitchFamily="49" charset="0"/>
                <a:cs typeface="Consolas" pitchFamily="49" charset="0"/>
              </a:rPr>
              <a:t>sublist</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slst</a:t>
            </a:r>
            <a:r>
              <a:rPr lang="en-US" sz="2000" b="1" dirty="0">
                <a:latin typeface="Consolas" pitchFamily="49" charset="0"/>
                <a:cs typeface="Consolas" pitchFamily="49" charset="0"/>
              </a:rPr>
              <a:t> and an integer n</a:t>
            </a:r>
          </a:p>
          <a:p>
            <a:pPr>
              <a:buNone/>
            </a:pPr>
            <a:r>
              <a:rPr lang="en-US" sz="2000" b="1" dirty="0">
                <a:latin typeface="Consolas" pitchFamily="49" charset="0"/>
                <a:cs typeface="Consolas" pitchFamily="49" charset="0"/>
              </a:rPr>
              <a:t>;; </a:t>
            </a:r>
            <a:r>
              <a:rPr lang="en-US" sz="2000" b="1" dirty="0">
                <a:solidFill>
                  <a:schemeClr val="accent3">
                    <a:lumMod val="75000"/>
                  </a:schemeClr>
                </a:solidFill>
                <a:latin typeface="Consolas" pitchFamily="49" charset="0"/>
                <a:cs typeface="Consolas" pitchFamily="49" charset="0"/>
              </a:rPr>
              <a:t>WHERE: </a:t>
            </a:r>
            <a:r>
              <a:rPr lang="en-US" sz="2000" b="1" dirty="0" err="1">
                <a:solidFill>
                  <a:schemeClr val="accent3">
                    <a:lumMod val="75000"/>
                  </a:schemeClr>
                </a:solidFill>
                <a:latin typeface="Consolas" pitchFamily="49" charset="0"/>
                <a:cs typeface="Consolas" pitchFamily="49" charset="0"/>
              </a:rPr>
              <a:t>slst</a:t>
            </a:r>
            <a:r>
              <a:rPr lang="en-US" sz="2000" b="1" dirty="0">
                <a:solidFill>
                  <a:schemeClr val="accent3">
                    <a:lumMod val="75000"/>
                  </a:schemeClr>
                </a:solidFill>
                <a:latin typeface="Consolas" pitchFamily="49" charset="0"/>
                <a:cs typeface="Consolas" pitchFamily="49" charset="0"/>
              </a:rPr>
              <a:t> is the n-</a:t>
            </a:r>
            <a:r>
              <a:rPr lang="en-US" sz="2000" b="1" dirty="0" err="1">
                <a:solidFill>
                  <a:schemeClr val="accent3">
                    <a:lumMod val="75000"/>
                  </a:schemeClr>
                </a:solidFill>
                <a:latin typeface="Consolas" pitchFamily="49" charset="0"/>
                <a:cs typeface="Consolas" pitchFamily="49" charset="0"/>
              </a:rPr>
              <a:t>th</a:t>
            </a:r>
            <a:r>
              <a:rPr lang="en-US" sz="2000" b="1" dirty="0">
                <a:solidFill>
                  <a:schemeClr val="accent3">
                    <a:lumMod val="75000"/>
                  </a:schemeClr>
                </a:solidFill>
                <a:latin typeface="Consolas" pitchFamily="49" charset="0"/>
                <a:cs typeface="Consolas" pitchFamily="49" charset="0"/>
              </a:rPr>
              <a:t> </a:t>
            </a:r>
            <a:r>
              <a:rPr lang="en-US" sz="2000" b="1" dirty="0" err="1">
                <a:solidFill>
                  <a:schemeClr val="accent3">
                    <a:lumMod val="75000"/>
                  </a:schemeClr>
                </a:solidFill>
                <a:latin typeface="Consolas" pitchFamily="49" charset="0"/>
                <a:cs typeface="Consolas" pitchFamily="49" charset="0"/>
              </a:rPr>
              <a:t>sublist</a:t>
            </a:r>
            <a:r>
              <a:rPr lang="en-US" sz="2000" b="1" dirty="0">
                <a:solidFill>
                  <a:schemeClr val="accent3">
                    <a:lumMod val="75000"/>
                  </a:schemeClr>
                </a:solidFill>
                <a:latin typeface="Consolas" pitchFamily="49" charset="0"/>
                <a:cs typeface="Consolas" pitchFamily="49" charset="0"/>
              </a:rPr>
              <a:t> of some list lst0</a:t>
            </a:r>
          </a:p>
          <a:p>
            <a:pPr>
              <a:buNone/>
            </a:pPr>
            <a:r>
              <a:rPr lang="en-US" sz="2000" b="1" dirty="0">
                <a:latin typeface="Consolas" pitchFamily="49" charset="0"/>
                <a:cs typeface="Consolas" pitchFamily="49" charset="0"/>
              </a:rPr>
              <a:t>;; RETURNS: a copy of </a:t>
            </a:r>
            <a:r>
              <a:rPr lang="en-US" sz="2000" b="1" dirty="0" err="1">
                <a:latin typeface="Consolas" pitchFamily="49" charset="0"/>
                <a:cs typeface="Consolas" pitchFamily="49" charset="0"/>
              </a:rPr>
              <a:t>slst</a:t>
            </a:r>
            <a:r>
              <a:rPr lang="en-US" sz="2000" b="1" dirty="0">
                <a:latin typeface="Consolas" pitchFamily="49" charset="0"/>
                <a:cs typeface="Consolas" pitchFamily="49" charset="0"/>
              </a:rPr>
              <a:t> numbered according to its</a:t>
            </a:r>
          </a:p>
          <a:p>
            <a:pPr>
              <a:buNone/>
            </a:pPr>
            <a:r>
              <a:rPr lang="en-US" sz="2000" b="1" dirty="0">
                <a:latin typeface="Consolas" pitchFamily="49" charset="0"/>
                <a:cs typeface="Consolas" pitchFamily="49" charset="0"/>
              </a:rPr>
              <a:t>;;  position in lst0.</a:t>
            </a:r>
          </a:p>
          <a:p>
            <a:pPr>
              <a:buNone/>
            </a:pPr>
            <a:r>
              <a:rPr lang="en-US" sz="2000" b="1" dirty="0">
                <a:latin typeface="Consolas" pitchFamily="49" charset="0"/>
                <a:cs typeface="Consolas" pitchFamily="49" charset="0"/>
              </a:rPr>
              <a:t>;; strategy: Use template for XList on </a:t>
            </a:r>
            <a:r>
              <a:rPr lang="en-US" sz="2000" b="1" dirty="0" err="1">
                <a:latin typeface="Consolas" pitchFamily="49" charset="0"/>
                <a:cs typeface="Consolas" pitchFamily="49" charset="0"/>
              </a:rPr>
              <a:t>slst</a:t>
            </a:r>
            <a:r>
              <a:rPr lang="en-US" sz="2000" b="1" dirty="0">
                <a:latin typeface="Consolas" pitchFamily="49" charset="0"/>
                <a:cs typeface="Consolas" pitchFamily="49" charset="0"/>
              </a:rPr>
              <a:t> </a:t>
            </a:r>
          </a:p>
          <a:p>
            <a:pPr>
              <a:buNone/>
            </a:pPr>
            <a:endParaRPr lang="en-US" sz="2000" b="1" dirty="0">
              <a:latin typeface="Consolas" pitchFamily="49" charset="0"/>
              <a:cs typeface="Consolas" pitchFamily="49" charset="0"/>
            </a:endParaRPr>
          </a:p>
        </p:txBody>
      </p:sp>
      <p:sp>
        <p:nvSpPr>
          <p:cNvPr id="2" name="Slide Number Placeholder 1"/>
          <p:cNvSpPr>
            <a:spLocks noGrp="1"/>
          </p:cNvSpPr>
          <p:nvPr>
            <p:ph type="sldNum" sz="quarter" idx="12"/>
          </p:nvPr>
        </p:nvSpPr>
        <p:spPr/>
        <p:txBody>
          <a:bodyPr/>
          <a:lstStyle/>
          <a:p>
            <a:fld id="{9F4492BD-6A9C-48FC-AC76-0B4FE11194A1}" type="slidenum">
              <a:rPr lang="en-US" smtClean="0">
                <a:solidFill>
                  <a:prstClr val="black">
                    <a:tint val="75000"/>
                  </a:prstClr>
                </a:solidFill>
              </a:rPr>
              <a:pPr/>
              <a:t>18</a:t>
            </a:fld>
            <a:endParaRPr lang="en-US">
              <a:solidFill>
                <a:prstClr val="black">
                  <a:tint val="75000"/>
                </a:prstClr>
              </a:solidFill>
            </a:endParaRPr>
          </a:p>
        </p:txBody>
      </p:sp>
      <p:sp>
        <p:nvSpPr>
          <p:cNvPr id="16" name="Rectangle 15"/>
          <p:cNvSpPr/>
          <p:nvPr/>
        </p:nvSpPr>
        <p:spPr>
          <a:xfrm>
            <a:off x="5375148" y="1222248"/>
            <a:ext cx="3429000" cy="685800"/>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First, we document that we are looking at a </a:t>
            </a:r>
            <a:r>
              <a:rPr lang="en-US" dirty="0" err="1">
                <a:solidFill>
                  <a:schemeClr val="tx1"/>
                </a:solidFill>
              </a:rPr>
              <a:t>sublist</a:t>
            </a:r>
            <a:r>
              <a:rPr lang="en-US" dirty="0">
                <a:solidFill>
                  <a:schemeClr val="tx1"/>
                </a:solidFill>
              </a:rPr>
              <a:t> of some list</a:t>
            </a:r>
          </a:p>
        </p:txBody>
      </p:sp>
      <p:sp>
        <p:nvSpPr>
          <p:cNvPr id="22" name="Rectangle 21"/>
          <p:cNvSpPr/>
          <p:nvPr/>
        </p:nvSpPr>
        <p:spPr>
          <a:xfrm>
            <a:off x="291464" y="5021580"/>
            <a:ext cx="3124200" cy="1359408"/>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We don't know what that list was; all we know is that we are looking at its </a:t>
            </a:r>
            <a:r>
              <a:rPr lang="en-US" b="1" dirty="0" err="1">
                <a:solidFill>
                  <a:schemeClr val="tx1"/>
                </a:solidFill>
              </a:rPr>
              <a:t>n</a:t>
            </a:r>
            <a:r>
              <a:rPr lang="en-US" dirty="0" err="1">
                <a:solidFill>
                  <a:schemeClr val="tx1"/>
                </a:solidFill>
              </a:rPr>
              <a:t>'th</a:t>
            </a:r>
            <a:r>
              <a:rPr lang="en-US" dirty="0">
                <a:solidFill>
                  <a:schemeClr val="tx1"/>
                </a:solidFill>
              </a:rPr>
              <a:t> </a:t>
            </a:r>
            <a:r>
              <a:rPr lang="en-US" dirty="0" err="1">
                <a:solidFill>
                  <a:schemeClr val="tx1"/>
                </a:solidFill>
              </a:rPr>
              <a:t>sublist</a:t>
            </a:r>
            <a:r>
              <a:rPr lang="en-US" dirty="0">
                <a:solidFill>
                  <a:schemeClr val="tx1"/>
                </a:solidFill>
              </a:rPr>
              <a:t>.  We document this knowledge by writing it in a WHERE clause. </a:t>
            </a:r>
          </a:p>
        </p:txBody>
      </p:sp>
      <p:cxnSp>
        <p:nvCxnSpPr>
          <p:cNvPr id="35" name="Straight Arrow Connector 34"/>
          <p:cNvCxnSpPr>
            <a:stCxn id="22" idx="0"/>
          </p:cNvCxnSpPr>
          <p:nvPr/>
        </p:nvCxnSpPr>
        <p:spPr>
          <a:xfrm flipH="1" flipV="1">
            <a:off x="1600200" y="3048000"/>
            <a:ext cx="253364" cy="197358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3765232" y="5033772"/>
            <a:ext cx="2209800" cy="1347216"/>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This is called the </a:t>
            </a:r>
            <a:r>
              <a:rPr lang="en-US" i="1" dirty="0">
                <a:solidFill>
                  <a:srgbClr val="FF0000"/>
                </a:solidFill>
              </a:rPr>
              <a:t>accumulator invariant</a:t>
            </a:r>
          </a:p>
        </p:txBody>
      </p:sp>
      <p:sp>
        <p:nvSpPr>
          <p:cNvPr id="38" name="Rectangle 37"/>
          <p:cNvSpPr/>
          <p:nvPr/>
        </p:nvSpPr>
        <p:spPr>
          <a:xfrm>
            <a:off x="6324600" y="5021580"/>
            <a:ext cx="2209800" cy="1359408"/>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The extra argument n keeps track of the context:  where we are in </a:t>
            </a:r>
            <a:r>
              <a:rPr lang="en-US" b="1" dirty="0">
                <a:solidFill>
                  <a:schemeClr val="tx1"/>
                </a:solidFill>
              </a:rPr>
              <a:t>lst0</a:t>
            </a:r>
          </a:p>
        </p:txBody>
      </p:sp>
      <p:sp>
        <p:nvSpPr>
          <p:cNvPr id="3" name="Freeform 2"/>
          <p:cNvSpPr/>
          <p:nvPr/>
        </p:nvSpPr>
        <p:spPr>
          <a:xfrm>
            <a:off x="3708050" y="1838540"/>
            <a:ext cx="3578518" cy="747193"/>
          </a:xfrm>
          <a:custGeom>
            <a:avLst/>
            <a:gdLst>
              <a:gd name="connsiteX0" fmla="*/ 3468413 w 3578518"/>
              <a:gd name="connsiteY0" fmla="*/ 59628 h 747193"/>
              <a:gd name="connsiteX1" fmla="*/ 3260309 w 3578518"/>
              <a:gd name="connsiteY1" fmla="*/ 747005 h 747193"/>
              <a:gd name="connsiteX2" fmla="*/ 781969 w 3578518"/>
              <a:gd name="connsiteY2" fmla="*/ 2872 h 747193"/>
              <a:gd name="connsiteX3" fmla="*/ 0 w 3578518"/>
              <a:gd name="connsiteY3" fmla="*/ 538900 h 747193"/>
            </a:gdLst>
            <a:ahLst/>
            <a:cxnLst>
              <a:cxn ang="0">
                <a:pos x="connsiteX0" y="connsiteY0"/>
              </a:cxn>
              <a:cxn ang="0">
                <a:pos x="connsiteX1" y="connsiteY1"/>
              </a:cxn>
              <a:cxn ang="0">
                <a:pos x="connsiteX2" y="connsiteY2"/>
              </a:cxn>
              <a:cxn ang="0">
                <a:pos x="connsiteX3" y="connsiteY3"/>
              </a:cxn>
            </a:cxnLst>
            <a:rect l="l" t="t" r="r" b="b"/>
            <a:pathLst>
              <a:path w="3578518" h="747193">
                <a:moveTo>
                  <a:pt x="3468413" y="59628"/>
                </a:moveTo>
                <a:cubicBezTo>
                  <a:pt x="3588231" y="408046"/>
                  <a:pt x="3708050" y="756464"/>
                  <a:pt x="3260309" y="747005"/>
                </a:cubicBezTo>
                <a:cubicBezTo>
                  <a:pt x="2812568" y="737546"/>
                  <a:pt x="1325354" y="37556"/>
                  <a:pt x="781969" y="2872"/>
                </a:cubicBezTo>
                <a:cubicBezTo>
                  <a:pt x="238584" y="-31812"/>
                  <a:pt x="119292" y="253544"/>
                  <a:pt x="0" y="538900"/>
                </a:cubicBezTo>
              </a:path>
            </a:pathLst>
          </a:custGeom>
          <a:ln w="127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765303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Structural Arguments and Context Arguments</a:t>
            </a:r>
          </a:p>
        </p:txBody>
      </p:sp>
      <p:sp>
        <p:nvSpPr>
          <p:cNvPr id="5" name="Content Placeholder 4"/>
          <p:cNvSpPr>
            <a:spLocks noGrp="1"/>
          </p:cNvSpPr>
          <p:nvPr>
            <p:ph idx="1"/>
          </p:nvPr>
        </p:nvSpPr>
        <p:spPr/>
        <p:txBody>
          <a:bodyPr>
            <a:normAutofit fontScale="92500" lnSpcReduction="10000"/>
          </a:bodyPr>
          <a:lstStyle/>
          <a:p>
            <a:r>
              <a:rPr lang="en-US" dirty="0"/>
              <a:t>In this example, </a:t>
            </a:r>
            <a:r>
              <a:rPr lang="en-US" b="1" dirty="0" err="1"/>
              <a:t>slst</a:t>
            </a:r>
            <a:r>
              <a:rPr lang="en-US" dirty="0"/>
              <a:t> is a </a:t>
            </a:r>
            <a:r>
              <a:rPr lang="en-US" i="1" dirty="0">
                <a:solidFill>
                  <a:srgbClr val="FF0000"/>
                </a:solidFill>
              </a:rPr>
              <a:t>structural argument</a:t>
            </a:r>
            <a:r>
              <a:rPr lang="en-US" dirty="0"/>
              <a:t>: it is the argument that we are doing structural decomposition on.</a:t>
            </a:r>
          </a:p>
          <a:p>
            <a:r>
              <a:rPr lang="en-US" b="1" dirty="0"/>
              <a:t>n</a:t>
            </a:r>
            <a:r>
              <a:rPr lang="en-US" dirty="0"/>
              <a:t> is a </a:t>
            </a:r>
            <a:r>
              <a:rPr lang="en-US" i="1" dirty="0">
                <a:solidFill>
                  <a:srgbClr val="FF0000"/>
                </a:solidFill>
              </a:rPr>
              <a:t>context argument</a:t>
            </a:r>
            <a:r>
              <a:rPr lang="en-US" dirty="0"/>
              <a:t>: it tells us something about the context in which we are working.  It generally changes at each recursive call, because the recursive call is solving the problem in a new or bigger context.</a:t>
            </a:r>
          </a:p>
          <a:p>
            <a:r>
              <a:rPr lang="en-US" dirty="0"/>
              <a:t>The </a:t>
            </a:r>
            <a:r>
              <a:rPr lang="en-US" b="1" dirty="0"/>
              <a:t>WHERE</a:t>
            </a:r>
            <a:r>
              <a:rPr lang="en-US" dirty="0"/>
              <a:t> clause tells us how to </a:t>
            </a:r>
            <a:r>
              <a:rPr lang="en-US" i="1" dirty="0">
                <a:solidFill>
                  <a:srgbClr val="FF0000"/>
                </a:solidFill>
              </a:rPr>
              <a:t>interpret</a:t>
            </a:r>
            <a:r>
              <a:rPr lang="en-US" dirty="0">
                <a:solidFill>
                  <a:srgbClr val="FF0000"/>
                </a:solidFill>
              </a:rPr>
              <a:t> </a:t>
            </a:r>
            <a:r>
              <a:rPr lang="en-US" dirty="0"/>
              <a:t>the context argument as a context.</a:t>
            </a:r>
          </a:p>
        </p:txBody>
      </p:sp>
      <p:sp>
        <p:nvSpPr>
          <p:cNvPr id="2" name="Slide Number Placeholder 1"/>
          <p:cNvSpPr>
            <a:spLocks noGrp="1"/>
          </p:cNvSpPr>
          <p:nvPr>
            <p:ph type="sldNum" sz="quarter" idx="12"/>
          </p:nvPr>
        </p:nvSpPr>
        <p:spPr/>
        <p:txBody>
          <a:bodyPr/>
          <a:lstStyle/>
          <a:p>
            <a:fld id="{9F4492BD-6A9C-48FC-AC76-0B4FE11194A1}" type="slidenum">
              <a:rPr lang="en-US" smtClean="0">
                <a:solidFill>
                  <a:prstClr val="black">
                    <a:tint val="75000"/>
                  </a:prstClr>
                </a:solidFill>
              </a:rPr>
              <a:pPr/>
              <a:t>19</a:t>
            </a:fld>
            <a:endParaRPr lang="en-US">
              <a:solidFill>
                <a:prstClr val="black">
                  <a:tint val="75000"/>
                </a:prstClr>
              </a:solidFill>
            </a:endParaRPr>
          </a:p>
        </p:txBody>
      </p:sp>
    </p:spTree>
    <p:extLst>
      <p:ext uri="{BB962C8B-B14F-4D97-AF65-F5344CB8AC3E}">
        <p14:creationId xmlns:p14="http://schemas.microsoft.com/office/powerpoint/2010/main" val="2682221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Introduction</a:t>
            </a:r>
          </a:p>
        </p:txBody>
      </p:sp>
      <p:sp>
        <p:nvSpPr>
          <p:cNvPr id="3" name="Content Placeholder 2"/>
          <p:cNvSpPr>
            <a:spLocks noGrp="1"/>
          </p:cNvSpPr>
          <p:nvPr>
            <p:ph idx="1"/>
          </p:nvPr>
        </p:nvSpPr>
        <p:spPr/>
        <p:txBody>
          <a:bodyPr>
            <a:normAutofit/>
          </a:bodyPr>
          <a:lstStyle/>
          <a:p>
            <a:r>
              <a:rPr lang="en-US" dirty="0"/>
              <a:t>We introduce </a:t>
            </a:r>
            <a:r>
              <a:rPr lang="en-US" i="1" dirty="0">
                <a:solidFill>
                  <a:srgbClr val="FF0000"/>
                </a:solidFill>
              </a:rPr>
              <a:t>invariants</a:t>
            </a:r>
            <a:r>
              <a:rPr lang="en-US" dirty="0">
                <a:solidFill>
                  <a:srgbClr val="FF0000"/>
                </a:solidFill>
              </a:rPr>
              <a:t> </a:t>
            </a:r>
            <a:r>
              <a:rPr lang="en-US" dirty="0"/>
              <a:t>as a way of recording the assumptions that a function makes about its arguments.</a:t>
            </a:r>
          </a:p>
          <a:p>
            <a:r>
              <a:rPr lang="en-US" dirty="0"/>
              <a:t>Invariants divide the responsibility for guaranteeing the truth of these assumptions between the function and its callers.</a:t>
            </a:r>
          </a:p>
          <a:p>
            <a:endParaRPr lang="en-US" dirty="0"/>
          </a:p>
        </p:txBody>
      </p:sp>
      <p:sp>
        <p:nvSpPr>
          <p:cNvPr id="4" name="Slide Number Placeholder 3"/>
          <p:cNvSpPr>
            <a:spLocks noGrp="1"/>
          </p:cNvSpPr>
          <p:nvPr>
            <p:ph type="sldNum" sz="quarter" idx="12"/>
          </p:nvPr>
        </p:nvSpPr>
        <p:spPr/>
        <p:txBody>
          <a:bodyPr/>
          <a:lstStyle/>
          <a:p>
            <a:fld id="{E4A74525-021D-496D-B39D-9668564A137C}" type="slidenum">
              <a:rPr lang="en-US" smtClean="0"/>
              <a:t>2</a:t>
            </a:fld>
            <a:endParaRPr lang="en-US"/>
          </a:p>
        </p:txBody>
      </p:sp>
    </p:spTree>
    <p:extLst>
      <p:ext uri="{BB962C8B-B14F-4D97-AF65-F5344CB8AC3E}">
        <p14:creationId xmlns:p14="http://schemas.microsoft.com/office/powerpoint/2010/main" val="2005665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a:t>Is the invariant satisfied at the recursive call?</a:t>
            </a:r>
          </a:p>
        </p:txBody>
      </p:sp>
      <p:sp>
        <p:nvSpPr>
          <p:cNvPr id="7" name="Content Placeholder 6"/>
          <p:cNvSpPr>
            <a:spLocks noGrp="1"/>
          </p:cNvSpPr>
          <p:nvPr>
            <p:ph idx="1"/>
          </p:nvPr>
        </p:nvSpPr>
        <p:spPr/>
        <p:txBody>
          <a:bodyPr>
            <a:normAutofit/>
          </a:bodyPr>
          <a:lstStyle/>
          <a:p>
            <a:pPr marL="0" indent="0"/>
            <a:r>
              <a:rPr lang="en-US" sz="2000" dirty="0"/>
              <a:t>(define (number-list-from </a:t>
            </a:r>
            <a:r>
              <a:rPr lang="en-US" sz="2000" dirty="0" err="1"/>
              <a:t>lst</a:t>
            </a:r>
            <a:r>
              <a:rPr lang="en-US" sz="2000" dirty="0"/>
              <a:t> n)</a:t>
            </a:r>
          </a:p>
          <a:p>
            <a:pPr marL="0" indent="0"/>
            <a:r>
              <a:rPr lang="en-US" sz="2000" dirty="0"/>
              <a:t>  (</a:t>
            </a:r>
            <a:r>
              <a:rPr lang="en-US" sz="2000" dirty="0" err="1"/>
              <a:t>cond</a:t>
            </a:r>
            <a:endParaRPr lang="en-US" sz="2000" dirty="0"/>
          </a:p>
          <a:p>
            <a:pPr marL="0" indent="0"/>
            <a:r>
              <a:rPr lang="en-US" sz="2000" dirty="0"/>
              <a:t>    [(empty? </a:t>
            </a:r>
            <a:r>
              <a:rPr lang="en-US" sz="2000" dirty="0" err="1"/>
              <a:t>lst</a:t>
            </a:r>
            <a:r>
              <a:rPr lang="en-US" sz="2000" dirty="0"/>
              <a:t>) empty]</a:t>
            </a:r>
          </a:p>
          <a:p>
            <a:pPr marL="0" indent="0"/>
            <a:r>
              <a:rPr lang="en-US" sz="2000" dirty="0"/>
              <a:t>    [else</a:t>
            </a:r>
          </a:p>
          <a:p>
            <a:pPr marL="0" indent="0"/>
            <a:r>
              <a:rPr lang="en-US" sz="2000" dirty="0"/>
              <a:t>      (cons</a:t>
            </a:r>
          </a:p>
          <a:p>
            <a:pPr marL="0" indent="0"/>
            <a:r>
              <a:rPr lang="en-US" sz="2000" dirty="0"/>
              <a:t>        (list n (first </a:t>
            </a:r>
            <a:r>
              <a:rPr lang="en-US" sz="2000" dirty="0" err="1"/>
              <a:t>lst</a:t>
            </a:r>
            <a:r>
              <a:rPr lang="en-US" sz="2000" dirty="0"/>
              <a:t>))</a:t>
            </a:r>
          </a:p>
          <a:p>
            <a:pPr marL="0" indent="0"/>
            <a:r>
              <a:rPr lang="en-US" sz="2000" dirty="0"/>
              <a:t>        (number-list-from (rest </a:t>
            </a:r>
            <a:r>
              <a:rPr lang="en-US" sz="2000" dirty="0" err="1"/>
              <a:t>lst</a:t>
            </a:r>
            <a:r>
              <a:rPr lang="en-US" sz="2000" dirty="0"/>
              <a:t>) (+ n 1)))]))</a:t>
            </a:r>
          </a:p>
          <a:p>
            <a:endParaRPr lang="en-US" dirty="0"/>
          </a:p>
        </p:txBody>
      </p:sp>
      <p:sp>
        <p:nvSpPr>
          <p:cNvPr id="2" name="Slide Number Placeholder 1"/>
          <p:cNvSpPr>
            <a:spLocks noGrp="1"/>
          </p:cNvSpPr>
          <p:nvPr>
            <p:ph type="sldNum" sz="quarter" idx="12"/>
          </p:nvPr>
        </p:nvSpPr>
        <p:spPr/>
        <p:txBody>
          <a:bodyPr/>
          <a:lstStyle/>
          <a:p>
            <a:fld id="{9F4492BD-6A9C-48FC-AC76-0B4FE11194A1}" type="slidenum">
              <a:rPr lang="en-US" smtClean="0">
                <a:solidFill>
                  <a:prstClr val="black">
                    <a:tint val="75000"/>
                  </a:prstClr>
                </a:solidFill>
              </a:rPr>
              <a:pPr/>
              <a:t>20</a:t>
            </a:fld>
            <a:endParaRPr lang="en-US">
              <a:solidFill>
                <a:prstClr val="black">
                  <a:tint val="75000"/>
                </a:prstClr>
              </a:solidFill>
            </a:endParaRPr>
          </a:p>
        </p:txBody>
      </p:sp>
      <p:sp>
        <p:nvSpPr>
          <p:cNvPr id="8" name="Rounded Rectangle 7"/>
          <p:cNvSpPr/>
          <p:nvPr/>
        </p:nvSpPr>
        <p:spPr>
          <a:xfrm>
            <a:off x="5638800" y="3810000"/>
            <a:ext cx="1143000" cy="457200"/>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9" name="Rectangle 8"/>
          <p:cNvSpPr/>
          <p:nvPr/>
        </p:nvSpPr>
        <p:spPr>
          <a:xfrm>
            <a:off x="5334000" y="1736877"/>
            <a:ext cx="3657600" cy="1672253"/>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FACT:</a:t>
            </a:r>
          </a:p>
          <a:p>
            <a:r>
              <a:rPr lang="en-US" dirty="0">
                <a:solidFill>
                  <a:schemeClr val="tx1"/>
                </a:solidFill>
              </a:rPr>
              <a:t>if</a:t>
            </a:r>
          </a:p>
          <a:p>
            <a:r>
              <a:rPr lang="en-US" dirty="0">
                <a:solidFill>
                  <a:schemeClr val="tx1"/>
                </a:solidFill>
              </a:rPr>
              <a:t>  </a:t>
            </a:r>
            <a:r>
              <a:rPr lang="en-US" b="1" dirty="0" err="1">
                <a:solidFill>
                  <a:schemeClr val="tx1"/>
                </a:solidFill>
              </a:rPr>
              <a:t>lst</a:t>
            </a:r>
            <a:r>
              <a:rPr lang="en-US" dirty="0">
                <a:solidFill>
                  <a:schemeClr val="tx1"/>
                </a:solidFill>
              </a:rPr>
              <a:t> is the </a:t>
            </a:r>
            <a:r>
              <a:rPr lang="en-US" b="1" dirty="0">
                <a:solidFill>
                  <a:schemeClr val="tx1"/>
                </a:solidFill>
              </a:rPr>
              <a:t>n</a:t>
            </a:r>
            <a:r>
              <a:rPr lang="en-US" dirty="0">
                <a:solidFill>
                  <a:schemeClr val="tx1"/>
                </a:solidFill>
              </a:rPr>
              <a:t>th </a:t>
            </a:r>
            <a:r>
              <a:rPr lang="en-US" dirty="0" err="1">
                <a:solidFill>
                  <a:schemeClr val="tx1"/>
                </a:solidFill>
              </a:rPr>
              <a:t>sublist</a:t>
            </a:r>
            <a:r>
              <a:rPr lang="en-US" dirty="0">
                <a:solidFill>
                  <a:schemeClr val="tx1"/>
                </a:solidFill>
              </a:rPr>
              <a:t> of the original, </a:t>
            </a:r>
          </a:p>
          <a:p>
            <a:r>
              <a:rPr lang="en-US" dirty="0">
                <a:solidFill>
                  <a:schemeClr val="tx1"/>
                </a:solidFill>
              </a:rPr>
              <a:t>then</a:t>
            </a:r>
          </a:p>
          <a:p>
            <a:r>
              <a:rPr lang="en-US" b="1" dirty="0">
                <a:solidFill>
                  <a:schemeClr val="tx1"/>
                </a:solidFill>
              </a:rPr>
              <a:t>  (rest </a:t>
            </a:r>
            <a:r>
              <a:rPr lang="en-US" b="1" dirty="0" err="1">
                <a:solidFill>
                  <a:schemeClr val="tx1"/>
                </a:solidFill>
              </a:rPr>
              <a:t>lst</a:t>
            </a:r>
            <a:r>
              <a:rPr lang="en-US" b="1" dirty="0">
                <a:solidFill>
                  <a:schemeClr val="tx1"/>
                </a:solidFill>
              </a:rPr>
              <a:t>) </a:t>
            </a:r>
            <a:r>
              <a:rPr lang="en-US" dirty="0">
                <a:solidFill>
                  <a:schemeClr val="tx1"/>
                </a:solidFill>
              </a:rPr>
              <a:t>is its </a:t>
            </a:r>
            <a:r>
              <a:rPr lang="en-US" b="1" dirty="0">
                <a:solidFill>
                  <a:schemeClr val="tx1"/>
                </a:solidFill>
              </a:rPr>
              <a:t>(n+1)</a:t>
            </a:r>
            <a:r>
              <a:rPr lang="en-US" dirty="0">
                <a:solidFill>
                  <a:schemeClr val="tx1"/>
                </a:solidFill>
              </a:rPr>
              <a:t>-</a:t>
            </a:r>
            <a:r>
              <a:rPr lang="en-US" dirty="0" err="1">
                <a:solidFill>
                  <a:schemeClr val="tx1"/>
                </a:solidFill>
              </a:rPr>
              <a:t>st</a:t>
            </a:r>
            <a:r>
              <a:rPr lang="en-US" dirty="0">
                <a:solidFill>
                  <a:schemeClr val="tx1"/>
                </a:solidFill>
              </a:rPr>
              <a:t> </a:t>
            </a:r>
            <a:r>
              <a:rPr lang="en-US" dirty="0" err="1">
                <a:solidFill>
                  <a:schemeClr val="tx1"/>
                </a:solidFill>
              </a:rPr>
              <a:t>sublist</a:t>
            </a:r>
            <a:r>
              <a:rPr lang="en-US" dirty="0">
                <a:solidFill>
                  <a:schemeClr val="tx1"/>
                </a:solidFill>
              </a:rPr>
              <a:t>.   </a:t>
            </a:r>
          </a:p>
        </p:txBody>
      </p:sp>
      <p:sp>
        <p:nvSpPr>
          <p:cNvPr id="10" name="Rectangle 9"/>
          <p:cNvSpPr/>
          <p:nvPr/>
        </p:nvSpPr>
        <p:spPr>
          <a:xfrm>
            <a:off x="3048000" y="4891240"/>
            <a:ext cx="4419600" cy="1052360"/>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So, if the current call satisfies the invariant, then the recursive call also satisfies the invariant.</a:t>
            </a:r>
          </a:p>
        </p:txBody>
      </p:sp>
      <p:cxnSp>
        <p:nvCxnSpPr>
          <p:cNvPr id="4" name="Straight Arrow Connector 3"/>
          <p:cNvCxnSpPr>
            <a:stCxn id="10" idx="0"/>
            <a:endCxn id="8" idx="2"/>
          </p:cNvCxnSpPr>
          <p:nvPr/>
        </p:nvCxnSpPr>
        <p:spPr>
          <a:xfrm flipV="1">
            <a:off x="5257800" y="4267200"/>
            <a:ext cx="952500" cy="6240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89026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Context Arguments and Accumulators</a:t>
            </a:r>
          </a:p>
        </p:txBody>
      </p:sp>
      <p:sp>
        <p:nvSpPr>
          <p:cNvPr id="5" name="Content Placeholder 4"/>
          <p:cNvSpPr>
            <a:spLocks noGrp="1"/>
          </p:cNvSpPr>
          <p:nvPr>
            <p:ph idx="1"/>
          </p:nvPr>
        </p:nvSpPr>
        <p:spPr/>
        <p:txBody>
          <a:bodyPr>
            <a:normAutofit fontScale="92500" lnSpcReduction="20000"/>
          </a:bodyPr>
          <a:lstStyle/>
          <a:p>
            <a:r>
              <a:rPr lang="en-US" dirty="0"/>
              <a:t>The book calls context arguments "accumulators".</a:t>
            </a:r>
          </a:p>
          <a:p>
            <a:r>
              <a:rPr lang="en-US" dirty="0"/>
              <a:t>For each function you write, you need to be clear on what the structural argument is.</a:t>
            </a:r>
          </a:p>
          <a:p>
            <a:pPr lvl="1"/>
            <a:r>
              <a:rPr lang="en-US" dirty="0"/>
              <a:t>You've been doing that already in the strategy</a:t>
            </a:r>
          </a:p>
          <a:p>
            <a:r>
              <a:rPr lang="en-US" dirty="0"/>
              <a:t>Unlike the book, we are not going to make a big deal over what is or is not a context argument/accumulator.</a:t>
            </a:r>
          </a:p>
          <a:p>
            <a:r>
              <a:rPr lang="en-US" dirty="0"/>
              <a:t>We are also not going to have "+ accumulator" as a strategy or have templates for "structural decomposition + accumulator". </a:t>
            </a:r>
          </a:p>
        </p:txBody>
      </p:sp>
      <p:sp>
        <p:nvSpPr>
          <p:cNvPr id="2" name="Slide Number Placeholder 1"/>
          <p:cNvSpPr>
            <a:spLocks noGrp="1"/>
          </p:cNvSpPr>
          <p:nvPr>
            <p:ph type="sldNum" sz="quarter" idx="12"/>
          </p:nvPr>
        </p:nvSpPr>
        <p:spPr/>
        <p:txBody>
          <a:bodyPr/>
          <a:lstStyle/>
          <a:p>
            <a:fld id="{9F4492BD-6A9C-48FC-AC76-0B4FE11194A1}" type="slidenum">
              <a:rPr lang="en-US" smtClean="0">
                <a:solidFill>
                  <a:prstClr val="black">
                    <a:tint val="75000"/>
                  </a:prstClr>
                </a:solidFill>
              </a:rPr>
              <a:pPr/>
              <a:t>21</a:t>
            </a:fld>
            <a:endParaRPr lang="en-US">
              <a:solidFill>
                <a:prstClr val="black">
                  <a:tint val="75000"/>
                </a:prstClr>
              </a:solidFill>
            </a:endParaRPr>
          </a:p>
        </p:txBody>
      </p:sp>
      <p:sp>
        <p:nvSpPr>
          <p:cNvPr id="6" name="Rectangle 5"/>
          <p:cNvSpPr/>
          <p:nvPr/>
        </p:nvSpPr>
        <p:spPr>
          <a:xfrm>
            <a:off x="6096000" y="5638800"/>
            <a:ext cx="2286000" cy="914400"/>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One fewer thing for you to stress over!</a:t>
            </a:r>
          </a:p>
        </p:txBody>
      </p:sp>
    </p:spTree>
    <p:extLst>
      <p:ext uri="{BB962C8B-B14F-4D97-AF65-F5344CB8AC3E}">
        <p14:creationId xmlns:p14="http://schemas.microsoft.com/office/powerpoint/2010/main" val="12003976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isn't completely new:</a:t>
            </a:r>
          </a:p>
        </p:txBody>
      </p:sp>
      <p:sp>
        <p:nvSpPr>
          <p:cNvPr id="5" name="Content Placeholder 4"/>
          <p:cNvSpPr>
            <a:spLocks noGrp="1"/>
          </p:cNvSpPr>
          <p:nvPr>
            <p:ph idx="1"/>
          </p:nvPr>
        </p:nvSpPr>
        <p:spPr/>
        <p:txBody>
          <a:bodyPr>
            <a:normAutofit/>
          </a:bodyPr>
          <a:lstStyle/>
          <a:p>
            <a:r>
              <a:rPr lang="en-US" sz="2800" b="0" dirty="0">
                <a:latin typeface="+mj-lt"/>
              </a:rPr>
              <a:t>Here are some examples of </a:t>
            </a:r>
            <a:r>
              <a:rPr lang="en-US" sz="2800" dirty="0">
                <a:latin typeface="+mj-lt"/>
              </a:rPr>
              <a:t>WHERE</a:t>
            </a:r>
            <a:r>
              <a:rPr lang="en-US" sz="2800" b="0" dirty="0">
                <a:latin typeface="+mj-lt"/>
              </a:rPr>
              <a:t> clauses that we've seen (or might have seen) before:</a:t>
            </a:r>
          </a:p>
          <a:p>
            <a:endParaRPr lang="en-US" sz="2800" dirty="0"/>
          </a:p>
          <a:p>
            <a:r>
              <a:rPr lang="en-US" sz="2800" dirty="0"/>
              <a:t>-- A Ring is a (make-ring Real Real)</a:t>
            </a:r>
          </a:p>
          <a:p>
            <a:r>
              <a:rPr lang="en-US" sz="2800" dirty="0"/>
              <a:t>   WHERE inner &lt; outer</a:t>
            </a:r>
          </a:p>
          <a:p>
            <a:endParaRPr lang="en-US" sz="2800" dirty="0"/>
          </a:p>
          <a:p>
            <a:r>
              <a:rPr lang="en-US" sz="2800" dirty="0"/>
              <a:t>-- An </a:t>
            </a:r>
            <a:r>
              <a:rPr lang="en-US" sz="2800" dirty="0" err="1"/>
              <a:t>TelephoneBook</a:t>
            </a:r>
            <a:r>
              <a:rPr lang="en-US" sz="2800" dirty="0"/>
              <a:t> is a </a:t>
            </a:r>
            <a:r>
              <a:rPr lang="en-US" sz="2800" dirty="0" err="1"/>
              <a:t>ListOfEntries</a:t>
            </a:r>
            <a:endParaRPr lang="en-US" sz="2800" dirty="0"/>
          </a:p>
          <a:p>
            <a:r>
              <a:rPr lang="en-US" sz="2800" dirty="0"/>
              <a:t>   WHERE the entries are sorted by name</a:t>
            </a:r>
          </a:p>
        </p:txBody>
      </p:sp>
      <p:sp>
        <p:nvSpPr>
          <p:cNvPr id="4" name="Slide Number Placeholder 3"/>
          <p:cNvSpPr>
            <a:spLocks noGrp="1"/>
          </p:cNvSpPr>
          <p:nvPr>
            <p:ph type="sldNum" sz="quarter" idx="12"/>
          </p:nvPr>
        </p:nvSpPr>
        <p:spPr/>
        <p:txBody>
          <a:bodyPr/>
          <a:lstStyle/>
          <a:p>
            <a:fld id="{E4A74525-021D-496D-B39D-9668564A137C}" type="slidenum">
              <a:rPr lang="en-US" smtClean="0"/>
              <a:t>22</a:t>
            </a:fld>
            <a:endParaRPr lang="en-US"/>
          </a:p>
        </p:txBody>
      </p:sp>
    </p:spTree>
    <p:extLst>
      <p:ext uri="{BB962C8B-B14F-4D97-AF65-F5344CB8AC3E}">
        <p14:creationId xmlns:p14="http://schemas.microsoft.com/office/powerpoint/2010/main" val="34436090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examples of </a:t>
            </a:r>
            <a:r>
              <a:rPr lang="en-US" b="1" dirty="0"/>
              <a:t>WHERE</a:t>
            </a:r>
            <a:r>
              <a:rPr lang="en-US" dirty="0"/>
              <a:t> clauses</a:t>
            </a:r>
          </a:p>
        </p:txBody>
      </p:sp>
      <p:sp>
        <p:nvSpPr>
          <p:cNvPr id="3" name="Content Placeholder 2"/>
          <p:cNvSpPr>
            <a:spLocks noGrp="1"/>
          </p:cNvSpPr>
          <p:nvPr>
            <p:ph idx="1"/>
          </p:nvPr>
        </p:nvSpPr>
        <p:spPr/>
        <p:txBody>
          <a:bodyPr>
            <a:normAutofit/>
          </a:bodyPr>
          <a:lstStyle/>
          <a:p>
            <a:pPr>
              <a:spcBef>
                <a:spcPts val="0"/>
              </a:spcBef>
            </a:pPr>
            <a:r>
              <a:rPr lang="en-US" sz="2000" dirty="0" err="1"/>
              <a:t>unpaused</a:t>
            </a:r>
            <a:r>
              <a:rPr lang="en-US" sz="2000" dirty="0"/>
              <a:t>-world-after-tick </a:t>
            </a:r>
          </a:p>
          <a:p>
            <a:pPr>
              <a:spcBef>
                <a:spcPts val="0"/>
              </a:spcBef>
            </a:pPr>
            <a:r>
              <a:rPr lang="en-US" sz="2000" dirty="0"/>
              <a:t>  : World -&gt; World</a:t>
            </a:r>
          </a:p>
          <a:p>
            <a:pPr>
              <a:spcBef>
                <a:spcPts val="0"/>
              </a:spcBef>
            </a:pPr>
            <a:r>
              <a:rPr lang="en-US" sz="2000" dirty="0"/>
              <a:t>GIVEN: a World</a:t>
            </a:r>
          </a:p>
          <a:p>
            <a:pPr>
              <a:spcBef>
                <a:spcPts val="0"/>
              </a:spcBef>
            </a:pPr>
            <a:r>
              <a:rPr lang="en-US" sz="2000" dirty="0"/>
              <a:t>WHERE: the world is not paused</a:t>
            </a:r>
          </a:p>
          <a:p>
            <a:pPr>
              <a:spcBef>
                <a:spcPts val="0"/>
              </a:spcBef>
            </a:pPr>
            <a:r>
              <a:rPr lang="en-US" sz="2000" dirty="0"/>
              <a:t>RETURNS: the state of the world after the next tick</a:t>
            </a:r>
          </a:p>
          <a:p>
            <a:pPr>
              <a:spcBef>
                <a:spcPts val="0"/>
              </a:spcBef>
            </a:pPr>
            <a:endParaRPr lang="en-US" sz="2000" dirty="0"/>
          </a:p>
          <a:p>
            <a:pPr>
              <a:spcBef>
                <a:spcPts val="0"/>
              </a:spcBef>
            </a:pPr>
            <a:r>
              <a:rPr lang="en-US" sz="2000" dirty="0"/>
              <a:t>ball-normal-motion-after-tick </a:t>
            </a:r>
          </a:p>
          <a:p>
            <a:pPr>
              <a:spcBef>
                <a:spcPts val="0"/>
              </a:spcBef>
            </a:pPr>
            <a:r>
              <a:rPr lang="en-US" sz="2000" dirty="0"/>
              <a:t>  : Ball -&gt; Ball</a:t>
            </a:r>
          </a:p>
          <a:p>
            <a:pPr>
              <a:spcBef>
                <a:spcPts val="0"/>
              </a:spcBef>
            </a:pPr>
            <a:r>
              <a:rPr lang="en-US" sz="2000" dirty="0"/>
              <a:t>GIVEN: a Ball</a:t>
            </a:r>
          </a:p>
          <a:p>
            <a:pPr>
              <a:spcBef>
                <a:spcPts val="0"/>
              </a:spcBef>
            </a:pPr>
            <a:r>
              <a:rPr lang="en-US" sz="2000" dirty="0"/>
              <a:t>WHERE: we know the ball will not hit the wall on the next</a:t>
            </a:r>
          </a:p>
          <a:p>
            <a:pPr>
              <a:spcBef>
                <a:spcPts val="0"/>
              </a:spcBef>
            </a:pPr>
            <a:r>
              <a:rPr lang="en-US" sz="2000" dirty="0"/>
              <a:t>       tick</a:t>
            </a:r>
          </a:p>
          <a:p>
            <a:pPr>
              <a:spcBef>
                <a:spcPts val="0"/>
              </a:spcBef>
            </a:pPr>
            <a:r>
              <a:rPr lang="en-US" sz="2000" dirty="0"/>
              <a:t>RETURNS: the state of the ball after the next tick.</a:t>
            </a:r>
          </a:p>
        </p:txBody>
      </p:sp>
      <p:sp>
        <p:nvSpPr>
          <p:cNvPr id="4" name="Slide Number Placeholder 3"/>
          <p:cNvSpPr>
            <a:spLocks noGrp="1"/>
          </p:cNvSpPr>
          <p:nvPr>
            <p:ph type="sldNum" sz="quarter" idx="12"/>
          </p:nvPr>
        </p:nvSpPr>
        <p:spPr/>
        <p:txBody>
          <a:bodyPr/>
          <a:lstStyle/>
          <a:p>
            <a:fld id="{9F4492BD-6A9C-48FC-AC76-0B4FE11194A1}" type="slidenum">
              <a:rPr lang="en-US" smtClean="0"/>
              <a:pPr/>
              <a:t>23</a:t>
            </a:fld>
            <a:endParaRPr lang="en-US"/>
          </a:p>
        </p:txBody>
      </p:sp>
      <p:sp>
        <p:nvSpPr>
          <p:cNvPr id="5" name="Rectangle 4"/>
          <p:cNvSpPr/>
          <p:nvPr/>
        </p:nvSpPr>
        <p:spPr>
          <a:xfrm>
            <a:off x="685800" y="5543396"/>
            <a:ext cx="3810000" cy="990600"/>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In each case, it is the responsibility of the caller to make sure the invariant is satisfied before the function is called.</a:t>
            </a:r>
          </a:p>
        </p:txBody>
      </p:sp>
      <p:sp>
        <p:nvSpPr>
          <p:cNvPr id="6" name="Rectangle 5"/>
          <p:cNvSpPr/>
          <p:nvPr/>
        </p:nvSpPr>
        <p:spPr>
          <a:xfrm>
            <a:off x="5105400" y="5543396"/>
            <a:ext cx="3200400" cy="990600"/>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And conversely, the function gets to assume that the invariant is satisfied.</a:t>
            </a:r>
          </a:p>
        </p:txBody>
      </p:sp>
    </p:spTree>
    <p:extLst>
      <p:ext uri="{BB962C8B-B14F-4D97-AF65-F5344CB8AC3E}">
        <p14:creationId xmlns:p14="http://schemas.microsoft.com/office/powerpoint/2010/main" val="32985603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Recipe for context arguments</a:t>
            </a:r>
          </a:p>
        </p:txBody>
      </p:sp>
      <p:sp>
        <p:nvSpPr>
          <p:cNvPr id="3" name="Slide Number Placeholder 2"/>
          <p:cNvSpPr>
            <a:spLocks noGrp="1"/>
          </p:cNvSpPr>
          <p:nvPr>
            <p:ph type="sldNum" sz="quarter" idx="12"/>
          </p:nvPr>
        </p:nvSpPr>
        <p:spPr/>
        <p:txBody>
          <a:bodyPr/>
          <a:lstStyle/>
          <a:p>
            <a:fld id="{9F4492BD-6A9C-48FC-AC76-0B4FE11194A1}" type="slidenum">
              <a:rPr lang="en-US" smtClean="0">
                <a:solidFill>
                  <a:prstClr val="black">
                    <a:tint val="75000"/>
                  </a:prstClr>
                </a:solidFill>
              </a:rPr>
              <a:pPr/>
              <a:t>24</a:t>
            </a:fld>
            <a:endParaRPr lang="en-US">
              <a:solidFill>
                <a:prstClr val="black">
                  <a:tint val="75000"/>
                </a:prstClr>
              </a:solidFill>
            </a:endParaRPr>
          </a:p>
        </p:txBody>
      </p:sp>
      <p:graphicFrame>
        <p:nvGraphicFramePr>
          <p:cNvPr id="6" name="Content Placeholder 3"/>
          <p:cNvGraphicFramePr>
            <a:graphicFrameLocks/>
          </p:cNvGraphicFramePr>
          <p:nvPr>
            <p:extLst>
              <p:ext uri="{D42A27DB-BD31-4B8C-83A1-F6EECF244321}">
                <p14:modId xmlns:p14="http://schemas.microsoft.com/office/powerpoint/2010/main" val="3193759115"/>
              </p:ext>
            </p:extLst>
          </p:nvPr>
        </p:nvGraphicFramePr>
        <p:xfrm>
          <a:off x="1295400" y="1865775"/>
          <a:ext cx="6553200" cy="3605482"/>
        </p:xfrm>
        <a:graphic>
          <a:graphicData uri="http://schemas.openxmlformats.org/drawingml/2006/table">
            <a:tbl>
              <a:tblPr firstRow="1" bandRow="1">
                <a:tableStyleId>{5C22544A-7EE6-4342-B048-85BDC9FD1C3A}</a:tableStyleId>
              </a:tblPr>
              <a:tblGrid>
                <a:gridCol w="6553200">
                  <a:extLst>
                    <a:ext uri="{9D8B030D-6E8A-4147-A177-3AD203B41FA5}">
                      <a16:colId xmlns:a16="http://schemas.microsoft.com/office/drawing/2014/main" val="20000"/>
                    </a:ext>
                  </a:extLst>
                </a:gridCol>
              </a:tblGrid>
              <a:tr h="0">
                <a:tc>
                  <a:txBody>
                    <a:bodyPr/>
                    <a:lstStyle/>
                    <a:p>
                      <a:pPr algn="ctr"/>
                      <a:r>
                        <a:rPr lang="en-US" dirty="0"/>
                        <a:t>Recipe for context arguments</a:t>
                      </a:r>
                    </a:p>
                  </a:txBody>
                  <a:tcPr/>
                </a:tc>
                <a:extLst>
                  <a:ext uri="{0D108BD9-81ED-4DB2-BD59-A6C34878D82A}">
                    <a16:rowId xmlns:a16="http://schemas.microsoft.com/office/drawing/2014/main" val="10000"/>
                  </a:ext>
                </a:extLst>
              </a:tr>
              <a:tr h="688806">
                <a:tc>
                  <a:txBody>
                    <a:bodyPr/>
                    <a:lstStyle/>
                    <a:p>
                      <a:r>
                        <a:rPr lang="en-US" dirty="0"/>
                        <a:t>Is information being lost</a:t>
                      </a:r>
                      <a:r>
                        <a:rPr lang="en-US" baseline="0" dirty="0"/>
                        <a:t> when you do a structural recursion? If so, what?</a:t>
                      </a:r>
                      <a:endParaRPr lang="en-US" dirty="0"/>
                    </a:p>
                  </a:txBody>
                  <a:tcPr/>
                </a:tc>
                <a:extLst>
                  <a:ext uri="{0D108BD9-81ED-4DB2-BD59-A6C34878D82A}">
                    <a16:rowId xmlns:a16="http://schemas.microsoft.com/office/drawing/2014/main" val="10001"/>
                  </a:ext>
                </a:extLst>
              </a:tr>
              <a:tr h="984008">
                <a:tc>
                  <a:txBody>
                    <a:bodyPr/>
                    <a:lstStyle/>
                    <a:p>
                      <a:r>
                        <a:rPr lang="en-US" dirty="0">
                          <a:solidFill>
                            <a:schemeClr val="tx1"/>
                          </a:solidFill>
                        </a:rPr>
                        <a:t>Formulate a generalized version of the </a:t>
                      </a:r>
                      <a:r>
                        <a:rPr lang="en-US">
                          <a:solidFill>
                            <a:schemeClr val="tx1"/>
                          </a:solidFill>
                        </a:rPr>
                        <a:t>problem </a:t>
                      </a:r>
                      <a:r>
                        <a:rPr lang="en-US" baseline="0">
                          <a:solidFill>
                            <a:schemeClr val="tx1"/>
                          </a:solidFill>
                        </a:rPr>
                        <a:t>that </a:t>
                      </a:r>
                      <a:r>
                        <a:rPr lang="en-US" baseline="0" dirty="0">
                          <a:solidFill>
                            <a:schemeClr val="tx1"/>
                          </a:solidFill>
                        </a:rPr>
                        <a:t>works on a substructure of your original. Add a context argument that represents the information "above" the substructure.  Document the purpose of the context argument as an invariant in your purpose statement.</a:t>
                      </a:r>
                      <a:endParaRPr lang="en-US" dirty="0">
                        <a:solidFill>
                          <a:schemeClr val="tx1"/>
                        </a:solidFill>
                      </a:endParaRPr>
                    </a:p>
                  </a:txBody>
                  <a:tcPr/>
                </a:tc>
                <a:extLst>
                  <a:ext uri="{0D108BD9-81ED-4DB2-BD59-A6C34878D82A}">
                    <a16:rowId xmlns:a16="http://schemas.microsoft.com/office/drawing/2014/main" val="10002"/>
                  </a:ext>
                </a:extLst>
              </a:tr>
              <a:tr h="399070">
                <a:tc>
                  <a:txBody>
                    <a:bodyPr/>
                    <a:lstStyle/>
                    <a:p>
                      <a:r>
                        <a:rPr lang="en-US" dirty="0"/>
                        <a:t>Design and test the generalized function.</a:t>
                      </a:r>
                    </a:p>
                  </a:txBody>
                  <a:tcPr/>
                </a:tc>
                <a:extLst>
                  <a:ext uri="{0D108BD9-81ED-4DB2-BD59-A6C34878D82A}">
                    <a16:rowId xmlns:a16="http://schemas.microsoft.com/office/drawing/2014/main" val="10003"/>
                  </a:ext>
                </a:extLst>
              </a:tr>
              <a:tr h="688806">
                <a:tc>
                  <a:txBody>
                    <a:bodyPr/>
                    <a:lstStyle/>
                    <a:p>
                      <a:r>
                        <a:rPr lang="en-US" dirty="0"/>
                        <a:t>Define</a:t>
                      </a:r>
                      <a:r>
                        <a:rPr lang="en-US" baseline="0" dirty="0"/>
                        <a:t> your original function in terms of the generalized one by supplying an initial value for the context argument.</a:t>
                      </a:r>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7536922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Wait: what do we mean by "above"?</a:t>
            </a:r>
          </a:p>
        </p:txBody>
      </p:sp>
      <p:sp>
        <p:nvSpPr>
          <p:cNvPr id="4" name="Slide Number Placeholder 3"/>
          <p:cNvSpPr>
            <a:spLocks noGrp="1"/>
          </p:cNvSpPr>
          <p:nvPr>
            <p:ph type="sldNum" sz="quarter" idx="12"/>
          </p:nvPr>
        </p:nvSpPr>
        <p:spPr/>
        <p:txBody>
          <a:bodyPr/>
          <a:lstStyle/>
          <a:p>
            <a:fld id="{9F4492BD-6A9C-48FC-AC76-0B4FE11194A1}" type="slidenum">
              <a:rPr lang="en-US" smtClean="0">
                <a:solidFill>
                  <a:prstClr val="black">
                    <a:tint val="75000"/>
                  </a:prstClr>
                </a:solidFill>
              </a:rPr>
              <a:pPr/>
              <a:t>25</a:t>
            </a:fld>
            <a:endParaRPr lang="en-US">
              <a:solidFill>
                <a:prstClr val="black">
                  <a:tint val="75000"/>
                </a:prstClr>
              </a:solidFill>
            </a:endParaRPr>
          </a:p>
        </p:txBody>
      </p:sp>
      <p:grpSp>
        <p:nvGrpSpPr>
          <p:cNvPr id="51" name="Group 50"/>
          <p:cNvGrpSpPr/>
          <p:nvPr/>
        </p:nvGrpSpPr>
        <p:grpSpPr>
          <a:xfrm>
            <a:off x="1981200" y="1981200"/>
            <a:ext cx="2097880" cy="685800"/>
            <a:chOff x="1981200" y="1981200"/>
            <a:chExt cx="2097880" cy="685800"/>
          </a:xfrm>
        </p:grpSpPr>
        <p:grpSp>
          <p:nvGrpSpPr>
            <p:cNvPr id="21" name="Group 5"/>
            <p:cNvGrpSpPr>
              <a:grpSpLocks/>
            </p:cNvGrpSpPr>
            <p:nvPr/>
          </p:nvGrpSpPr>
          <p:grpSpPr bwMode="auto">
            <a:xfrm>
              <a:off x="2326483" y="1981200"/>
              <a:ext cx="1222376" cy="304800"/>
              <a:chOff x="1392" y="1536"/>
              <a:chExt cx="480" cy="192"/>
            </a:xfrm>
          </p:grpSpPr>
          <p:sp>
            <p:nvSpPr>
              <p:cNvPr id="37" name="Rectangle 6"/>
              <p:cNvSpPr>
                <a:spLocks noChangeArrowheads="1"/>
              </p:cNvSpPr>
              <p:nvPr/>
            </p:nvSpPr>
            <p:spPr bwMode="auto">
              <a:xfrm>
                <a:off x="1392" y="1536"/>
                <a:ext cx="240" cy="192"/>
              </a:xfrm>
              <a:prstGeom prst="rect">
                <a:avLst/>
              </a:prstGeom>
              <a:noFill/>
              <a:ln w="9525">
                <a:solidFill>
                  <a:schemeClr val="tx1"/>
                </a:solidFill>
                <a:miter lim="800000"/>
                <a:headEnd/>
                <a:tailEnd type="triangle"/>
              </a:ln>
              <a:effectLst/>
            </p:spPr>
            <p:txBody>
              <a:bodyPr wrap="none" anchor="ctr"/>
              <a:lstStyle/>
              <a:p>
                <a:endParaRPr lang="en-US"/>
              </a:p>
            </p:txBody>
          </p:sp>
          <p:sp>
            <p:nvSpPr>
              <p:cNvPr id="38" name="Rectangle 7"/>
              <p:cNvSpPr>
                <a:spLocks noChangeArrowheads="1"/>
              </p:cNvSpPr>
              <p:nvPr/>
            </p:nvSpPr>
            <p:spPr bwMode="auto">
              <a:xfrm>
                <a:off x="1632" y="1536"/>
                <a:ext cx="240" cy="192"/>
              </a:xfrm>
              <a:prstGeom prst="rect">
                <a:avLst/>
              </a:prstGeom>
              <a:noFill/>
              <a:ln w="9525">
                <a:solidFill>
                  <a:schemeClr val="tx1"/>
                </a:solidFill>
                <a:miter lim="800000"/>
                <a:headEnd/>
                <a:tailEnd type="triangle"/>
              </a:ln>
              <a:effectLst/>
            </p:spPr>
            <p:txBody>
              <a:bodyPr wrap="none" anchor="ctr"/>
              <a:lstStyle/>
              <a:p>
                <a:endParaRPr lang="en-US"/>
              </a:p>
            </p:txBody>
          </p:sp>
        </p:grpSp>
        <p:sp>
          <p:nvSpPr>
            <p:cNvPr id="24" name="Line 13"/>
            <p:cNvSpPr>
              <a:spLocks noChangeShapeType="1"/>
            </p:cNvSpPr>
            <p:nvPr/>
          </p:nvSpPr>
          <p:spPr bwMode="auto">
            <a:xfrm flipH="1">
              <a:off x="1981200" y="2133600"/>
              <a:ext cx="645582" cy="533400"/>
            </a:xfrm>
            <a:prstGeom prst="line">
              <a:avLst/>
            </a:prstGeom>
            <a:noFill/>
            <a:ln w="9525">
              <a:solidFill>
                <a:schemeClr val="tx1"/>
              </a:solidFill>
              <a:round/>
              <a:headEnd/>
              <a:tailEnd type="triangle" w="med" len="med"/>
            </a:ln>
            <a:effectLst/>
          </p:spPr>
          <p:txBody>
            <a:bodyPr wrap="none" anchor="ctr"/>
            <a:lstStyle/>
            <a:p>
              <a:endParaRPr lang="en-US"/>
            </a:p>
          </p:txBody>
        </p:sp>
        <p:cxnSp>
          <p:nvCxnSpPr>
            <p:cNvPr id="27" name="Straight Arrow Connector 26"/>
            <p:cNvCxnSpPr/>
            <p:nvPr/>
          </p:nvCxnSpPr>
          <p:spPr>
            <a:xfrm>
              <a:off x="3240880" y="2133600"/>
              <a:ext cx="838200" cy="5334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4224739" y="3352800"/>
            <a:ext cx="2097880" cy="685800"/>
            <a:chOff x="1981200" y="1981200"/>
            <a:chExt cx="2097880" cy="685800"/>
          </a:xfrm>
        </p:grpSpPr>
        <p:grpSp>
          <p:nvGrpSpPr>
            <p:cNvPr id="53" name="Group 5"/>
            <p:cNvGrpSpPr>
              <a:grpSpLocks/>
            </p:cNvGrpSpPr>
            <p:nvPr/>
          </p:nvGrpSpPr>
          <p:grpSpPr bwMode="auto">
            <a:xfrm>
              <a:off x="2326483" y="1981200"/>
              <a:ext cx="1222376" cy="304800"/>
              <a:chOff x="1392" y="1536"/>
              <a:chExt cx="480" cy="192"/>
            </a:xfrm>
          </p:grpSpPr>
          <p:sp>
            <p:nvSpPr>
              <p:cNvPr id="56" name="Rectangle 6"/>
              <p:cNvSpPr>
                <a:spLocks noChangeArrowheads="1"/>
              </p:cNvSpPr>
              <p:nvPr/>
            </p:nvSpPr>
            <p:spPr bwMode="auto">
              <a:xfrm>
                <a:off x="1392" y="1536"/>
                <a:ext cx="240" cy="192"/>
              </a:xfrm>
              <a:prstGeom prst="rect">
                <a:avLst/>
              </a:prstGeom>
              <a:noFill/>
              <a:ln w="9525">
                <a:solidFill>
                  <a:schemeClr val="tx1"/>
                </a:solidFill>
                <a:miter lim="800000"/>
                <a:headEnd/>
                <a:tailEnd type="triangle"/>
              </a:ln>
              <a:effectLst/>
            </p:spPr>
            <p:txBody>
              <a:bodyPr wrap="none" anchor="ctr"/>
              <a:lstStyle/>
              <a:p>
                <a:endParaRPr lang="en-US"/>
              </a:p>
            </p:txBody>
          </p:sp>
          <p:sp>
            <p:nvSpPr>
              <p:cNvPr id="57" name="Rectangle 7"/>
              <p:cNvSpPr>
                <a:spLocks noChangeArrowheads="1"/>
              </p:cNvSpPr>
              <p:nvPr/>
            </p:nvSpPr>
            <p:spPr bwMode="auto">
              <a:xfrm>
                <a:off x="1632" y="1536"/>
                <a:ext cx="240" cy="192"/>
              </a:xfrm>
              <a:prstGeom prst="rect">
                <a:avLst/>
              </a:prstGeom>
              <a:noFill/>
              <a:ln w="9525">
                <a:solidFill>
                  <a:schemeClr val="tx1"/>
                </a:solidFill>
                <a:miter lim="800000"/>
                <a:headEnd/>
                <a:tailEnd type="triangle"/>
              </a:ln>
              <a:effectLst/>
            </p:spPr>
            <p:txBody>
              <a:bodyPr wrap="none" anchor="ctr"/>
              <a:lstStyle/>
              <a:p>
                <a:endParaRPr lang="en-US"/>
              </a:p>
            </p:txBody>
          </p:sp>
        </p:grpSp>
        <p:sp>
          <p:nvSpPr>
            <p:cNvPr id="54" name="Line 13"/>
            <p:cNvSpPr>
              <a:spLocks noChangeShapeType="1"/>
            </p:cNvSpPr>
            <p:nvPr/>
          </p:nvSpPr>
          <p:spPr bwMode="auto">
            <a:xfrm flipH="1">
              <a:off x="1981200" y="2133600"/>
              <a:ext cx="645582" cy="533400"/>
            </a:xfrm>
            <a:prstGeom prst="line">
              <a:avLst/>
            </a:prstGeom>
            <a:noFill/>
            <a:ln w="9525">
              <a:solidFill>
                <a:schemeClr val="tx1"/>
              </a:solidFill>
              <a:round/>
              <a:headEnd/>
              <a:tailEnd type="triangle" w="med" len="med"/>
            </a:ln>
            <a:effectLst/>
          </p:spPr>
          <p:txBody>
            <a:bodyPr wrap="none" anchor="ctr"/>
            <a:lstStyle/>
            <a:p>
              <a:endParaRPr lang="en-US"/>
            </a:p>
          </p:txBody>
        </p:sp>
        <p:cxnSp>
          <p:nvCxnSpPr>
            <p:cNvPr id="55" name="Straight Arrow Connector 54"/>
            <p:cNvCxnSpPr/>
            <p:nvPr/>
          </p:nvCxnSpPr>
          <p:spPr>
            <a:xfrm>
              <a:off x="3240880" y="2133600"/>
              <a:ext cx="838200" cy="5334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5338107" y="4038600"/>
            <a:ext cx="2097880" cy="685800"/>
            <a:chOff x="1981200" y="1981200"/>
            <a:chExt cx="2097880" cy="685800"/>
          </a:xfrm>
        </p:grpSpPr>
        <p:grpSp>
          <p:nvGrpSpPr>
            <p:cNvPr id="59" name="Group 5"/>
            <p:cNvGrpSpPr>
              <a:grpSpLocks/>
            </p:cNvGrpSpPr>
            <p:nvPr/>
          </p:nvGrpSpPr>
          <p:grpSpPr bwMode="auto">
            <a:xfrm>
              <a:off x="2326483" y="1981200"/>
              <a:ext cx="1222376" cy="304800"/>
              <a:chOff x="1392" y="1536"/>
              <a:chExt cx="480" cy="192"/>
            </a:xfrm>
          </p:grpSpPr>
          <p:sp>
            <p:nvSpPr>
              <p:cNvPr id="62" name="Rectangle 6"/>
              <p:cNvSpPr>
                <a:spLocks noChangeArrowheads="1"/>
              </p:cNvSpPr>
              <p:nvPr/>
            </p:nvSpPr>
            <p:spPr bwMode="auto">
              <a:xfrm>
                <a:off x="1392" y="1536"/>
                <a:ext cx="240" cy="192"/>
              </a:xfrm>
              <a:prstGeom prst="rect">
                <a:avLst/>
              </a:prstGeom>
              <a:noFill/>
              <a:ln w="9525">
                <a:solidFill>
                  <a:schemeClr val="tx1"/>
                </a:solidFill>
                <a:miter lim="800000"/>
                <a:headEnd/>
                <a:tailEnd type="triangle"/>
              </a:ln>
              <a:effectLst/>
            </p:spPr>
            <p:txBody>
              <a:bodyPr wrap="none" anchor="ctr"/>
              <a:lstStyle/>
              <a:p>
                <a:endParaRPr lang="en-US"/>
              </a:p>
            </p:txBody>
          </p:sp>
          <p:sp>
            <p:nvSpPr>
              <p:cNvPr id="63" name="Rectangle 7"/>
              <p:cNvSpPr>
                <a:spLocks noChangeArrowheads="1"/>
              </p:cNvSpPr>
              <p:nvPr/>
            </p:nvSpPr>
            <p:spPr bwMode="auto">
              <a:xfrm>
                <a:off x="1632" y="1536"/>
                <a:ext cx="240" cy="192"/>
              </a:xfrm>
              <a:prstGeom prst="rect">
                <a:avLst/>
              </a:prstGeom>
              <a:noFill/>
              <a:ln w="9525">
                <a:solidFill>
                  <a:schemeClr val="tx1"/>
                </a:solidFill>
                <a:miter lim="800000"/>
                <a:headEnd/>
                <a:tailEnd type="triangle"/>
              </a:ln>
              <a:effectLst/>
            </p:spPr>
            <p:txBody>
              <a:bodyPr wrap="none" anchor="ctr"/>
              <a:lstStyle/>
              <a:p>
                <a:endParaRPr lang="en-US"/>
              </a:p>
            </p:txBody>
          </p:sp>
        </p:grpSp>
        <p:sp>
          <p:nvSpPr>
            <p:cNvPr id="60" name="Line 13"/>
            <p:cNvSpPr>
              <a:spLocks noChangeShapeType="1"/>
            </p:cNvSpPr>
            <p:nvPr/>
          </p:nvSpPr>
          <p:spPr bwMode="auto">
            <a:xfrm flipH="1">
              <a:off x="1981200" y="2133600"/>
              <a:ext cx="645582" cy="533400"/>
            </a:xfrm>
            <a:prstGeom prst="line">
              <a:avLst/>
            </a:prstGeom>
            <a:noFill/>
            <a:ln w="9525">
              <a:solidFill>
                <a:schemeClr val="tx1"/>
              </a:solidFill>
              <a:round/>
              <a:headEnd/>
              <a:tailEnd type="triangle" w="med" len="med"/>
            </a:ln>
            <a:effectLst/>
          </p:spPr>
          <p:txBody>
            <a:bodyPr wrap="none" anchor="ctr"/>
            <a:lstStyle/>
            <a:p>
              <a:endParaRPr lang="en-US"/>
            </a:p>
          </p:txBody>
        </p:sp>
        <p:cxnSp>
          <p:nvCxnSpPr>
            <p:cNvPr id="61" name="Straight Arrow Connector 60"/>
            <p:cNvCxnSpPr/>
            <p:nvPr/>
          </p:nvCxnSpPr>
          <p:spPr>
            <a:xfrm>
              <a:off x="3240880" y="2133600"/>
              <a:ext cx="838200" cy="5334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6477000" y="4724400"/>
            <a:ext cx="2097880" cy="685800"/>
            <a:chOff x="1981200" y="1981200"/>
            <a:chExt cx="2097880" cy="685800"/>
          </a:xfrm>
        </p:grpSpPr>
        <p:grpSp>
          <p:nvGrpSpPr>
            <p:cNvPr id="65" name="Group 5"/>
            <p:cNvGrpSpPr>
              <a:grpSpLocks/>
            </p:cNvGrpSpPr>
            <p:nvPr/>
          </p:nvGrpSpPr>
          <p:grpSpPr bwMode="auto">
            <a:xfrm>
              <a:off x="2326483" y="1981200"/>
              <a:ext cx="1222376" cy="304800"/>
              <a:chOff x="1392" y="1536"/>
              <a:chExt cx="480" cy="192"/>
            </a:xfrm>
          </p:grpSpPr>
          <p:sp>
            <p:nvSpPr>
              <p:cNvPr id="68" name="Rectangle 6"/>
              <p:cNvSpPr>
                <a:spLocks noChangeArrowheads="1"/>
              </p:cNvSpPr>
              <p:nvPr/>
            </p:nvSpPr>
            <p:spPr bwMode="auto">
              <a:xfrm>
                <a:off x="1392" y="1536"/>
                <a:ext cx="240" cy="192"/>
              </a:xfrm>
              <a:prstGeom prst="rect">
                <a:avLst/>
              </a:prstGeom>
              <a:noFill/>
              <a:ln w="9525">
                <a:solidFill>
                  <a:schemeClr val="tx1"/>
                </a:solidFill>
                <a:miter lim="800000"/>
                <a:headEnd/>
                <a:tailEnd type="triangle"/>
              </a:ln>
              <a:effectLst/>
            </p:spPr>
            <p:txBody>
              <a:bodyPr wrap="none" anchor="ctr"/>
              <a:lstStyle/>
              <a:p>
                <a:endParaRPr lang="en-US"/>
              </a:p>
            </p:txBody>
          </p:sp>
          <p:sp>
            <p:nvSpPr>
              <p:cNvPr id="69" name="Rectangle 7"/>
              <p:cNvSpPr>
                <a:spLocks noChangeArrowheads="1"/>
              </p:cNvSpPr>
              <p:nvPr/>
            </p:nvSpPr>
            <p:spPr bwMode="auto">
              <a:xfrm>
                <a:off x="1632" y="1536"/>
                <a:ext cx="240" cy="192"/>
              </a:xfrm>
              <a:prstGeom prst="rect">
                <a:avLst/>
              </a:prstGeom>
              <a:noFill/>
              <a:ln w="9525">
                <a:solidFill>
                  <a:schemeClr val="tx1"/>
                </a:solidFill>
                <a:miter lim="800000"/>
                <a:headEnd/>
                <a:tailEnd type="triangle"/>
              </a:ln>
              <a:effectLst/>
            </p:spPr>
            <p:txBody>
              <a:bodyPr wrap="none" anchor="ctr"/>
              <a:lstStyle/>
              <a:p>
                <a:endParaRPr lang="en-US"/>
              </a:p>
            </p:txBody>
          </p:sp>
        </p:grpSp>
        <p:sp>
          <p:nvSpPr>
            <p:cNvPr id="66" name="Line 13"/>
            <p:cNvSpPr>
              <a:spLocks noChangeShapeType="1"/>
            </p:cNvSpPr>
            <p:nvPr/>
          </p:nvSpPr>
          <p:spPr bwMode="auto">
            <a:xfrm flipH="1">
              <a:off x="1981200" y="2133600"/>
              <a:ext cx="645582" cy="533400"/>
            </a:xfrm>
            <a:prstGeom prst="line">
              <a:avLst/>
            </a:prstGeom>
            <a:noFill/>
            <a:ln w="9525">
              <a:solidFill>
                <a:schemeClr val="tx1"/>
              </a:solidFill>
              <a:round/>
              <a:headEnd/>
              <a:tailEnd type="triangle" w="med" len="med"/>
            </a:ln>
            <a:effectLst/>
          </p:spPr>
          <p:txBody>
            <a:bodyPr wrap="none" anchor="ctr"/>
            <a:lstStyle/>
            <a:p>
              <a:endParaRPr lang="en-US"/>
            </a:p>
          </p:txBody>
        </p:sp>
        <p:cxnSp>
          <p:nvCxnSpPr>
            <p:cNvPr id="67" name="Straight Arrow Connector 66"/>
            <p:cNvCxnSpPr/>
            <p:nvPr/>
          </p:nvCxnSpPr>
          <p:spPr>
            <a:xfrm>
              <a:off x="3240880" y="2133600"/>
              <a:ext cx="838200" cy="5334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3081335" y="2667000"/>
            <a:ext cx="2097880" cy="685800"/>
            <a:chOff x="1981200" y="1981200"/>
            <a:chExt cx="2097880" cy="685800"/>
          </a:xfrm>
        </p:grpSpPr>
        <p:grpSp>
          <p:nvGrpSpPr>
            <p:cNvPr id="71" name="Group 5"/>
            <p:cNvGrpSpPr>
              <a:grpSpLocks/>
            </p:cNvGrpSpPr>
            <p:nvPr/>
          </p:nvGrpSpPr>
          <p:grpSpPr bwMode="auto">
            <a:xfrm>
              <a:off x="2326483" y="1981200"/>
              <a:ext cx="1222376" cy="304800"/>
              <a:chOff x="1392" y="1536"/>
              <a:chExt cx="480" cy="192"/>
            </a:xfrm>
          </p:grpSpPr>
          <p:sp>
            <p:nvSpPr>
              <p:cNvPr id="74" name="Rectangle 6"/>
              <p:cNvSpPr>
                <a:spLocks noChangeArrowheads="1"/>
              </p:cNvSpPr>
              <p:nvPr/>
            </p:nvSpPr>
            <p:spPr bwMode="auto">
              <a:xfrm>
                <a:off x="1392" y="1536"/>
                <a:ext cx="240" cy="192"/>
              </a:xfrm>
              <a:prstGeom prst="rect">
                <a:avLst/>
              </a:prstGeom>
              <a:noFill/>
              <a:ln w="9525">
                <a:solidFill>
                  <a:schemeClr val="tx1"/>
                </a:solidFill>
                <a:miter lim="800000"/>
                <a:headEnd/>
                <a:tailEnd type="triangle"/>
              </a:ln>
              <a:effectLst/>
            </p:spPr>
            <p:txBody>
              <a:bodyPr wrap="none" anchor="ctr"/>
              <a:lstStyle/>
              <a:p>
                <a:endParaRPr lang="en-US"/>
              </a:p>
            </p:txBody>
          </p:sp>
          <p:sp>
            <p:nvSpPr>
              <p:cNvPr id="75" name="Rectangle 7"/>
              <p:cNvSpPr>
                <a:spLocks noChangeArrowheads="1"/>
              </p:cNvSpPr>
              <p:nvPr/>
            </p:nvSpPr>
            <p:spPr bwMode="auto">
              <a:xfrm>
                <a:off x="1632" y="1536"/>
                <a:ext cx="240" cy="192"/>
              </a:xfrm>
              <a:prstGeom prst="rect">
                <a:avLst/>
              </a:prstGeom>
              <a:noFill/>
              <a:ln w="9525">
                <a:solidFill>
                  <a:schemeClr val="tx1"/>
                </a:solidFill>
                <a:miter lim="800000"/>
                <a:headEnd/>
                <a:tailEnd type="triangle"/>
              </a:ln>
              <a:effectLst/>
            </p:spPr>
            <p:txBody>
              <a:bodyPr wrap="none" anchor="ctr"/>
              <a:lstStyle/>
              <a:p>
                <a:endParaRPr lang="en-US"/>
              </a:p>
            </p:txBody>
          </p:sp>
        </p:grpSp>
        <p:sp>
          <p:nvSpPr>
            <p:cNvPr id="72" name="Line 13"/>
            <p:cNvSpPr>
              <a:spLocks noChangeShapeType="1"/>
            </p:cNvSpPr>
            <p:nvPr/>
          </p:nvSpPr>
          <p:spPr bwMode="auto">
            <a:xfrm flipH="1">
              <a:off x="1981200" y="2133600"/>
              <a:ext cx="645582" cy="533400"/>
            </a:xfrm>
            <a:prstGeom prst="line">
              <a:avLst/>
            </a:prstGeom>
            <a:noFill/>
            <a:ln w="9525">
              <a:solidFill>
                <a:schemeClr val="tx1"/>
              </a:solidFill>
              <a:round/>
              <a:headEnd/>
              <a:tailEnd type="triangle" w="med" len="med"/>
            </a:ln>
            <a:effectLst/>
          </p:spPr>
          <p:txBody>
            <a:bodyPr wrap="none" anchor="ctr"/>
            <a:lstStyle/>
            <a:p>
              <a:endParaRPr lang="en-US"/>
            </a:p>
          </p:txBody>
        </p:sp>
        <p:cxnSp>
          <p:nvCxnSpPr>
            <p:cNvPr id="73" name="Straight Arrow Connector 72"/>
            <p:cNvCxnSpPr/>
            <p:nvPr/>
          </p:nvCxnSpPr>
          <p:spPr>
            <a:xfrm>
              <a:off x="3240880" y="2133600"/>
              <a:ext cx="838200" cy="5334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76" name="TextBox 75"/>
          <p:cNvSpPr txBox="1"/>
          <p:nvPr/>
        </p:nvSpPr>
        <p:spPr>
          <a:xfrm>
            <a:off x="1680476" y="2667000"/>
            <a:ext cx="601447" cy="584775"/>
          </a:xfrm>
          <a:prstGeom prst="rect">
            <a:avLst/>
          </a:prstGeom>
          <a:noFill/>
        </p:spPr>
        <p:txBody>
          <a:bodyPr wrap="none" rtlCol="0">
            <a:spAutoFit/>
          </a:bodyPr>
          <a:lstStyle/>
          <a:p>
            <a:r>
              <a:rPr lang="en-US" sz="3200" dirty="0"/>
              <a:t>11</a:t>
            </a:r>
          </a:p>
        </p:txBody>
      </p:sp>
      <p:sp>
        <p:nvSpPr>
          <p:cNvPr id="77" name="TextBox 76"/>
          <p:cNvSpPr txBox="1"/>
          <p:nvPr/>
        </p:nvSpPr>
        <p:spPr>
          <a:xfrm>
            <a:off x="6176276" y="5410200"/>
            <a:ext cx="601447" cy="584775"/>
          </a:xfrm>
          <a:prstGeom prst="rect">
            <a:avLst/>
          </a:prstGeom>
          <a:noFill/>
        </p:spPr>
        <p:txBody>
          <a:bodyPr wrap="none" rtlCol="0">
            <a:spAutoFit/>
          </a:bodyPr>
          <a:lstStyle/>
          <a:p>
            <a:r>
              <a:rPr lang="en-US" sz="3200" dirty="0"/>
              <a:t>55</a:t>
            </a:r>
          </a:p>
        </p:txBody>
      </p:sp>
      <p:sp>
        <p:nvSpPr>
          <p:cNvPr id="78" name="TextBox 77"/>
          <p:cNvSpPr txBox="1"/>
          <p:nvPr/>
        </p:nvSpPr>
        <p:spPr>
          <a:xfrm>
            <a:off x="5059451" y="4736812"/>
            <a:ext cx="601447" cy="584775"/>
          </a:xfrm>
          <a:prstGeom prst="rect">
            <a:avLst/>
          </a:prstGeom>
          <a:noFill/>
        </p:spPr>
        <p:txBody>
          <a:bodyPr wrap="none" rtlCol="0">
            <a:spAutoFit/>
          </a:bodyPr>
          <a:lstStyle/>
          <a:p>
            <a:r>
              <a:rPr lang="en-US" sz="3200" dirty="0"/>
              <a:t>44</a:t>
            </a:r>
          </a:p>
        </p:txBody>
      </p:sp>
      <p:sp>
        <p:nvSpPr>
          <p:cNvPr id="79" name="TextBox 78"/>
          <p:cNvSpPr txBox="1"/>
          <p:nvPr/>
        </p:nvSpPr>
        <p:spPr>
          <a:xfrm>
            <a:off x="3924015" y="4038600"/>
            <a:ext cx="601447" cy="584775"/>
          </a:xfrm>
          <a:prstGeom prst="rect">
            <a:avLst/>
          </a:prstGeom>
          <a:noFill/>
        </p:spPr>
        <p:txBody>
          <a:bodyPr wrap="none" rtlCol="0">
            <a:spAutoFit/>
          </a:bodyPr>
          <a:lstStyle/>
          <a:p>
            <a:r>
              <a:rPr lang="en-US" sz="3200" dirty="0"/>
              <a:t>33</a:t>
            </a:r>
          </a:p>
        </p:txBody>
      </p:sp>
      <p:sp>
        <p:nvSpPr>
          <p:cNvPr id="80" name="TextBox 79"/>
          <p:cNvSpPr txBox="1"/>
          <p:nvPr/>
        </p:nvSpPr>
        <p:spPr>
          <a:xfrm>
            <a:off x="2780611" y="3365212"/>
            <a:ext cx="601447" cy="584775"/>
          </a:xfrm>
          <a:prstGeom prst="rect">
            <a:avLst/>
          </a:prstGeom>
          <a:noFill/>
        </p:spPr>
        <p:txBody>
          <a:bodyPr wrap="none" rtlCol="0">
            <a:spAutoFit/>
          </a:bodyPr>
          <a:lstStyle/>
          <a:p>
            <a:r>
              <a:rPr lang="en-US" sz="3200" dirty="0"/>
              <a:t>22</a:t>
            </a:r>
          </a:p>
        </p:txBody>
      </p:sp>
      <p:sp>
        <p:nvSpPr>
          <p:cNvPr id="81" name="Left Brace 80"/>
          <p:cNvSpPr/>
          <p:nvPr/>
        </p:nvSpPr>
        <p:spPr>
          <a:xfrm rot="18130451">
            <a:off x="2386661" y="2661650"/>
            <a:ext cx="533401" cy="2903794"/>
          </a:xfrm>
          <a:prstGeom prst="leftBrac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Rectangle 81"/>
          <p:cNvSpPr/>
          <p:nvPr/>
        </p:nvSpPr>
        <p:spPr>
          <a:xfrm>
            <a:off x="569116" y="5092987"/>
            <a:ext cx="3655622" cy="12192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These nodes are "above" the sublist (44 55 ...)</a:t>
            </a:r>
          </a:p>
        </p:txBody>
      </p:sp>
      <p:sp>
        <p:nvSpPr>
          <p:cNvPr id="83" name="Rectangle 82"/>
          <p:cNvSpPr/>
          <p:nvPr/>
        </p:nvSpPr>
        <p:spPr>
          <a:xfrm>
            <a:off x="6096000" y="1981200"/>
            <a:ext cx="2971799" cy="9144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The sublist (44 55 ...)</a:t>
            </a:r>
          </a:p>
        </p:txBody>
      </p:sp>
      <p:sp>
        <p:nvSpPr>
          <p:cNvPr id="84" name="Freeform 83"/>
          <p:cNvSpPr/>
          <p:nvPr/>
        </p:nvSpPr>
        <p:spPr>
          <a:xfrm>
            <a:off x="6457950" y="2905125"/>
            <a:ext cx="1325625" cy="1133475"/>
          </a:xfrm>
          <a:custGeom>
            <a:avLst/>
            <a:gdLst>
              <a:gd name="connsiteX0" fmla="*/ 1152525 w 1325625"/>
              <a:gd name="connsiteY0" fmla="*/ 0 h 1133475"/>
              <a:gd name="connsiteX1" fmla="*/ 1257300 w 1325625"/>
              <a:gd name="connsiteY1" fmla="*/ 514350 h 1133475"/>
              <a:gd name="connsiteX2" fmla="*/ 247650 w 1325625"/>
              <a:gd name="connsiteY2" fmla="*/ 495300 h 1133475"/>
              <a:gd name="connsiteX3" fmla="*/ 0 w 1325625"/>
              <a:gd name="connsiteY3" fmla="*/ 1133475 h 1133475"/>
            </a:gdLst>
            <a:ahLst/>
            <a:cxnLst>
              <a:cxn ang="0">
                <a:pos x="connsiteX0" y="connsiteY0"/>
              </a:cxn>
              <a:cxn ang="0">
                <a:pos x="connsiteX1" y="connsiteY1"/>
              </a:cxn>
              <a:cxn ang="0">
                <a:pos x="connsiteX2" y="connsiteY2"/>
              </a:cxn>
              <a:cxn ang="0">
                <a:pos x="connsiteX3" y="connsiteY3"/>
              </a:cxn>
            </a:cxnLst>
            <a:rect l="l" t="t" r="r" b="b"/>
            <a:pathLst>
              <a:path w="1325625" h="1133475">
                <a:moveTo>
                  <a:pt x="1152525" y="0"/>
                </a:moveTo>
                <a:cubicBezTo>
                  <a:pt x="1280318" y="215900"/>
                  <a:pt x="1408112" y="431800"/>
                  <a:pt x="1257300" y="514350"/>
                </a:cubicBezTo>
                <a:cubicBezTo>
                  <a:pt x="1106488" y="596900"/>
                  <a:pt x="457200" y="392113"/>
                  <a:pt x="247650" y="495300"/>
                </a:cubicBezTo>
                <a:cubicBezTo>
                  <a:pt x="38100" y="598487"/>
                  <a:pt x="19050" y="865981"/>
                  <a:pt x="0" y="1133475"/>
                </a:cubicBezTo>
              </a:path>
            </a:pathLst>
          </a:custGeom>
          <a:noFill/>
          <a:ln w="12700">
            <a:solidFill>
              <a:schemeClr val="tx1"/>
            </a:solidFill>
            <a:tailEnd type="stealth" w="lg" len="lg"/>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5" name="Freeform 84"/>
          <p:cNvSpPr/>
          <p:nvPr/>
        </p:nvSpPr>
        <p:spPr>
          <a:xfrm>
            <a:off x="1025067" y="4292888"/>
            <a:ext cx="1508583" cy="802987"/>
          </a:xfrm>
          <a:custGeom>
            <a:avLst/>
            <a:gdLst>
              <a:gd name="connsiteX0" fmla="*/ 489408 w 1508583"/>
              <a:gd name="connsiteY0" fmla="*/ 802987 h 802987"/>
              <a:gd name="connsiteX1" fmla="*/ 22683 w 1508583"/>
              <a:gd name="connsiteY1" fmla="*/ 2887 h 802987"/>
              <a:gd name="connsiteX2" fmla="*/ 1127583 w 1508583"/>
              <a:gd name="connsiteY2" fmla="*/ 517237 h 802987"/>
              <a:gd name="connsiteX3" fmla="*/ 1508583 w 1508583"/>
              <a:gd name="connsiteY3" fmla="*/ 31462 h 802987"/>
            </a:gdLst>
            <a:ahLst/>
            <a:cxnLst>
              <a:cxn ang="0">
                <a:pos x="connsiteX0" y="connsiteY0"/>
              </a:cxn>
              <a:cxn ang="0">
                <a:pos x="connsiteX1" y="connsiteY1"/>
              </a:cxn>
              <a:cxn ang="0">
                <a:pos x="connsiteX2" y="connsiteY2"/>
              </a:cxn>
              <a:cxn ang="0">
                <a:pos x="connsiteX3" y="connsiteY3"/>
              </a:cxn>
            </a:cxnLst>
            <a:rect l="l" t="t" r="r" b="b"/>
            <a:pathLst>
              <a:path w="1508583" h="802987">
                <a:moveTo>
                  <a:pt x="489408" y="802987"/>
                </a:moveTo>
                <a:cubicBezTo>
                  <a:pt x="202864" y="426749"/>
                  <a:pt x="-83679" y="50512"/>
                  <a:pt x="22683" y="2887"/>
                </a:cubicBezTo>
                <a:cubicBezTo>
                  <a:pt x="129045" y="-44738"/>
                  <a:pt x="879933" y="512475"/>
                  <a:pt x="1127583" y="517237"/>
                </a:cubicBezTo>
                <a:cubicBezTo>
                  <a:pt x="1375233" y="521999"/>
                  <a:pt x="1441908" y="276730"/>
                  <a:pt x="1508583" y="31462"/>
                </a:cubicBezTo>
              </a:path>
            </a:pathLst>
          </a:custGeom>
          <a:noFill/>
          <a:ln w="12700">
            <a:solidFill>
              <a:schemeClr val="tx1"/>
            </a:solidFill>
            <a:tailEnd type="stealth" w="lg" len="lg"/>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3591680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r>
              <a:rPr lang="en-US" dirty="0"/>
              <a:t>Sometimes you need more information than what structural decomposition gives you</a:t>
            </a:r>
          </a:p>
          <a:p>
            <a:r>
              <a:rPr lang="en-US" dirty="0"/>
              <a:t>So generalize the problem to include the extra information as a parameter</a:t>
            </a:r>
          </a:p>
          <a:p>
            <a:r>
              <a:rPr lang="en-US" dirty="0"/>
              <a:t>Design the generalized function</a:t>
            </a:r>
          </a:p>
          <a:p>
            <a:r>
              <a:rPr lang="en-US" dirty="0"/>
              <a:t>Then define your original function in terms of the generalized one.</a:t>
            </a:r>
          </a:p>
        </p:txBody>
      </p:sp>
      <p:sp>
        <p:nvSpPr>
          <p:cNvPr id="4" name="Slide Number Placeholder 3"/>
          <p:cNvSpPr>
            <a:spLocks noGrp="1"/>
          </p:cNvSpPr>
          <p:nvPr>
            <p:ph type="sldNum" sz="quarter" idx="12"/>
          </p:nvPr>
        </p:nvSpPr>
        <p:spPr/>
        <p:txBody>
          <a:bodyPr/>
          <a:lstStyle/>
          <a:p>
            <a:fld id="{E4A74525-021D-496D-B39D-9668564A137C}" type="slidenum">
              <a:rPr lang="en-US" smtClean="0"/>
              <a:t>26</a:t>
            </a:fld>
            <a:endParaRPr lang="en-US"/>
          </a:p>
        </p:txBody>
      </p:sp>
    </p:spTree>
    <p:extLst>
      <p:ext uri="{BB962C8B-B14F-4D97-AF65-F5344CB8AC3E}">
        <p14:creationId xmlns:p14="http://schemas.microsoft.com/office/powerpoint/2010/main" val="40543488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If you have questions about this lesson, ask them on the Discussion Board</a:t>
            </a:r>
          </a:p>
          <a:p>
            <a:r>
              <a:rPr lang="en-US"/>
              <a:t>Go </a:t>
            </a:r>
            <a:r>
              <a:rPr lang="en-US" dirty="0"/>
              <a:t>on to the next lesson</a:t>
            </a:r>
          </a:p>
        </p:txBody>
      </p:sp>
      <p:sp>
        <p:nvSpPr>
          <p:cNvPr id="4" name="Slide Number Placeholder 3"/>
          <p:cNvSpPr>
            <a:spLocks noGrp="1"/>
          </p:cNvSpPr>
          <p:nvPr>
            <p:ph type="sldNum" sz="quarter" idx="12"/>
          </p:nvPr>
        </p:nvSpPr>
        <p:spPr/>
        <p:txBody>
          <a:bodyPr/>
          <a:lstStyle/>
          <a:p>
            <a:fld id="{E4A74525-021D-496D-B39D-9668564A137C}" type="slidenum">
              <a:rPr lang="en-US" smtClean="0"/>
              <a:t>27</a:t>
            </a:fld>
            <a:endParaRPr lang="en-US"/>
          </a:p>
        </p:txBody>
      </p:sp>
    </p:spTree>
    <p:extLst>
      <p:ext uri="{BB962C8B-B14F-4D97-AF65-F5344CB8AC3E}">
        <p14:creationId xmlns:p14="http://schemas.microsoft.com/office/powerpoint/2010/main" val="26494851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More examples of invariants</a:t>
            </a:r>
          </a:p>
        </p:txBody>
      </p:sp>
      <p:sp>
        <p:nvSpPr>
          <p:cNvPr id="3" name="Subtitle 2"/>
          <p:cNvSpPr>
            <a:spLocks noGrp="1"/>
          </p:cNvSpPr>
          <p:nvPr>
            <p:ph type="subTitle" idx="1"/>
          </p:nvPr>
        </p:nvSpPr>
        <p:spPr/>
        <p:txBody>
          <a:bodyPr/>
          <a:lstStyle/>
          <a:p>
            <a:r>
              <a:rPr lang="en-US" dirty="0"/>
              <a:t>CS 5010 Program Design Paradigms “</a:t>
            </a:r>
            <a:r>
              <a:rPr lang="en-US" dirty="0" err="1"/>
              <a:t>Bootcamp</a:t>
            </a:r>
            <a:r>
              <a:rPr lang="en-US" dirty="0"/>
              <a:t>”</a:t>
            </a:r>
          </a:p>
          <a:p>
            <a:r>
              <a:rPr lang="en-US" dirty="0"/>
              <a:t>Lesson 7.2</a:t>
            </a:r>
          </a:p>
          <a:p>
            <a:endParaRPr lang="en-US" dirty="0"/>
          </a:p>
        </p:txBody>
      </p:sp>
      <p:sp>
        <p:nvSpPr>
          <p:cNvPr id="10" name="Slide Number Placeholder 9"/>
          <p:cNvSpPr>
            <a:spLocks noGrp="1"/>
          </p:cNvSpPr>
          <p:nvPr>
            <p:ph type="sldNum" sz="quarter" idx="12"/>
          </p:nvPr>
        </p:nvSpPr>
        <p:spPr/>
        <p:txBody>
          <a:bodyPr/>
          <a:lstStyle/>
          <a:p>
            <a:fld id="{E4A74525-021D-496D-B39D-9668564A137C}" type="slidenum">
              <a:rPr lang="en-US" smtClean="0"/>
              <a:t>28</a:t>
            </a:fld>
            <a:endParaRPr lang="en-US"/>
          </a:p>
        </p:txBody>
      </p:sp>
      <p:grpSp>
        <p:nvGrpSpPr>
          <p:cNvPr id="7" name="Group 6"/>
          <p:cNvGrpSpPr/>
          <p:nvPr/>
        </p:nvGrpSpPr>
        <p:grpSpPr>
          <a:xfrm>
            <a:off x="120650" y="6314759"/>
            <a:ext cx="8902700" cy="400110"/>
            <a:chOff x="120650" y="6314759"/>
            <a:chExt cx="8902700" cy="400110"/>
          </a:xfrm>
        </p:grpSpPr>
        <p:pic>
          <p:nvPicPr>
            <p:cNvPr id="8" name="Picture 7"/>
            <p:cNvPicPr>
              <a:picLocks/>
            </p:cNvPicPr>
            <p:nvPr/>
          </p:nvPicPr>
          <p:blipFill>
            <a:blip r:embed="rId3">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9" name="TextBox 8"/>
            <p:cNvSpPr txBox="1"/>
            <p:nvPr/>
          </p:nvSpPr>
          <p:spPr>
            <a:xfrm>
              <a:off x="925322" y="6314759"/>
              <a:ext cx="8098028" cy="400110"/>
            </a:xfrm>
            <a:prstGeom prst="rect">
              <a:avLst/>
            </a:prstGeom>
            <a:noFill/>
          </p:spPr>
          <p:txBody>
            <a:bodyPr vert="horz" wrap="square" rtlCol="0">
              <a:spAutoFit/>
            </a:bodyPr>
            <a:lstStyle/>
            <a:p>
              <a:r>
                <a:rPr lang="en-US" sz="1000" dirty="0"/>
                <a:t>© Mitchell Wand, 2012-2015</a:t>
              </a:r>
            </a:p>
            <a:p>
              <a:r>
                <a:rPr lang="en-US" sz="1000" dirty="0"/>
                <a:t>This work is licensed under a </a:t>
              </a:r>
              <a:r>
                <a:rPr lang="en-US" altLang="en-US" sz="1000" dirty="0">
                  <a:solidFill>
                    <a:srgbClr val="4374B7"/>
                  </a:solidFill>
                  <a:latin typeface="Helvetica Neue"/>
                  <a:hlinkClick r:id="rId4"/>
                </a:rPr>
                <a:t>Creative Commons Attribution-</a:t>
              </a:r>
              <a:r>
                <a:rPr lang="en-US" altLang="en-US" sz="1000" dirty="0" err="1">
                  <a:solidFill>
                    <a:srgbClr val="4374B7"/>
                  </a:solidFill>
                  <a:latin typeface="Helvetica Neue"/>
                  <a:hlinkClick r:id="rId4"/>
                </a:rPr>
                <a:t>NonCommercial</a:t>
              </a:r>
              <a:r>
                <a:rPr lang="en-US" altLang="en-US" sz="1000" dirty="0">
                  <a:solidFill>
                    <a:srgbClr val="4374B7"/>
                  </a:solidFill>
                  <a:latin typeface="Helvetica Neue"/>
                  <a:hlinkClick r:id="rId4"/>
                </a:rPr>
                <a:t> 4.0 International License</a:t>
              </a:r>
              <a:r>
                <a:rPr lang="en-US" sz="1000" dirty="0"/>
                <a:t>.</a:t>
              </a:r>
            </a:p>
          </p:txBody>
        </p:sp>
      </p:grpSp>
      <p:sp>
        <p:nvSpPr>
          <p:cNvPr id="4" name="TextBox 3"/>
          <p:cNvSpPr txBox="1"/>
          <p:nvPr/>
        </p:nvSpPr>
        <p:spPr>
          <a:xfrm>
            <a:off x="501215" y="557113"/>
            <a:ext cx="6781800" cy="2031325"/>
          </a:xfrm>
          <a:prstGeom prst="rect">
            <a:avLst/>
          </a:prstGeom>
          <a:solidFill>
            <a:srgbClr val="FFFF00"/>
          </a:solidFill>
          <a:ln>
            <a:solidFill>
              <a:schemeClr val="tx1"/>
            </a:solidFill>
          </a:ln>
        </p:spPr>
        <p:txBody>
          <a:bodyPr wrap="square" rtlCol="0">
            <a:spAutoFit/>
          </a:bodyPr>
          <a:lstStyle/>
          <a:p>
            <a:r>
              <a:rPr lang="en-US" dirty="0"/>
              <a:t>Jim Miller says:</a:t>
            </a:r>
          </a:p>
          <a:p>
            <a:r>
              <a:rPr lang="en-US" dirty="0"/>
              <a:t>Lesson 7.2, slide 4: Should "</a:t>
            </a:r>
            <a:r>
              <a:rPr lang="en-US" dirty="0" err="1"/>
              <a:t>BintreeOfNumber</a:t>
            </a:r>
            <a:r>
              <a:rPr lang="en-US" dirty="0"/>
              <a:t>" be "</a:t>
            </a:r>
            <a:r>
              <a:rPr lang="en-US" dirty="0" err="1"/>
              <a:t>BinTreeOfNumber</a:t>
            </a:r>
            <a:r>
              <a:rPr lang="en-US" dirty="0"/>
              <a:t>" (capital T)?  And shouldn't it return a </a:t>
            </a:r>
            <a:r>
              <a:rPr lang="en-US" dirty="0" err="1"/>
              <a:t>BinTree</a:t>
            </a:r>
            <a:r>
              <a:rPr lang="en-US" dirty="0"/>
              <a:t>?  I liked life so much better when it was case insensitive....</a:t>
            </a:r>
          </a:p>
          <a:p>
            <a:r>
              <a:rPr lang="en-US" dirty="0"/>
              <a:t>Lesson 7.2, slide 5: More case sensitivity in the inserted box.  Maybe it's </a:t>
            </a:r>
            <a:r>
              <a:rPr lang="en-US" dirty="0" err="1"/>
              <a:t>Bintree</a:t>
            </a:r>
            <a:r>
              <a:rPr lang="en-US" dirty="0"/>
              <a:t> everywhere instead of </a:t>
            </a:r>
            <a:r>
              <a:rPr lang="en-US" dirty="0" err="1"/>
              <a:t>BinTree</a:t>
            </a:r>
            <a:r>
              <a:rPr lang="en-US" dirty="0"/>
              <a:t> ...</a:t>
            </a:r>
          </a:p>
          <a:p>
            <a:r>
              <a:rPr lang="en-US" dirty="0"/>
              <a:t>Lesson 7.2, slide 6: I give up.  Maybe we are case insensitive.</a:t>
            </a:r>
          </a:p>
        </p:txBody>
      </p:sp>
    </p:spTree>
    <p:extLst>
      <p:ext uri="{BB962C8B-B14F-4D97-AF65-F5344CB8AC3E}">
        <p14:creationId xmlns:p14="http://schemas.microsoft.com/office/powerpoint/2010/main" val="11861491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Introduction</a:t>
            </a:r>
          </a:p>
        </p:txBody>
      </p:sp>
      <p:sp>
        <p:nvSpPr>
          <p:cNvPr id="3" name="Content Placeholder 2"/>
          <p:cNvSpPr>
            <a:spLocks noGrp="1"/>
          </p:cNvSpPr>
          <p:nvPr>
            <p:ph idx="1"/>
          </p:nvPr>
        </p:nvSpPr>
        <p:spPr/>
        <p:txBody>
          <a:bodyPr>
            <a:normAutofit/>
          </a:bodyPr>
          <a:lstStyle/>
          <a:p>
            <a:r>
              <a:rPr lang="en-US" dirty="0"/>
              <a:t>In Lesson 7.1, we introduced context arguments and invariants to solve problems involving lists</a:t>
            </a:r>
          </a:p>
          <a:p>
            <a:r>
              <a:rPr lang="en-US" dirty="0"/>
              <a:t>In this lesson, we'll use these ideas to solve problems involving trees and mutually-recursive data definitions.</a:t>
            </a:r>
          </a:p>
          <a:p>
            <a:endParaRPr lang="en-US" dirty="0"/>
          </a:p>
        </p:txBody>
      </p:sp>
      <p:sp>
        <p:nvSpPr>
          <p:cNvPr id="4" name="Slide Number Placeholder 3"/>
          <p:cNvSpPr>
            <a:spLocks noGrp="1"/>
          </p:cNvSpPr>
          <p:nvPr>
            <p:ph type="sldNum" sz="quarter" idx="12"/>
          </p:nvPr>
        </p:nvSpPr>
        <p:spPr/>
        <p:txBody>
          <a:bodyPr/>
          <a:lstStyle/>
          <a:p>
            <a:fld id="{E4A74525-021D-496D-B39D-9668564A137C}" type="slidenum">
              <a:rPr lang="en-US" smtClean="0"/>
              <a:t>29</a:t>
            </a:fld>
            <a:endParaRPr lang="en-US"/>
          </a:p>
        </p:txBody>
      </p:sp>
    </p:spTree>
    <p:extLst>
      <p:ext uri="{BB962C8B-B14F-4D97-AF65-F5344CB8AC3E}">
        <p14:creationId xmlns:p14="http://schemas.microsoft.com/office/powerpoint/2010/main" val="1706381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Outcomes for this Module</a:t>
            </a:r>
          </a:p>
        </p:txBody>
      </p:sp>
      <p:sp>
        <p:nvSpPr>
          <p:cNvPr id="3" name="Content Placeholder 2"/>
          <p:cNvSpPr>
            <a:spLocks noGrp="1"/>
          </p:cNvSpPr>
          <p:nvPr>
            <p:ph idx="1"/>
          </p:nvPr>
        </p:nvSpPr>
        <p:spPr/>
        <p:txBody>
          <a:bodyPr>
            <a:normAutofit/>
          </a:bodyPr>
          <a:lstStyle/>
          <a:p>
            <a:r>
              <a:rPr lang="en-US" dirty="0"/>
              <a:t>At the end of this module, you should be able to</a:t>
            </a:r>
          </a:p>
          <a:p>
            <a:pPr lvl="1"/>
            <a:r>
              <a:rPr lang="en-US" dirty="0"/>
              <a:t>Determine from the purpose statement of a function whether an invariant is necessary.</a:t>
            </a:r>
          </a:p>
          <a:p>
            <a:pPr lvl="1"/>
            <a:r>
              <a:rPr lang="en-US" dirty="0"/>
              <a:t>write invariants to document the assumptions that a function makes about its arguments.</a:t>
            </a:r>
          </a:p>
          <a:p>
            <a:pPr lvl="1"/>
            <a:r>
              <a:rPr lang="en-US" dirty="0"/>
              <a:t>explain how invariants divide responsibility between a function and its callers.</a:t>
            </a:r>
          </a:p>
        </p:txBody>
      </p:sp>
      <p:sp>
        <p:nvSpPr>
          <p:cNvPr id="4" name="Slide Number Placeholder 3"/>
          <p:cNvSpPr>
            <a:spLocks noGrp="1"/>
          </p:cNvSpPr>
          <p:nvPr>
            <p:ph type="sldNum" sz="quarter" idx="12"/>
          </p:nvPr>
        </p:nvSpPr>
        <p:spPr/>
        <p:txBody>
          <a:bodyPr/>
          <a:lstStyle/>
          <a:p>
            <a:fld id="{E4A74525-021D-496D-B39D-9668564A137C}" type="slidenum">
              <a:rPr lang="en-US" smtClean="0"/>
              <a:t>3</a:t>
            </a:fld>
            <a:endParaRPr lang="en-US"/>
          </a:p>
        </p:txBody>
      </p:sp>
    </p:spTree>
    <p:extLst>
      <p:ext uri="{BB962C8B-B14F-4D97-AF65-F5344CB8AC3E}">
        <p14:creationId xmlns:p14="http://schemas.microsoft.com/office/powerpoint/2010/main" val="41811562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 mark-depth</a:t>
            </a:r>
          </a:p>
        </p:txBody>
      </p:sp>
      <p:sp>
        <p:nvSpPr>
          <p:cNvPr id="3" name="Content Placeholder 2"/>
          <p:cNvSpPr>
            <a:spLocks noGrp="1"/>
          </p:cNvSpPr>
          <p:nvPr>
            <p:ph idx="1"/>
          </p:nvPr>
        </p:nvSpPr>
        <p:spPr/>
        <p:txBody>
          <a:bodyPr>
            <a:normAutofit/>
          </a:bodyPr>
          <a:lstStyle/>
          <a:p>
            <a:pPr>
              <a:buNone/>
            </a:pPr>
            <a:r>
              <a:rPr lang="en-US" sz="2400" b="1" dirty="0">
                <a:latin typeface="Consolas" pitchFamily="49" charset="0"/>
                <a:cs typeface="Consolas" pitchFamily="49" charset="0"/>
              </a:rPr>
              <a:t>(define-</a:t>
            </a:r>
            <a:r>
              <a:rPr lang="en-US" sz="2400" b="1" dirty="0" err="1">
                <a:latin typeface="Consolas" pitchFamily="49" charset="0"/>
                <a:cs typeface="Consolas" pitchFamily="49" charset="0"/>
              </a:rPr>
              <a:t>struct</a:t>
            </a:r>
            <a:r>
              <a:rPr lang="en-US" sz="2400" b="1" dirty="0">
                <a:latin typeface="Consolas" pitchFamily="49" charset="0"/>
                <a:cs typeface="Consolas" pitchFamily="49" charset="0"/>
              </a:rPr>
              <a:t> </a:t>
            </a:r>
            <a:r>
              <a:rPr lang="en-US" sz="2400" b="1" dirty="0" err="1">
                <a:latin typeface="Consolas" pitchFamily="49" charset="0"/>
                <a:cs typeface="Consolas" pitchFamily="49" charset="0"/>
              </a:rPr>
              <a:t>bintree</a:t>
            </a:r>
            <a:r>
              <a:rPr lang="en-US" sz="2400" b="1" dirty="0">
                <a:latin typeface="Consolas" pitchFamily="49" charset="0"/>
                <a:cs typeface="Consolas" pitchFamily="49" charset="0"/>
              </a:rPr>
              <a:t> (left data right))</a:t>
            </a:r>
          </a:p>
          <a:p>
            <a:pPr>
              <a:buNone/>
            </a:pP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A </a:t>
            </a:r>
            <a:r>
              <a:rPr lang="en-US" sz="2400" b="1" dirty="0" err="1">
                <a:latin typeface="Consolas" pitchFamily="49" charset="0"/>
                <a:cs typeface="Consolas" pitchFamily="49" charset="0"/>
              </a:rPr>
              <a:t>BintreeOfX</a:t>
            </a:r>
            <a:r>
              <a:rPr lang="en-US" sz="2400" b="1" dirty="0">
                <a:latin typeface="Consolas" pitchFamily="49" charset="0"/>
                <a:cs typeface="Consolas" pitchFamily="49" charset="0"/>
              </a:rPr>
              <a:t> is either</a:t>
            </a:r>
          </a:p>
          <a:p>
            <a:pPr>
              <a:buNone/>
            </a:pPr>
            <a:r>
              <a:rPr lang="en-US" sz="2400" b="1" dirty="0">
                <a:latin typeface="Consolas" pitchFamily="49" charset="0"/>
                <a:cs typeface="Consolas" pitchFamily="49" charset="0"/>
              </a:rPr>
              <a:t>;; -- empty</a:t>
            </a:r>
          </a:p>
          <a:p>
            <a:pPr>
              <a:buNone/>
            </a:pPr>
            <a:r>
              <a:rPr lang="en-US" sz="2400" b="1" dirty="0">
                <a:latin typeface="Consolas" pitchFamily="49" charset="0"/>
                <a:cs typeface="Consolas" pitchFamily="49" charset="0"/>
              </a:rPr>
              <a:t>;; -- (make-</a:t>
            </a:r>
            <a:r>
              <a:rPr lang="en-US" sz="2400" b="1" dirty="0" err="1">
                <a:latin typeface="Consolas" pitchFamily="49" charset="0"/>
                <a:cs typeface="Consolas" pitchFamily="49" charset="0"/>
              </a:rPr>
              <a:t>bintree</a:t>
            </a:r>
            <a:r>
              <a:rPr lang="en-US" sz="2400" b="1" dirty="0">
                <a:latin typeface="Consolas" pitchFamily="49" charset="0"/>
                <a:cs typeface="Consolas" pitchFamily="49" charset="0"/>
              </a:rPr>
              <a:t> </a:t>
            </a:r>
            <a:r>
              <a:rPr lang="en-US" sz="2400" b="1" dirty="0" err="1">
                <a:latin typeface="Consolas" pitchFamily="49" charset="0"/>
                <a:cs typeface="Consolas" pitchFamily="49" charset="0"/>
              </a:rPr>
              <a:t>BintreeOfX</a:t>
            </a:r>
            <a:r>
              <a:rPr lang="en-US" sz="2400" b="1" dirty="0">
                <a:latin typeface="Consolas" pitchFamily="49" charset="0"/>
                <a:cs typeface="Consolas" pitchFamily="49" charset="0"/>
              </a:rPr>
              <a:t> X </a:t>
            </a:r>
            <a:r>
              <a:rPr lang="en-US" sz="2400" b="1" dirty="0" err="1">
                <a:latin typeface="Consolas" pitchFamily="49" charset="0"/>
                <a:cs typeface="Consolas" pitchFamily="49" charset="0"/>
              </a:rPr>
              <a:t>BintreeOfX</a:t>
            </a:r>
            <a:r>
              <a:rPr lang="en-US" sz="2400" b="1" dirty="0">
                <a:latin typeface="Consolas" pitchFamily="49" charset="0"/>
                <a:cs typeface="Consolas" pitchFamily="49" charset="0"/>
              </a:rPr>
              <a:t>)</a:t>
            </a:r>
          </a:p>
          <a:p>
            <a:pPr>
              <a:buNone/>
            </a:pPr>
            <a:endParaRPr lang="en-US" sz="2400"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E4A74525-021D-496D-B39D-9668564A137C}" type="slidenum">
              <a:rPr lang="en-US" smtClean="0"/>
              <a:t>30</a:t>
            </a:fld>
            <a:endParaRPr lang="en-US"/>
          </a:p>
        </p:txBody>
      </p:sp>
      <p:sp>
        <p:nvSpPr>
          <p:cNvPr id="4" name="Rectangle 3"/>
          <p:cNvSpPr/>
          <p:nvPr/>
        </p:nvSpPr>
        <p:spPr>
          <a:xfrm>
            <a:off x="4648200" y="4191000"/>
            <a:ext cx="3505200" cy="21336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r>
              <a:rPr lang="en-US" dirty="0">
                <a:solidFill>
                  <a:schemeClr val="tx1"/>
                </a:solidFill>
              </a:rPr>
              <a:t>A </a:t>
            </a:r>
            <a:r>
              <a:rPr lang="en-US" b="1" dirty="0" err="1">
                <a:solidFill>
                  <a:schemeClr val="tx1"/>
                </a:solidFill>
              </a:rPr>
              <a:t>BintreeOfX</a:t>
            </a:r>
            <a:r>
              <a:rPr lang="en-US" dirty="0">
                <a:solidFill>
                  <a:schemeClr val="tx1"/>
                </a:solidFill>
              </a:rPr>
              <a:t> is a binary tree with a value of type </a:t>
            </a:r>
            <a:r>
              <a:rPr lang="en-US" b="1" dirty="0">
                <a:solidFill>
                  <a:schemeClr val="tx1"/>
                </a:solidFill>
              </a:rPr>
              <a:t>X</a:t>
            </a:r>
            <a:r>
              <a:rPr lang="en-US" dirty="0">
                <a:solidFill>
                  <a:schemeClr val="tx1"/>
                </a:solidFill>
              </a:rPr>
              <a:t> in each of its nodes.  For example, you might have  </a:t>
            </a:r>
            <a:r>
              <a:rPr lang="en-US" b="1" dirty="0" err="1">
                <a:solidFill>
                  <a:schemeClr val="tx1"/>
                </a:solidFill>
              </a:rPr>
              <a:t>BintreeOfSardines</a:t>
            </a:r>
            <a:r>
              <a:rPr lang="en-US" dirty="0">
                <a:solidFill>
                  <a:schemeClr val="tx1"/>
                </a:solidFill>
              </a:rPr>
              <a:t>. This is, of course, a different notion of binary tree than we saw last week.  </a:t>
            </a:r>
          </a:p>
        </p:txBody>
      </p:sp>
    </p:spTree>
    <p:extLst>
      <p:ext uri="{BB962C8B-B14F-4D97-AF65-F5344CB8AC3E}">
        <p14:creationId xmlns:p14="http://schemas.microsoft.com/office/powerpoint/2010/main" val="2567560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 mark-depth (2)</a:t>
            </a:r>
          </a:p>
        </p:txBody>
      </p:sp>
      <p:sp>
        <p:nvSpPr>
          <p:cNvPr id="3" name="Content Placeholder 2"/>
          <p:cNvSpPr>
            <a:spLocks noGrp="1"/>
          </p:cNvSpPr>
          <p:nvPr>
            <p:ph idx="1"/>
          </p:nvPr>
        </p:nvSpPr>
        <p:spPr/>
        <p:txBody>
          <a:bodyPr>
            <a:normAutofit/>
          </a:bodyPr>
          <a:lstStyle/>
          <a:p>
            <a:pPr>
              <a:buNone/>
            </a:pP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mark-depth : </a:t>
            </a:r>
            <a:r>
              <a:rPr lang="en-US" sz="2400" b="1" dirty="0" err="1">
                <a:latin typeface="Consolas" pitchFamily="49" charset="0"/>
                <a:cs typeface="Consolas" pitchFamily="49" charset="0"/>
              </a:rPr>
              <a:t>BintreeOfX</a:t>
            </a:r>
            <a:r>
              <a:rPr lang="en-US" sz="2400" b="1" dirty="0">
                <a:latin typeface="Consolas" pitchFamily="49" charset="0"/>
                <a:cs typeface="Consolas" pitchFamily="49" charset="0"/>
              </a:rPr>
              <a:t> -&gt; </a:t>
            </a:r>
            <a:r>
              <a:rPr lang="en-US" sz="2400" b="1" dirty="0" err="1">
                <a:latin typeface="Consolas" pitchFamily="49" charset="0"/>
                <a:cs typeface="Consolas" pitchFamily="49" charset="0"/>
              </a:rPr>
              <a:t>BintreeOfNumber</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RETURNS: a </a:t>
            </a:r>
            <a:r>
              <a:rPr lang="en-US" sz="2400" b="1" dirty="0" err="1">
                <a:latin typeface="Consolas" pitchFamily="49" charset="0"/>
                <a:cs typeface="Consolas" pitchFamily="49" charset="0"/>
              </a:rPr>
              <a:t>bintree</a:t>
            </a:r>
            <a:r>
              <a:rPr lang="en-US" sz="2400" b="1" dirty="0">
                <a:latin typeface="Consolas" pitchFamily="49" charset="0"/>
                <a:cs typeface="Consolas" pitchFamily="49" charset="0"/>
              </a:rPr>
              <a:t> like the original, but</a:t>
            </a:r>
          </a:p>
          <a:p>
            <a:pPr>
              <a:buNone/>
            </a:pPr>
            <a:r>
              <a:rPr lang="en-US" sz="2400" b="1" dirty="0">
                <a:latin typeface="Consolas" pitchFamily="49" charset="0"/>
                <a:cs typeface="Consolas" pitchFamily="49" charset="0"/>
              </a:rPr>
              <a:t>;; with each node labeled by its depth</a:t>
            </a:r>
          </a:p>
        </p:txBody>
      </p:sp>
      <p:sp>
        <p:nvSpPr>
          <p:cNvPr id="4" name="Slide Number Placeholder 3"/>
          <p:cNvSpPr>
            <a:spLocks noGrp="1"/>
          </p:cNvSpPr>
          <p:nvPr>
            <p:ph type="sldNum" sz="quarter" idx="12"/>
          </p:nvPr>
        </p:nvSpPr>
        <p:spPr/>
        <p:txBody>
          <a:bodyPr/>
          <a:lstStyle/>
          <a:p>
            <a:fld id="{E4A74525-021D-496D-B39D-9668564A137C}" type="slidenum">
              <a:rPr lang="en-US" smtClean="0"/>
              <a:t>31</a:t>
            </a:fld>
            <a:endParaRPr lang="en-US"/>
          </a:p>
        </p:txBody>
      </p:sp>
    </p:spTree>
    <p:extLst>
      <p:ext uri="{BB962C8B-B14F-4D97-AF65-F5344CB8AC3E}">
        <p14:creationId xmlns:p14="http://schemas.microsoft.com/office/powerpoint/2010/main" val="10359588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4" name="Slide Number Placeholder 3"/>
          <p:cNvSpPr>
            <a:spLocks noGrp="1"/>
          </p:cNvSpPr>
          <p:nvPr>
            <p:ph type="sldNum" sz="quarter" idx="12"/>
          </p:nvPr>
        </p:nvSpPr>
        <p:spPr/>
        <p:txBody>
          <a:bodyPr/>
          <a:lstStyle/>
          <a:p>
            <a:fld id="{E4A74525-021D-496D-B39D-9668564A137C}" type="slidenum">
              <a:rPr lang="en-US" smtClean="0"/>
              <a:t>32</a:t>
            </a:fld>
            <a:endParaRPr lang="en-US"/>
          </a:p>
        </p:txBody>
      </p:sp>
      <p:grpSp>
        <p:nvGrpSpPr>
          <p:cNvPr id="34" name="Group 33"/>
          <p:cNvGrpSpPr/>
          <p:nvPr/>
        </p:nvGrpSpPr>
        <p:grpSpPr>
          <a:xfrm>
            <a:off x="4876800" y="1638300"/>
            <a:ext cx="3912348" cy="2895600"/>
            <a:chOff x="381000" y="1600200"/>
            <a:chExt cx="3912348" cy="2895600"/>
          </a:xfrm>
        </p:grpSpPr>
        <p:sp>
          <p:nvSpPr>
            <p:cNvPr id="35" name="Oval 34"/>
            <p:cNvSpPr/>
            <p:nvPr/>
          </p:nvSpPr>
          <p:spPr>
            <a:xfrm>
              <a:off x="457200" y="3695700"/>
              <a:ext cx="1219200" cy="762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a:t>
              </a:r>
            </a:p>
          </p:txBody>
        </p:sp>
        <p:sp>
          <p:nvSpPr>
            <p:cNvPr id="36" name="Oval 35"/>
            <p:cNvSpPr/>
            <p:nvPr/>
          </p:nvSpPr>
          <p:spPr>
            <a:xfrm>
              <a:off x="2209800" y="3695700"/>
              <a:ext cx="1219200" cy="762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a:t>
              </a:r>
            </a:p>
          </p:txBody>
        </p:sp>
        <p:grpSp>
          <p:nvGrpSpPr>
            <p:cNvPr id="37" name="Group 11"/>
            <p:cNvGrpSpPr/>
            <p:nvPr/>
          </p:nvGrpSpPr>
          <p:grpSpPr>
            <a:xfrm>
              <a:off x="1295400" y="2647950"/>
              <a:ext cx="2971800" cy="762000"/>
              <a:chOff x="1295400" y="2667000"/>
              <a:chExt cx="2971800" cy="762000"/>
            </a:xfrm>
          </p:grpSpPr>
          <p:sp>
            <p:nvSpPr>
              <p:cNvPr id="49" name="Oval 48"/>
              <p:cNvSpPr/>
              <p:nvPr/>
            </p:nvSpPr>
            <p:spPr>
              <a:xfrm>
                <a:off x="1295400" y="2667000"/>
                <a:ext cx="1219200" cy="762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a:t>
                </a:r>
              </a:p>
            </p:txBody>
          </p:sp>
          <p:sp>
            <p:nvSpPr>
              <p:cNvPr id="50" name="Oval 49"/>
              <p:cNvSpPr/>
              <p:nvPr/>
            </p:nvSpPr>
            <p:spPr>
              <a:xfrm>
                <a:off x="3048000" y="2667000"/>
                <a:ext cx="1219200" cy="762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a:t>
                </a:r>
              </a:p>
            </p:txBody>
          </p:sp>
        </p:grpSp>
        <p:sp>
          <p:nvSpPr>
            <p:cNvPr id="38" name="Oval 37"/>
            <p:cNvSpPr/>
            <p:nvPr/>
          </p:nvSpPr>
          <p:spPr>
            <a:xfrm>
              <a:off x="2171700" y="1600200"/>
              <a:ext cx="1219200" cy="762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0</a:t>
              </a:r>
            </a:p>
          </p:txBody>
        </p:sp>
        <p:cxnSp>
          <p:nvCxnSpPr>
            <p:cNvPr id="39" name="Straight Arrow Connector 38"/>
            <p:cNvCxnSpPr>
              <a:stCxn id="38" idx="3"/>
              <a:endCxn id="49" idx="0"/>
            </p:cNvCxnSpPr>
            <p:nvPr/>
          </p:nvCxnSpPr>
          <p:spPr>
            <a:xfrm rot="5400000">
              <a:off x="1928953" y="2226655"/>
              <a:ext cx="397342" cy="4452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8" idx="5"/>
              <a:endCxn id="50" idx="0"/>
            </p:cNvCxnSpPr>
            <p:nvPr/>
          </p:nvCxnSpPr>
          <p:spPr>
            <a:xfrm rot="16200000" flipH="1">
              <a:off x="3236305" y="2226655"/>
              <a:ext cx="397342" cy="4452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49" idx="3"/>
              <a:endCxn id="35" idx="0"/>
            </p:cNvCxnSpPr>
            <p:nvPr/>
          </p:nvCxnSpPr>
          <p:spPr>
            <a:xfrm rot="5400000">
              <a:off x="1071703" y="3293455"/>
              <a:ext cx="397342" cy="4071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50" idx="3"/>
              <a:endCxn id="36" idx="0"/>
            </p:cNvCxnSpPr>
            <p:nvPr/>
          </p:nvCxnSpPr>
          <p:spPr>
            <a:xfrm rot="5400000">
              <a:off x="2824303" y="3293455"/>
              <a:ext cx="397342" cy="4071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49" idx="5"/>
            </p:cNvCxnSpPr>
            <p:nvPr/>
          </p:nvCxnSpPr>
          <p:spPr>
            <a:xfrm rot="16200000" flipH="1">
              <a:off x="2360005" y="3274405"/>
              <a:ext cx="130642" cy="1785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rot="16200000" flipH="1">
              <a:off x="3300553" y="4319447"/>
              <a:ext cx="130642" cy="1785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rot="16200000" flipH="1">
              <a:off x="4138753" y="3252647"/>
              <a:ext cx="130642" cy="1785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rot="16200000" flipH="1">
              <a:off x="1471753" y="4319447"/>
              <a:ext cx="130642" cy="1785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rot="10800000" flipV="1">
              <a:off x="381000" y="4343400"/>
              <a:ext cx="304800" cy="1524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10800000" flipV="1">
              <a:off x="2057400" y="4343400"/>
              <a:ext cx="304800" cy="1524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51" name="Right Arrow 50"/>
          <p:cNvSpPr/>
          <p:nvPr/>
        </p:nvSpPr>
        <p:spPr>
          <a:xfrm>
            <a:off x="4572000" y="2843784"/>
            <a:ext cx="914400" cy="484632"/>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dirty="0">
              <a:solidFill>
                <a:schemeClr val="tx1"/>
              </a:solidFill>
            </a:endParaRPr>
          </a:p>
        </p:txBody>
      </p:sp>
      <p:grpSp>
        <p:nvGrpSpPr>
          <p:cNvPr id="69" name="Group 68"/>
          <p:cNvGrpSpPr/>
          <p:nvPr/>
        </p:nvGrpSpPr>
        <p:grpSpPr>
          <a:xfrm>
            <a:off x="381000" y="1638300"/>
            <a:ext cx="3962400" cy="2895600"/>
            <a:chOff x="381000" y="1600200"/>
            <a:chExt cx="3962400" cy="2895600"/>
          </a:xfrm>
        </p:grpSpPr>
        <p:sp>
          <p:nvSpPr>
            <p:cNvPr id="70" name="Oval 69"/>
            <p:cNvSpPr/>
            <p:nvPr/>
          </p:nvSpPr>
          <p:spPr>
            <a:xfrm>
              <a:off x="457200" y="3695700"/>
              <a:ext cx="1219200" cy="762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black"/>
                  </a:solidFill>
                </a:rPr>
                <a:t>"bar"</a:t>
              </a:r>
            </a:p>
          </p:txBody>
        </p:sp>
        <p:sp>
          <p:nvSpPr>
            <p:cNvPr id="71" name="Oval 70"/>
            <p:cNvSpPr/>
            <p:nvPr/>
          </p:nvSpPr>
          <p:spPr>
            <a:xfrm>
              <a:off x="2057400" y="3695700"/>
              <a:ext cx="1524000" cy="762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black"/>
                  </a:solidFill>
                </a:rPr>
                <a:t>"</a:t>
              </a:r>
              <a:r>
                <a:rPr lang="en-US" sz="2400" dirty="0" err="1">
                  <a:solidFill>
                    <a:prstClr val="black"/>
                  </a:solidFill>
                </a:rPr>
                <a:t>quux</a:t>
              </a:r>
              <a:r>
                <a:rPr lang="en-US" sz="2400" dirty="0">
                  <a:solidFill>
                    <a:prstClr val="black"/>
                  </a:solidFill>
                </a:rPr>
                <a:t>"</a:t>
              </a:r>
            </a:p>
          </p:txBody>
        </p:sp>
        <p:grpSp>
          <p:nvGrpSpPr>
            <p:cNvPr id="72" name="Group 11"/>
            <p:cNvGrpSpPr/>
            <p:nvPr/>
          </p:nvGrpSpPr>
          <p:grpSpPr>
            <a:xfrm>
              <a:off x="1295400" y="2647950"/>
              <a:ext cx="3048000" cy="762000"/>
              <a:chOff x="1295400" y="2667000"/>
              <a:chExt cx="3048000" cy="762000"/>
            </a:xfrm>
          </p:grpSpPr>
          <p:sp>
            <p:nvSpPr>
              <p:cNvPr id="84" name="Oval 83"/>
              <p:cNvSpPr/>
              <p:nvPr/>
            </p:nvSpPr>
            <p:spPr>
              <a:xfrm>
                <a:off x="1295400" y="2667000"/>
                <a:ext cx="1219200" cy="762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black"/>
                    </a:solidFill>
                  </a:rPr>
                  <a:t>"</a:t>
                </a:r>
                <a:r>
                  <a:rPr lang="en-US" sz="2400" dirty="0" err="1">
                    <a:solidFill>
                      <a:prstClr val="black"/>
                    </a:solidFill>
                  </a:rPr>
                  <a:t>foo</a:t>
                </a:r>
                <a:r>
                  <a:rPr lang="en-US" sz="2400" dirty="0">
                    <a:solidFill>
                      <a:prstClr val="black"/>
                    </a:solidFill>
                  </a:rPr>
                  <a:t>"</a:t>
                </a:r>
              </a:p>
            </p:txBody>
          </p:sp>
          <p:sp>
            <p:nvSpPr>
              <p:cNvPr id="85" name="Oval 84"/>
              <p:cNvSpPr/>
              <p:nvPr/>
            </p:nvSpPr>
            <p:spPr>
              <a:xfrm>
                <a:off x="2971800" y="2667000"/>
                <a:ext cx="1371600" cy="762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black"/>
                    </a:solidFill>
                  </a:rPr>
                  <a:t>"</a:t>
                </a:r>
                <a:r>
                  <a:rPr lang="en-US" sz="2400" dirty="0" err="1">
                    <a:solidFill>
                      <a:prstClr val="black"/>
                    </a:solidFill>
                  </a:rPr>
                  <a:t>frob</a:t>
                </a:r>
                <a:r>
                  <a:rPr lang="en-US" sz="2400" dirty="0">
                    <a:solidFill>
                      <a:prstClr val="black"/>
                    </a:solidFill>
                  </a:rPr>
                  <a:t>"</a:t>
                </a:r>
              </a:p>
            </p:txBody>
          </p:sp>
        </p:grpSp>
        <p:sp>
          <p:nvSpPr>
            <p:cNvPr id="73" name="Oval 72"/>
            <p:cNvSpPr/>
            <p:nvPr/>
          </p:nvSpPr>
          <p:spPr>
            <a:xfrm>
              <a:off x="2171700" y="1600200"/>
              <a:ext cx="1219200" cy="762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black"/>
                  </a:solidFill>
                </a:rPr>
                <a:t>"</a:t>
              </a:r>
              <a:r>
                <a:rPr lang="en-US" sz="2400" dirty="0" err="1">
                  <a:solidFill>
                    <a:prstClr val="black"/>
                  </a:solidFill>
                </a:rPr>
                <a:t>baz</a:t>
              </a:r>
              <a:r>
                <a:rPr lang="en-US" sz="2400" dirty="0">
                  <a:solidFill>
                    <a:prstClr val="black"/>
                  </a:solidFill>
                </a:rPr>
                <a:t>"</a:t>
              </a:r>
            </a:p>
          </p:txBody>
        </p:sp>
        <p:cxnSp>
          <p:nvCxnSpPr>
            <p:cNvPr id="74" name="Straight Arrow Connector 73"/>
            <p:cNvCxnSpPr>
              <a:stCxn id="73" idx="3"/>
              <a:endCxn id="84" idx="0"/>
            </p:cNvCxnSpPr>
            <p:nvPr/>
          </p:nvCxnSpPr>
          <p:spPr>
            <a:xfrm rot="5400000">
              <a:off x="1928953" y="2226655"/>
              <a:ext cx="397342" cy="4452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73" idx="5"/>
              <a:endCxn id="85" idx="0"/>
            </p:cNvCxnSpPr>
            <p:nvPr/>
          </p:nvCxnSpPr>
          <p:spPr>
            <a:xfrm>
              <a:off x="3212352" y="2250608"/>
              <a:ext cx="445248" cy="39734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84" idx="3"/>
              <a:endCxn id="70" idx="0"/>
            </p:cNvCxnSpPr>
            <p:nvPr/>
          </p:nvCxnSpPr>
          <p:spPr>
            <a:xfrm rot="5400000">
              <a:off x="1071703" y="3293455"/>
              <a:ext cx="397342" cy="4071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85" idx="3"/>
              <a:endCxn id="71" idx="0"/>
            </p:cNvCxnSpPr>
            <p:nvPr/>
          </p:nvCxnSpPr>
          <p:spPr>
            <a:xfrm flipH="1">
              <a:off x="2819400" y="3298358"/>
              <a:ext cx="353266" cy="39734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84" idx="5"/>
            </p:cNvCxnSpPr>
            <p:nvPr/>
          </p:nvCxnSpPr>
          <p:spPr>
            <a:xfrm rot="16200000" flipH="1">
              <a:off x="2360005" y="3274405"/>
              <a:ext cx="130642" cy="1785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rot="16200000" flipH="1">
              <a:off x="3300553" y="4319447"/>
              <a:ext cx="130642" cy="1785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rot="16200000" flipH="1">
              <a:off x="4138753" y="3252647"/>
              <a:ext cx="130642" cy="1785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rot="16200000" flipH="1">
              <a:off x="1471753" y="4319447"/>
              <a:ext cx="130642" cy="1785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rot="10800000" flipV="1">
              <a:off x="381000" y="4343400"/>
              <a:ext cx="304800" cy="1524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rot="10800000" flipV="1">
              <a:off x="2057400" y="4343400"/>
              <a:ext cx="304800" cy="1524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3" name="Rectangle 2"/>
          <p:cNvSpPr/>
          <p:nvPr/>
        </p:nvSpPr>
        <p:spPr>
          <a:xfrm>
            <a:off x="2362200" y="5334000"/>
            <a:ext cx="5029200" cy="11430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r>
              <a:rPr lang="en-US" dirty="0">
                <a:solidFill>
                  <a:schemeClr val="tx1"/>
                </a:solidFill>
              </a:rPr>
              <a:t>Here's an example of the argument and result of </a:t>
            </a:r>
            <a:r>
              <a:rPr lang="en-US" b="1" dirty="0">
                <a:solidFill>
                  <a:schemeClr val="tx1"/>
                </a:solidFill>
              </a:rPr>
              <a:t>mark-depth</a:t>
            </a:r>
            <a:r>
              <a:rPr lang="en-US" dirty="0">
                <a:solidFill>
                  <a:schemeClr val="tx1"/>
                </a:solidFill>
              </a:rPr>
              <a:t>.  The argument is a </a:t>
            </a:r>
            <a:r>
              <a:rPr lang="en-US" b="1" dirty="0" err="1">
                <a:solidFill>
                  <a:schemeClr val="tx1"/>
                </a:solidFill>
              </a:rPr>
              <a:t>BintreeOfString</a:t>
            </a:r>
            <a:r>
              <a:rPr lang="en-US" dirty="0">
                <a:solidFill>
                  <a:schemeClr val="tx1"/>
                </a:solidFill>
              </a:rPr>
              <a:t> and the result is a </a:t>
            </a:r>
            <a:r>
              <a:rPr lang="en-US" b="1" dirty="0" err="1">
                <a:solidFill>
                  <a:schemeClr val="tx1"/>
                </a:solidFill>
              </a:rPr>
              <a:t>BintreeOfNumber</a:t>
            </a:r>
            <a:r>
              <a:rPr lang="en-US" dirty="0">
                <a:solidFill>
                  <a:schemeClr val="tx1"/>
                </a:solidFill>
              </a:rPr>
              <a:t>, just like the contract says.</a:t>
            </a:r>
          </a:p>
        </p:txBody>
      </p:sp>
    </p:spTree>
    <p:extLst>
      <p:ext uri="{BB962C8B-B14F-4D97-AF65-F5344CB8AC3E}">
        <p14:creationId xmlns:p14="http://schemas.microsoft.com/office/powerpoint/2010/main" val="38393626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 for </a:t>
            </a:r>
            <a:r>
              <a:rPr lang="en-US" dirty="0" err="1"/>
              <a:t>BinTreeOfX</a:t>
            </a:r>
            <a:endParaRPr lang="en-US" dirty="0"/>
          </a:p>
        </p:txBody>
      </p:sp>
      <p:sp>
        <p:nvSpPr>
          <p:cNvPr id="3" name="Content Placeholder 2"/>
          <p:cNvSpPr>
            <a:spLocks noGrp="1"/>
          </p:cNvSpPr>
          <p:nvPr>
            <p:ph idx="1"/>
          </p:nvPr>
        </p:nvSpPr>
        <p:spPr>
          <a:xfrm>
            <a:off x="457200" y="1600200"/>
            <a:ext cx="8686800" cy="4525963"/>
          </a:xfrm>
        </p:spPr>
        <p:txBody>
          <a:bodyPr>
            <a:normAutofit/>
          </a:bodyPr>
          <a:lstStyle/>
          <a:p>
            <a:pPr>
              <a:buNone/>
            </a:pPr>
            <a:r>
              <a:rPr lang="en-US" sz="2400" b="1" dirty="0">
                <a:latin typeface="Consolas" pitchFamily="49" charset="0"/>
                <a:cs typeface="Consolas" pitchFamily="49" charset="0"/>
              </a:rPr>
              <a:t>(define (</a:t>
            </a:r>
            <a:r>
              <a:rPr lang="en-US" sz="2400" b="1" dirty="0" err="1">
                <a:latin typeface="Consolas" pitchFamily="49" charset="0"/>
                <a:cs typeface="Consolas" pitchFamily="49" charset="0"/>
              </a:rPr>
              <a:t>bintree</a:t>
            </a:r>
            <a:r>
              <a:rPr lang="en-US" sz="2400" b="1" dirty="0">
                <a:latin typeface="Consolas" pitchFamily="49" charset="0"/>
                <a:cs typeface="Consolas" pitchFamily="49" charset="0"/>
              </a:rPr>
              <a:t>-fn tree)</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[(empty? tree) ...]</a:t>
            </a:r>
          </a:p>
          <a:p>
            <a:pPr>
              <a:buNone/>
            </a:pPr>
            <a:r>
              <a:rPr lang="en-US" sz="2400" b="1" dirty="0">
                <a:latin typeface="Consolas" pitchFamily="49" charset="0"/>
                <a:cs typeface="Consolas" pitchFamily="49" charset="0"/>
              </a:rPr>
              <a:t>    [else (... </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bintree</a:t>
            </a:r>
            <a:r>
              <a:rPr lang="en-US" sz="2400" b="1" dirty="0">
                <a:latin typeface="Consolas" pitchFamily="49" charset="0"/>
                <a:cs typeface="Consolas" pitchFamily="49" charset="0"/>
              </a:rPr>
              <a:t>-fn (</a:t>
            </a:r>
            <a:r>
              <a:rPr lang="en-US" sz="2400" b="1" dirty="0" err="1">
                <a:latin typeface="Consolas" pitchFamily="49" charset="0"/>
                <a:cs typeface="Consolas" pitchFamily="49" charset="0"/>
              </a:rPr>
              <a:t>bintree</a:t>
            </a:r>
            <a:r>
              <a:rPr lang="en-US" sz="2400" b="1" dirty="0">
                <a:latin typeface="Consolas" pitchFamily="49" charset="0"/>
                <a:cs typeface="Consolas" pitchFamily="49" charset="0"/>
              </a:rPr>
              <a:t>-left tree))</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bintree</a:t>
            </a:r>
            <a:r>
              <a:rPr lang="en-US" sz="2400" b="1" dirty="0">
                <a:latin typeface="Consolas" pitchFamily="49" charset="0"/>
                <a:cs typeface="Consolas" pitchFamily="49" charset="0"/>
              </a:rPr>
              <a:t>-data tree)</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bintree</a:t>
            </a:r>
            <a:r>
              <a:rPr lang="en-US" sz="2400" b="1" dirty="0">
                <a:latin typeface="Consolas" pitchFamily="49" charset="0"/>
                <a:cs typeface="Consolas" pitchFamily="49" charset="0"/>
              </a:rPr>
              <a:t>-fn (</a:t>
            </a:r>
            <a:r>
              <a:rPr lang="en-US" sz="2400" b="1" dirty="0" err="1">
                <a:latin typeface="Consolas" pitchFamily="49" charset="0"/>
                <a:cs typeface="Consolas" pitchFamily="49" charset="0"/>
              </a:rPr>
              <a:t>bintree</a:t>
            </a:r>
            <a:r>
              <a:rPr lang="en-US" sz="2400" b="1" dirty="0">
                <a:latin typeface="Consolas" pitchFamily="49" charset="0"/>
                <a:cs typeface="Consolas" pitchFamily="49" charset="0"/>
              </a:rPr>
              <a:t>-right tree)))]))</a:t>
            </a:r>
          </a:p>
          <a:p>
            <a:pPr>
              <a:buNone/>
            </a:pPr>
            <a:endParaRPr lang="en-US" sz="2400"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E4A74525-021D-496D-B39D-9668564A137C}" type="slidenum">
              <a:rPr lang="en-US" smtClean="0"/>
              <a:t>33</a:t>
            </a:fld>
            <a:endParaRPr lang="en-US"/>
          </a:p>
        </p:txBody>
      </p:sp>
      <p:sp>
        <p:nvSpPr>
          <p:cNvPr id="4" name="Rectangle 3"/>
          <p:cNvSpPr/>
          <p:nvPr/>
        </p:nvSpPr>
        <p:spPr>
          <a:xfrm>
            <a:off x="5715000" y="1447800"/>
            <a:ext cx="2895600" cy="11430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r>
              <a:rPr lang="en-US" dirty="0">
                <a:solidFill>
                  <a:schemeClr val="tx1"/>
                </a:solidFill>
              </a:rPr>
              <a:t>If we follow the recipe for writing a template, this is what we get for </a:t>
            </a:r>
            <a:r>
              <a:rPr lang="en-US" b="1" dirty="0" err="1">
                <a:solidFill>
                  <a:schemeClr val="tx1"/>
                </a:solidFill>
              </a:rPr>
              <a:t>BintreeOfX</a:t>
            </a:r>
            <a:r>
              <a:rPr lang="en-US" dirty="0">
                <a:solidFill>
                  <a:schemeClr val="tx1"/>
                </a:solidFill>
              </a:rPr>
              <a:t>.</a:t>
            </a:r>
          </a:p>
        </p:txBody>
      </p:sp>
    </p:spTree>
    <p:extLst>
      <p:ext uri="{BB962C8B-B14F-4D97-AF65-F5344CB8AC3E}">
        <p14:creationId xmlns:p14="http://schemas.microsoft.com/office/powerpoint/2010/main" val="264661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Filling in the template</a:t>
            </a:r>
          </a:p>
        </p:txBody>
      </p:sp>
      <p:sp>
        <p:nvSpPr>
          <p:cNvPr id="3" name="Content Placeholder 2"/>
          <p:cNvSpPr>
            <a:spLocks noGrp="1"/>
          </p:cNvSpPr>
          <p:nvPr>
            <p:ph idx="1"/>
          </p:nvPr>
        </p:nvSpPr>
        <p:spPr>
          <a:xfrm>
            <a:off x="457200" y="1600200"/>
            <a:ext cx="8686800" cy="4525963"/>
          </a:xfrm>
        </p:spPr>
        <p:txBody>
          <a:bodyPr>
            <a:normAutofit/>
          </a:bodyPr>
          <a:lstStyle/>
          <a:p>
            <a:pPr>
              <a:buNone/>
            </a:pPr>
            <a:r>
              <a:rPr lang="en-US" sz="2400" b="1" dirty="0">
                <a:latin typeface="Consolas" pitchFamily="49" charset="0"/>
                <a:cs typeface="Consolas" pitchFamily="49" charset="0"/>
              </a:rPr>
              <a:t>(define (mark-depth tree)</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[(empty? tree) ...]</a:t>
            </a:r>
          </a:p>
          <a:p>
            <a:pPr>
              <a:buNone/>
            </a:pPr>
            <a:r>
              <a:rPr lang="en-US" sz="2400" b="1" dirty="0">
                <a:latin typeface="Consolas" pitchFamily="49" charset="0"/>
                <a:cs typeface="Consolas" pitchFamily="49" charset="0"/>
              </a:rPr>
              <a:t>    [else (make-</a:t>
            </a:r>
            <a:r>
              <a:rPr lang="en-US" sz="2400" b="1" dirty="0" err="1">
                <a:latin typeface="Consolas" pitchFamily="49" charset="0"/>
                <a:cs typeface="Consolas" pitchFamily="49" charset="0"/>
              </a:rPr>
              <a:t>bintree</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(mark-depth (</a:t>
            </a:r>
            <a:r>
              <a:rPr lang="en-US" sz="2400" b="1" dirty="0" err="1">
                <a:latin typeface="Consolas" pitchFamily="49" charset="0"/>
                <a:cs typeface="Consolas" pitchFamily="49" charset="0"/>
              </a:rPr>
              <a:t>bintree</a:t>
            </a:r>
            <a:r>
              <a:rPr lang="en-US" sz="2400" b="1" dirty="0">
                <a:latin typeface="Consolas" pitchFamily="49" charset="0"/>
                <a:cs typeface="Consolas" pitchFamily="49" charset="0"/>
              </a:rPr>
              <a:t>-left tree))</a:t>
            </a:r>
          </a:p>
          <a:p>
            <a:pPr>
              <a:buNone/>
            </a:pPr>
            <a:r>
              <a:rPr lang="en-US" sz="2400" b="1" dirty="0">
                <a:latin typeface="Consolas" pitchFamily="49" charset="0"/>
                <a:cs typeface="Consolas" pitchFamily="49" charset="0"/>
              </a:rPr>
              <a:t>           ...</a:t>
            </a:r>
          </a:p>
          <a:p>
            <a:pPr>
              <a:buNone/>
            </a:pPr>
            <a:r>
              <a:rPr lang="en-US" sz="2400" b="1" dirty="0">
                <a:latin typeface="Consolas" pitchFamily="49" charset="0"/>
                <a:cs typeface="Consolas" pitchFamily="49" charset="0"/>
              </a:rPr>
              <a:t>           (mark-depth (</a:t>
            </a:r>
            <a:r>
              <a:rPr lang="en-US" sz="2400" b="1" dirty="0" err="1">
                <a:latin typeface="Consolas" pitchFamily="49" charset="0"/>
                <a:cs typeface="Consolas" pitchFamily="49" charset="0"/>
              </a:rPr>
              <a:t>bintree</a:t>
            </a:r>
            <a:r>
              <a:rPr lang="en-US" sz="2400" b="1" dirty="0">
                <a:latin typeface="Consolas" pitchFamily="49" charset="0"/>
                <a:cs typeface="Consolas" pitchFamily="49" charset="0"/>
              </a:rPr>
              <a:t>-right tree)))]))</a:t>
            </a:r>
          </a:p>
          <a:p>
            <a:pPr>
              <a:buNone/>
            </a:pPr>
            <a:endParaRPr lang="en-US" sz="2400"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E4A74525-021D-496D-B39D-9668564A137C}" type="slidenum">
              <a:rPr lang="en-US" smtClean="0"/>
              <a:t>34</a:t>
            </a:fld>
            <a:endParaRPr lang="en-US"/>
          </a:p>
        </p:txBody>
      </p:sp>
      <p:sp>
        <p:nvSpPr>
          <p:cNvPr id="4" name="Rectangle 3"/>
          <p:cNvSpPr/>
          <p:nvPr/>
        </p:nvSpPr>
        <p:spPr>
          <a:xfrm>
            <a:off x="2743200" y="5257800"/>
            <a:ext cx="4572000" cy="914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solidFill>
                  <a:schemeClr val="tx1"/>
                </a:solidFill>
              </a:rPr>
              <a:t>But how do we know the depth?</a:t>
            </a:r>
          </a:p>
        </p:txBody>
      </p:sp>
      <p:sp>
        <p:nvSpPr>
          <p:cNvPr id="7" name="Freeform 6"/>
          <p:cNvSpPr/>
          <p:nvPr/>
        </p:nvSpPr>
        <p:spPr>
          <a:xfrm>
            <a:off x="669236" y="3979412"/>
            <a:ext cx="2073964" cy="1746831"/>
          </a:xfrm>
          <a:custGeom>
            <a:avLst/>
            <a:gdLst>
              <a:gd name="connsiteX0" fmla="*/ 2073964 w 2073964"/>
              <a:gd name="connsiteY0" fmla="*/ 1746831 h 1746831"/>
              <a:gd name="connsiteX1" fmla="*/ 5321 w 2073964"/>
              <a:gd name="connsiteY1" fmla="*/ 157873 h 1746831"/>
              <a:gd name="connsiteX2" fmla="*/ 1594279 w 2073964"/>
              <a:gd name="connsiteY2" fmla="*/ 142883 h 1746831"/>
            </a:gdLst>
            <a:ahLst/>
            <a:cxnLst>
              <a:cxn ang="0">
                <a:pos x="connsiteX0" y="connsiteY0"/>
              </a:cxn>
              <a:cxn ang="0">
                <a:pos x="connsiteX1" y="connsiteY1"/>
              </a:cxn>
              <a:cxn ang="0">
                <a:pos x="connsiteX2" y="connsiteY2"/>
              </a:cxn>
            </a:cxnLst>
            <a:rect l="l" t="t" r="r" b="b"/>
            <a:pathLst>
              <a:path w="2073964" h="1746831">
                <a:moveTo>
                  <a:pt x="2073964" y="1746831"/>
                </a:moveTo>
                <a:cubicBezTo>
                  <a:pt x="1079616" y="1086014"/>
                  <a:pt x="85268" y="425198"/>
                  <a:pt x="5321" y="157873"/>
                </a:cubicBezTo>
                <a:cubicBezTo>
                  <a:pt x="-74627" y="-109452"/>
                  <a:pt x="759826" y="16715"/>
                  <a:pt x="1594279" y="142883"/>
                </a:cubicBezTo>
              </a:path>
            </a:pathLst>
          </a:custGeom>
          <a:noFill/>
          <a:ln w="12700">
            <a:solidFill>
              <a:schemeClr val="tx1"/>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68244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 let's add a context argument</a:t>
            </a:r>
          </a:p>
        </p:txBody>
      </p:sp>
      <p:sp>
        <p:nvSpPr>
          <p:cNvPr id="3" name="Content Placeholder 2"/>
          <p:cNvSpPr>
            <a:spLocks noGrp="1"/>
          </p:cNvSpPr>
          <p:nvPr>
            <p:ph idx="1"/>
          </p:nvPr>
        </p:nvSpPr>
        <p:spPr>
          <a:xfrm>
            <a:off x="0" y="1600200"/>
            <a:ext cx="9144000" cy="4525963"/>
          </a:xfrm>
        </p:spPr>
        <p:txBody>
          <a:bodyPr>
            <a:noAutofit/>
          </a:bodyPr>
          <a:lstStyle/>
          <a:p>
            <a:pPr marL="0" indent="0">
              <a:buNone/>
            </a:pPr>
            <a:r>
              <a:rPr lang="en-US" sz="1800" b="1" dirty="0">
                <a:latin typeface="Consolas" pitchFamily="49" charset="0"/>
                <a:cs typeface="Consolas" pitchFamily="49" charset="0"/>
              </a:rPr>
              <a:t>;; mark-subtree : </a:t>
            </a:r>
            <a:r>
              <a:rPr lang="en-US" sz="1800" b="1" dirty="0" err="1">
                <a:latin typeface="Consolas" pitchFamily="49" charset="0"/>
                <a:cs typeface="Consolas" pitchFamily="49" charset="0"/>
              </a:rPr>
              <a:t>BinTreeOfX</a:t>
            </a:r>
            <a:r>
              <a:rPr lang="en-US" sz="1800" b="1" dirty="0">
                <a:latin typeface="Consolas" pitchFamily="49" charset="0"/>
                <a:cs typeface="Consolas" pitchFamily="49" charset="0"/>
              </a:rPr>
              <a:t> </a:t>
            </a:r>
            <a:r>
              <a:rPr lang="en-US" sz="1800" b="1" dirty="0" err="1">
                <a:latin typeface="Consolas" pitchFamily="49" charset="0"/>
                <a:cs typeface="Consolas" pitchFamily="49" charset="0"/>
              </a:rPr>
              <a:t>NonNegInt</a:t>
            </a:r>
            <a:r>
              <a:rPr lang="en-US" sz="1800" b="1" dirty="0">
                <a:latin typeface="Consolas" pitchFamily="49" charset="0"/>
                <a:cs typeface="Consolas" pitchFamily="49" charset="0"/>
              </a:rPr>
              <a:t>-&gt; </a:t>
            </a:r>
            <a:r>
              <a:rPr lang="en-US" sz="1800" b="1" dirty="0" err="1">
                <a:latin typeface="Consolas" pitchFamily="49" charset="0"/>
                <a:cs typeface="Consolas" pitchFamily="49" charset="0"/>
              </a:rPr>
              <a:t>BinTreeOfNumber</a:t>
            </a:r>
            <a:endParaRPr lang="en-US" sz="1800" b="1" dirty="0">
              <a:latin typeface="Consolas" pitchFamily="49" charset="0"/>
              <a:cs typeface="Consolas" pitchFamily="49" charset="0"/>
            </a:endParaRPr>
          </a:p>
          <a:p>
            <a:pPr marL="0" indent="0">
              <a:buNone/>
            </a:pPr>
            <a:r>
              <a:rPr lang="en-US" sz="1800" b="1" dirty="0">
                <a:latin typeface="Consolas" pitchFamily="49" charset="0"/>
                <a:cs typeface="Consolas" pitchFamily="49" charset="0"/>
              </a:rPr>
              <a:t>;; GIVEN: a subtree </a:t>
            </a:r>
            <a:r>
              <a:rPr lang="en-US" sz="1800" b="1" dirty="0" err="1">
                <a:latin typeface="Consolas" pitchFamily="49" charset="0"/>
                <a:cs typeface="Consolas" pitchFamily="49" charset="0"/>
              </a:rPr>
              <a:t>stree</a:t>
            </a:r>
            <a:r>
              <a:rPr lang="en-US" sz="1800" b="1" dirty="0">
                <a:latin typeface="Consolas" pitchFamily="49" charset="0"/>
                <a:cs typeface="Consolas" pitchFamily="49" charset="0"/>
              </a:rPr>
              <a:t> of some tree, and a non-</a:t>
            </a:r>
            <a:r>
              <a:rPr lang="en-US" sz="1800" b="1" dirty="0" err="1">
                <a:latin typeface="Consolas" pitchFamily="49" charset="0"/>
                <a:cs typeface="Consolas" pitchFamily="49" charset="0"/>
              </a:rPr>
              <a:t>neg</a:t>
            </a:r>
            <a:r>
              <a:rPr lang="en-US" sz="1800" b="1" dirty="0">
                <a:latin typeface="Consolas" pitchFamily="49" charset="0"/>
                <a:cs typeface="Consolas" pitchFamily="49" charset="0"/>
              </a:rPr>
              <a:t> </a:t>
            </a:r>
            <a:r>
              <a:rPr lang="en-US" sz="1800" b="1" dirty="0" err="1">
                <a:latin typeface="Consolas" pitchFamily="49" charset="0"/>
                <a:cs typeface="Consolas" pitchFamily="49" charset="0"/>
              </a:rPr>
              <a:t>int</a:t>
            </a:r>
            <a:r>
              <a:rPr lang="en-US" sz="1800" b="1" dirty="0">
                <a:latin typeface="Consolas" pitchFamily="49" charset="0"/>
                <a:cs typeface="Consolas" pitchFamily="49" charset="0"/>
              </a:rPr>
              <a:t> n </a:t>
            </a:r>
          </a:p>
          <a:p>
            <a:pPr marL="0" indent="0">
              <a:buNone/>
            </a:pPr>
            <a:r>
              <a:rPr lang="en-US" sz="1800" b="1" dirty="0">
                <a:latin typeface="Consolas" pitchFamily="49" charset="0"/>
                <a:cs typeface="Consolas" pitchFamily="49" charset="0"/>
              </a:rPr>
              <a:t>;; </a:t>
            </a:r>
            <a:r>
              <a:rPr lang="en-US" sz="1800" b="1" dirty="0">
                <a:solidFill>
                  <a:schemeClr val="accent3">
                    <a:lumMod val="75000"/>
                  </a:schemeClr>
                </a:solidFill>
                <a:latin typeface="Consolas" pitchFamily="49" charset="0"/>
                <a:cs typeface="Consolas" pitchFamily="49" charset="0"/>
              </a:rPr>
              <a:t>WHERE: the </a:t>
            </a:r>
            <a:r>
              <a:rPr lang="en-US" sz="1800" b="1" dirty="0" err="1">
                <a:solidFill>
                  <a:schemeClr val="accent3">
                    <a:lumMod val="75000"/>
                  </a:schemeClr>
                </a:solidFill>
                <a:latin typeface="Consolas" pitchFamily="49" charset="0"/>
                <a:cs typeface="Consolas" pitchFamily="49" charset="0"/>
              </a:rPr>
              <a:t>subtree</a:t>
            </a:r>
            <a:r>
              <a:rPr lang="en-US" sz="1800" b="1" dirty="0">
                <a:solidFill>
                  <a:schemeClr val="accent3">
                    <a:lumMod val="75000"/>
                  </a:schemeClr>
                </a:solidFill>
                <a:latin typeface="Consolas" pitchFamily="49" charset="0"/>
                <a:cs typeface="Consolas" pitchFamily="49" charset="0"/>
              </a:rPr>
              <a:t> occurs at depth n in the tree</a:t>
            </a:r>
          </a:p>
          <a:p>
            <a:pPr marL="0" indent="0">
              <a:buNone/>
            </a:pPr>
            <a:r>
              <a:rPr lang="en-US" sz="1800" b="1" dirty="0">
                <a:latin typeface="Consolas" pitchFamily="49" charset="0"/>
                <a:cs typeface="Consolas" pitchFamily="49" charset="0"/>
              </a:rPr>
              <a:t>;; RETURNS: a tree the same shape as </a:t>
            </a:r>
            <a:r>
              <a:rPr lang="en-US" sz="1800" b="1" dirty="0" err="1">
                <a:latin typeface="Consolas" pitchFamily="49" charset="0"/>
                <a:cs typeface="Consolas" pitchFamily="49" charset="0"/>
              </a:rPr>
              <a:t>stree</a:t>
            </a:r>
            <a:r>
              <a:rPr lang="en-US" sz="1800" b="1" dirty="0">
                <a:latin typeface="Consolas" pitchFamily="49" charset="0"/>
                <a:cs typeface="Consolas" pitchFamily="49" charset="0"/>
              </a:rPr>
              <a:t>, but in which </a:t>
            </a:r>
          </a:p>
          <a:p>
            <a:pPr marL="0" indent="0">
              <a:buNone/>
            </a:pPr>
            <a:r>
              <a:rPr lang="en-US" sz="1800" b="1" dirty="0">
                <a:latin typeface="Consolas" pitchFamily="49" charset="0"/>
                <a:cs typeface="Consolas" pitchFamily="49" charset="0"/>
              </a:rPr>
              <a:t>;; each node is marked with its distance from the top of the tree</a:t>
            </a:r>
          </a:p>
          <a:p>
            <a:pPr marL="0" indent="0">
              <a:buNone/>
            </a:pPr>
            <a:r>
              <a:rPr lang="en-US" sz="1800" b="1" dirty="0">
                <a:latin typeface="Consolas" pitchFamily="49" charset="0"/>
                <a:cs typeface="Consolas" pitchFamily="49" charset="0"/>
              </a:rPr>
              <a:t>;; STRATEGY: Use template for </a:t>
            </a:r>
            <a:r>
              <a:rPr lang="en-US" sz="1800" b="1" dirty="0" err="1">
                <a:latin typeface="Consolas" pitchFamily="49" charset="0"/>
                <a:cs typeface="Consolas" pitchFamily="49" charset="0"/>
              </a:rPr>
              <a:t>BinTreeOfX</a:t>
            </a:r>
            <a:r>
              <a:rPr lang="en-US" sz="1800" b="1" dirty="0">
                <a:latin typeface="Consolas" pitchFamily="49" charset="0"/>
                <a:cs typeface="Consolas" pitchFamily="49" charset="0"/>
              </a:rPr>
              <a:t> on </a:t>
            </a:r>
            <a:r>
              <a:rPr lang="en-US" sz="1800" b="1" dirty="0" err="1">
                <a:latin typeface="Consolas" pitchFamily="49" charset="0"/>
                <a:cs typeface="Consolas" pitchFamily="49" charset="0"/>
              </a:rPr>
              <a:t>stree</a:t>
            </a:r>
            <a:endParaRPr lang="en-US" sz="1800" b="1" dirty="0">
              <a:latin typeface="Consolas" pitchFamily="49" charset="0"/>
              <a:cs typeface="Consolas" pitchFamily="49" charset="0"/>
            </a:endParaRPr>
          </a:p>
          <a:p>
            <a:pPr marL="0" indent="0">
              <a:buNone/>
            </a:pPr>
            <a:r>
              <a:rPr lang="en-US" sz="1800" b="1" dirty="0">
                <a:latin typeface="Consolas" pitchFamily="49" charset="0"/>
                <a:cs typeface="Consolas" pitchFamily="49" charset="0"/>
              </a:rPr>
              <a:t>(define (mark-</a:t>
            </a:r>
            <a:r>
              <a:rPr lang="en-US" sz="1800" b="1" dirty="0" err="1">
                <a:latin typeface="Consolas" pitchFamily="49" charset="0"/>
                <a:cs typeface="Consolas" pitchFamily="49" charset="0"/>
              </a:rPr>
              <a:t>subtree</a:t>
            </a:r>
            <a:r>
              <a:rPr lang="en-US" sz="1800" b="1" dirty="0">
                <a:latin typeface="Consolas" pitchFamily="49" charset="0"/>
                <a:cs typeface="Consolas" pitchFamily="49" charset="0"/>
              </a:rPr>
              <a:t> </a:t>
            </a:r>
            <a:r>
              <a:rPr lang="en-US" sz="1800" b="1" dirty="0" err="1">
                <a:latin typeface="Consolas" pitchFamily="49" charset="0"/>
                <a:cs typeface="Consolas" pitchFamily="49" charset="0"/>
              </a:rPr>
              <a:t>stree</a:t>
            </a:r>
            <a:r>
              <a:rPr lang="en-US" sz="1800" b="1" dirty="0">
                <a:latin typeface="Consolas" pitchFamily="49" charset="0"/>
                <a:cs typeface="Consolas" pitchFamily="49" charset="0"/>
              </a:rPr>
              <a:t> n)</a:t>
            </a:r>
          </a:p>
          <a:p>
            <a:pPr marL="0" indent="0">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cond</a:t>
            </a:r>
            <a:endParaRPr lang="en-US" sz="1800" b="1" dirty="0">
              <a:latin typeface="Consolas" pitchFamily="49" charset="0"/>
              <a:cs typeface="Consolas" pitchFamily="49" charset="0"/>
            </a:endParaRPr>
          </a:p>
          <a:p>
            <a:pPr marL="0" indent="0">
              <a:buNone/>
            </a:pPr>
            <a:r>
              <a:rPr lang="en-US" sz="1800" b="1" dirty="0">
                <a:latin typeface="Consolas" pitchFamily="49" charset="0"/>
                <a:cs typeface="Consolas" pitchFamily="49" charset="0"/>
              </a:rPr>
              <a:t>    [(empty? </a:t>
            </a:r>
            <a:r>
              <a:rPr lang="en-US" sz="1800" b="1" dirty="0" err="1">
                <a:latin typeface="Consolas" pitchFamily="49" charset="0"/>
                <a:cs typeface="Consolas" pitchFamily="49" charset="0"/>
              </a:rPr>
              <a:t>stree</a:t>
            </a:r>
            <a:r>
              <a:rPr lang="en-US" sz="1800" b="1" dirty="0">
                <a:latin typeface="Consolas" pitchFamily="49" charset="0"/>
                <a:cs typeface="Consolas" pitchFamily="49" charset="0"/>
              </a:rPr>
              <a:t>) empty]</a:t>
            </a:r>
          </a:p>
          <a:p>
            <a:pPr marL="0" indent="0">
              <a:buNone/>
            </a:pPr>
            <a:r>
              <a:rPr lang="en-US" sz="1800" b="1" dirty="0">
                <a:latin typeface="Consolas" pitchFamily="49" charset="0"/>
                <a:cs typeface="Consolas" pitchFamily="49" charset="0"/>
              </a:rPr>
              <a:t>    [else (make-</a:t>
            </a:r>
            <a:r>
              <a:rPr lang="en-US" sz="1800" b="1" dirty="0" err="1">
                <a:latin typeface="Consolas" pitchFamily="49" charset="0"/>
                <a:cs typeface="Consolas" pitchFamily="49" charset="0"/>
              </a:rPr>
              <a:t>bintree</a:t>
            </a:r>
            <a:endParaRPr lang="en-US" sz="1800" b="1" dirty="0">
              <a:latin typeface="Consolas" pitchFamily="49" charset="0"/>
              <a:cs typeface="Consolas" pitchFamily="49" charset="0"/>
            </a:endParaRPr>
          </a:p>
          <a:p>
            <a:pPr marL="0" indent="0">
              <a:buNone/>
            </a:pPr>
            <a:r>
              <a:rPr lang="en-US" sz="1800" b="1" dirty="0">
                <a:latin typeface="Consolas" pitchFamily="49" charset="0"/>
                <a:cs typeface="Consolas" pitchFamily="49" charset="0"/>
              </a:rPr>
              <a:t>            (mark-</a:t>
            </a:r>
            <a:r>
              <a:rPr lang="en-US" sz="1800" b="1" dirty="0" err="1">
                <a:latin typeface="Consolas" pitchFamily="49" charset="0"/>
                <a:cs typeface="Consolas" pitchFamily="49" charset="0"/>
              </a:rPr>
              <a:t>subtree</a:t>
            </a:r>
            <a:r>
              <a:rPr lang="en-US" sz="1800" b="1" dirty="0">
                <a:latin typeface="Consolas" pitchFamily="49" charset="0"/>
                <a:cs typeface="Consolas" pitchFamily="49" charset="0"/>
              </a:rPr>
              <a:t> (</a:t>
            </a:r>
            <a:r>
              <a:rPr lang="en-US" sz="1800" b="1" dirty="0" err="1">
                <a:latin typeface="Consolas" pitchFamily="49" charset="0"/>
                <a:cs typeface="Consolas" pitchFamily="49" charset="0"/>
              </a:rPr>
              <a:t>bintree</a:t>
            </a:r>
            <a:r>
              <a:rPr lang="en-US" sz="1800" b="1" dirty="0">
                <a:latin typeface="Consolas" pitchFamily="49" charset="0"/>
                <a:cs typeface="Consolas" pitchFamily="49" charset="0"/>
              </a:rPr>
              <a:t>-left </a:t>
            </a:r>
            <a:r>
              <a:rPr lang="en-US" sz="1800" b="1" dirty="0" err="1">
                <a:latin typeface="Consolas" pitchFamily="49" charset="0"/>
                <a:cs typeface="Consolas" pitchFamily="49" charset="0"/>
              </a:rPr>
              <a:t>stree</a:t>
            </a:r>
            <a:r>
              <a:rPr lang="en-US" sz="1800" b="1" dirty="0">
                <a:latin typeface="Consolas" pitchFamily="49" charset="0"/>
                <a:cs typeface="Consolas" pitchFamily="49" charset="0"/>
              </a:rPr>
              <a:t>) (+ n 1))</a:t>
            </a:r>
          </a:p>
          <a:p>
            <a:pPr marL="0" indent="0">
              <a:buNone/>
            </a:pPr>
            <a:r>
              <a:rPr lang="en-US" sz="1800" b="1" dirty="0">
                <a:latin typeface="Consolas" pitchFamily="49" charset="0"/>
                <a:cs typeface="Consolas" pitchFamily="49" charset="0"/>
              </a:rPr>
              <a:t>            n</a:t>
            </a:r>
          </a:p>
          <a:p>
            <a:pPr marL="0" indent="0">
              <a:buNone/>
            </a:pPr>
            <a:r>
              <a:rPr lang="en-US" sz="1800" b="1" dirty="0">
                <a:latin typeface="Consolas" pitchFamily="49" charset="0"/>
                <a:cs typeface="Consolas" pitchFamily="49" charset="0"/>
              </a:rPr>
              <a:t>            (mark-</a:t>
            </a:r>
            <a:r>
              <a:rPr lang="en-US" sz="1800" b="1" dirty="0" err="1">
                <a:latin typeface="Consolas" pitchFamily="49" charset="0"/>
                <a:cs typeface="Consolas" pitchFamily="49" charset="0"/>
              </a:rPr>
              <a:t>subtree</a:t>
            </a:r>
            <a:r>
              <a:rPr lang="en-US" sz="1800" b="1" dirty="0">
                <a:latin typeface="Consolas" pitchFamily="49" charset="0"/>
                <a:cs typeface="Consolas" pitchFamily="49" charset="0"/>
              </a:rPr>
              <a:t> (</a:t>
            </a:r>
            <a:r>
              <a:rPr lang="en-US" sz="1800" b="1" dirty="0" err="1">
                <a:latin typeface="Consolas" pitchFamily="49" charset="0"/>
                <a:cs typeface="Consolas" pitchFamily="49" charset="0"/>
              </a:rPr>
              <a:t>bintree</a:t>
            </a:r>
            <a:r>
              <a:rPr lang="en-US" sz="1800" b="1" dirty="0">
                <a:latin typeface="Consolas" pitchFamily="49" charset="0"/>
                <a:cs typeface="Consolas" pitchFamily="49" charset="0"/>
              </a:rPr>
              <a:t>-right </a:t>
            </a:r>
            <a:r>
              <a:rPr lang="en-US" sz="1800" b="1" dirty="0" err="1">
                <a:latin typeface="Consolas" pitchFamily="49" charset="0"/>
                <a:cs typeface="Consolas" pitchFamily="49" charset="0"/>
              </a:rPr>
              <a:t>stree</a:t>
            </a:r>
            <a:r>
              <a:rPr lang="en-US" sz="1800" b="1" dirty="0">
                <a:latin typeface="Consolas" pitchFamily="49" charset="0"/>
                <a:cs typeface="Consolas" pitchFamily="49" charset="0"/>
              </a:rPr>
              <a:t>) (+ n 1)))]))</a:t>
            </a:r>
          </a:p>
        </p:txBody>
      </p:sp>
      <p:sp>
        <p:nvSpPr>
          <p:cNvPr id="6" name="Slide Number Placeholder 5"/>
          <p:cNvSpPr>
            <a:spLocks noGrp="1"/>
          </p:cNvSpPr>
          <p:nvPr>
            <p:ph type="sldNum" sz="quarter" idx="12"/>
          </p:nvPr>
        </p:nvSpPr>
        <p:spPr/>
        <p:txBody>
          <a:bodyPr/>
          <a:lstStyle/>
          <a:p>
            <a:fld id="{9F4492BD-6A9C-48FC-AC76-0B4FE11194A1}" type="slidenum">
              <a:rPr lang="en-US" smtClean="0">
                <a:solidFill>
                  <a:prstClr val="black">
                    <a:tint val="75000"/>
                  </a:prstClr>
                </a:solidFill>
              </a:rPr>
              <a:pPr/>
              <a:t>35</a:t>
            </a:fld>
            <a:endParaRPr lang="en-US">
              <a:solidFill>
                <a:prstClr val="black">
                  <a:tint val="75000"/>
                </a:prstClr>
              </a:solidFill>
            </a:endParaRPr>
          </a:p>
        </p:txBody>
      </p:sp>
      <p:sp>
        <p:nvSpPr>
          <p:cNvPr id="4" name="Rectangle 3"/>
          <p:cNvSpPr/>
          <p:nvPr/>
        </p:nvSpPr>
        <p:spPr>
          <a:xfrm>
            <a:off x="7033260" y="1630363"/>
            <a:ext cx="19050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The invariant tells us where we are in the whole tree</a:t>
            </a:r>
          </a:p>
        </p:txBody>
      </p:sp>
      <p:sp>
        <p:nvSpPr>
          <p:cNvPr id="5" name="Rectangle 4"/>
          <p:cNvSpPr/>
          <p:nvPr/>
        </p:nvSpPr>
        <p:spPr>
          <a:xfrm>
            <a:off x="6499860" y="3733800"/>
            <a:ext cx="2438400" cy="11430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The RETURNS clause tells us how our answer fits into the original problem.</a:t>
            </a:r>
          </a:p>
        </p:txBody>
      </p:sp>
      <p:cxnSp>
        <p:nvCxnSpPr>
          <p:cNvPr id="7" name="Straight Arrow Connector 6"/>
          <p:cNvCxnSpPr/>
          <p:nvPr/>
        </p:nvCxnSpPr>
        <p:spPr>
          <a:xfrm flipH="1" flipV="1">
            <a:off x="6781800" y="3276600"/>
            <a:ext cx="937260" cy="4572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5181600" y="2895600"/>
            <a:ext cx="3200400" cy="381000"/>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1" name="Rounded Rectangle 10"/>
          <p:cNvSpPr/>
          <p:nvPr/>
        </p:nvSpPr>
        <p:spPr>
          <a:xfrm>
            <a:off x="5943600" y="4876800"/>
            <a:ext cx="914400" cy="381000"/>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2" name="Rounded Rectangle 11"/>
          <p:cNvSpPr/>
          <p:nvPr/>
        </p:nvSpPr>
        <p:spPr>
          <a:xfrm>
            <a:off x="6105144" y="5562600"/>
            <a:ext cx="914400" cy="381000"/>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3" name="Rectangle 12"/>
          <p:cNvSpPr/>
          <p:nvPr/>
        </p:nvSpPr>
        <p:spPr>
          <a:xfrm>
            <a:off x="1676400" y="5943600"/>
            <a:ext cx="36576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If </a:t>
            </a:r>
            <a:r>
              <a:rPr lang="en-US" b="1" dirty="0" err="1">
                <a:solidFill>
                  <a:schemeClr val="tx1"/>
                </a:solidFill>
              </a:rPr>
              <a:t>stree</a:t>
            </a:r>
            <a:r>
              <a:rPr lang="en-US" dirty="0">
                <a:solidFill>
                  <a:schemeClr val="tx1"/>
                </a:solidFill>
              </a:rPr>
              <a:t> is at depth </a:t>
            </a:r>
            <a:r>
              <a:rPr lang="en-US" b="1" dirty="0">
                <a:solidFill>
                  <a:schemeClr val="tx1"/>
                </a:solidFill>
              </a:rPr>
              <a:t>n</a:t>
            </a:r>
            <a:r>
              <a:rPr lang="en-US" dirty="0">
                <a:solidFill>
                  <a:schemeClr val="tx1"/>
                </a:solidFill>
              </a:rPr>
              <a:t>, then its sons are depth </a:t>
            </a:r>
            <a:r>
              <a:rPr lang="en-US" b="1" dirty="0">
                <a:solidFill>
                  <a:schemeClr val="tx1"/>
                </a:solidFill>
              </a:rPr>
              <a:t>n+1</a:t>
            </a:r>
            <a:r>
              <a:rPr lang="en-US" dirty="0">
                <a:solidFill>
                  <a:schemeClr val="tx1"/>
                </a:solidFill>
              </a:rPr>
              <a:t>.  So the WHERE clause is satisfied at each recursive call.</a:t>
            </a:r>
          </a:p>
        </p:txBody>
      </p:sp>
      <p:cxnSp>
        <p:nvCxnSpPr>
          <p:cNvPr id="15" name="Straight Arrow Connector 14"/>
          <p:cNvCxnSpPr>
            <a:stCxn id="13" idx="3"/>
          </p:cNvCxnSpPr>
          <p:nvPr/>
        </p:nvCxnSpPr>
        <p:spPr>
          <a:xfrm flipV="1">
            <a:off x="5334000" y="5257800"/>
            <a:ext cx="609600" cy="11430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3" idx="3"/>
          </p:cNvCxnSpPr>
          <p:nvPr/>
        </p:nvCxnSpPr>
        <p:spPr>
          <a:xfrm flipV="1">
            <a:off x="5334000" y="5943600"/>
            <a:ext cx="771144" cy="4572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6562344" y="2103439"/>
            <a:ext cx="470916" cy="27384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5301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P spid="11" grpId="0" animBg="1"/>
      <p:bldP spid="12" grpId="0" animBg="1"/>
      <p:bldP spid="1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And we need to reconstruct the original function, as usual</a:t>
            </a:r>
          </a:p>
        </p:txBody>
      </p:sp>
      <p:sp>
        <p:nvSpPr>
          <p:cNvPr id="3" name="Content Placeholder 2"/>
          <p:cNvSpPr>
            <a:spLocks noGrp="1"/>
          </p:cNvSpPr>
          <p:nvPr>
            <p:ph idx="1"/>
          </p:nvPr>
        </p:nvSpPr>
        <p:spPr/>
        <p:txBody>
          <a:bodyPr>
            <a:normAutofit/>
          </a:bodyPr>
          <a:lstStyle/>
          <a:p>
            <a:pPr marL="0" indent="0"/>
            <a:r>
              <a:rPr lang="en-US" sz="2000" dirty="0"/>
              <a:t>;; mark-tree : </a:t>
            </a:r>
            <a:r>
              <a:rPr lang="en-US" sz="2000" dirty="0" err="1"/>
              <a:t>BinTreeOfX</a:t>
            </a:r>
            <a:r>
              <a:rPr lang="en-US" sz="2000" dirty="0"/>
              <a:t> -&gt; </a:t>
            </a:r>
            <a:r>
              <a:rPr lang="en-US" sz="2000" dirty="0" err="1"/>
              <a:t>BinTreeOfNumber</a:t>
            </a:r>
            <a:endParaRPr lang="en-US" sz="2000" dirty="0"/>
          </a:p>
          <a:p>
            <a:pPr marL="0" indent="0"/>
            <a:r>
              <a:rPr lang="en-US" sz="2000" dirty="0"/>
              <a:t>;; GIVEN: a binary tree</a:t>
            </a:r>
          </a:p>
          <a:p>
            <a:pPr marL="0" indent="0"/>
            <a:r>
              <a:rPr lang="en-US" sz="2000" dirty="0"/>
              <a:t>;; RETURNS: a tree the same shape as tree, but in which </a:t>
            </a:r>
          </a:p>
          <a:p>
            <a:pPr marL="0" indent="0"/>
            <a:r>
              <a:rPr lang="en-US" sz="2000" dirty="0"/>
              <a:t>;; each node is marked with its distance from the top of </a:t>
            </a:r>
          </a:p>
          <a:p>
            <a:pPr marL="0" indent="0"/>
            <a:r>
              <a:rPr lang="en-US" sz="2000" dirty="0"/>
              <a:t>;; the tree</a:t>
            </a:r>
          </a:p>
          <a:p>
            <a:pPr marL="0" indent="0"/>
            <a:r>
              <a:rPr lang="en-US" sz="2000" dirty="0"/>
              <a:t>;; STRATEGY: call a more general function</a:t>
            </a:r>
          </a:p>
          <a:p>
            <a:pPr marL="0" indent="0"/>
            <a:r>
              <a:rPr lang="en-US" sz="2000" dirty="0"/>
              <a:t>(define (mark-tree tree)</a:t>
            </a:r>
          </a:p>
          <a:p>
            <a:pPr marL="0" indent="0"/>
            <a:r>
              <a:rPr lang="en-US" sz="2000" dirty="0"/>
              <a:t>  (mark-</a:t>
            </a:r>
            <a:r>
              <a:rPr lang="en-US" sz="2000" dirty="0" err="1"/>
              <a:t>subtree</a:t>
            </a:r>
            <a:r>
              <a:rPr lang="en-US" sz="2000" dirty="0"/>
              <a:t> tree 0))</a:t>
            </a:r>
          </a:p>
        </p:txBody>
      </p:sp>
      <p:sp>
        <p:nvSpPr>
          <p:cNvPr id="5" name="Slide Number Placeholder 4"/>
          <p:cNvSpPr>
            <a:spLocks noGrp="1"/>
          </p:cNvSpPr>
          <p:nvPr>
            <p:ph type="sldNum" sz="quarter" idx="12"/>
          </p:nvPr>
        </p:nvSpPr>
        <p:spPr/>
        <p:txBody>
          <a:bodyPr/>
          <a:lstStyle/>
          <a:p>
            <a:fld id="{9F4492BD-6A9C-48FC-AC76-0B4FE11194A1}" type="slidenum">
              <a:rPr lang="en-US" smtClean="0">
                <a:solidFill>
                  <a:prstClr val="black">
                    <a:tint val="75000"/>
                  </a:prstClr>
                </a:solidFill>
              </a:rPr>
              <a:pPr/>
              <a:t>36</a:t>
            </a:fld>
            <a:endParaRPr lang="en-US">
              <a:solidFill>
                <a:prstClr val="black">
                  <a:tint val="75000"/>
                </a:prstClr>
              </a:solidFill>
            </a:endParaRPr>
          </a:p>
        </p:txBody>
      </p:sp>
      <p:sp>
        <p:nvSpPr>
          <p:cNvPr id="4" name="Rectangle 3"/>
          <p:cNvSpPr/>
          <p:nvPr/>
        </p:nvSpPr>
        <p:spPr>
          <a:xfrm>
            <a:off x="3276600" y="5029200"/>
            <a:ext cx="3429000" cy="12192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The whole tree is a </a:t>
            </a:r>
            <a:r>
              <a:rPr lang="en-US" dirty="0" err="1">
                <a:solidFill>
                  <a:schemeClr val="tx1"/>
                </a:solidFill>
              </a:rPr>
              <a:t>subtree</a:t>
            </a:r>
            <a:r>
              <a:rPr lang="en-US" dirty="0">
                <a:solidFill>
                  <a:schemeClr val="tx1"/>
                </a:solidFill>
              </a:rPr>
              <a:t>, and its top node is at depth 0, so the invariant of mark-</a:t>
            </a:r>
            <a:r>
              <a:rPr lang="en-US" dirty="0" err="1">
                <a:solidFill>
                  <a:schemeClr val="tx1"/>
                </a:solidFill>
              </a:rPr>
              <a:t>subtree</a:t>
            </a:r>
            <a:r>
              <a:rPr lang="en-US" dirty="0">
                <a:solidFill>
                  <a:schemeClr val="tx1"/>
                </a:solidFill>
              </a:rPr>
              <a:t> is satisfied.</a:t>
            </a:r>
          </a:p>
        </p:txBody>
      </p:sp>
    </p:spTree>
    <p:extLst>
      <p:ext uri="{BB962C8B-B14F-4D97-AF65-F5344CB8AC3E}">
        <p14:creationId xmlns:p14="http://schemas.microsoft.com/office/powerpoint/2010/main" val="33757593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about mutually recursive data definitions?</a:t>
            </a:r>
          </a:p>
        </p:txBody>
      </p:sp>
      <p:sp>
        <p:nvSpPr>
          <p:cNvPr id="3" name="Content Placeholder 2"/>
          <p:cNvSpPr>
            <a:spLocks noGrp="1"/>
          </p:cNvSpPr>
          <p:nvPr>
            <p:ph idx="1"/>
          </p:nvPr>
        </p:nvSpPr>
        <p:spPr/>
        <p:txBody>
          <a:bodyPr/>
          <a:lstStyle/>
          <a:p>
            <a:r>
              <a:rPr lang="en-US" dirty="0"/>
              <a:t>You’ll have two mutually recursive functions to handle the sub-</a:t>
            </a:r>
            <a:r>
              <a:rPr lang="en-US" dirty="0" err="1"/>
              <a:t>Sos</a:t>
            </a:r>
            <a:r>
              <a:rPr lang="en-US" dirty="0"/>
              <a:t> and sub-Loss– nothing else changes.</a:t>
            </a:r>
          </a:p>
          <a:p>
            <a:r>
              <a:rPr lang="en-US" dirty="0"/>
              <a:t>Let's write this out by writing down the </a:t>
            </a:r>
            <a:r>
              <a:rPr lang="en-US" dirty="0" err="1"/>
              <a:t>Sos</a:t>
            </a:r>
            <a:r>
              <a:rPr lang="en-US" dirty="0"/>
              <a:t> and Loss templates and adding a context argument.</a:t>
            </a: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solidFill>
                  <a:prstClr val="black">
                    <a:tint val="75000"/>
                  </a:prstClr>
                </a:solidFill>
              </a:rPr>
              <a:pPr/>
              <a:t>37</a:t>
            </a:fld>
            <a:endParaRPr lang="en-US">
              <a:solidFill>
                <a:prstClr val="black">
                  <a:tint val="75000"/>
                </a:prstClr>
              </a:solidFill>
            </a:endParaRPr>
          </a:p>
        </p:txBody>
      </p:sp>
    </p:spTree>
    <p:extLst>
      <p:ext uri="{BB962C8B-B14F-4D97-AF65-F5344CB8AC3E}">
        <p14:creationId xmlns:p14="http://schemas.microsoft.com/office/powerpoint/2010/main" val="28469849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Template for </a:t>
            </a:r>
            <a:r>
              <a:rPr lang="en-US" dirty="0" err="1"/>
              <a:t>SoS</a:t>
            </a:r>
            <a:r>
              <a:rPr lang="en-US" dirty="0"/>
              <a:t> and </a:t>
            </a:r>
            <a:r>
              <a:rPr lang="en-US" dirty="0" err="1"/>
              <a:t>LoSS</a:t>
            </a:r>
            <a:r>
              <a:rPr lang="en-US" dirty="0"/>
              <a:t>, with context argument (part 1)</a:t>
            </a:r>
          </a:p>
        </p:txBody>
      </p:sp>
      <p:sp>
        <p:nvSpPr>
          <p:cNvPr id="3" name="Content Placeholder 2"/>
          <p:cNvSpPr>
            <a:spLocks noGrp="1"/>
          </p:cNvSpPr>
          <p:nvPr>
            <p:ph idx="1"/>
          </p:nvPr>
        </p:nvSpPr>
        <p:spPr/>
        <p:txBody>
          <a:bodyPr>
            <a:normAutofit fontScale="70000" lnSpcReduction="20000"/>
          </a:bodyPr>
          <a:lstStyle/>
          <a:p>
            <a:pPr>
              <a:buNone/>
            </a:pPr>
            <a:r>
              <a:rPr lang="en-US" b="1" dirty="0">
                <a:latin typeface="Consolas" pitchFamily="49" charset="0"/>
                <a:cs typeface="Consolas" pitchFamily="49" charset="0"/>
              </a:rPr>
              <a:t>;; GIVEN: a </a:t>
            </a:r>
            <a:r>
              <a:rPr lang="en-US" b="1" dirty="0" err="1">
                <a:latin typeface="Consolas" pitchFamily="49" charset="0"/>
                <a:cs typeface="Consolas" pitchFamily="49" charset="0"/>
              </a:rPr>
              <a:t>SoS</a:t>
            </a:r>
            <a:r>
              <a:rPr lang="en-US" b="1" dirty="0">
                <a:latin typeface="Consolas" pitchFamily="49" charset="0"/>
                <a:cs typeface="Consolas" pitchFamily="49" charset="0"/>
              </a:rPr>
              <a:t> </a:t>
            </a:r>
            <a:r>
              <a:rPr lang="en-US" b="1" dirty="0" err="1">
                <a:latin typeface="Consolas" pitchFamily="49" charset="0"/>
                <a:cs typeface="Consolas" pitchFamily="49" charset="0"/>
              </a:rPr>
              <a:t>sos</a:t>
            </a:r>
            <a:r>
              <a:rPr lang="en-US" b="1" dirty="0">
                <a:latin typeface="Consolas" pitchFamily="49" charset="0"/>
                <a:cs typeface="Consolas" pitchFamily="49" charset="0"/>
              </a:rPr>
              <a:t> that is a subpart of some</a:t>
            </a:r>
          </a:p>
          <a:p>
            <a:pPr>
              <a:buNone/>
            </a:pPr>
            <a:r>
              <a:rPr lang="en-US" b="1" dirty="0">
                <a:latin typeface="Consolas" pitchFamily="49" charset="0"/>
                <a:cs typeface="Consolas" pitchFamily="49" charset="0"/>
              </a:rPr>
              <a:t>;;  larger </a:t>
            </a:r>
            <a:r>
              <a:rPr lang="en-US" b="1" dirty="0" err="1">
                <a:latin typeface="Consolas" pitchFamily="49" charset="0"/>
                <a:cs typeface="Consolas" pitchFamily="49" charset="0"/>
              </a:rPr>
              <a:t>SoS</a:t>
            </a:r>
            <a:r>
              <a:rPr lang="en-US" b="1" dirty="0">
                <a:latin typeface="Consolas" pitchFamily="49" charset="0"/>
                <a:cs typeface="Consolas" pitchFamily="49" charset="0"/>
              </a:rPr>
              <a:t> sos0, and &lt;describe </a:t>
            </a:r>
            <a:r>
              <a:rPr lang="en-US" b="1" dirty="0" err="1">
                <a:latin typeface="Consolas" pitchFamily="49" charset="0"/>
                <a:cs typeface="Consolas" pitchFamily="49" charset="0"/>
              </a:rPr>
              <a:t>ctxt</a:t>
            </a:r>
            <a:r>
              <a:rPr lang="en-US" b="1" dirty="0">
                <a:latin typeface="Consolas" pitchFamily="49" charset="0"/>
                <a:cs typeface="Consolas" pitchFamily="49" charset="0"/>
              </a:rPr>
              <a:t>&gt;</a:t>
            </a:r>
          </a:p>
          <a:p>
            <a:pPr>
              <a:buNone/>
            </a:pPr>
            <a:r>
              <a:rPr lang="en-US" b="1" dirty="0">
                <a:latin typeface="Consolas" pitchFamily="49" charset="0"/>
                <a:cs typeface="Consolas" pitchFamily="49" charset="0"/>
              </a:rPr>
              <a:t>;; </a:t>
            </a:r>
            <a:r>
              <a:rPr lang="en-US" b="1" dirty="0">
                <a:solidFill>
                  <a:schemeClr val="accent3">
                    <a:lumMod val="75000"/>
                  </a:schemeClr>
                </a:solidFill>
                <a:latin typeface="Consolas" pitchFamily="49" charset="0"/>
                <a:cs typeface="Consolas" pitchFamily="49" charset="0"/>
              </a:rPr>
              <a:t>WHERE: &lt;describe how </a:t>
            </a:r>
            <a:r>
              <a:rPr lang="en-US" b="1" dirty="0" err="1">
                <a:solidFill>
                  <a:schemeClr val="accent3">
                    <a:lumMod val="75000"/>
                  </a:schemeClr>
                </a:solidFill>
                <a:latin typeface="Consolas" pitchFamily="49" charset="0"/>
                <a:cs typeface="Consolas" pitchFamily="49" charset="0"/>
              </a:rPr>
              <a:t>ctxt</a:t>
            </a:r>
            <a:r>
              <a:rPr lang="en-US" b="1" dirty="0">
                <a:solidFill>
                  <a:schemeClr val="accent3">
                    <a:lumMod val="75000"/>
                  </a:schemeClr>
                </a:solidFill>
                <a:latin typeface="Consolas" pitchFamily="49" charset="0"/>
                <a:cs typeface="Consolas" pitchFamily="49" charset="0"/>
              </a:rPr>
              <a:t> represents the </a:t>
            </a:r>
          </a:p>
          <a:p>
            <a:pPr>
              <a:buNone/>
            </a:pPr>
            <a:r>
              <a:rPr lang="en-US" b="1" dirty="0">
                <a:solidFill>
                  <a:schemeClr val="accent3">
                    <a:lumMod val="75000"/>
                  </a:schemeClr>
                </a:solidFill>
                <a:latin typeface="Consolas" pitchFamily="49" charset="0"/>
                <a:cs typeface="Consolas" pitchFamily="49" charset="0"/>
              </a:rPr>
              <a:t>;;  portion of sos0 that lies above </a:t>
            </a:r>
            <a:r>
              <a:rPr lang="en-US" b="1" dirty="0" err="1">
                <a:solidFill>
                  <a:schemeClr val="accent3">
                    <a:lumMod val="75000"/>
                  </a:schemeClr>
                </a:solidFill>
                <a:latin typeface="Consolas" pitchFamily="49" charset="0"/>
                <a:cs typeface="Consolas" pitchFamily="49" charset="0"/>
              </a:rPr>
              <a:t>sos</a:t>
            </a:r>
            <a:r>
              <a:rPr lang="en-US" b="1" dirty="0">
                <a:solidFill>
                  <a:schemeClr val="accent3">
                    <a:lumMod val="75000"/>
                  </a:schemeClr>
                </a:solidFill>
                <a:latin typeface="Consolas" pitchFamily="49" charset="0"/>
                <a:cs typeface="Consolas" pitchFamily="49" charset="0"/>
              </a:rPr>
              <a:t>&gt;</a:t>
            </a:r>
          </a:p>
          <a:p>
            <a:pPr>
              <a:buNone/>
            </a:pPr>
            <a:r>
              <a:rPr lang="en-US" b="1" dirty="0">
                <a:latin typeface="Consolas" pitchFamily="49" charset="0"/>
                <a:cs typeface="Consolas" pitchFamily="49" charset="0"/>
              </a:rPr>
              <a:t>;; RETURNS: &lt;something in terms of </a:t>
            </a:r>
            <a:r>
              <a:rPr lang="en-US" b="1" dirty="0" err="1">
                <a:latin typeface="Consolas" pitchFamily="49" charset="0"/>
                <a:cs typeface="Consolas" pitchFamily="49" charset="0"/>
              </a:rPr>
              <a:t>sos</a:t>
            </a:r>
            <a:r>
              <a:rPr lang="en-US" b="1" dirty="0">
                <a:latin typeface="Consolas" pitchFamily="49" charset="0"/>
                <a:cs typeface="Consolas" pitchFamily="49" charset="0"/>
              </a:rPr>
              <a:t> and sos0&gt;</a:t>
            </a:r>
          </a:p>
          <a:p>
            <a:pPr>
              <a:buNone/>
            </a:pPr>
            <a:r>
              <a:rPr lang="en-US" b="1" dirty="0">
                <a:latin typeface="Consolas" pitchFamily="49" charset="0"/>
                <a:cs typeface="Consolas" pitchFamily="49" charset="0"/>
              </a:rPr>
              <a:t>;; STRATEGY: Use the template for </a:t>
            </a:r>
            <a:r>
              <a:rPr lang="en-US" b="1" dirty="0" err="1">
                <a:latin typeface="Consolas" pitchFamily="49" charset="0"/>
                <a:cs typeface="Consolas" pitchFamily="49" charset="0"/>
              </a:rPr>
              <a:t>SoS</a:t>
            </a:r>
            <a:r>
              <a:rPr lang="en-US" b="1" dirty="0">
                <a:latin typeface="Consolas" pitchFamily="49" charset="0"/>
                <a:cs typeface="Consolas" pitchFamily="49" charset="0"/>
              </a:rPr>
              <a:t> on </a:t>
            </a:r>
            <a:r>
              <a:rPr lang="en-US" b="1" dirty="0" err="1">
                <a:latin typeface="Consolas" pitchFamily="49" charset="0"/>
                <a:cs typeface="Consolas" pitchFamily="49" charset="0"/>
              </a:rPr>
              <a:t>subsos</a:t>
            </a:r>
            <a:r>
              <a:rPr lang="en-US" b="1" dirty="0">
                <a:latin typeface="Consolas" pitchFamily="49" charset="0"/>
                <a:cs typeface="Consolas" pitchFamily="49" charset="0"/>
              </a:rPr>
              <a:t> </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(define (sub-</a:t>
            </a:r>
            <a:r>
              <a:rPr lang="en-US" b="1" dirty="0" err="1">
                <a:latin typeface="Consolas" pitchFamily="49" charset="0"/>
                <a:cs typeface="Consolas" pitchFamily="49" charset="0"/>
              </a:rPr>
              <a:t>sos</a:t>
            </a:r>
            <a:r>
              <a:rPr lang="en-US" b="1" dirty="0">
                <a:latin typeface="Consolas" pitchFamily="49" charset="0"/>
                <a:cs typeface="Consolas" pitchFamily="49" charset="0"/>
              </a:rPr>
              <a:t>-</a:t>
            </a:r>
            <a:r>
              <a:rPr lang="en-US" b="1" dirty="0" err="1">
                <a:latin typeface="Consolas" pitchFamily="49" charset="0"/>
                <a:cs typeface="Consolas" pitchFamily="49" charset="0"/>
              </a:rPr>
              <a:t>fn</a:t>
            </a:r>
            <a:r>
              <a:rPr lang="en-US" b="1" dirty="0">
                <a:latin typeface="Consolas" pitchFamily="49" charset="0"/>
                <a:cs typeface="Consolas" pitchFamily="49" charset="0"/>
              </a:rPr>
              <a:t> </a:t>
            </a:r>
            <a:r>
              <a:rPr lang="en-US" b="1" dirty="0" err="1">
                <a:latin typeface="Consolas" pitchFamily="49" charset="0"/>
                <a:cs typeface="Consolas" pitchFamily="49" charset="0"/>
              </a:rPr>
              <a:t>subsos</a:t>
            </a:r>
            <a:r>
              <a:rPr lang="en-US" b="1" dirty="0">
                <a:latin typeface="Consolas" pitchFamily="49" charset="0"/>
                <a:cs typeface="Consolas" pitchFamily="49" charset="0"/>
              </a:rPr>
              <a:t> </a:t>
            </a:r>
            <a:r>
              <a:rPr lang="en-US" b="1" dirty="0" err="1">
                <a:latin typeface="Consolas" pitchFamily="49" charset="0"/>
                <a:cs typeface="Consolas" pitchFamily="49" charset="0"/>
              </a:rPr>
              <a:t>ctxt</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[(string? </a:t>
            </a:r>
            <a:r>
              <a:rPr lang="en-US" b="1" dirty="0" err="1">
                <a:latin typeface="Consolas" pitchFamily="49" charset="0"/>
                <a:cs typeface="Consolas" pitchFamily="49" charset="0"/>
              </a:rPr>
              <a:t>subsos</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[else (... (sub-loss-</a:t>
            </a:r>
            <a:r>
              <a:rPr lang="en-US" b="1" dirty="0" err="1">
                <a:latin typeface="Consolas" pitchFamily="49" charset="0"/>
                <a:cs typeface="Consolas" pitchFamily="49" charset="0"/>
              </a:rPr>
              <a:t>fn</a:t>
            </a:r>
            <a:r>
              <a:rPr lang="en-US" b="1" dirty="0">
                <a:latin typeface="Consolas" pitchFamily="49" charset="0"/>
                <a:cs typeface="Consolas" pitchFamily="49" charset="0"/>
              </a:rPr>
              <a:t> </a:t>
            </a:r>
            <a:r>
              <a:rPr lang="en-US" b="1" dirty="0" err="1">
                <a:latin typeface="Consolas" pitchFamily="49" charset="0"/>
                <a:cs typeface="Consolas" pitchFamily="49" charset="0"/>
              </a:rPr>
              <a:t>subsos</a:t>
            </a:r>
            <a:r>
              <a:rPr lang="en-US" b="1" dirty="0">
                <a:latin typeface="Consolas" pitchFamily="49" charset="0"/>
                <a:cs typeface="Consolas" pitchFamily="49" charset="0"/>
              </a:rPr>
              <a:t> (... </a:t>
            </a:r>
            <a:r>
              <a:rPr lang="en-US" b="1" dirty="0" err="1">
                <a:latin typeface="Consolas" pitchFamily="49" charset="0"/>
                <a:cs typeface="Consolas" pitchFamily="49" charset="0"/>
              </a:rPr>
              <a:t>ctxt</a:t>
            </a:r>
            <a:r>
              <a:rPr lang="en-US" b="1" dirty="0">
                <a:latin typeface="Consolas" pitchFamily="49" charset="0"/>
                <a:cs typeface="Consolas" pitchFamily="49" charset="0"/>
              </a:rPr>
              <a:t>)))]))</a:t>
            </a:r>
          </a:p>
          <a:p>
            <a:pPr>
              <a:buNone/>
            </a:pPr>
            <a:endParaRPr lang="en-US"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solidFill>
                  <a:prstClr val="black">
                    <a:tint val="75000"/>
                  </a:prstClr>
                </a:solidFill>
              </a:rPr>
              <a:pPr/>
              <a:t>38</a:t>
            </a:fld>
            <a:endParaRPr lang="en-US">
              <a:solidFill>
                <a:prstClr val="black">
                  <a:tint val="75000"/>
                </a:prstClr>
              </a:solidFill>
            </a:endParaRPr>
          </a:p>
        </p:txBody>
      </p:sp>
      <p:sp>
        <p:nvSpPr>
          <p:cNvPr id="8" name="Rectangle 7"/>
          <p:cNvSpPr/>
          <p:nvPr/>
        </p:nvSpPr>
        <p:spPr>
          <a:xfrm>
            <a:off x="457200" y="5638800"/>
            <a:ext cx="25146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This still fits the </a:t>
            </a:r>
            <a:r>
              <a:rPr lang="en-US" dirty="0" err="1">
                <a:solidFill>
                  <a:schemeClr val="tx1"/>
                </a:solidFill>
              </a:rPr>
              <a:t>SoS</a:t>
            </a:r>
            <a:r>
              <a:rPr lang="en-US" dirty="0">
                <a:solidFill>
                  <a:schemeClr val="tx1"/>
                </a:solidFill>
              </a:rPr>
              <a:t> template</a:t>
            </a:r>
          </a:p>
        </p:txBody>
      </p:sp>
      <p:sp>
        <p:nvSpPr>
          <p:cNvPr id="9" name="Rectangle 8"/>
          <p:cNvSpPr/>
          <p:nvPr/>
        </p:nvSpPr>
        <p:spPr>
          <a:xfrm>
            <a:off x="4419600" y="5450360"/>
            <a:ext cx="3657600" cy="1255239"/>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When we have a recursive call, we use a new value of the context argument, so that </a:t>
            </a:r>
            <a:r>
              <a:rPr lang="en-US" b="1" dirty="0">
                <a:solidFill>
                  <a:schemeClr val="tx1"/>
                </a:solidFill>
              </a:rPr>
              <a:t>sub-loss-</a:t>
            </a:r>
            <a:r>
              <a:rPr lang="en-US" b="1" dirty="0" err="1">
                <a:solidFill>
                  <a:schemeClr val="tx1"/>
                </a:solidFill>
              </a:rPr>
              <a:t>fn</a:t>
            </a:r>
            <a:r>
              <a:rPr lang="en-US" dirty="0" err="1">
                <a:solidFill>
                  <a:schemeClr val="tx1"/>
                </a:solidFill>
              </a:rPr>
              <a:t>'s</a:t>
            </a:r>
            <a:r>
              <a:rPr lang="en-US" dirty="0">
                <a:solidFill>
                  <a:schemeClr val="tx1"/>
                </a:solidFill>
              </a:rPr>
              <a:t> invariant will be true.</a:t>
            </a:r>
          </a:p>
        </p:txBody>
      </p:sp>
      <p:cxnSp>
        <p:nvCxnSpPr>
          <p:cNvPr id="14" name="Straight Arrow Connector 13"/>
          <p:cNvCxnSpPr>
            <a:stCxn id="9" idx="0"/>
          </p:cNvCxnSpPr>
          <p:nvPr/>
        </p:nvCxnSpPr>
        <p:spPr>
          <a:xfrm flipV="1">
            <a:off x="6248400" y="5257802"/>
            <a:ext cx="0" cy="19255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6324600" y="3688595"/>
            <a:ext cx="1981200" cy="11430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The invariant documents the meaning of </a:t>
            </a:r>
            <a:r>
              <a:rPr lang="en-US" dirty="0" err="1">
                <a:solidFill>
                  <a:schemeClr val="tx1"/>
                </a:solidFill>
              </a:rPr>
              <a:t>ctxt</a:t>
            </a:r>
            <a:endParaRPr lang="en-US" dirty="0">
              <a:solidFill>
                <a:schemeClr val="tx1"/>
              </a:solidFill>
            </a:endParaRPr>
          </a:p>
        </p:txBody>
      </p:sp>
      <p:cxnSp>
        <p:nvCxnSpPr>
          <p:cNvPr id="6" name="Straight Arrow Connector 5"/>
          <p:cNvCxnSpPr>
            <a:stCxn id="10" idx="0"/>
          </p:cNvCxnSpPr>
          <p:nvPr/>
        </p:nvCxnSpPr>
        <p:spPr>
          <a:xfrm flipH="1" flipV="1">
            <a:off x="6705600" y="2590800"/>
            <a:ext cx="609600" cy="109779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38200" y="990600"/>
            <a:ext cx="3581400" cy="2308324"/>
          </a:xfrm>
          <a:prstGeom prst="rect">
            <a:avLst/>
          </a:prstGeom>
          <a:solidFill>
            <a:srgbClr val="FFFF00"/>
          </a:solidFill>
          <a:ln>
            <a:solidFill>
              <a:schemeClr val="tx1"/>
            </a:solidFill>
          </a:ln>
        </p:spPr>
        <p:txBody>
          <a:bodyPr wrap="square" rtlCol="0">
            <a:spAutoFit/>
          </a:bodyPr>
          <a:lstStyle/>
          <a:p>
            <a:r>
              <a:rPr lang="en-US" dirty="0"/>
              <a:t>Jim Miller says:</a:t>
            </a:r>
          </a:p>
          <a:p>
            <a:r>
              <a:rPr lang="en-US" dirty="0"/>
              <a:t>Lesson 7.2, slides 11 - 13: This needs a real, concrete example.  I'll be darned if I remember what a </a:t>
            </a:r>
            <a:r>
              <a:rPr lang="en-US" dirty="0" err="1"/>
              <a:t>SoS</a:t>
            </a:r>
            <a:r>
              <a:rPr lang="en-US" dirty="0"/>
              <a:t> and </a:t>
            </a:r>
            <a:r>
              <a:rPr lang="en-US" dirty="0" err="1"/>
              <a:t>LoSS</a:t>
            </a:r>
            <a:r>
              <a:rPr lang="en-US" dirty="0"/>
              <a:t> are, and even when I did remember them I'm having a hard time understanding what this whole thing is about.</a:t>
            </a:r>
          </a:p>
        </p:txBody>
      </p:sp>
    </p:spTree>
    <p:extLst>
      <p:ext uri="{BB962C8B-B14F-4D97-AF65-F5344CB8AC3E}">
        <p14:creationId xmlns:p14="http://schemas.microsoft.com/office/powerpoint/2010/main" val="646622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Template for </a:t>
            </a:r>
            <a:r>
              <a:rPr lang="en-US" dirty="0" err="1"/>
              <a:t>SoS</a:t>
            </a:r>
            <a:r>
              <a:rPr lang="en-US" dirty="0"/>
              <a:t> and </a:t>
            </a:r>
            <a:r>
              <a:rPr lang="en-US" dirty="0" err="1"/>
              <a:t>LoSS</a:t>
            </a:r>
            <a:r>
              <a:rPr lang="en-US" dirty="0"/>
              <a:t>, with context argument (part 2)</a:t>
            </a:r>
          </a:p>
        </p:txBody>
      </p:sp>
      <p:sp>
        <p:nvSpPr>
          <p:cNvPr id="3" name="Content Placeholder 2"/>
          <p:cNvSpPr>
            <a:spLocks noGrp="1"/>
          </p:cNvSpPr>
          <p:nvPr>
            <p:ph idx="1"/>
          </p:nvPr>
        </p:nvSpPr>
        <p:spPr>
          <a:xfrm>
            <a:off x="457200" y="1600200"/>
            <a:ext cx="8229600" cy="4648200"/>
          </a:xfrm>
        </p:spPr>
        <p:txBody>
          <a:bodyPr>
            <a:noAutofit/>
          </a:bodyPr>
          <a:lstStyle/>
          <a:p>
            <a:pPr>
              <a:buNone/>
            </a:pPr>
            <a:r>
              <a:rPr lang="en-US" sz="2000" b="1" dirty="0">
                <a:latin typeface="Consolas" pitchFamily="49" charset="0"/>
                <a:cs typeface="Consolas" pitchFamily="49" charset="0"/>
              </a:rPr>
              <a:t>;; GIVEN a </a:t>
            </a:r>
            <a:r>
              <a:rPr lang="en-US" sz="2000" b="1" dirty="0" err="1">
                <a:latin typeface="Consolas" pitchFamily="49" charset="0"/>
                <a:cs typeface="Consolas" pitchFamily="49" charset="0"/>
              </a:rPr>
              <a:t>LoSS</a:t>
            </a:r>
            <a:r>
              <a:rPr lang="en-US" sz="2000" b="1" dirty="0">
                <a:latin typeface="Consolas" pitchFamily="49" charset="0"/>
                <a:cs typeface="Consolas" pitchFamily="49" charset="0"/>
              </a:rPr>
              <a:t> loss that is a subpart of some</a:t>
            </a:r>
          </a:p>
          <a:p>
            <a:pPr>
              <a:buNone/>
            </a:pPr>
            <a:r>
              <a:rPr lang="en-US" sz="2000" b="1" dirty="0">
                <a:latin typeface="Consolas" pitchFamily="49" charset="0"/>
                <a:cs typeface="Consolas" pitchFamily="49" charset="0"/>
              </a:rPr>
              <a:t>;;  larger </a:t>
            </a:r>
            <a:r>
              <a:rPr lang="en-US" sz="2000" b="1" dirty="0" err="1">
                <a:latin typeface="Consolas" pitchFamily="49" charset="0"/>
                <a:cs typeface="Consolas" pitchFamily="49" charset="0"/>
              </a:rPr>
              <a:t>SoS</a:t>
            </a:r>
            <a:r>
              <a:rPr lang="en-US" sz="2000" b="1" dirty="0">
                <a:latin typeface="Consolas" pitchFamily="49" charset="0"/>
                <a:cs typeface="Consolas" pitchFamily="49" charset="0"/>
              </a:rPr>
              <a:t> sos0, and a &lt;describe </a:t>
            </a:r>
            <a:r>
              <a:rPr lang="en-US" sz="2000" b="1" dirty="0" err="1">
                <a:latin typeface="Consolas" pitchFamily="49" charset="0"/>
                <a:cs typeface="Consolas" pitchFamily="49" charset="0"/>
              </a:rPr>
              <a:t>ctxt</a:t>
            </a:r>
            <a:r>
              <a:rPr lang="en-US" sz="2000" b="1" dirty="0">
                <a:latin typeface="Consolas" pitchFamily="49" charset="0"/>
                <a:cs typeface="Consolas" pitchFamily="49" charset="0"/>
              </a:rPr>
              <a:t>&gt; </a:t>
            </a:r>
          </a:p>
          <a:p>
            <a:pPr>
              <a:buNone/>
            </a:pPr>
            <a:r>
              <a:rPr lang="en-US" sz="2000" b="1" dirty="0">
                <a:latin typeface="Consolas" pitchFamily="49" charset="0"/>
                <a:cs typeface="Consolas" pitchFamily="49" charset="0"/>
              </a:rPr>
              <a:t>;; </a:t>
            </a:r>
            <a:r>
              <a:rPr lang="en-US" sz="2000" b="1" dirty="0">
                <a:solidFill>
                  <a:schemeClr val="accent3">
                    <a:lumMod val="75000"/>
                  </a:schemeClr>
                </a:solidFill>
                <a:latin typeface="Consolas" pitchFamily="49" charset="0"/>
                <a:cs typeface="Consolas" pitchFamily="49" charset="0"/>
              </a:rPr>
              <a:t>WHERE: &lt;describe how </a:t>
            </a:r>
            <a:r>
              <a:rPr lang="en-US" sz="2000" b="1" dirty="0" err="1">
                <a:solidFill>
                  <a:schemeClr val="accent3">
                    <a:lumMod val="75000"/>
                  </a:schemeClr>
                </a:solidFill>
                <a:latin typeface="Consolas" pitchFamily="49" charset="0"/>
                <a:cs typeface="Consolas" pitchFamily="49" charset="0"/>
              </a:rPr>
              <a:t>ctxt</a:t>
            </a:r>
            <a:r>
              <a:rPr lang="en-US" sz="2000" b="1" dirty="0">
                <a:solidFill>
                  <a:schemeClr val="accent3">
                    <a:lumMod val="75000"/>
                  </a:schemeClr>
                </a:solidFill>
                <a:latin typeface="Consolas" pitchFamily="49" charset="0"/>
                <a:cs typeface="Consolas" pitchFamily="49" charset="0"/>
              </a:rPr>
              <a:t> represents the </a:t>
            </a:r>
          </a:p>
          <a:p>
            <a:pPr>
              <a:buNone/>
            </a:pPr>
            <a:r>
              <a:rPr lang="en-US" sz="2000" b="1" dirty="0">
                <a:solidFill>
                  <a:schemeClr val="accent3">
                    <a:lumMod val="75000"/>
                  </a:schemeClr>
                </a:solidFill>
                <a:latin typeface="Consolas" pitchFamily="49" charset="0"/>
                <a:cs typeface="Consolas" pitchFamily="49" charset="0"/>
              </a:rPr>
              <a:t>;;  portion of sos0 that lies above loss&gt;</a:t>
            </a:r>
          </a:p>
          <a:p>
            <a:pPr>
              <a:buNone/>
            </a:pPr>
            <a:r>
              <a:rPr lang="en-US" sz="2000" b="1" dirty="0">
                <a:latin typeface="Consolas" pitchFamily="49" charset="0"/>
                <a:cs typeface="Consolas" pitchFamily="49" charset="0"/>
              </a:rPr>
              <a:t>;; RETURNS: &lt;something in terms of loss and sos0&gt;</a:t>
            </a:r>
          </a:p>
          <a:p>
            <a:pPr>
              <a:buNone/>
            </a:pPr>
            <a:r>
              <a:rPr lang="en-US" sz="2000" b="1" dirty="0">
                <a:latin typeface="Consolas" pitchFamily="49" charset="0"/>
                <a:cs typeface="Consolas" pitchFamily="49" charset="0"/>
              </a:rPr>
              <a:t>;; STRATEGY: Use template for Loss on </a:t>
            </a:r>
            <a:r>
              <a:rPr lang="en-US" sz="2000" b="1" dirty="0" err="1">
                <a:latin typeface="Consolas" pitchFamily="49" charset="0"/>
                <a:cs typeface="Consolas" pitchFamily="49" charset="0"/>
              </a:rPr>
              <a:t>sublos</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(define (sub-loss-</a:t>
            </a:r>
            <a:r>
              <a:rPr lang="en-US" sz="2000" b="1" dirty="0" err="1">
                <a:latin typeface="Consolas" pitchFamily="49" charset="0"/>
                <a:cs typeface="Consolas" pitchFamily="49" charset="0"/>
              </a:rPr>
              <a:t>fn</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subloss</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ctxt</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subloss</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[else (...</a:t>
            </a:r>
          </a:p>
          <a:p>
            <a:pPr>
              <a:buNone/>
            </a:pPr>
            <a:r>
              <a:rPr lang="en-US" sz="2000" b="1" dirty="0">
                <a:latin typeface="Consolas" pitchFamily="49" charset="0"/>
                <a:cs typeface="Consolas" pitchFamily="49" charset="0"/>
              </a:rPr>
              <a:t>            (sub-</a:t>
            </a:r>
            <a:r>
              <a:rPr lang="en-US" sz="2000" b="1" dirty="0" err="1">
                <a:latin typeface="Consolas" pitchFamily="49" charset="0"/>
                <a:cs typeface="Consolas" pitchFamily="49" charset="0"/>
              </a:rPr>
              <a:t>sos</a:t>
            </a:r>
            <a:r>
              <a:rPr lang="en-US" sz="2000" b="1" dirty="0">
                <a:latin typeface="Consolas" pitchFamily="49" charset="0"/>
                <a:cs typeface="Consolas" pitchFamily="49" charset="0"/>
              </a:rPr>
              <a:t>-</a:t>
            </a:r>
            <a:r>
              <a:rPr lang="en-US" sz="2000" b="1" dirty="0" err="1">
                <a:latin typeface="Consolas" pitchFamily="49" charset="0"/>
                <a:cs typeface="Consolas" pitchFamily="49" charset="0"/>
              </a:rPr>
              <a:t>fn</a:t>
            </a:r>
            <a:r>
              <a:rPr lang="en-US" sz="2000" b="1" dirty="0">
                <a:latin typeface="Consolas" pitchFamily="49" charset="0"/>
                <a:cs typeface="Consolas" pitchFamily="49" charset="0"/>
              </a:rPr>
              <a:t> (first </a:t>
            </a:r>
            <a:r>
              <a:rPr lang="en-US" sz="2000" b="1" dirty="0" err="1">
                <a:latin typeface="Consolas" pitchFamily="49" charset="0"/>
                <a:cs typeface="Consolas" pitchFamily="49" charset="0"/>
              </a:rPr>
              <a:t>subloss</a:t>
            </a:r>
            <a:r>
              <a:rPr lang="en-US" sz="2000" b="1" dirty="0">
                <a:latin typeface="Consolas" pitchFamily="49" charset="0"/>
                <a:cs typeface="Consolas" pitchFamily="49" charset="0"/>
              </a:rPr>
              <a:t>) (... </a:t>
            </a:r>
            <a:r>
              <a:rPr lang="en-US" sz="2000" b="1" dirty="0" err="1">
                <a:latin typeface="Consolas" pitchFamily="49" charset="0"/>
                <a:cs typeface="Consolas" pitchFamily="49" charset="0"/>
              </a:rPr>
              <a:t>ctxt</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(sub-loss-</a:t>
            </a:r>
            <a:r>
              <a:rPr lang="en-US" sz="2000" b="1" dirty="0" err="1">
                <a:latin typeface="Consolas" pitchFamily="49" charset="0"/>
                <a:cs typeface="Consolas" pitchFamily="49" charset="0"/>
              </a:rPr>
              <a:t>fn</a:t>
            </a:r>
            <a:r>
              <a:rPr lang="en-US" sz="2000" b="1" dirty="0">
                <a:latin typeface="Consolas" pitchFamily="49" charset="0"/>
                <a:cs typeface="Consolas" pitchFamily="49" charset="0"/>
              </a:rPr>
              <a:t> (rest </a:t>
            </a:r>
            <a:r>
              <a:rPr lang="en-US" sz="2000" b="1" dirty="0" err="1">
                <a:latin typeface="Consolas" pitchFamily="49" charset="0"/>
                <a:cs typeface="Consolas" pitchFamily="49" charset="0"/>
              </a:rPr>
              <a:t>subloss</a:t>
            </a:r>
            <a:r>
              <a:rPr lang="en-US" sz="2000" b="1" dirty="0">
                <a:latin typeface="Consolas" pitchFamily="49" charset="0"/>
                <a:cs typeface="Consolas" pitchFamily="49" charset="0"/>
              </a:rPr>
              <a:t>) (... </a:t>
            </a:r>
            <a:r>
              <a:rPr lang="en-US" sz="2000" b="1" dirty="0" err="1">
                <a:latin typeface="Consolas" pitchFamily="49" charset="0"/>
                <a:cs typeface="Consolas" pitchFamily="49" charset="0"/>
              </a:rPr>
              <a:t>ctxt</a:t>
            </a:r>
            <a:r>
              <a:rPr lang="en-US" sz="2000" b="1" dirty="0">
                <a:latin typeface="Consolas" pitchFamily="49" charset="0"/>
                <a:cs typeface="Consolas" pitchFamily="49" charset="0"/>
              </a:rPr>
              <a:t>))]))</a:t>
            </a:r>
          </a:p>
        </p:txBody>
      </p:sp>
      <p:sp>
        <p:nvSpPr>
          <p:cNvPr id="4" name="Slide Number Placeholder 3"/>
          <p:cNvSpPr>
            <a:spLocks noGrp="1"/>
          </p:cNvSpPr>
          <p:nvPr>
            <p:ph type="sldNum" sz="quarter" idx="12"/>
          </p:nvPr>
        </p:nvSpPr>
        <p:spPr/>
        <p:txBody>
          <a:bodyPr/>
          <a:lstStyle/>
          <a:p>
            <a:fld id="{9F4492BD-6A9C-48FC-AC76-0B4FE11194A1}" type="slidenum">
              <a:rPr lang="en-US" smtClean="0">
                <a:solidFill>
                  <a:prstClr val="black">
                    <a:tint val="75000"/>
                  </a:prstClr>
                </a:solidFill>
              </a:rPr>
              <a:pPr/>
              <a:t>39</a:t>
            </a:fld>
            <a:endParaRPr lang="en-US">
              <a:solidFill>
                <a:prstClr val="black">
                  <a:tint val="75000"/>
                </a:prstClr>
              </a:solidFill>
            </a:endParaRPr>
          </a:p>
        </p:txBody>
      </p:sp>
      <p:sp>
        <p:nvSpPr>
          <p:cNvPr id="9" name="Rectangle 8"/>
          <p:cNvSpPr/>
          <p:nvPr/>
        </p:nvSpPr>
        <p:spPr>
          <a:xfrm>
            <a:off x="6677977" y="1905000"/>
            <a:ext cx="2386013" cy="1143000"/>
          </a:xfrm>
          <a:prstGeom prst="rect">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5400000" scaled="1"/>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prstClr val="black"/>
                </a:solidFill>
              </a:rPr>
              <a:t>The</a:t>
            </a:r>
            <a:r>
              <a:rPr lang="en-US" sz="2000" dirty="0">
                <a:solidFill>
                  <a:schemeClr val="tx1"/>
                </a:solidFill>
              </a:rPr>
              <a:t> invariant again </a:t>
            </a:r>
            <a:r>
              <a:rPr lang="en-US" sz="2000" dirty="0">
                <a:solidFill>
                  <a:prstClr val="black"/>
                </a:solidFill>
              </a:rPr>
              <a:t>documents the meaning of </a:t>
            </a:r>
            <a:r>
              <a:rPr lang="en-US" sz="2000" b="1" dirty="0" err="1">
                <a:solidFill>
                  <a:prstClr val="black"/>
                </a:solidFill>
                <a:latin typeface="Consolas" pitchFamily="49" charset="0"/>
                <a:cs typeface="Consolas" pitchFamily="49" charset="0"/>
              </a:rPr>
              <a:t>ctxt</a:t>
            </a:r>
            <a:endParaRPr lang="en-US" sz="2000" b="1" dirty="0">
              <a:solidFill>
                <a:prstClr val="black"/>
              </a:solidFill>
              <a:latin typeface="Consolas" pitchFamily="49" charset="0"/>
              <a:cs typeface="Consolas" pitchFamily="49" charset="0"/>
            </a:endParaRPr>
          </a:p>
        </p:txBody>
      </p:sp>
      <p:sp>
        <p:nvSpPr>
          <p:cNvPr id="10" name="Rectangle 9"/>
          <p:cNvSpPr/>
          <p:nvPr/>
        </p:nvSpPr>
        <p:spPr>
          <a:xfrm>
            <a:off x="2209800" y="6096000"/>
            <a:ext cx="6705600" cy="609600"/>
          </a:xfrm>
          <a:prstGeom prst="rect">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5400000" scaled="1"/>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Each recursive call uses a new value for the context argument, so that each called function's invariant will be true.</a:t>
            </a:r>
          </a:p>
        </p:txBody>
      </p:sp>
      <p:sp>
        <p:nvSpPr>
          <p:cNvPr id="15" name="Rectangle 14"/>
          <p:cNvSpPr/>
          <p:nvPr/>
        </p:nvSpPr>
        <p:spPr>
          <a:xfrm>
            <a:off x="228600" y="5334000"/>
            <a:ext cx="1905000" cy="8382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This still fits the </a:t>
            </a:r>
            <a:r>
              <a:rPr lang="en-US" dirty="0" err="1">
                <a:solidFill>
                  <a:schemeClr val="tx1"/>
                </a:solidFill>
              </a:rPr>
              <a:t>LoSS</a:t>
            </a:r>
            <a:r>
              <a:rPr lang="en-US" dirty="0">
                <a:solidFill>
                  <a:schemeClr val="tx1"/>
                </a:solidFill>
              </a:rPr>
              <a:t> template</a:t>
            </a:r>
          </a:p>
        </p:txBody>
      </p:sp>
    </p:spTree>
    <p:extLst>
      <p:ext uri="{BB962C8B-B14F-4D97-AF65-F5344CB8AC3E}">
        <p14:creationId xmlns:p14="http://schemas.microsoft.com/office/powerpoint/2010/main" val="635459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07</a:t>
            </a:r>
          </a:p>
        </p:txBody>
      </p:sp>
      <p:sp>
        <p:nvSpPr>
          <p:cNvPr id="3" name="Slide Number Placeholder 2"/>
          <p:cNvSpPr>
            <a:spLocks noGrp="1"/>
          </p:cNvSpPr>
          <p:nvPr>
            <p:ph type="sldNum" sz="quarter" idx="12"/>
          </p:nvPr>
        </p:nvSpPr>
        <p:spPr/>
        <p:txBody>
          <a:bodyPr/>
          <a:lstStyle/>
          <a:p>
            <a:fld id="{2AF3B5EA-18B6-4040-9F78-6052AF49C681}" type="slidenum">
              <a:rPr lang="en-US" smtClean="0"/>
              <a:t>4</a:t>
            </a:fld>
            <a:endParaRPr lang="en-US"/>
          </a:p>
        </p:txBody>
      </p:sp>
      <p:graphicFrame>
        <p:nvGraphicFramePr>
          <p:cNvPr id="6" name="Diagram 5"/>
          <p:cNvGraphicFramePr/>
          <p:nvPr>
            <p:extLst>
              <p:ext uri="{D42A27DB-BD31-4B8C-83A1-F6EECF244321}">
                <p14:modId xmlns:p14="http://schemas.microsoft.com/office/powerpoint/2010/main" val="3957966568"/>
              </p:ext>
            </p:extLst>
          </p:nvPr>
        </p:nvGraphicFramePr>
        <p:xfrm>
          <a:off x="1524000" y="1727994"/>
          <a:ext cx="6096000" cy="45204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233798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Template for </a:t>
            </a:r>
            <a:r>
              <a:rPr lang="en-US" dirty="0" err="1"/>
              <a:t>SoS</a:t>
            </a:r>
            <a:r>
              <a:rPr lang="en-US" dirty="0"/>
              <a:t> and </a:t>
            </a:r>
            <a:r>
              <a:rPr lang="en-US" dirty="0" err="1"/>
              <a:t>LoSS</a:t>
            </a:r>
            <a:r>
              <a:rPr lang="en-US" dirty="0"/>
              <a:t>, with context argument (part 3)</a:t>
            </a:r>
          </a:p>
        </p:txBody>
      </p:sp>
      <p:sp>
        <p:nvSpPr>
          <p:cNvPr id="3" name="Content Placeholder 2"/>
          <p:cNvSpPr>
            <a:spLocks noGrp="1"/>
          </p:cNvSpPr>
          <p:nvPr>
            <p:ph idx="1"/>
          </p:nvPr>
        </p:nvSpPr>
        <p:spPr>
          <a:xfrm>
            <a:off x="457200" y="1600200"/>
            <a:ext cx="8229600" cy="4648200"/>
          </a:xfrm>
        </p:spPr>
        <p:txBody>
          <a:bodyPr>
            <a:noAutofit/>
          </a:bodyPr>
          <a:lstStyle/>
          <a:p>
            <a:pPr>
              <a:buNone/>
            </a:pPr>
            <a:r>
              <a:rPr lang="en-US" sz="2000" b="1" dirty="0">
                <a:latin typeface="Consolas" pitchFamily="49" charset="0"/>
                <a:cs typeface="Consolas" pitchFamily="49" charset="0"/>
              </a:rPr>
              <a:t>;; GIVEN a </a:t>
            </a:r>
            <a:r>
              <a:rPr lang="en-US" sz="2000" b="1" dirty="0" err="1">
                <a:latin typeface="Consolas" pitchFamily="49" charset="0"/>
                <a:cs typeface="Consolas" pitchFamily="49" charset="0"/>
              </a:rPr>
              <a:t>SoSS</a:t>
            </a:r>
            <a:r>
              <a:rPr lang="en-US" sz="2000" b="1" dirty="0">
                <a:latin typeface="Consolas" pitchFamily="49" charset="0"/>
                <a:cs typeface="Consolas" pitchFamily="49" charset="0"/>
              </a:rPr>
              <a:t> sos0</a:t>
            </a:r>
          </a:p>
          <a:p>
            <a:pPr>
              <a:buNone/>
            </a:pPr>
            <a:r>
              <a:rPr lang="en-US" sz="2000" b="1" dirty="0">
                <a:latin typeface="Consolas" pitchFamily="49" charset="0"/>
                <a:cs typeface="Consolas" pitchFamily="49" charset="0"/>
              </a:rPr>
              <a:t>;; RETURNS: &lt;something&gt;</a:t>
            </a:r>
          </a:p>
          <a:p>
            <a:pPr>
              <a:buNone/>
            </a:pPr>
            <a:r>
              <a:rPr lang="en-US" sz="2000" b="1" dirty="0">
                <a:latin typeface="Consolas" pitchFamily="49" charset="0"/>
                <a:cs typeface="Consolas" pitchFamily="49" charset="0"/>
              </a:rPr>
              <a:t>;; Strategy: call a more general function</a:t>
            </a:r>
          </a:p>
          <a:p>
            <a:pPr>
              <a:buNone/>
            </a:pPr>
            <a:r>
              <a:rPr lang="en-US" sz="2000" b="1" dirty="0">
                <a:latin typeface="Consolas" pitchFamily="49" charset="0"/>
                <a:cs typeface="Consolas" pitchFamily="49" charset="0"/>
              </a:rPr>
              <a:t>(define (</a:t>
            </a:r>
            <a:r>
              <a:rPr lang="en-US" sz="2000" b="1" dirty="0" err="1">
                <a:latin typeface="Consolas" pitchFamily="49" charset="0"/>
                <a:cs typeface="Consolas" pitchFamily="49" charset="0"/>
              </a:rPr>
              <a:t>sos-fn</a:t>
            </a:r>
            <a:r>
              <a:rPr lang="en-US" sz="2000" b="1" dirty="0">
                <a:latin typeface="Consolas" pitchFamily="49" charset="0"/>
                <a:cs typeface="Consolas" pitchFamily="49" charset="0"/>
              </a:rPr>
              <a:t> sos0)</a:t>
            </a:r>
          </a:p>
          <a:p>
            <a:pPr>
              <a:buNone/>
            </a:pPr>
            <a:r>
              <a:rPr lang="en-US" sz="2000" b="1" dirty="0">
                <a:latin typeface="Consolas" pitchFamily="49" charset="0"/>
                <a:cs typeface="Consolas" pitchFamily="49" charset="0"/>
              </a:rPr>
              <a:t>  (sub-</a:t>
            </a:r>
            <a:r>
              <a:rPr lang="en-US" sz="2000" b="1" dirty="0" err="1">
                <a:latin typeface="Consolas" pitchFamily="49" charset="0"/>
                <a:cs typeface="Consolas" pitchFamily="49" charset="0"/>
              </a:rPr>
              <a:t>sos</a:t>
            </a:r>
            <a:r>
              <a:rPr lang="en-US" sz="2000" b="1" dirty="0">
                <a:latin typeface="Consolas" pitchFamily="49" charset="0"/>
                <a:cs typeface="Consolas" pitchFamily="49" charset="0"/>
              </a:rPr>
              <a:t>-</a:t>
            </a:r>
            <a:r>
              <a:rPr lang="en-US" sz="2000" b="1" dirty="0" err="1">
                <a:latin typeface="Consolas" pitchFamily="49" charset="0"/>
                <a:cs typeface="Consolas" pitchFamily="49" charset="0"/>
              </a:rPr>
              <a:t>fn</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sos</a:t>
            </a:r>
            <a:r>
              <a:rPr lang="en-US" sz="2000" b="1" dirty="0">
                <a:latin typeface="Consolas" pitchFamily="49" charset="0"/>
                <a:cs typeface="Consolas" pitchFamily="49" charset="0"/>
              </a:rPr>
              <a:t> ...))</a:t>
            </a:r>
          </a:p>
        </p:txBody>
      </p:sp>
      <p:sp>
        <p:nvSpPr>
          <p:cNvPr id="4" name="Slide Number Placeholder 3"/>
          <p:cNvSpPr>
            <a:spLocks noGrp="1"/>
          </p:cNvSpPr>
          <p:nvPr>
            <p:ph type="sldNum" sz="quarter" idx="12"/>
          </p:nvPr>
        </p:nvSpPr>
        <p:spPr/>
        <p:txBody>
          <a:bodyPr/>
          <a:lstStyle/>
          <a:p>
            <a:fld id="{9F4492BD-6A9C-48FC-AC76-0B4FE11194A1}" type="slidenum">
              <a:rPr lang="en-US" smtClean="0">
                <a:solidFill>
                  <a:prstClr val="black">
                    <a:tint val="75000"/>
                  </a:prstClr>
                </a:solidFill>
              </a:rPr>
              <a:pPr/>
              <a:t>40</a:t>
            </a:fld>
            <a:endParaRPr lang="en-US">
              <a:solidFill>
                <a:prstClr val="black">
                  <a:tint val="75000"/>
                </a:prstClr>
              </a:solidFill>
            </a:endParaRPr>
          </a:p>
        </p:txBody>
      </p:sp>
      <p:sp>
        <p:nvSpPr>
          <p:cNvPr id="6" name="Rectangle 5"/>
          <p:cNvSpPr/>
          <p:nvPr/>
        </p:nvSpPr>
        <p:spPr>
          <a:xfrm>
            <a:off x="914400" y="4495800"/>
            <a:ext cx="4876800" cy="1295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Pass sub-</a:t>
            </a:r>
            <a:r>
              <a:rPr lang="en-US" dirty="0" err="1">
                <a:solidFill>
                  <a:schemeClr val="tx1"/>
                </a:solidFill>
              </a:rPr>
              <a:t>sos</a:t>
            </a:r>
            <a:r>
              <a:rPr lang="en-US" dirty="0">
                <a:solidFill>
                  <a:schemeClr val="tx1"/>
                </a:solidFill>
              </a:rPr>
              <a:t>-</a:t>
            </a:r>
            <a:r>
              <a:rPr lang="en-US" dirty="0" err="1">
                <a:solidFill>
                  <a:schemeClr val="tx1"/>
                </a:solidFill>
              </a:rPr>
              <a:t>fn</a:t>
            </a:r>
            <a:r>
              <a:rPr lang="en-US" dirty="0">
                <a:solidFill>
                  <a:schemeClr val="tx1"/>
                </a:solidFill>
              </a:rPr>
              <a:t> a value for its context argument that describes the empty context– that is, one that will make its invariant true.</a:t>
            </a:r>
          </a:p>
        </p:txBody>
      </p:sp>
      <p:cxnSp>
        <p:nvCxnSpPr>
          <p:cNvPr id="10" name="Straight Arrow Connector 9"/>
          <p:cNvCxnSpPr>
            <a:stCxn id="6" idx="0"/>
          </p:cNvCxnSpPr>
          <p:nvPr/>
        </p:nvCxnSpPr>
        <p:spPr>
          <a:xfrm flipV="1">
            <a:off x="3352800" y="3429000"/>
            <a:ext cx="0" cy="10668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553200" y="2057400"/>
            <a:ext cx="1905000" cy="11430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Of course we need a function for the whole </a:t>
            </a:r>
            <a:r>
              <a:rPr lang="en-US" dirty="0" err="1">
                <a:solidFill>
                  <a:schemeClr val="tx1"/>
                </a:solidFill>
              </a:rPr>
              <a:t>SoS</a:t>
            </a:r>
            <a:r>
              <a:rPr lang="en-US" dirty="0">
                <a:solidFill>
                  <a:schemeClr val="tx1"/>
                </a:solidFill>
              </a:rPr>
              <a:t>! </a:t>
            </a:r>
          </a:p>
        </p:txBody>
      </p:sp>
    </p:spTree>
    <p:extLst>
      <p:ext uri="{BB962C8B-B14F-4D97-AF65-F5344CB8AC3E}">
        <p14:creationId xmlns:p14="http://schemas.microsoft.com/office/powerpoint/2010/main" val="7196926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r>
              <a:rPr lang="en-US" dirty="0"/>
              <a:t>You should now be able to:</a:t>
            </a:r>
          </a:p>
          <a:p>
            <a:pPr lvl="1"/>
            <a:r>
              <a:rPr lang="en-US" dirty="0"/>
              <a:t>explain the difference between structural arguments and context arguments</a:t>
            </a:r>
          </a:p>
          <a:p>
            <a:pPr lvl="1"/>
            <a:r>
              <a:rPr lang="en-US" dirty="0"/>
              <a:t>understand how context arguments represent contexts</a:t>
            </a:r>
          </a:p>
          <a:p>
            <a:pPr lvl="1"/>
            <a:r>
              <a:rPr lang="en-US" dirty="0"/>
              <a:t>document this representation as an invariant in the purpose statement</a:t>
            </a:r>
          </a:p>
          <a:p>
            <a:pPr lvl="1"/>
            <a:r>
              <a:rPr lang="en-US" dirty="0"/>
              <a:t>use these ideas to solve problems for lists, trees, and mutually-recursive data definitions.</a:t>
            </a:r>
          </a:p>
          <a:p>
            <a:pPr lvl="1"/>
            <a:endParaRPr lang="en-US" dirty="0"/>
          </a:p>
          <a:p>
            <a:pPr lvl="1"/>
            <a:endParaRPr lang="en-US" dirty="0"/>
          </a:p>
          <a:p>
            <a:pPr lvl="1"/>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solidFill>
                  <a:prstClr val="black">
                    <a:tint val="75000"/>
                  </a:prstClr>
                </a:solidFill>
              </a:rPr>
              <a:pPr/>
              <a:t>41</a:t>
            </a:fld>
            <a:endParaRPr lang="en-US">
              <a:solidFill>
                <a:prstClr val="black">
                  <a:tint val="75000"/>
                </a:prstClr>
              </a:solidFill>
            </a:endParaRPr>
          </a:p>
        </p:txBody>
      </p:sp>
    </p:spTree>
    <p:extLst>
      <p:ext uri="{BB962C8B-B14F-4D97-AF65-F5344CB8AC3E}">
        <p14:creationId xmlns:p14="http://schemas.microsoft.com/office/powerpoint/2010/main" val="16746604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If you have questions about this lesson, ask them on the Discussion Board</a:t>
            </a:r>
          </a:p>
          <a:p>
            <a:r>
              <a:rPr lang="en-US" dirty="0"/>
              <a:t>Do Guided </a:t>
            </a:r>
            <a:r>
              <a:rPr lang="en-US"/>
              <a:t>Practice 7.1</a:t>
            </a:r>
            <a:endParaRPr lang="en-US" dirty="0"/>
          </a:p>
          <a:p>
            <a:r>
              <a:rPr lang="en-US" dirty="0"/>
              <a:t>Go on to the next lesson</a:t>
            </a:r>
          </a:p>
        </p:txBody>
      </p:sp>
      <p:sp>
        <p:nvSpPr>
          <p:cNvPr id="4" name="Slide Number Placeholder 3"/>
          <p:cNvSpPr>
            <a:spLocks noGrp="1"/>
          </p:cNvSpPr>
          <p:nvPr>
            <p:ph type="sldNum" sz="quarter" idx="12"/>
          </p:nvPr>
        </p:nvSpPr>
        <p:spPr/>
        <p:txBody>
          <a:bodyPr/>
          <a:lstStyle/>
          <a:p>
            <a:fld id="{9F4492BD-6A9C-48FC-AC76-0B4FE11194A1}" type="slidenum">
              <a:rPr lang="en-US" smtClean="0">
                <a:solidFill>
                  <a:prstClr val="black">
                    <a:tint val="75000"/>
                  </a:prstClr>
                </a:solidFill>
              </a:rPr>
              <a:pPr/>
              <a:t>42</a:t>
            </a:fld>
            <a:endParaRPr lang="en-US">
              <a:solidFill>
                <a:prstClr val="black">
                  <a:tint val="75000"/>
                </a:prstClr>
              </a:solidFill>
            </a:endParaRPr>
          </a:p>
        </p:txBody>
      </p:sp>
    </p:spTree>
    <p:extLst>
      <p:ext uri="{BB962C8B-B14F-4D97-AF65-F5344CB8AC3E}">
        <p14:creationId xmlns:p14="http://schemas.microsoft.com/office/powerpoint/2010/main" val="21508386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When do I need an invariant?</a:t>
            </a:r>
          </a:p>
        </p:txBody>
      </p:sp>
      <p:sp>
        <p:nvSpPr>
          <p:cNvPr id="3" name="Subtitle 2"/>
          <p:cNvSpPr>
            <a:spLocks noGrp="1"/>
          </p:cNvSpPr>
          <p:nvPr>
            <p:ph type="subTitle" idx="1"/>
          </p:nvPr>
        </p:nvSpPr>
        <p:spPr/>
        <p:txBody>
          <a:bodyPr>
            <a:normAutofit/>
          </a:bodyPr>
          <a:lstStyle/>
          <a:p>
            <a:r>
              <a:rPr lang="en-US" dirty="0"/>
              <a:t>CS 5010 Program Design Paradigms “Bootcamp”</a:t>
            </a:r>
          </a:p>
          <a:p>
            <a:r>
              <a:rPr lang="en-US" dirty="0"/>
              <a:t>Lesson 7.3</a:t>
            </a:r>
          </a:p>
          <a:p>
            <a:endParaRPr lang="en-US" dirty="0"/>
          </a:p>
          <a:p>
            <a:endParaRPr lang="en-US" dirty="0"/>
          </a:p>
        </p:txBody>
      </p:sp>
      <p:sp>
        <p:nvSpPr>
          <p:cNvPr id="11" name="Slide Number Placeholder 10"/>
          <p:cNvSpPr>
            <a:spLocks noGrp="1"/>
          </p:cNvSpPr>
          <p:nvPr>
            <p:ph type="sldNum" sz="quarter" idx="12"/>
          </p:nvPr>
        </p:nvSpPr>
        <p:spPr/>
        <p:txBody>
          <a:bodyPr/>
          <a:lstStyle/>
          <a:p>
            <a:fld id="{4FF46DE1-096B-4EDD-A00F-DA0292705DA0}" type="slidenum">
              <a:rPr lang="en-US" smtClean="0"/>
              <a:t>43</a:t>
            </a:fld>
            <a:endParaRPr lang="en-US"/>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a:t>TexPoint fonts used in EMF. </a:t>
            </a:r>
          </a:p>
          <a:p>
            <a:r>
              <a:rPr lang="en-US"/>
              <a:t>Read the TexPoint manual before you delete this box.: </a:t>
            </a:r>
            <a:r>
              <a:rPr lang="en-US">
                <a:latin typeface="CMMI10"/>
              </a:rPr>
              <a:t>A</a:t>
            </a:r>
            <a:r>
              <a:rPr lang="en-US">
                <a:latin typeface="CMR10"/>
              </a:rPr>
              <a:t>A</a:t>
            </a:r>
            <a:r>
              <a:rPr lang="en-US">
                <a:latin typeface="CMSY10ORIG"/>
              </a:rPr>
              <a:t>A</a:t>
            </a:r>
            <a:endParaRPr lang="en-US"/>
          </a:p>
        </p:txBody>
      </p:sp>
      <p:grpSp>
        <p:nvGrpSpPr>
          <p:cNvPr id="8" name="Group 7"/>
          <p:cNvGrpSpPr/>
          <p:nvPr/>
        </p:nvGrpSpPr>
        <p:grpSpPr>
          <a:xfrm>
            <a:off x="120650" y="6314759"/>
            <a:ext cx="8902700" cy="400110"/>
            <a:chOff x="120650" y="6314759"/>
            <a:chExt cx="8902700" cy="400110"/>
          </a:xfrm>
        </p:grpSpPr>
        <p:pic>
          <p:nvPicPr>
            <p:cNvPr id="9" name="Picture 8"/>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0" name="TextBox 9"/>
            <p:cNvSpPr txBox="1"/>
            <p:nvPr/>
          </p:nvSpPr>
          <p:spPr>
            <a:xfrm>
              <a:off x="925322" y="6314759"/>
              <a:ext cx="8098028" cy="400110"/>
            </a:xfrm>
            <a:prstGeom prst="rect">
              <a:avLst/>
            </a:prstGeom>
            <a:noFill/>
          </p:spPr>
          <p:txBody>
            <a:bodyPr vert="horz" wrap="square" rtlCol="0">
              <a:spAutoFit/>
            </a:bodyPr>
            <a:lstStyle/>
            <a:p>
              <a:r>
                <a:rPr lang="en-US" sz="1000" dirty="0"/>
                <a:t>© Mitchell Wand, 2012-2016</a:t>
              </a:r>
            </a:p>
            <a:p>
              <a:r>
                <a:rPr lang="en-US" sz="1000" dirty="0"/>
                <a:t>This work is licensed under a </a:t>
              </a:r>
              <a:r>
                <a:rPr lang="en-US" altLang="en-US" sz="1000" dirty="0">
                  <a:solidFill>
                    <a:srgbClr val="4374B7"/>
                  </a:solidFill>
                  <a:latin typeface="Helvetica Neue"/>
                  <a:hlinkClick r:id="rId5"/>
                </a:rPr>
                <a:t>Creative Commons Attribution-</a:t>
              </a:r>
              <a:r>
                <a:rPr lang="en-US" altLang="en-US" sz="1000" dirty="0" err="1">
                  <a:solidFill>
                    <a:srgbClr val="4374B7"/>
                  </a:solidFill>
                  <a:latin typeface="Helvetica Neue"/>
                  <a:hlinkClick r:id="rId5"/>
                </a:rPr>
                <a:t>NonCommercial</a:t>
              </a:r>
              <a:r>
                <a:rPr lang="en-US" altLang="en-US" sz="1000" dirty="0">
                  <a:solidFill>
                    <a:srgbClr val="4374B7"/>
                  </a:solidFill>
                  <a:latin typeface="Helvetica Neue"/>
                  <a:hlinkClick r:id="rId5"/>
                </a:rPr>
                <a:t> 4.0 International License</a:t>
              </a:r>
              <a:r>
                <a:rPr lang="en-US" sz="1000" dirty="0"/>
                <a:t>.</a:t>
              </a:r>
            </a:p>
          </p:txBody>
        </p:sp>
      </p:grpSp>
    </p:spTree>
    <p:extLst>
      <p:ext uri="{BB962C8B-B14F-4D97-AF65-F5344CB8AC3E}">
        <p14:creationId xmlns:p14="http://schemas.microsoft.com/office/powerpoint/2010/main" val="38519696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r>
              <a:rPr lang="en-US" dirty="0"/>
              <a:t>At the end of this lesson, the student should be able to</a:t>
            </a:r>
          </a:p>
          <a:p>
            <a:pPr lvl="1"/>
            <a:r>
              <a:rPr lang="en-US" dirty="0"/>
              <a:t>decide whether a purpose statement needs an invariant or not.</a:t>
            </a:r>
          </a:p>
        </p:txBody>
      </p:sp>
      <p:sp>
        <p:nvSpPr>
          <p:cNvPr id="4" name="Slide Number Placeholder 3"/>
          <p:cNvSpPr>
            <a:spLocks noGrp="1"/>
          </p:cNvSpPr>
          <p:nvPr>
            <p:ph type="sldNum" sz="quarter" idx="12"/>
          </p:nvPr>
        </p:nvSpPr>
        <p:spPr/>
        <p:txBody>
          <a:bodyPr/>
          <a:lstStyle/>
          <a:p>
            <a:fld id="{4FF46DE1-096B-4EDD-A00F-DA0292705DA0}" type="slidenum">
              <a:rPr lang="en-US" smtClean="0"/>
              <a:t>44</a:t>
            </a:fld>
            <a:endParaRPr lang="en-US"/>
          </a:p>
        </p:txBody>
      </p:sp>
    </p:spTree>
    <p:extLst>
      <p:ext uri="{BB962C8B-B14F-4D97-AF65-F5344CB8AC3E}">
        <p14:creationId xmlns:p14="http://schemas.microsoft.com/office/powerpoint/2010/main" val="24013827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do I need an invariant?</a:t>
            </a:r>
          </a:p>
        </p:txBody>
      </p:sp>
      <p:sp>
        <p:nvSpPr>
          <p:cNvPr id="3" name="Content Placeholder 2"/>
          <p:cNvSpPr>
            <a:spLocks noGrp="1"/>
          </p:cNvSpPr>
          <p:nvPr>
            <p:ph idx="1"/>
          </p:nvPr>
        </p:nvSpPr>
        <p:spPr/>
        <p:txBody>
          <a:bodyPr>
            <a:normAutofit lnSpcReduction="10000"/>
          </a:bodyPr>
          <a:lstStyle/>
          <a:p>
            <a:r>
              <a:rPr lang="en-US" dirty="0"/>
              <a:t>It all depends on the purpose statement.</a:t>
            </a:r>
          </a:p>
          <a:p>
            <a:r>
              <a:rPr lang="en-US" dirty="0"/>
              <a:t>If your code fulfills the purpose statement for any arguments of the types listed in the contract, you don't need an invariant.</a:t>
            </a:r>
          </a:p>
          <a:p>
            <a:r>
              <a:rPr lang="en-US" dirty="0"/>
              <a:t>If the function fulfills its purpose statement only for certain values or combinations of values of the arguments, then you must document that restriction with a WHERE-clause.</a:t>
            </a:r>
          </a:p>
          <a:p>
            <a:endParaRPr lang="en-US" dirty="0"/>
          </a:p>
        </p:txBody>
      </p:sp>
      <p:sp>
        <p:nvSpPr>
          <p:cNvPr id="4" name="Slide Number Placeholder 3"/>
          <p:cNvSpPr>
            <a:spLocks noGrp="1"/>
          </p:cNvSpPr>
          <p:nvPr>
            <p:ph type="sldNum" sz="quarter" idx="12"/>
          </p:nvPr>
        </p:nvSpPr>
        <p:spPr/>
        <p:txBody>
          <a:bodyPr/>
          <a:lstStyle/>
          <a:p>
            <a:fld id="{4FF46DE1-096B-4EDD-A00F-DA0292705DA0}" type="slidenum">
              <a:rPr lang="en-US" smtClean="0"/>
              <a:t>45</a:t>
            </a:fld>
            <a:endParaRPr lang="en-US"/>
          </a:p>
        </p:txBody>
      </p:sp>
    </p:spTree>
    <p:extLst>
      <p:ext uri="{BB962C8B-B14F-4D97-AF65-F5344CB8AC3E}">
        <p14:creationId xmlns:p14="http://schemas.microsoft.com/office/powerpoint/2010/main" val="28156490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kind of things belong in an invariant?</a:t>
            </a:r>
          </a:p>
        </p:txBody>
      </p:sp>
      <p:sp>
        <p:nvSpPr>
          <p:cNvPr id="3" name="Content Placeholder 2"/>
          <p:cNvSpPr>
            <a:spLocks noGrp="1"/>
          </p:cNvSpPr>
          <p:nvPr>
            <p:ph idx="1"/>
          </p:nvPr>
        </p:nvSpPr>
        <p:spPr/>
        <p:txBody>
          <a:bodyPr>
            <a:normAutofit/>
          </a:bodyPr>
          <a:lstStyle/>
          <a:p>
            <a:r>
              <a:rPr lang="en-US" dirty="0"/>
              <a:t>If the function needs additional information that is not in the arguments, then you need an invariant to document the needed information</a:t>
            </a:r>
          </a:p>
          <a:p>
            <a:r>
              <a:rPr lang="en-US" dirty="0"/>
              <a:t>What kind of information might you want?</a:t>
            </a:r>
          </a:p>
          <a:p>
            <a:pPr lvl="1"/>
            <a:r>
              <a:rPr lang="en-US" dirty="0"/>
              <a:t>context information (e.g. we are position </a:t>
            </a:r>
            <a:r>
              <a:rPr lang="en-US" b="1" dirty="0"/>
              <a:t>n</a:t>
            </a:r>
            <a:r>
              <a:rPr lang="en-US" dirty="0"/>
              <a:t> in the list)</a:t>
            </a:r>
          </a:p>
          <a:p>
            <a:pPr lvl="1"/>
            <a:r>
              <a:rPr lang="en-US" dirty="0"/>
              <a:t>other knowledge that isn't expressed in the contract (e.g. we've figured out the ball isn't going to bounce).</a:t>
            </a:r>
          </a:p>
          <a:p>
            <a:endParaRPr lang="en-US" dirty="0"/>
          </a:p>
        </p:txBody>
      </p:sp>
      <p:sp>
        <p:nvSpPr>
          <p:cNvPr id="4" name="Slide Number Placeholder 3"/>
          <p:cNvSpPr>
            <a:spLocks noGrp="1"/>
          </p:cNvSpPr>
          <p:nvPr>
            <p:ph type="sldNum" sz="quarter" idx="12"/>
          </p:nvPr>
        </p:nvSpPr>
        <p:spPr/>
        <p:txBody>
          <a:bodyPr/>
          <a:lstStyle/>
          <a:p>
            <a:fld id="{4FF46DE1-096B-4EDD-A00F-DA0292705DA0}" type="slidenum">
              <a:rPr lang="en-US" smtClean="0"/>
              <a:t>46</a:t>
            </a:fld>
            <a:endParaRPr lang="en-US"/>
          </a:p>
        </p:txBody>
      </p:sp>
    </p:spTree>
    <p:extLst>
      <p:ext uri="{BB962C8B-B14F-4D97-AF65-F5344CB8AC3E}">
        <p14:creationId xmlns:p14="http://schemas.microsoft.com/office/powerpoint/2010/main" val="21818678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Whose responsibility is it?</a:t>
            </a:r>
          </a:p>
        </p:txBody>
      </p:sp>
      <p:sp>
        <p:nvSpPr>
          <p:cNvPr id="3" name="Content Placeholder 2"/>
          <p:cNvSpPr>
            <a:spLocks noGrp="1"/>
          </p:cNvSpPr>
          <p:nvPr>
            <p:ph idx="1"/>
          </p:nvPr>
        </p:nvSpPr>
        <p:spPr/>
        <p:txBody>
          <a:bodyPr/>
          <a:lstStyle/>
          <a:p>
            <a:r>
              <a:rPr lang="en-US" dirty="0"/>
              <a:t>The invariant, along with the contract, sets down the assumptions that each function makes about the arguments that it processes</a:t>
            </a:r>
          </a:p>
          <a:p>
            <a:r>
              <a:rPr lang="en-US" dirty="0"/>
              <a:t>It is up to each caller of the function to make sure that the invariant is true at every call.</a:t>
            </a:r>
          </a:p>
          <a:p>
            <a:r>
              <a:rPr lang="en-US" dirty="0"/>
              <a:t>The function gets to assume that the invariant is true.</a:t>
            </a:r>
          </a:p>
          <a:p>
            <a:endParaRPr lang="en-US" dirty="0"/>
          </a:p>
        </p:txBody>
      </p:sp>
      <p:sp>
        <p:nvSpPr>
          <p:cNvPr id="4" name="Slide Number Placeholder 3"/>
          <p:cNvSpPr>
            <a:spLocks noGrp="1"/>
          </p:cNvSpPr>
          <p:nvPr>
            <p:ph type="sldNum" sz="quarter" idx="12"/>
          </p:nvPr>
        </p:nvSpPr>
        <p:spPr/>
        <p:txBody>
          <a:bodyPr/>
          <a:lstStyle/>
          <a:p>
            <a:fld id="{4FF46DE1-096B-4EDD-A00F-DA0292705DA0}" type="slidenum">
              <a:rPr lang="en-US" smtClean="0"/>
              <a:t>47</a:t>
            </a:fld>
            <a:endParaRPr lang="en-US"/>
          </a:p>
        </p:txBody>
      </p:sp>
    </p:spTree>
    <p:extLst>
      <p:ext uri="{BB962C8B-B14F-4D97-AF65-F5344CB8AC3E}">
        <p14:creationId xmlns:p14="http://schemas.microsoft.com/office/powerpoint/2010/main" val="17239154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sz="2800" dirty="0"/>
              <a:t>;; ball-normal-motion : Ball -&gt; Ball</a:t>
            </a:r>
          </a:p>
          <a:p>
            <a:r>
              <a:rPr lang="en-US" sz="2800" dirty="0"/>
              <a:t>;; GIVEN: a Ball</a:t>
            </a:r>
          </a:p>
          <a:p>
            <a:r>
              <a:rPr lang="en-US" sz="2800" dirty="0">
                <a:solidFill>
                  <a:srgbClr val="FF0000"/>
                </a:solidFill>
              </a:rPr>
              <a:t>;; WHERE: the Ball is not going to</a:t>
            </a:r>
          </a:p>
          <a:p>
            <a:r>
              <a:rPr lang="en-US" sz="2800" dirty="0">
                <a:solidFill>
                  <a:srgbClr val="FF0000"/>
                </a:solidFill>
              </a:rPr>
              <a:t>;; collide with a wall on this tick</a:t>
            </a:r>
          </a:p>
          <a:p>
            <a:r>
              <a:rPr lang="en-US" sz="2800" dirty="0"/>
              <a:t>;; RETURNS: the state of the ball after a</a:t>
            </a:r>
          </a:p>
          <a:p>
            <a:r>
              <a:rPr lang="en-US" sz="2800" dirty="0"/>
              <a:t>;; tick.</a:t>
            </a:r>
          </a:p>
          <a:p>
            <a:r>
              <a:rPr lang="en-US" sz="2800" dirty="0"/>
              <a:t>(define (ball-normal-motion b)</a:t>
            </a:r>
          </a:p>
          <a:p>
            <a:r>
              <a:rPr lang="en-US" sz="2800" dirty="0"/>
              <a:t>  (make-ball </a:t>
            </a:r>
          </a:p>
          <a:p>
            <a:r>
              <a:rPr lang="en-US" sz="2800" dirty="0"/>
              <a:t>    (+ (ball-x-</a:t>
            </a:r>
            <a:r>
              <a:rPr lang="en-US" sz="2800" dirty="0" err="1"/>
              <a:t>pos</a:t>
            </a:r>
            <a:r>
              <a:rPr lang="en-US" sz="2800" dirty="0"/>
              <a:t> b) BALLSPEED)))</a:t>
            </a:r>
          </a:p>
        </p:txBody>
      </p:sp>
      <p:sp>
        <p:nvSpPr>
          <p:cNvPr id="5" name="Rectangle 4"/>
          <p:cNvSpPr/>
          <p:nvPr/>
        </p:nvSpPr>
        <p:spPr>
          <a:xfrm>
            <a:off x="553387" y="2514600"/>
            <a:ext cx="70866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Example: </a:t>
            </a:r>
          </a:p>
        </p:txBody>
      </p:sp>
      <p:sp>
        <p:nvSpPr>
          <p:cNvPr id="3" name="Slide Number Placeholder 2"/>
          <p:cNvSpPr>
            <a:spLocks noGrp="1"/>
          </p:cNvSpPr>
          <p:nvPr>
            <p:ph type="sldNum" sz="quarter" idx="12"/>
          </p:nvPr>
        </p:nvSpPr>
        <p:spPr/>
        <p:txBody>
          <a:bodyPr/>
          <a:lstStyle/>
          <a:p>
            <a:fld id="{4FF46DE1-096B-4EDD-A00F-DA0292705DA0}" type="slidenum">
              <a:rPr lang="en-US" smtClean="0"/>
              <a:t>48</a:t>
            </a:fld>
            <a:endParaRPr lang="en-US"/>
          </a:p>
        </p:txBody>
      </p:sp>
      <p:sp>
        <p:nvSpPr>
          <p:cNvPr id="6" name="Rectangle 5"/>
          <p:cNvSpPr/>
          <p:nvPr/>
        </p:nvSpPr>
        <p:spPr>
          <a:xfrm>
            <a:off x="304800" y="5924862"/>
            <a:ext cx="4267200" cy="914400"/>
          </a:xfrm>
          <a:prstGeom prst="rect">
            <a:avLst/>
          </a:prstGeom>
          <a:solidFill>
            <a:schemeClr val="accent3">
              <a:lumMod val="40000"/>
              <a:lumOff val="6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t>Doesn't work for every Ball!..  Needs more information </a:t>
            </a:r>
          </a:p>
        </p:txBody>
      </p:sp>
      <p:sp>
        <p:nvSpPr>
          <p:cNvPr id="7" name="Rectangle 6"/>
          <p:cNvSpPr/>
          <p:nvPr/>
        </p:nvSpPr>
        <p:spPr>
          <a:xfrm>
            <a:off x="5715000" y="5924862"/>
            <a:ext cx="3276600" cy="914400"/>
          </a:xfrm>
          <a:prstGeom prst="rect">
            <a:avLst/>
          </a:prstGeom>
          <a:solidFill>
            <a:schemeClr val="accent3">
              <a:lumMod val="40000"/>
              <a:lumOff val="60000"/>
            </a:schemeClr>
          </a:solidFill>
          <a:ln>
            <a:noFill/>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t>Invariant provides the necessary information </a:t>
            </a:r>
          </a:p>
        </p:txBody>
      </p:sp>
    </p:spTree>
    <p:extLst>
      <p:ext uri="{BB962C8B-B14F-4D97-AF65-F5344CB8AC3E}">
        <p14:creationId xmlns:p14="http://schemas.microsoft.com/office/powerpoint/2010/main" val="2310669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0" nodeType="clickEffect">
                                  <p:stCondLst>
                                    <p:cond delay="0"/>
                                  </p:stCondLst>
                                  <p:childTnLst>
                                    <p:animEffect transition="out" filter="fade">
                                      <p:cBhvr>
                                        <p:cTn id="10" dur="500"/>
                                        <p:tgtEl>
                                          <p:spTgt spid="5"/>
                                        </p:tgtEl>
                                      </p:cBhvr>
                                    </p:animEffect>
                                    <p:set>
                                      <p:cBhvr>
                                        <p:cTn id="11" dur="1" fill="hold">
                                          <p:stCondLst>
                                            <p:cond delay="499"/>
                                          </p:stCondLst>
                                        </p:cTn>
                                        <p:tgtEl>
                                          <p:spTgt spid="5"/>
                                        </p:tgtEl>
                                        <p:attrNameLst>
                                          <p:attrName>style.visibility</p:attrName>
                                        </p:attrNameLst>
                                      </p:cBhvr>
                                      <p:to>
                                        <p:strVal val="hidden"/>
                                      </p:to>
                                    </p:set>
                                  </p:childTnLst>
                                </p:cTn>
                              </p:par>
                              <p:par>
                                <p:cTn id="12" presetID="10" presetClass="exit" presetSubtype="0" fill="hold" grpId="1" nodeType="withEffect">
                                  <p:stCondLst>
                                    <p:cond delay="0"/>
                                  </p:stCondLst>
                                  <p:childTnLst>
                                    <p:animEffect transition="out" filter="fade">
                                      <p:cBhvr>
                                        <p:cTn id="13" dur="500"/>
                                        <p:tgtEl>
                                          <p:spTgt spid="6"/>
                                        </p:tgtEl>
                                      </p:cBhvr>
                                    </p:animEffect>
                                    <p:set>
                                      <p:cBhvr>
                                        <p:cTn id="14" dur="1" fill="hold">
                                          <p:stCondLst>
                                            <p:cond delay="499"/>
                                          </p:stCondLst>
                                        </p:cTn>
                                        <p:tgtEl>
                                          <p:spTgt spid="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6" grpId="1" animBg="1"/>
      <p:bldP spid="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457200" y="1600200"/>
            <a:ext cx="8686800" cy="4525963"/>
          </a:xfrm>
        </p:spPr>
        <p:txBody>
          <a:bodyPr>
            <a:normAutofit fontScale="62500" lnSpcReduction="20000"/>
          </a:bodyPr>
          <a:lstStyle/>
          <a:p>
            <a:r>
              <a:rPr lang="en-US" dirty="0"/>
              <a:t>;; number-list-from : XList Number -&gt; </a:t>
            </a:r>
            <a:r>
              <a:rPr lang="en-US" dirty="0" err="1"/>
              <a:t>NumberedXList</a:t>
            </a:r>
            <a:endParaRPr lang="en-US" dirty="0"/>
          </a:p>
          <a:p>
            <a:r>
              <a:rPr lang="en-US" dirty="0"/>
              <a:t>;; RETURNS: a list with same elements as </a:t>
            </a:r>
            <a:r>
              <a:rPr lang="en-US" dirty="0" err="1"/>
              <a:t>lst</a:t>
            </a:r>
            <a:r>
              <a:rPr lang="en-US" dirty="0"/>
              <a:t>, but numbered</a:t>
            </a:r>
          </a:p>
          <a:p>
            <a:r>
              <a:rPr lang="en-US" dirty="0"/>
              <a:t>;;  starting at n.</a:t>
            </a:r>
          </a:p>
          <a:p>
            <a:r>
              <a:rPr lang="en-US" dirty="0"/>
              <a:t>;; EXAMPLE: (number-list-from (list 88 77) 2) </a:t>
            </a:r>
          </a:p>
          <a:p>
            <a:r>
              <a:rPr lang="en-US" dirty="0"/>
              <a:t>;;          = (list (list 2 88) (list 3 77))</a:t>
            </a:r>
          </a:p>
          <a:p>
            <a:r>
              <a:rPr lang="en-US" dirty="0"/>
              <a:t>;; STRATEGY: Use template for XList on </a:t>
            </a:r>
            <a:r>
              <a:rPr lang="en-US" dirty="0" err="1"/>
              <a:t>lst</a:t>
            </a:r>
            <a:endParaRPr lang="en-US" dirty="0"/>
          </a:p>
          <a:p>
            <a:r>
              <a:rPr lang="en-US" dirty="0"/>
              <a:t>(define (number-list-from </a:t>
            </a:r>
            <a:r>
              <a:rPr lang="en-US" dirty="0" err="1"/>
              <a:t>lst</a:t>
            </a:r>
            <a:r>
              <a:rPr lang="en-US" dirty="0"/>
              <a:t> n)</a:t>
            </a:r>
          </a:p>
          <a:p>
            <a:r>
              <a:rPr lang="en-US" dirty="0"/>
              <a:t>  (</a:t>
            </a:r>
            <a:r>
              <a:rPr lang="en-US" dirty="0" err="1"/>
              <a:t>cond</a:t>
            </a:r>
            <a:endParaRPr lang="en-US" dirty="0"/>
          </a:p>
          <a:p>
            <a:r>
              <a:rPr lang="en-US" dirty="0"/>
              <a:t>    [(empty? </a:t>
            </a:r>
            <a:r>
              <a:rPr lang="en-US" dirty="0" err="1"/>
              <a:t>lst</a:t>
            </a:r>
            <a:r>
              <a:rPr lang="en-US" dirty="0"/>
              <a:t>) empty]</a:t>
            </a:r>
          </a:p>
          <a:p>
            <a:r>
              <a:rPr lang="en-US" dirty="0"/>
              <a:t>    [else</a:t>
            </a:r>
          </a:p>
          <a:p>
            <a:r>
              <a:rPr lang="en-US" dirty="0"/>
              <a:t>      (cons</a:t>
            </a:r>
          </a:p>
          <a:p>
            <a:r>
              <a:rPr lang="en-US" dirty="0"/>
              <a:t>        (list n (first </a:t>
            </a:r>
            <a:r>
              <a:rPr lang="en-US" dirty="0" err="1"/>
              <a:t>lst</a:t>
            </a:r>
            <a:r>
              <a:rPr lang="en-US" dirty="0"/>
              <a:t>))</a:t>
            </a:r>
          </a:p>
          <a:p>
            <a:r>
              <a:rPr lang="en-US" dirty="0"/>
              <a:t>        (number-list-from (rest </a:t>
            </a:r>
            <a:r>
              <a:rPr lang="en-US" dirty="0" err="1"/>
              <a:t>lst</a:t>
            </a:r>
            <a:r>
              <a:rPr lang="en-US" dirty="0"/>
              <a:t>) (+ n 1)))]))</a:t>
            </a:r>
          </a:p>
          <a:p>
            <a:endParaRPr lang="en-US" dirty="0"/>
          </a:p>
        </p:txBody>
      </p:sp>
      <p:sp>
        <p:nvSpPr>
          <p:cNvPr id="5" name="Slide Number Placeholder 4"/>
          <p:cNvSpPr>
            <a:spLocks noGrp="1"/>
          </p:cNvSpPr>
          <p:nvPr>
            <p:ph type="sldNum" sz="quarter" idx="12"/>
          </p:nvPr>
        </p:nvSpPr>
        <p:spPr/>
        <p:txBody>
          <a:bodyPr/>
          <a:lstStyle/>
          <a:p>
            <a:fld id="{4FF46DE1-096B-4EDD-A00F-DA0292705DA0}" type="slidenum">
              <a:rPr lang="en-US" smtClean="0"/>
              <a:t>49</a:t>
            </a:fld>
            <a:endParaRPr lang="en-US"/>
          </a:p>
        </p:txBody>
      </p:sp>
      <p:sp>
        <p:nvSpPr>
          <p:cNvPr id="4" name="Rectangle 3"/>
          <p:cNvSpPr/>
          <p:nvPr/>
        </p:nvSpPr>
        <p:spPr>
          <a:xfrm>
            <a:off x="5181600" y="5639412"/>
            <a:ext cx="3810000" cy="1143000"/>
          </a:xfrm>
          <a:prstGeom prst="rect">
            <a:avLst/>
          </a:prstGeom>
          <a:solidFill>
            <a:schemeClr val="accent3">
              <a:lumMod val="40000"/>
              <a:lumOff val="6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t>Satisfies its purpose statement for any </a:t>
            </a:r>
            <a:r>
              <a:rPr lang="en-US" sz="2400" dirty="0" err="1"/>
              <a:t>lst</a:t>
            </a:r>
            <a:r>
              <a:rPr lang="en-US" sz="2400" dirty="0"/>
              <a:t> and n, so no invariant necessary. </a:t>
            </a:r>
          </a:p>
        </p:txBody>
      </p:sp>
    </p:spTree>
    <p:extLst>
      <p:ext uri="{BB962C8B-B14F-4D97-AF65-F5344CB8AC3E}">
        <p14:creationId xmlns:p14="http://schemas.microsoft.com/office/powerpoint/2010/main" val="2531614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 number-list</a:t>
            </a:r>
          </a:p>
        </p:txBody>
      </p:sp>
      <p:sp>
        <p:nvSpPr>
          <p:cNvPr id="3" name="Content Placeholder 2"/>
          <p:cNvSpPr>
            <a:spLocks noGrp="1"/>
          </p:cNvSpPr>
          <p:nvPr>
            <p:ph idx="1"/>
          </p:nvPr>
        </p:nvSpPr>
        <p:spPr/>
        <p:txBody>
          <a:bodyPr>
            <a:normAutofit/>
          </a:bodyPr>
          <a:lstStyle/>
          <a:p>
            <a:pPr>
              <a:spcBef>
                <a:spcPts val="0"/>
              </a:spcBef>
              <a:buNone/>
            </a:pPr>
            <a:r>
              <a:rPr lang="en-US" sz="2400" b="1" dirty="0">
                <a:latin typeface="Consolas" pitchFamily="49" charset="0"/>
                <a:cs typeface="Consolas" pitchFamily="49" charset="0"/>
              </a:rPr>
              <a:t>number-list : XList -&gt; </a:t>
            </a:r>
            <a:r>
              <a:rPr lang="en-US" sz="2400" b="1" dirty="0" err="1">
                <a:latin typeface="Consolas" pitchFamily="49" charset="0"/>
                <a:cs typeface="Consolas" pitchFamily="49" charset="0"/>
              </a:rPr>
              <a:t>NumberedXList</a:t>
            </a:r>
            <a:endParaRPr lang="en-US" sz="2400" b="1" dirty="0">
              <a:latin typeface="Consolas" pitchFamily="49" charset="0"/>
              <a:cs typeface="Consolas" pitchFamily="49" charset="0"/>
            </a:endParaRPr>
          </a:p>
          <a:p>
            <a:pPr>
              <a:spcBef>
                <a:spcPts val="0"/>
              </a:spcBef>
              <a:buNone/>
            </a:pPr>
            <a:r>
              <a:rPr lang="en-US" sz="2400" b="1" dirty="0">
                <a:latin typeface="Consolas" pitchFamily="49" charset="0"/>
                <a:cs typeface="Consolas" pitchFamily="49" charset="0"/>
              </a:rPr>
              <a:t>RETURNS: a list like the original, but with the</a:t>
            </a:r>
          </a:p>
          <a:p>
            <a:pPr>
              <a:spcBef>
                <a:spcPts val="0"/>
              </a:spcBef>
              <a:buNone/>
            </a:pPr>
            <a:r>
              <a:rPr lang="en-US" sz="2400" b="1" dirty="0">
                <a:latin typeface="Consolas" pitchFamily="49" charset="0"/>
                <a:cs typeface="Consolas" pitchFamily="49" charset="0"/>
              </a:rPr>
              <a:t>   elements numbered consecutively, starting</a:t>
            </a:r>
          </a:p>
          <a:p>
            <a:pPr>
              <a:spcBef>
                <a:spcPts val="0"/>
              </a:spcBef>
              <a:buNone/>
            </a:pPr>
            <a:r>
              <a:rPr lang="en-US" sz="2400" b="1" dirty="0">
                <a:latin typeface="Consolas" pitchFamily="49" charset="0"/>
                <a:cs typeface="Consolas" pitchFamily="49" charset="0"/>
              </a:rPr>
              <a:t>   from 1</a:t>
            </a:r>
          </a:p>
          <a:p>
            <a:pPr>
              <a:buNone/>
            </a:pP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(number-list (list 22 44 33)) </a:t>
            </a:r>
          </a:p>
          <a:p>
            <a:pPr>
              <a:buNone/>
            </a:pPr>
            <a:r>
              <a:rPr lang="en-US" sz="2400" b="1" dirty="0">
                <a:latin typeface="Consolas" pitchFamily="49" charset="0"/>
                <a:cs typeface="Consolas" pitchFamily="49" charset="0"/>
              </a:rPr>
              <a:t>  = (list (list 1 22) (list 2 44) (list 3 33))</a:t>
            </a:r>
          </a:p>
          <a:p>
            <a:pPr>
              <a:buNone/>
            </a:pPr>
            <a:r>
              <a:rPr lang="en-US" sz="2400" b="1" dirty="0">
                <a:latin typeface="Consolas" pitchFamily="49" charset="0"/>
                <a:cs typeface="Consolas" pitchFamily="49" charset="0"/>
              </a:rPr>
              <a:t>(number-list    (list 44 33)) </a:t>
            </a:r>
          </a:p>
          <a:p>
            <a:pPr>
              <a:buNone/>
            </a:pPr>
            <a:r>
              <a:rPr lang="en-US" sz="2400" b="1" dirty="0">
                <a:latin typeface="Consolas" pitchFamily="49" charset="0"/>
                <a:cs typeface="Consolas" pitchFamily="49" charset="0"/>
              </a:rPr>
              <a:t>  = (list (list 1 44) (list 2 33))</a:t>
            </a:r>
          </a:p>
        </p:txBody>
      </p:sp>
      <p:sp>
        <p:nvSpPr>
          <p:cNvPr id="4" name="Slide Number Placeholder 3"/>
          <p:cNvSpPr>
            <a:spLocks noGrp="1"/>
          </p:cNvSpPr>
          <p:nvPr>
            <p:ph type="sldNum" sz="quarter" idx="12"/>
          </p:nvPr>
        </p:nvSpPr>
        <p:spPr/>
        <p:txBody>
          <a:bodyPr/>
          <a:lstStyle/>
          <a:p>
            <a:fld id="{E4A74525-021D-496D-B39D-9668564A137C}" type="slidenum">
              <a:rPr lang="en-US" smtClean="0"/>
              <a:t>5</a:t>
            </a:fld>
            <a:endParaRPr lang="en-US"/>
          </a:p>
        </p:txBody>
      </p:sp>
      <p:sp>
        <p:nvSpPr>
          <p:cNvPr id="5" name="Rectangle 4"/>
          <p:cNvSpPr/>
          <p:nvPr/>
        </p:nvSpPr>
        <p:spPr>
          <a:xfrm>
            <a:off x="5486399" y="5867400"/>
            <a:ext cx="3293125" cy="838200"/>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r>
              <a:rPr lang="en-US" dirty="0">
                <a:solidFill>
                  <a:schemeClr val="tx1"/>
                </a:solidFill>
              </a:rPr>
              <a:t>Here's an example of a problem that's hard using structural decomposition.</a:t>
            </a:r>
          </a:p>
        </p:txBody>
      </p:sp>
    </p:spTree>
    <p:extLst>
      <p:ext uri="{BB962C8B-B14F-4D97-AF65-F5344CB8AC3E}">
        <p14:creationId xmlns:p14="http://schemas.microsoft.com/office/powerpoint/2010/main" val="20904823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a:t>Example: Same Code, different purpose statement</a:t>
            </a:r>
          </a:p>
        </p:txBody>
      </p:sp>
      <p:sp>
        <p:nvSpPr>
          <p:cNvPr id="7" name="Content Placeholder 6"/>
          <p:cNvSpPr>
            <a:spLocks noGrp="1"/>
          </p:cNvSpPr>
          <p:nvPr>
            <p:ph idx="1"/>
          </p:nvPr>
        </p:nvSpPr>
        <p:spPr>
          <a:xfrm>
            <a:off x="381000" y="1600200"/>
            <a:ext cx="8686800" cy="4724400"/>
          </a:xfrm>
        </p:spPr>
        <p:txBody>
          <a:bodyPr>
            <a:normAutofit fontScale="70000" lnSpcReduction="20000"/>
          </a:bodyPr>
          <a:lstStyle/>
          <a:p>
            <a:pPr marL="0" indent="0">
              <a:buNone/>
            </a:pPr>
            <a:r>
              <a:rPr lang="en-US" b="1" dirty="0">
                <a:latin typeface="Consolas" pitchFamily="49" charset="0"/>
                <a:cs typeface="Consolas" pitchFamily="49" charset="0"/>
              </a:rPr>
              <a:t>;; number-</a:t>
            </a:r>
            <a:r>
              <a:rPr lang="en-US" b="1" dirty="0" err="1">
                <a:latin typeface="Consolas" pitchFamily="49" charset="0"/>
                <a:cs typeface="Consolas" pitchFamily="49" charset="0"/>
              </a:rPr>
              <a:t>sublist</a:t>
            </a:r>
            <a:r>
              <a:rPr lang="en-US" b="1" dirty="0">
                <a:latin typeface="Consolas" pitchFamily="49" charset="0"/>
                <a:cs typeface="Consolas" pitchFamily="49" charset="0"/>
              </a:rPr>
              <a:t> : </a:t>
            </a:r>
          </a:p>
          <a:p>
            <a:pPr marL="0" indent="0">
              <a:buNone/>
            </a:pPr>
            <a:r>
              <a:rPr lang="en-US" b="1" dirty="0">
                <a:latin typeface="Consolas" pitchFamily="49" charset="0"/>
                <a:cs typeface="Consolas" pitchFamily="49" charset="0"/>
              </a:rPr>
              <a:t>;;     XList Number -&gt; </a:t>
            </a:r>
            <a:r>
              <a:rPr lang="en-US" b="1" dirty="0" err="1">
                <a:latin typeface="Consolas" pitchFamily="49" charset="0"/>
                <a:cs typeface="Consolas" pitchFamily="49" charset="0"/>
              </a:rPr>
              <a:t>NumberedXList</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GIVEN: a </a:t>
            </a:r>
            <a:r>
              <a:rPr lang="en-US" b="1" dirty="0" err="1">
                <a:latin typeface="Consolas" pitchFamily="49" charset="0"/>
                <a:cs typeface="Consolas" pitchFamily="49" charset="0"/>
              </a:rPr>
              <a:t>sublist</a:t>
            </a:r>
            <a:r>
              <a:rPr lang="en-US" b="1" dirty="0">
                <a:latin typeface="Consolas" pitchFamily="49" charset="0"/>
                <a:cs typeface="Consolas" pitchFamily="49" charset="0"/>
              </a:rPr>
              <a:t> </a:t>
            </a:r>
            <a:r>
              <a:rPr lang="en-US" b="1" dirty="0" err="1">
                <a:latin typeface="Consolas" pitchFamily="49" charset="0"/>
                <a:cs typeface="Consolas" pitchFamily="49" charset="0"/>
              </a:rPr>
              <a:t>slst</a:t>
            </a:r>
            <a:r>
              <a:rPr lang="en-US" b="1" dirty="0">
                <a:latin typeface="Consolas" pitchFamily="49" charset="0"/>
                <a:cs typeface="Consolas" pitchFamily="49" charset="0"/>
              </a:rPr>
              <a:t> of some list lst0</a:t>
            </a:r>
          </a:p>
          <a:p>
            <a:pPr>
              <a:buNone/>
            </a:pPr>
            <a:r>
              <a:rPr lang="en-US" b="1" dirty="0">
                <a:latin typeface="Consolas" pitchFamily="49" charset="0"/>
                <a:cs typeface="Consolas" pitchFamily="49" charset="0"/>
              </a:rPr>
              <a:t>;; </a:t>
            </a:r>
            <a:r>
              <a:rPr lang="en-US" b="1" dirty="0">
                <a:solidFill>
                  <a:srgbClr val="FF0000"/>
                </a:solidFill>
                <a:latin typeface="Consolas" pitchFamily="49" charset="0"/>
                <a:cs typeface="Consolas" pitchFamily="49" charset="0"/>
              </a:rPr>
              <a:t>WHERE: </a:t>
            </a:r>
            <a:r>
              <a:rPr lang="en-US" b="1" dirty="0" err="1">
                <a:solidFill>
                  <a:srgbClr val="FF0000"/>
                </a:solidFill>
                <a:latin typeface="Consolas" pitchFamily="49" charset="0"/>
                <a:cs typeface="Consolas" pitchFamily="49" charset="0"/>
              </a:rPr>
              <a:t>slst</a:t>
            </a:r>
            <a:r>
              <a:rPr lang="en-US" b="1" dirty="0">
                <a:solidFill>
                  <a:srgbClr val="FF0000"/>
                </a:solidFill>
                <a:latin typeface="Consolas" pitchFamily="49" charset="0"/>
                <a:cs typeface="Consolas" pitchFamily="49" charset="0"/>
              </a:rPr>
              <a:t> is the n-</a:t>
            </a:r>
            <a:r>
              <a:rPr lang="en-US" b="1" dirty="0" err="1">
                <a:solidFill>
                  <a:srgbClr val="FF0000"/>
                </a:solidFill>
                <a:latin typeface="Consolas" pitchFamily="49" charset="0"/>
                <a:cs typeface="Consolas" pitchFamily="49" charset="0"/>
              </a:rPr>
              <a:t>th</a:t>
            </a:r>
            <a:r>
              <a:rPr lang="en-US" b="1" dirty="0">
                <a:solidFill>
                  <a:srgbClr val="FF0000"/>
                </a:solidFill>
                <a:latin typeface="Consolas" pitchFamily="49" charset="0"/>
                <a:cs typeface="Consolas" pitchFamily="49" charset="0"/>
              </a:rPr>
              <a:t> </a:t>
            </a:r>
            <a:r>
              <a:rPr lang="en-US" b="1" dirty="0" err="1">
                <a:solidFill>
                  <a:srgbClr val="FF0000"/>
                </a:solidFill>
                <a:latin typeface="Consolas" pitchFamily="49" charset="0"/>
                <a:cs typeface="Consolas" pitchFamily="49" charset="0"/>
              </a:rPr>
              <a:t>sublist</a:t>
            </a:r>
            <a:r>
              <a:rPr lang="en-US" b="1" dirty="0">
                <a:solidFill>
                  <a:srgbClr val="FF0000"/>
                </a:solidFill>
                <a:latin typeface="Consolas" pitchFamily="49" charset="0"/>
                <a:cs typeface="Consolas" pitchFamily="49" charset="0"/>
              </a:rPr>
              <a:t> of lst0</a:t>
            </a:r>
          </a:p>
          <a:p>
            <a:pPr>
              <a:buNone/>
            </a:pPr>
            <a:r>
              <a:rPr lang="en-US" b="1" dirty="0">
                <a:latin typeface="Consolas" pitchFamily="49" charset="0"/>
                <a:cs typeface="Consolas" pitchFamily="49" charset="0"/>
              </a:rPr>
              <a:t>;; RETURNS: a copy of </a:t>
            </a:r>
            <a:r>
              <a:rPr lang="en-US" b="1" dirty="0" err="1">
                <a:latin typeface="Consolas" pitchFamily="49" charset="0"/>
                <a:cs typeface="Consolas" pitchFamily="49" charset="0"/>
              </a:rPr>
              <a:t>slst</a:t>
            </a:r>
            <a:r>
              <a:rPr lang="en-US" b="1" dirty="0">
                <a:latin typeface="Consolas" pitchFamily="49" charset="0"/>
                <a:cs typeface="Consolas" pitchFamily="49" charset="0"/>
              </a:rPr>
              <a:t> numbered according to its </a:t>
            </a:r>
          </a:p>
          <a:p>
            <a:pPr>
              <a:buNone/>
            </a:pPr>
            <a:r>
              <a:rPr lang="en-US" b="1" dirty="0">
                <a:latin typeface="Consolas" pitchFamily="49" charset="0"/>
                <a:cs typeface="Consolas" pitchFamily="49" charset="0"/>
              </a:rPr>
              <a:t>;;  position in lst0.</a:t>
            </a:r>
          </a:p>
          <a:p>
            <a:pPr>
              <a:buNone/>
            </a:pPr>
            <a:r>
              <a:rPr lang="en-US" b="1" dirty="0">
                <a:latin typeface="Consolas" pitchFamily="49" charset="0"/>
                <a:cs typeface="Consolas" pitchFamily="49" charset="0"/>
              </a:rPr>
              <a:t>;; STRATEGY: Use template for XList on </a:t>
            </a:r>
            <a:r>
              <a:rPr lang="en-US" b="1" dirty="0" err="1">
                <a:latin typeface="Consolas" pitchFamily="49" charset="0"/>
                <a:cs typeface="Consolas" pitchFamily="49" charset="0"/>
              </a:rPr>
              <a:t>slst</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(define (number-</a:t>
            </a:r>
            <a:r>
              <a:rPr lang="en-US" b="1" dirty="0" err="1">
                <a:latin typeface="Consolas" pitchFamily="49" charset="0"/>
                <a:cs typeface="Consolas" pitchFamily="49" charset="0"/>
              </a:rPr>
              <a:t>sublist</a:t>
            </a:r>
            <a:r>
              <a:rPr lang="en-US" b="1" dirty="0">
                <a:latin typeface="Consolas" pitchFamily="49" charset="0"/>
                <a:cs typeface="Consolas" pitchFamily="49" charset="0"/>
              </a:rPr>
              <a:t> </a:t>
            </a:r>
            <a:r>
              <a:rPr lang="en-US" b="1" dirty="0" err="1">
                <a:latin typeface="Consolas" pitchFamily="49" charset="0"/>
                <a:cs typeface="Consolas" pitchFamily="49" charset="0"/>
              </a:rPr>
              <a:t>slst</a:t>
            </a:r>
            <a:r>
              <a:rPr lang="en-US" b="1" dirty="0">
                <a:latin typeface="Consolas" pitchFamily="49" charset="0"/>
                <a:cs typeface="Consolas" pitchFamily="49" charset="0"/>
              </a:rPr>
              <a:t> n)</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[(empty? </a:t>
            </a:r>
            <a:r>
              <a:rPr lang="en-US" b="1" dirty="0" err="1">
                <a:latin typeface="Consolas" pitchFamily="49" charset="0"/>
                <a:cs typeface="Consolas" pitchFamily="49" charset="0"/>
              </a:rPr>
              <a:t>slst</a:t>
            </a:r>
            <a:r>
              <a:rPr lang="en-US" b="1" dirty="0">
                <a:latin typeface="Consolas" pitchFamily="49" charset="0"/>
                <a:cs typeface="Consolas" pitchFamily="49" charset="0"/>
              </a:rPr>
              <a:t>) empty]</a:t>
            </a:r>
          </a:p>
          <a:p>
            <a:pPr>
              <a:buNone/>
            </a:pPr>
            <a:r>
              <a:rPr lang="en-US" b="1" dirty="0">
                <a:latin typeface="Consolas" pitchFamily="49" charset="0"/>
                <a:cs typeface="Consolas" pitchFamily="49" charset="0"/>
              </a:rPr>
              <a:t>    [else</a:t>
            </a:r>
          </a:p>
          <a:p>
            <a:pPr>
              <a:buNone/>
            </a:pPr>
            <a:r>
              <a:rPr lang="en-US" b="1" dirty="0">
                <a:latin typeface="Consolas" pitchFamily="49" charset="0"/>
                <a:cs typeface="Consolas" pitchFamily="49" charset="0"/>
              </a:rPr>
              <a:t>      (cons</a:t>
            </a:r>
          </a:p>
          <a:p>
            <a:pPr>
              <a:buNone/>
            </a:pPr>
            <a:r>
              <a:rPr lang="en-US" b="1" dirty="0">
                <a:latin typeface="Consolas" pitchFamily="49" charset="0"/>
                <a:cs typeface="Consolas" pitchFamily="49" charset="0"/>
              </a:rPr>
              <a:t>        (list n (first </a:t>
            </a:r>
            <a:r>
              <a:rPr lang="en-US" b="1" dirty="0" err="1">
                <a:latin typeface="Consolas" pitchFamily="49" charset="0"/>
                <a:cs typeface="Consolas" pitchFamily="49" charset="0"/>
              </a:rPr>
              <a:t>slst</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(number-</a:t>
            </a:r>
            <a:r>
              <a:rPr lang="en-US" b="1" dirty="0" err="1">
                <a:latin typeface="Consolas" pitchFamily="49" charset="0"/>
                <a:cs typeface="Consolas" pitchFamily="49" charset="0"/>
              </a:rPr>
              <a:t>sublist</a:t>
            </a:r>
            <a:r>
              <a:rPr lang="en-US" b="1" dirty="0">
                <a:latin typeface="Consolas" pitchFamily="49" charset="0"/>
                <a:cs typeface="Consolas" pitchFamily="49" charset="0"/>
              </a:rPr>
              <a:t> (rest </a:t>
            </a:r>
            <a:r>
              <a:rPr lang="en-US" b="1" dirty="0" err="1">
                <a:latin typeface="Consolas" pitchFamily="49" charset="0"/>
                <a:cs typeface="Consolas" pitchFamily="49" charset="0"/>
              </a:rPr>
              <a:t>slst</a:t>
            </a:r>
            <a:r>
              <a:rPr lang="en-US" b="1" dirty="0">
                <a:latin typeface="Consolas" pitchFamily="49" charset="0"/>
                <a:cs typeface="Consolas" pitchFamily="49" charset="0"/>
              </a:rPr>
              <a:t>) (+ n 1)))]))</a:t>
            </a:r>
          </a:p>
          <a:p>
            <a:pPr>
              <a:buNone/>
            </a:pPr>
            <a:endParaRPr lang="en-US" b="1" dirty="0">
              <a:latin typeface="Consolas" pitchFamily="49" charset="0"/>
              <a:cs typeface="Consolas" pitchFamily="49" charset="0"/>
            </a:endParaRPr>
          </a:p>
        </p:txBody>
      </p:sp>
      <p:sp>
        <p:nvSpPr>
          <p:cNvPr id="2" name="Slide Number Placeholder 1"/>
          <p:cNvSpPr>
            <a:spLocks noGrp="1"/>
          </p:cNvSpPr>
          <p:nvPr>
            <p:ph type="sldNum" sz="quarter" idx="12"/>
          </p:nvPr>
        </p:nvSpPr>
        <p:spPr/>
        <p:txBody>
          <a:bodyPr/>
          <a:lstStyle/>
          <a:p>
            <a:fld id="{4FF46DE1-096B-4EDD-A00F-DA0292705DA0}" type="slidenum">
              <a:rPr lang="en-US" smtClean="0"/>
              <a:t>50</a:t>
            </a:fld>
            <a:endParaRPr lang="en-US"/>
          </a:p>
        </p:txBody>
      </p:sp>
      <p:sp>
        <p:nvSpPr>
          <p:cNvPr id="3" name="Rectangle 2"/>
          <p:cNvSpPr/>
          <p:nvPr/>
        </p:nvSpPr>
        <p:spPr>
          <a:xfrm>
            <a:off x="228600" y="21236"/>
            <a:ext cx="3352800" cy="1524000"/>
          </a:xfrm>
          <a:prstGeom prst="rect">
            <a:avLst/>
          </a:prstGeom>
          <a:solidFill>
            <a:schemeClr val="accent3">
              <a:lumMod val="40000"/>
              <a:lumOff val="60000"/>
            </a:schemeClr>
          </a:solidFill>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t>Function can't fulfill its purpose unless it knows where </a:t>
            </a:r>
            <a:r>
              <a:rPr lang="en-US" sz="2400" dirty="0" err="1"/>
              <a:t>slst</a:t>
            </a:r>
            <a:r>
              <a:rPr lang="en-US" sz="2400" dirty="0"/>
              <a:t> is in lst0</a:t>
            </a:r>
          </a:p>
        </p:txBody>
      </p:sp>
      <p:sp>
        <p:nvSpPr>
          <p:cNvPr id="4" name="Rectangle 3"/>
          <p:cNvSpPr/>
          <p:nvPr/>
        </p:nvSpPr>
        <p:spPr>
          <a:xfrm>
            <a:off x="5257800" y="4343400"/>
            <a:ext cx="3657600" cy="1219200"/>
          </a:xfrm>
          <a:prstGeom prst="rect">
            <a:avLst/>
          </a:prstGeom>
          <a:solidFill>
            <a:schemeClr val="accent3">
              <a:lumMod val="40000"/>
              <a:lumOff val="60000"/>
            </a:schemeClr>
          </a:solidFill>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t>Invariant supplies the extra information</a:t>
            </a:r>
          </a:p>
        </p:txBody>
      </p:sp>
      <p:sp>
        <p:nvSpPr>
          <p:cNvPr id="15" name="Rectangle 14"/>
          <p:cNvSpPr/>
          <p:nvPr/>
        </p:nvSpPr>
        <p:spPr>
          <a:xfrm>
            <a:off x="381000" y="2548328"/>
            <a:ext cx="8229600" cy="423472"/>
          </a:xfrm>
          <a:prstGeom prst="rect">
            <a:avLst/>
          </a:prstGeom>
          <a:solidFill>
            <a:schemeClr val="bg1"/>
          </a:solidFill>
          <a:ln w="12700">
            <a:noFill/>
            <a:tailEnd type="stealth" w="lg" len="lg"/>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151900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0" nodeType="clickEffect">
                                  <p:stCondLst>
                                    <p:cond delay="0"/>
                                  </p:stCondLst>
                                  <p:childTnLst>
                                    <p:animEffect transition="out" filter="fade">
                                      <p:cBhvr>
                                        <p:cTn id="10" dur="500"/>
                                        <p:tgtEl>
                                          <p:spTgt spid="15"/>
                                        </p:tgtEl>
                                      </p:cBhvr>
                                    </p:animEffect>
                                    <p:set>
                                      <p:cBhvr>
                                        <p:cTn id="11" dur="1" fill="hold">
                                          <p:stCondLst>
                                            <p:cond delay="499"/>
                                          </p:stCondLst>
                                        </p:cTn>
                                        <p:tgtEl>
                                          <p:spTgt spid="15"/>
                                        </p:tgtEl>
                                        <p:attrNameLst>
                                          <p:attrName>style.visibility</p:attrName>
                                        </p:attrNameLst>
                                      </p:cBhvr>
                                      <p:to>
                                        <p:strVal val="hidden"/>
                                      </p:to>
                                    </p:set>
                                  </p:childTnLst>
                                </p:cTn>
                              </p:par>
                              <p:par>
                                <p:cTn id="12" presetID="1" presetClass="entr" presetSubtype="0"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Wait, weren't those functions very similar?</a:t>
            </a:r>
          </a:p>
        </p:txBody>
      </p:sp>
      <p:sp>
        <p:nvSpPr>
          <p:cNvPr id="3" name="Content Placeholder 2"/>
          <p:cNvSpPr>
            <a:spLocks noGrp="1"/>
          </p:cNvSpPr>
          <p:nvPr>
            <p:ph idx="1"/>
          </p:nvPr>
        </p:nvSpPr>
        <p:spPr/>
        <p:txBody>
          <a:bodyPr/>
          <a:lstStyle/>
          <a:p>
            <a:r>
              <a:rPr lang="en-US" dirty="0"/>
              <a:t>Yes.  In fact they were identical (except for their names).</a:t>
            </a:r>
          </a:p>
          <a:p>
            <a:r>
              <a:rPr lang="en-US" dirty="0"/>
              <a:t>The moral of the story is that it is the purpose statement that determines whether you need an invariant.</a:t>
            </a:r>
          </a:p>
        </p:txBody>
      </p:sp>
      <p:sp>
        <p:nvSpPr>
          <p:cNvPr id="4" name="Slide Number Placeholder 3"/>
          <p:cNvSpPr>
            <a:spLocks noGrp="1"/>
          </p:cNvSpPr>
          <p:nvPr>
            <p:ph type="sldNum" sz="quarter" idx="12"/>
          </p:nvPr>
        </p:nvSpPr>
        <p:spPr/>
        <p:txBody>
          <a:bodyPr/>
          <a:lstStyle/>
          <a:p>
            <a:fld id="{4FF46DE1-096B-4EDD-A00F-DA0292705DA0}" type="slidenum">
              <a:rPr lang="en-US" smtClean="0"/>
              <a:t>51</a:t>
            </a:fld>
            <a:endParaRPr lang="en-US"/>
          </a:p>
        </p:txBody>
      </p:sp>
    </p:spTree>
    <p:extLst>
      <p:ext uri="{BB962C8B-B14F-4D97-AF65-F5344CB8AC3E}">
        <p14:creationId xmlns:p14="http://schemas.microsoft.com/office/powerpoint/2010/main" val="38667620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Once more: When do I need an invariant?</a:t>
            </a:r>
          </a:p>
        </p:txBody>
      </p:sp>
      <p:sp>
        <p:nvSpPr>
          <p:cNvPr id="3" name="Content Placeholder 2"/>
          <p:cNvSpPr>
            <a:spLocks noGrp="1"/>
          </p:cNvSpPr>
          <p:nvPr>
            <p:ph idx="1"/>
          </p:nvPr>
        </p:nvSpPr>
        <p:spPr/>
        <p:txBody>
          <a:bodyPr/>
          <a:lstStyle/>
          <a:p>
            <a:r>
              <a:rPr lang="en-US" dirty="0"/>
              <a:t>If your code fulfills the purpose statement for any arguments of the types listed in the contract, you don't need an invariant.</a:t>
            </a:r>
          </a:p>
          <a:p>
            <a:r>
              <a:rPr lang="en-US" dirty="0"/>
              <a:t>If the function only works for certain values or combinations of values of the arguments, then you must document the assumptions that it needs with a WHERE-clause (i.e. an invariant).</a:t>
            </a:r>
          </a:p>
          <a:p>
            <a:endParaRPr lang="en-US" dirty="0"/>
          </a:p>
        </p:txBody>
      </p:sp>
      <p:sp>
        <p:nvSpPr>
          <p:cNvPr id="4" name="Slide Number Placeholder 3"/>
          <p:cNvSpPr>
            <a:spLocks noGrp="1"/>
          </p:cNvSpPr>
          <p:nvPr>
            <p:ph type="sldNum" sz="quarter" idx="12"/>
          </p:nvPr>
        </p:nvSpPr>
        <p:spPr/>
        <p:txBody>
          <a:bodyPr/>
          <a:lstStyle/>
          <a:p>
            <a:fld id="{4FF46DE1-096B-4EDD-A00F-DA0292705DA0}" type="slidenum">
              <a:rPr lang="en-US" smtClean="0"/>
              <a:t>52</a:t>
            </a:fld>
            <a:endParaRPr lang="en-US"/>
          </a:p>
        </p:txBody>
      </p:sp>
    </p:spTree>
    <p:extLst>
      <p:ext uri="{BB962C8B-B14F-4D97-AF65-F5344CB8AC3E}">
        <p14:creationId xmlns:p14="http://schemas.microsoft.com/office/powerpoint/2010/main" val="21898725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needs to be in my purpose statement?</a:t>
            </a:r>
          </a:p>
        </p:txBody>
      </p:sp>
      <p:sp>
        <p:nvSpPr>
          <p:cNvPr id="3" name="Content Placeholder 2"/>
          <p:cNvSpPr>
            <a:spLocks noGrp="1"/>
          </p:cNvSpPr>
          <p:nvPr>
            <p:ph idx="1"/>
          </p:nvPr>
        </p:nvSpPr>
        <p:spPr/>
        <p:txBody>
          <a:bodyPr>
            <a:noAutofit/>
          </a:bodyPr>
          <a:lstStyle/>
          <a:p>
            <a:r>
              <a:rPr lang="en-US" sz="2400" dirty="0"/>
              <a:t>The purpose statement must account for all the parameters.</a:t>
            </a:r>
          </a:p>
          <a:p>
            <a:pPr lvl="1"/>
            <a:r>
              <a:rPr lang="en-US" sz="2000" dirty="0"/>
              <a:t>if it doesn't then either you are passing more parameters than you need, or there's something going on that you haven't described.</a:t>
            </a:r>
          </a:p>
          <a:p>
            <a:r>
              <a:rPr lang="en-US" sz="2400" dirty="0"/>
              <a:t>The RETURNS clause must describe the value returned by the function for all possible values of the parameters.</a:t>
            </a:r>
          </a:p>
          <a:p>
            <a:r>
              <a:rPr lang="en-US" sz="2400" dirty="0"/>
              <a:t>If the RETURNS clause describes the value returned by the function only for some values of the arguments or some combination of arguments, then that restriction must be stated in a WHERE clause.</a:t>
            </a:r>
          </a:p>
          <a:p>
            <a:r>
              <a:rPr lang="en-US" sz="2400" dirty="0"/>
              <a:t>It becomes the responsibility of the caller to guarantee that the restriction is satisfied.</a:t>
            </a:r>
          </a:p>
        </p:txBody>
      </p:sp>
      <p:sp>
        <p:nvSpPr>
          <p:cNvPr id="4" name="Slide Number Placeholder 3"/>
          <p:cNvSpPr>
            <a:spLocks noGrp="1"/>
          </p:cNvSpPr>
          <p:nvPr>
            <p:ph type="sldNum" sz="quarter" idx="12"/>
          </p:nvPr>
        </p:nvSpPr>
        <p:spPr/>
        <p:txBody>
          <a:bodyPr/>
          <a:lstStyle/>
          <a:p>
            <a:fld id="{4FF46DE1-096B-4EDD-A00F-DA0292705DA0}" type="slidenum">
              <a:rPr lang="en-US" smtClean="0"/>
              <a:t>53</a:t>
            </a:fld>
            <a:endParaRPr lang="en-US"/>
          </a:p>
        </p:txBody>
      </p:sp>
    </p:spTree>
    <p:extLst>
      <p:ext uri="{BB962C8B-B14F-4D97-AF65-F5344CB8AC3E}">
        <p14:creationId xmlns:p14="http://schemas.microsoft.com/office/powerpoint/2010/main" val="13277062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example</a:t>
            </a:r>
          </a:p>
        </p:txBody>
      </p:sp>
      <p:sp>
        <p:nvSpPr>
          <p:cNvPr id="4" name="Content Placeholder 3"/>
          <p:cNvSpPr>
            <a:spLocks noGrp="1"/>
          </p:cNvSpPr>
          <p:nvPr>
            <p:ph idx="1"/>
          </p:nvPr>
        </p:nvSpPr>
        <p:spPr/>
        <p:txBody>
          <a:bodyPr>
            <a:normAutofit fontScale="70000" lnSpcReduction="20000"/>
          </a:bodyPr>
          <a:lstStyle/>
          <a:p>
            <a:r>
              <a:rPr lang="en-US" dirty="0"/>
              <a:t>;; add-remaining-length : </a:t>
            </a:r>
            <a:r>
              <a:rPr lang="en-US" dirty="0" err="1"/>
              <a:t>LoN</a:t>
            </a:r>
            <a:r>
              <a:rPr lang="en-US" dirty="0"/>
              <a:t> -&gt; </a:t>
            </a:r>
            <a:r>
              <a:rPr lang="en-US" dirty="0" err="1"/>
              <a:t>LoN</a:t>
            </a:r>
            <a:endParaRPr lang="en-US" dirty="0"/>
          </a:p>
          <a:p>
            <a:r>
              <a:rPr lang="en-US" dirty="0"/>
              <a:t>;; RETURNS: a list like the original, but with each</a:t>
            </a:r>
          </a:p>
          <a:p>
            <a:r>
              <a:rPr lang="en-US" dirty="0"/>
              <a:t>;; element increased by the length of the </a:t>
            </a:r>
            <a:r>
              <a:rPr lang="en-US" dirty="0" err="1"/>
              <a:t>sublist</a:t>
            </a:r>
            <a:r>
              <a:rPr lang="en-US" dirty="0"/>
              <a:t> </a:t>
            </a:r>
          </a:p>
          <a:p>
            <a:r>
              <a:rPr lang="en-US" dirty="0"/>
              <a:t>;; starting at that element.</a:t>
            </a:r>
          </a:p>
          <a:p>
            <a:r>
              <a:rPr lang="en-US" dirty="0"/>
              <a:t>;; (100 300 500) =&gt; (103 302 501)</a:t>
            </a:r>
          </a:p>
          <a:p>
            <a:r>
              <a:rPr lang="en-US" dirty="0"/>
              <a:t>;; Strategy: Use template for </a:t>
            </a:r>
            <a:r>
              <a:rPr lang="en-US" dirty="0" err="1"/>
              <a:t>LoN</a:t>
            </a:r>
            <a:r>
              <a:rPr lang="en-US" dirty="0"/>
              <a:t> on </a:t>
            </a:r>
            <a:r>
              <a:rPr lang="en-US" dirty="0" err="1"/>
              <a:t>lst</a:t>
            </a:r>
            <a:endParaRPr lang="en-US" dirty="0"/>
          </a:p>
          <a:p>
            <a:r>
              <a:rPr lang="en-US" dirty="0"/>
              <a:t>(define (add-remaining-length </a:t>
            </a:r>
            <a:r>
              <a:rPr lang="en-US" dirty="0" err="1"/>
              <a:t>lst</a:t>
            </a:r>
            <a:r>
              <a:rPr lang="en-US" dirty="0"/>
              <a:t>)</a:t>
            </a:r>
          </a:p>
          <a:p>
            <a:r>
              <a:rPr lang="en-US" dirty="0"/>
              <a:t>  (</a:t>
            </a:r>
            <a:r>
              <a:rPr lang="en-US" dirty="0" err="1"/>
              <a:t>cond</a:t>
            </a:r>
            <a:endParaRPr lang="en-US" dirty="0"/>
          </a:p>
          <a:p>
            <a:r>
              <a:rPr lang="en-US" dirty="0"/>
              <a:t>    [(empty? </a:t>
            </a:r>
            <a:r>
              <a:rPr lang="en-US" dirty="0" err="1"/>
              <a:t>lst</a:t>
            </a:r>
            <a:r>
              <a:rPr lang="en-US" dirty="0"/>
              <a:t>) empty]</a:t>
            </a:r>
          </a:p>
          <a:p>
            <a:r>
              <a:rPr lang="en-US" dirty="0"/>
              <a:t>    [else (cons</a:t>
            </a:r>
          </a:p>
          <a:p>
            <a:r>
              <a:rPr lang="en-US" dirty="0"/>
              <a:t>            (+ (first </a:t>
            </a:r>
            <a:r>
              <a:rPr lang="en-US" dirty="0" err="1"/>
              <a:t>lst</a:t>
            </a:r>
            <a:r>
              <a:rPr lang="en-US" dirty="0"/>
              <a:t>) (length </a:t>
            </a:r>
            <a:r>
              <a:rPr lang="en-US" dirty="0" err="1"/>
              <a:t>lst</a:t>
            </a:r>
            <a:r>
              <a:rPr lang="en-US" dirty="0"/>
              <a:t>))</a:t>
            </a:r>
          </a:p>
          <a:p>
            <a:r>
              <a:rPr lang="en-US" dirty="0"/>
              <a:t>            (add-remaining-length </a:t>
            </a:r>
          </a:p>
          <a:p>
            <a:r>
              <a:rPr lang="en-US" dirty="0"/>
              <a:t>              (rest </a:t>
            </a:r>
            <a:r>
              <a:rPr lang="en-US" dirty="0" err="1"/>
              <a:t>lst</a:t>
            </a:r>
            <a:r>
              <a:rPr lang="en-US" dirty="0"/>
              <a:t>)))]))</a:t>
            </a:r>
          </a:p>
        </p:txBody>
      </p:sp>
      <p:sp>
        <p:nvSpPr>
          <p:cNvPr id="3" name="Slide Number Placeholder 2"/>
          <p:cNvSpPr>
            <a:spLocks noGrp="1"/>
          </p:cNvSpPr>
          <p:nvPr>
            <p:ph type="sldNum" sz="quarter" idx="12"/>
          </p:nvPr>
        </p:nvSpPr>
        <p:spPr/>
        <p:txBody>
          <a:bodyPr/>
          <a:lstStyle/>
          <a:p>
            <a:fld id="{4FF46DE1-096B-4EDD-A00F-DA0292705DA0}" type="slidenum">
              <a:rPr lang="en-US" smtClean="0"/>
              <a:t>54</a:t>
            </a:fld>
            <a:endParaRPr lang="en-US"/>
          </a:p>
        </p:txBody>
      </p:sp>
      <p:grpSp>
        <p:nvGrpSpPr>
          <p:cNvPr id="8" name="Group 7"/>
          <p:cNvGrpSpPr/>
          <p:nvPr/>
        </p:nvGrpSpPr>
        <p:grpSpPr>
          <a:xfrm>
            <a:off x="6058746" y="3690642"/>
            <a:ext cx="3060304" cy="2651125"/>
            <a:chOff x="6058746" y="3690642"/>
            <a:chExt cx="3060304" cy="2651125"/>
          </a:xfrm>
        </p:grpSpPr>
        <p:sp>
          <p:nvSpPr>
            <p:cNvPr id="5" name="Rectangle 4"/>
            <p:cNvSpPr/>
            <p:nvPr/>
          </p:nvSpPr>
          <p:spPr>
            <a:xfrm>
              <a:off x="6793264" y="3690642"/>
              <a:ext cx="2325786" cy="2651125"/>
            </a:xfrm>
            <a:prstGeom prst="rect">
              <a:avLst/>
            </a:prstGeom>
            <a:solidFill>
              <a:srgbClr val="FF0000">
                <a:alpha val="26000"/>
              </a:srgbClr>
            </a:solidFill>
            <a:ln>
              <a:noFill/>
              <a:tailEnd type="stealth" w="lg" len="lg"/>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Yuck! You have to recalculate the length of list every time through (repeated computation might be slow!)</a:t>
              </a:r>
            </a:p>
          </p:txBody>
        </p:sp>
        <p:sp>
          <p:nvSpPr>
            <p:cNvPr id="6" name="Freeform 5"/>
            <p:cNvSpPr/>
            <p:nvPr/>
          </p:nvSpPr>
          <p:spPr>
            <a:xfrm>
              <a:off x="6058746" y="3863181"/>
              <a:ext cx="734518" cy="919265"/>
            </a:xfrm>
            <a:custGeom>
              <a:avLst/>
              <a:gdLst>
                <a:gd name="connsiteX0" fmla="*/ 734518 w 734518"/>
                <a:gd name="connsiteY0" fmla="*/ 124786 h 919265"/>
                <a:gd name="connsiteX1" fmla="*/ 224853 w 734518"/>
                <a:gd name="connsiteY1" fmla="*/ 64825 h 919265"/>
                <a:gd name="connsiteX2" fmla="*/ 0 w 734518"/>
                <a:gd name="connsiteY2" fmla="*/ 919265 h 919265"/>
              </a:gdLst>
              <a:ahLst/>
              <a:cxnLst>
                <a:cxn ang="0">
                  <a:pos x="connsiteX0" y="connsiteY0"/>
                </a:cxn>
                <a:cxn ang="0">
                  <a:pos x="connsiteX1" y="connsiteY1"/>
                </a:cxn>
                <a:cxn ang="0">
                  <a:pos x="connsiteX2" y="connsiteY2"/>
                </a:cxn>
              </a:cxnLst>
              <a:rect l="l" t="t" r="r" b="b"/>
              <a:pathLst>
                <a:path w="734518" h="919265">
                  <a:moveTo>
                    <a:pt x="734518" y="124786"/>
                  </a:moveTo>
                  <a:cubicBezTo>
                    <a:pt x="540895" y="28599"/>
                    <a:pt x="347273" y="-67588"/>
                    <a:pt x="224853" y="64825"/>
                  </a:cubicBezTo>
                  <a:cubicBezTo>
                    <a:pt x="102433" y="197238"/>
                    <a:pt x="51216" y="558251"/>
                    <a:pt x="0" y="919265"/>
                  </a:cubicBezTo>
                </a:path>
              </a:pathLst>
            </a:custGeom>
            <a:noFill/>
            <a:ln w="12700">
              <a:solidFill>
                <a:schemeClr val="tx1"/>
              </a:solidFill>
              <a:tailEnd type="stealth" w="lg" len="lg"/>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21755407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Let's help the function along by giving it the length of the list as an argument</a:t>
            </a:r>
          </a:p>
        </p:txBody>
      </p:sp>
      <p:sp>
        <p:nvSpPr>
          <p:cNvPr id="3" name="Content Placeholder 2"/>
          <p:cNvSpPr>
            <a:spLocks noGrp="1"/>
          </p:cNvSpPr>
          <p:nvPr>
            <p:ph idx="1"/>
          </p:nvPr>
        </p:nvSpPr>
        <p:spPr>
          <a:xfrm>
            <a:off x="457200" y="1600200"/>
            <a:ext cx="8229600" cy="5029200"/>
          </a:xfrm>
        </p:spPr>
        <p:txBody>
          <a:bodyPr>
            <a:noAutofit/>
          </a:bodyPr>
          <a:lstStyle/>
          <a:p>
            <a:r>
              <a:rPr lang="en-US" sz="2000" dirty="0"/>
              <a:t>;; add-remaining-length-1 : </a:t>
            </a:r>
            <a:r>
              <a:rPr lang="en-US" sz="2000" dirty="0" err="1"/>
              <a:t>LoN</a:t>
            </a:r>
            <a:r>
              <a:rPr lang="en-US" sz="2000" dirty="0"/>
              <a:t> Number-&gt; </a:t>
            </a:r>
            <a:r>
              <a:rPr lang="en-US" sz="2000" dirty="0" err="1"/>
              <a:t>LoN</a:t>
            </a:r>
            <a:endParaRPr lang="en-US" sz="2000" dirty="0"/>
          </a:p>
          <a:p>
            <a:r>
              <a:rPr lang="en-US" sz="2000" dirty="0"/>
              <a:t>;; GIVEN: a Lon </a:t>
            </a:r>
            <a:r>
              <a:rPr lang="en-US" sz="2000" dirty="0" err="1"/>
              <a:t>lst</a:t>
            </a:r>
            <a:r>
              <a:rPr lang="en-US" sz="2000" dirty="0"/>
              <a:t> and a number n</a:t>
            </a:r>
          </a:p>
          <a:p>
            <a:r>
              <a:rPr lang="en-US" sz="2000" dirty="0"/>
              <a:t>;; </a:t>
            </a:r>
            <a:r>
              <a:rPr lang="en-US" sz="2000" dirty="0">
                <a:solidFill>
                  <a:srgbClr val="FF0000"/>
                </a:solidFill>
              </a:rPr>
              <a:t>WHERE: n = (length </a:t>
            </a:r>
            <a:r>
              <a:rPr lang="en-US" sz="2000" dirty="0" err="1">
                <a:solidFill>
                  <a:srgbClr val="FF0000"/>
                </a:solidFill>
              </a:rPr>
              <a:t>lst</a:t>
            </a:r>
            <a:r>
              <a:rPr lang="en-US" sz="2000" dirty="0">
                <a:solidFill>
                  <a:srgbClr val="FF0000"/>
                </a:solidFill>
              </a:rPr>
              <a:t>)</a:t>
            </a:r>
          </a:p>
          <a:p>
            <a:r>
              <a:rPr lang="en-US" sz="2000" dirty="0"/>
              <a:t>;; RETURNS: a list like the original, but with each</a:t>
            </a:r>
          </a:p>
          <a:p>
            <a:r>
              <a:rPr lang="en-US" sz="2000" dirty="0"/>
              <a:t>;; element increased by the length of the </a:t>
            </a:r>
            <a:r>
              <a:rPr lang="en-US" sz="2000" dirty="0" err="1"/>
              <a:t>sublist</a:t>
            </a:r>
            <a:r>
              <a:rPr lang="en-US" sz="2000" dirty="0"/>
              <a:t> </a:t>
            </a:r>
          </a:p>
          <a:p>
            <a:r>
              <a:rPr lang="en-US" sz="2000" dirty="0"/>
              <a:t>;; starting at that element.</a:t>
            </a:r>
          </a:p>
          <a:p>
            <a:r>
              <a:rPr lang="en-US" sz="2000" dirty="0"/>
              <a:t>;; (100 300 500) 3 =&gt; (103 302 501)</a:t>
            </a:r>
          </a:p>
          <a:p>
            <a:r>
              <a:rPr lang="en-US" sz="2000" dirty="0"/>
              <a:t>;; Strategy: Use template for </a:t>
            </a:r>
            <a:r>
              <a:rPr lang="en-US" sz="2000" dirty="0" err="1"/>
              <a:t>LoN</a:t>
            </a:r>
            <a:r>
              <a:rPr lang="en-US" sz="2000" dirty="0"/>
              <a:t> on </a:t>
            </a:r>
            <a:r>
              <a:rPr lang="en-US" sz="2000" dirty="0" err="1"/>
              <a:t>lst</a:t>
            </a:r>
            <a:endParaRPr lang="en-US" sz="2000" dirty="0"/>
          </a:p>
          <a:p>
            <a:r>
              <a:rPr lang="en-US" sz="2000" dirty="0"/>
              <a:t>(define (add-remaining-length-1 </a:t>
            </a:r>
            <a:r>
              <a:rPr lang="en-US" sz="2000" dirty="0" err="1"/>
              <a:t>lst</a:t>
            </a:r>
            <a:r>
              <a:rPr lang="en-US" sz="2000" dirty="0"/>
              <a:t> n)</a:t>
            </a:r>
          </a:p>
          <a:p>
            <a:r>
              <a:rPr lang="en-US" sz="2000" dirty="0"/>
              <a:t>  (</a:t>
            </a:r>
            <a:r>
              <a:rPr lang="en-US" sz="2000" dirty="0" err="1"/>
              <a:t>cond</a:t>
            </a:r>
            <a:r>
              <a:rPr lang="en-US" sz="2000" dirty="0"/>
              <a:t> [(empty? </a:t>
            </a:r>
            <a:r>
              <a:rPr lang="en-US" sz="2000" dirty="0" err="1"/>
              <a:t>lst</a:t>
            </a:r>
            <a:r>
              <a:rPr lang="en-US" sz="2000" dirty="0"/>
              <a:t>) empty]</a:t>
            </a:r>
          </a:p>
          <a:p>
            <a:r>
              <a:rPr lang="en-US" sz="2000" dirty="0"/>
              <a:t>        [else (cons</a:t>
            </a:r>
          </a:p>
          <a:p>
            <a:r>
              <a:rPr lang="en-US" sz="2000" dirty="0"/>
              <a:t>               (+ (first </a:t>
            </a:r>
            <a:r>
              <a:rPr lang="en-US" sz="2000" dirty="0" err="1"/>
              <a:t>lst</a:t>
            </a:r>
            <a:r>
              <a:rPr lang="en-US" sz="2000" dirty="0"/>
              <a:t>) n)</a:t>
            </a:r>
          </a:p>
          <a:p>
            <a:r>
              <a:rPr lang="en-US" sz="2000" dirty="0"/>
              <a:t>               (add-remaining-length-1 (rest </a:t>
            </a:r>
            <a:r>
              <a:rPr lang="en-US" sz="2000" dirty="0" err="1"/>
              <a:t>lst</a:t>
            </a:r>
            <a:r>
              <a:rPr lang="en-US" sz="2000" dirty="0"/>
              <a:t>) </a:t>
            </a:r>
          </a:p>
          <a:p>
            <a:r>
              <a:rPr lang="en-US" sz="2000" dirty="0"/>
              <a:t>                                       (- n 1)))]))</a:t>
            </a:r>
          </a:p>
          <a:p>
            <a:endParaRPr lang="en-US" sz="2100" dirty="0"/>
          </a:p>
        </p:txBody>
      </p:sp>
      <p:sp>
        <p:nvSpPr>
          <p:cNvPr id="5" name="Slide Number Placeholder 4"/>
          <p:cNvSpPr>
            <a:spLocks noGrp="1"/>
          </p:cNvSpPr>
          <p:nvPr>
            <p:ph type="sldNum" sz="quarter" idx="12"/>
          </p:nvPr>
        </p:nvSpPr>
        <p:spPr/>
        <p:txBody>
          <a:bodyPr/>
          <a:lstStyle/>
          <a:p>
            <a:fld id="{4FF46DE1-096B-4EDD-A00F-DA0292705DA0}" type="slidenum">
              <a:rPr lang="en-US" smtClean="0"/>
              <a:t>55</a:t>
            </a:fld>
            <a:endParaRPr lang="en-US"/>
          </a:p>
        </p:txBody>
      </p:sp>
      <p:sp>
        <p:nvSpPr>
          <p:cNvPr id="4" name="Rectangle 3"/>
          <p:cNvSpPr/>
          <p:nvPr/>
        </p:nvSpPr>
        <p:spPr>
          <a:xfrm>
            <a:off x="6172200" y="4648200"/>
            <a:ext cx="2667000" cy="1219200"/>
          </a:xfrm>
          <a:prstGeom prst="rect">
            <a:avLst/>
          </a:prstGeom>
          <a:solidFill>
            <a:schemeClr val="accent2">
              <a:lumMod val="40000"/>
              <a:lumOff val="60000"/>
            </a:schemeClr>
          </a:solidFill>
          <a:ln>
            <a:noFill/>
            <a:tailEnd type="stealth" w="lg" len="lg"/>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t>Doesn't give the right answer unless invariant is satisfied </a:t>
            </a:r>
          </a:p>
        </p:txBody>
      </p:sp>
    </p:spTree>
    <p:extLst>
      <p:ext uri="{BB962C8B-B14F-4D97-AF65-F5344CB8AC3E}">
        <p14:creationId xmlns:p14="http://schemas.microsoft.com/office/powerpoint/2010/main" val="18750833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Recapture the original function by initializing the invariant</a:t>
            </a:r>
          </a:p>
        </p:txBody>
      </p:sp>
      <p:sp>
        <p:nvSpPr>
          <p:cNvPr id="3" name="Content Placeholder 2"/>
          <p:cNvSpPr>
            <a:spLocks noGrp="1"/>
          </p:cNvSpPr>
          <p:nvPr>
            <p:ph idx="1"/>
          </p:nvPr>
        </p:nvSpPr>
        <p:spPr/>
        <p:txBody>
          <a:bodyPr>
            <a:normAutofit fontScale="77500" lnSpcReduction="20000"/>
          </a:bodyPr>
          <a:lstStyle/>
          <a:p>
            <a:r>
              <a:rPr lang="en-US" dirty="0"/>
              <a:t>;; add-remaining-length-version-2 : </a:t>
            </a:r>
            <a:r>
              <a:rPr lang="en-US" dirty="0" err="1"/>
              <a:t>LoN</a:t>
            </a:r>
            <a:r>
              <a:rPr lang="en-US" dirty="0"/>
              <a:t> -&gt; </a:t>
            </a:r>
            <a:r>
              <a:rPr lang="en-US" dirty="0" err="1"/>
              <a:t>LoN</a:t>
            </a:r>
            <a:endParaRPr lang="en-US" dirty="0"/>
          </a:p>
          <a:p>
            <a:r>
              <a:rPr lang="en-US" dirty="0"/>
              <a:t>;; GIVEN: a Lon </a:t>
            </a:r>
            <a:r>
              <a:rPr lang="en-US" dirty="0" err="1"/>
              <a:t>lst</a:t>
            </a:r>
            <a:endParaRPr lang="en-US" dirty="0"/>
          </a:p>
          <a:p>
            <a:r>
              <a:rPr lang="en-US" dirty="0"/>
              <a:t>;; RETURNS: a list like the original, </a:t>
            </a:r>
          </a:p>
          <a:p>
            <a:r>
              <a:rPr lang="en-US" dirty="0"/>
              <a:t>;;  but with each element increased by the</a:t>
            </a:r>
          </a:p>
          <a:p>
            <a:r>
              <a:rPr lang="en-US" dirty="0"/>
              <a:t>;;  length of the </a:t>
            </a:r>
            <a:r>
              <a:rPr lang="en-US" dirty="0" err="1"/>
              <a:t>sublist</a:t>
            </a:r>
            <a:r>
              <a:rPr lang="en-US" dirty="0"/>
              <a:t> starting at that</a:t>
            </a:r>
          </a:p>
          <a:p>
            <a:r>
              <a:rPr lang="en-US" dirty="0"/>
              <a:t>;;  element.</a:t>
            </a:r>
          </a:p>
          <a:p>
            <a:r>
              <a:rPr lang="en-US" dirty="0"/>
              <a:t>;; (100 300 500) =&gt; (103 302 501)</a:t>
            </a:r>
          </a:p>
          <a:p>
            <a:r>
              <a:rPr lang="en-US" dirty="0"/>
              <a:t>;; STRATEGY: Initialize the invariant </a:t>
            </a:r>
          </a:p>
          <a:p>
            <a:r>
              <a:rPr lang="en-US" dirty="0"/>
              <a:t>;;           of add-remaining-length-1</a:t>
            </a:r>
          </a:p>
          <a:p>
            <a:r>
              <a:rPr lang="en-US" dirty="0"/>
              <a:t>(define (add-remaining-length-version-2 </a:t>
            </a:r>
            <a:r>
              <a:rPr lang="en-US" dirty="0" err="1"/>
              <a:t>lst</a:t>
            </a:r>
            <a:r>
              <a:rPr lang="en-US" dirty="0"/>
              <a:t>)</a:t>
            </a:r>
          </a:p>
          <a:p>
            <a:r>
              <a:rPr lang="en-US" dirty="0"/>
              <a:t>  (add-remaining-length-1 </a:t>
            </a:r>
            <a:r>
              <a:rPr lang="en-US" dirty="0" err="1"/>
              <a:t>lst</a:t>
            </a:r>
            <a:r>
              <a:rPr lang="en-US" dirty="0"/>
              <a:t> (length </a:t>
            </a:r>
            <a:r>
              <a:rPr lang="en-US" dirty="0" err="1"/>
              <a:t>lst</a:t>
            </a:r>
            <a:r>
              <a:rPr lang="en-US" dirty="0"/>
              <a:t>)))</a:t>
            </a:r>
          </a:p>
        </p:txBody>
      </p:sp>
      <p:sp>
        <p:nvSpPr>
          <p:cNvPr id="4" name="Slide Number Placeholder 3"/>
          <p:cNvSpPr>
            <a:spLocks noGrp="1"/>
          </p:cNvSpPr>
          <p:nvPr>
            <p:ph type="sldNum" sz="quarter" idx="12"/>
          </p:nvPr>
        </p:nvSpPr>
        <p:spPr/>
        <p:txBody>
          <a:bodyPr/>
          <a:lstStyle/>
          <a:p>
            <a:fld id="{2AF3B5EA-18B6-4040-9F78-6052AF49C681}" type="slidenum">
              <a:rPr lang="en-US" smtClean="0"/>
              <a:t>56</a:t>
            </a:fld>
            <a:endParaRPr lang="en-US"/>
          </a:p>
        </p:txBody>
      </p:sp>
    </p:spTree>
    <p:extLst>
      <p:ext uri="{BB962C8B-B14F-4D97-AF65-F5344CB8AC3E}">
        <p14:creationId xmlns:p14="http://schemas.microsoft.com/office/powerpoint/2010/main" val="29855397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Summary: When do I need an invariant? </a:t>
            </a:r>
          </a:p>
        </p:txBody>
      </p:sp>
      <p:sp>
        <p:nvSpPr>
          <p:cNvPr id="3" name="Content Placeholder 2"/>
          <p:cNvSpPr>
            <a:spLocks noGrp="1"/>
          </p:cNvSpPr>
          <p:nvPr>
            <p:ph idx="1"/>
          </p:nvPr>
        </p:nvSpPr>
        <p:spPr/>
        <p:txBody>
          <a:bodyPr/>
          <a:lstStyle/>
          <a:p>
            <a:r>
              <a:rPr lang="en-US" dirty="0"/>
              <a:t>It all depends on your purpose statement!</a:t>
            </a:r>
          </a:p>
          <a:p>
            <a:r>
              <a:rPr lang="en-US" dirty="0"/>
              <a:t>If the function needs additional information to fulfill its stated purpose, and that information is not in the arguments, then you need an invariant to document the needed information.</a:t>
            </a:r>
          </a:p>
          <a:p>
            <a:r>
              <a:rPr lang="en-US" dirty="0"/>
              <a:t>It is up to each caller of the function to make sure that the invariant is true at every call.</a:t>
            </a:r>
          </a:p>
          <a:p>
            <a:endParaRPr lang="en-US" dirty="0"/>
          </a:p>
        </p:txBody>
      </p:sp>
      <p:sp>
        <p:nvSpPr>
          <p:cNvPr id="4" name="Slide Number Placeholder 3"/>
          <p:cNvSpPr>
            <a:spLocks noGrp="1"/>
          </p:cNvSpPr>
          <p:nvPr>
            <p:ph type="sldNum" sz="quarter" idx="12"/>
          </p:nvPr>
        </p:nvSpPr>
        <p:spPr/>
        <p:txBody>
          <a:bodyPr/>
          <a:lstStyle/>
          <a:p>
            <a:fld id="{4FF46DE1-096B-4EDD-A00F-DA0292705DA0}" type="slidenum">
              <a:rPr lang="en-US" smtClean="0"/>
              <a:t>57</a:t>
            </a:fld>
            <a:endParaRPr lang="en-US"/>
          </a:p>
        </p:txBody>
      </p:sp>
    </p:spTree>
    <p:extLst>
      <p:ext uri="{BB962C8B-B14F-4D97-AF65-F5344CB8AC3E}">
        <p14:creationId xmlns:p14="http://schemas.microsoft.com/office/powerpoint/2010/main" val="28103502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The student should now be able to</a:t>
            </a:r>
          </a:p>
          <a:p>
            <a:pPr lvl="1"/>
            <a:r>
              <a:rPr lang="en-US" dirty="0"/>
              <a:t>decide whether a purpose statement needs an invariant or not.</a:t>
            </a:r>
          </a:p>
          <a:p>
            <a:endParaRPr lang="en-US" dirty="0"/>
          </a:p>
        </p:txBody>
      </p:sp>
      <p:sp>
        <p:nvSpPr>
          <p:cNvPr id="4" name="Slide Number Placeholder 3"/>
          <p:cNvSpPr>
            <a:spLocks noGrp="1"/>
          </p:cNvSpPr>
          <p:nvPr>
            <p:ph type="sldNum" sz="quarter" idx="12"/>
          </p:nvPr>
        </p:nvSpPr>
        <p:spPr/>
        <p:txBody>
          <a:bodyPr/>
          <a:lstStyle/>
          <a:p>
            <a:fld id="{4FF46DE1-096B-4EDD-A00F-DA0292705DA0}" type="slidenum">
              <a:rPr lang="en-US" smtClean="0"/>
              <a:t>58</a:t>
            </a:fld>
            <a:endParaRPr lang="en-US"/>
          </a:p>
        </p:txBody>
      </p:sp>
    </p:spTree>
    <p:extLst>
      <p:ext uri="{BB962C8B-B14F-4D97-AF65-F5344CB8AC3E}">
        <p14:creationId xmlns:p14="http://schemas.microsoft.com/office/powerpoint/2010/main" val="131005598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If you have questions about this lesson, ask them on the Discussion Board</a:t>
            </a:r>
          </a:p>
          <a:p>
            <a:r>
              <a:rPr lang="en-US" dirty="0"/>
              <a:t>Look </a:t>
            </a:r>
            <a:r>
              <a:rPr lang="en-US"/>
              <a:t>at 07-3-invariants.rkt </a:t>
            </a:r>
            <a:r>
              <a:rPr lang="en-US" dirty="0"/>
              <a:t>in the Exam</a:t>
            </a:r>
          </a:p>
          <a:p>
            <a:r>
              <a:rPr lang="en-US" dirty="0"/>
              <a:t>Go on to the next lesson</a:t>
            </a:r>
          </a:p>
        </p:txBody>
      </p:sp>
      <p:sp>
        <p:nvSpPr>
          <p:cNvPr id="4" name="Slide Number Placeholder 3"/>
          <p:cNvSpPr>
            <a:spLocks noGrp="1"/>
          </p:cNvSpPr>
          <p:nvPr>
            <p:ph type="sldNum" sz="quarter" idx="12"/>
          </p:nvPr>
        </p:nvSpPr>
        <p:spPr/>
        <p:txBody>
          <a:bodyPr/>
          <a:lstStyle/>
          <a:p>
            <a:fld id="{4FF46DE1-096B-4EDD-A00F-DA0292705DA0}" type="slidenum">
              <a:rPr lang="en-US" smtClean="0"/>
              <a:t>59</a:t>
            </a:fld>
            <a:endParaRPr lang="en-US"/>
          </a:p>
        </p:txBody>
      </p:sp>
    </p:spTree>
    <p:extLst>
      <p:ext uri="{BB962C8B-B14F-4D97-AF65-F5344CB8AC3E}">
        <p14:creationId xmlns:p14="http://schemas.microsoft.com/office/powerpoint/2010/main" val="1675089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 number-list</a:t>
            </a:r>
          </a:p>
        </p:txBody>
      </p:sp>
      <p:sp>
        <p:nvSpPr>
          <p:cNvPr id="3" name="Content Placeholder 2"/>
          <p:cNvSpPr>
            <a:spLocks noGrp="1"/>
          </p:cNvSpPr>
          <p:nvPr>
            <p:ph idx="1"/>
          </p:nvPr>
        </p:nvSpPr>
        <p:spPr/>
        <p:txBody>
          <a:bodyPr>
            <a:normAutofit/>
          </a:bodyPr>
          <a:lstStyle/>
          <a:p>
            <a:pPr>
              <a:buNone/>
            </a:pPr>
            <a:r>
              <a:rPr lang="en-US" sz="2400" b="1" dirty="0">
                <a:latin typeface="Consolas" pitchFamily="49" charset="0"/>
                <a:cs typeface="Consolas" pitchFamily="49" charset="0"/>
              </a:rPr>
              <a:t>A </a:t>
            </a:r>
            <a:r>
              <a:rPr lang="en-US" sz="2400" b="1" dirty="0" err="1">
                <a:latin typeface="Consolas" pitchFamily="49" charset="0"/>
                <a:cs typeface="Consolas" pitchFamily="49" charset="0"/>
              </a:rPr>
              <a:t>NumberedX</a:t>
            </a:r>
            <a:r>
              <a:rPr lang="en-US" sz="2400" b="1" dirty="0">
                <a:latin typeface="Consolas" pitchFamily="49" charset="0"/>
                <a:cs typeface="Consolas" pitchFamily="49" charset="0"/>
              </a:rPr>
              <a:t>       is a (list </a:t>
            </a:r>
            <a:r>
              <a:rPr lang="en-US" sz="2400" b="1" dirty="0" err="1">
                <a:latin typeface="Consolas" pitchFamily="49" charset="0"/>
                <a:cs typeface="Consolas" pitchFamily="49" charset="0"/>
              </a:rPr>
              <a:t>Int</a:t>
            </a:r>
            <a:r>
              <a:rPr lang="en-US" sz="2400" b="1" dirty="0">
                <a:latin typeface="Consolas" pitchFamily="49" charset="0"/>
                <a:cs typeface="Consolas" pitchFamily="49" charset="0"/>
              </a:rPr>
              <a:t> X)</a:t>
            </a:r>
          </a:p>
          <a:p>
            <a:pPr>
              <a:buNone/>
            </a:pPr>
            <a:r>
              <a:rPr lang="en-US" sz="2400" b="1" dirty="0">
                <a:latin typeface="Consolas" pitchFamily="49" charset="0"/>
                <a:cs typeface="Consolas" pitchFamily="49" charset="0"/>
              </a:rPr>
              <a:t>A </a:t>
            </a:r>
            <a:r>
              <a:rPr lang="en-US" sz="2400" b="1" dirty="0" err="1">
                <a:latin typeface="Consolas" pitchFamily="49" charset="0"/>
                <a:cs typeface="Consolas" pitchFamily="49" charset="0"/>
              </a:rPr>
              <a:t>NumberedXList</a:t>
            </a:r>
            <a:r>
              <a:rPr lang="en-US" sz="2400" b="1" dirty="0">
                <a:latin typeface="Consolas" pitchFamily="49" charset="0"/>
                <a:cs typeface="Consolas" pitchFamily="49" charset="0"/>
              </a:rPr>
              <a:t> is a list of </a:t>
            </a:r>
            <a:r>
              <a:rPr lang="en-US" sz="2400" b="1" dirty="0" err="1">
                <a:latin typeface="Consolas" pitchFamily="49" charset="0"/>
                <a:cs typeface="Consolas" pitchFamily="49" charset="0"/>
              </a:rPr>
              <a:t>NumberedX</a:t>
            </a:r>
            <a:endParaRPr lang="en-US" sz="2400" b="1" dirty="0">
              <a:latin typeface="Consolas" pitchFamily="49" charset="0"/>
              <a:cs typeface="Consolas" pitchFamily="49" charset="0"/>
            </a:endParaRPr>
          </a:p>
          <a:p>
            <a:pPr>
              <a:buNone/>
            </a:pP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Example:</a:t>
            </a:r>
          </a:p>
          <a:p>
            <a:pPr>
              <a:buNone/>
            </a:pPr>
            <a:r>
              <a:rPr lang="en-US" sz="2400" b="1" dirty="0">
                <a:latin typeface="Consolas" pitchFamily="49" charset="0"/>
                <a:cs typeface="Consolas" pitchFamily="49" charset="0"/>
              </a:rPr>
              <a:t>(list 14 "</a:t>
            </a:r>
            <a:r>
              <a:rPr lang="en-US" sz="2400" b="1" dirty="0" err="1">
                <a:latin typeface="Consolas" pitchFamily="49" charset="0"/>
                <a:cs typeface="Consolas" pitchFamily="49" charset="0"/>
              </a:rPr>
              <a:t>abc</a:t>
            </a:r>
            <a:r>
              <a:rPr lang="en-US" sz="2400" b="1" dirty="0">
                <a:latin typeface="Consolas" pitchFamily="49" charset="0"/>
                <a:cs typeface="Consolas" pitchFamily="49" charset="0"/>
              </a:rPr>
              <a:t>") is a </a:t>
            </a:r>
            <a:r>
              <a:rPr lang="en-US" sz="2400" b="1" dirty="0" err="1">
                <a:latin typeface="Consolas" pitchFamily="49" charset="0"/>
                <a:cs typeface="Consolas" pitchFamily="49" charset="0"/>
              </a:rPr>
              <a:t>NumberedString</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(list 36 "u")   is a </a:t>
            </a:r>
            <a:r>
              <a:rPr lang="en-US" sz="2400" b="1" dirty="0" err="1">
                <a:latin typeface="Consolas" pitchFamily="49" charset="0"/>
                <a:cs typeface="Consolas" pitchFamily="49" charset="0"/>
              </a:rPr>
              <a:t>NumberedString</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(list</a:t>
            </a:r>
          </a:p>
          <a:p>
            <a:pPr>
              <a:buNone/>
            </a:pPr>
            <a:r>
              <a:rPr lang="en-US" sz="2400" b="1" dirty="0">
                <a:latin typeface="Consolas" pitchFamily="49" charset="0"/>
                <a:cs typeface="Consolas" pitchFamily="49" charset="0"/>
              </a:rPr>
              <a:t>  (list 14 "</a:t>
            </a:r>
            <a:r>
              <a:rPr lang="en-US" sz="2400" b="1" dirty="0" err="1">
                <a:latin typeface="Consolas" pitchFamily="49" charset="0"/>
                <a:cs typeface="Consolas" pitchFamily="49" charset="0"/>
              </a:rPr>
              <a:t>abc</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(list 36 "u")</a:t>
            </a:r>
          </a:p>
          <a:p>
            <a:pPr>
              <a:buNone/>
            </a:pPr>
            <a:r>
              <a:rPr lang="en-US" sz="2400" b="1" dirty="0">
                <a:latin typeface="Consolas" pitchFamily="49" charset="0"/>
                <a:cs typeface="Consolas" pitchFamily="49" charset="0"/>
              </a:rPr>
              <a:t>  (list 14 "</a:t>
            </a:r>
            <a:r>
              <a:rPr lang="en-US" sz="2400" b="1" dirty="0" err="1">
                <a:latin typeface="Consolas" pitchFamily="49" charset="0"/>
                <a:cs typeface="Consolas" pitchFamily="49" charset="0"/>
              </a:rPr>
              <a:t>abc</a:t>
            </a:r>
            <a:r>
              <a:rPr lang="en-US" sz="2400" b="1" dirty="0">
                <a:latin typeface="Consolas" pitchFamily="49" charset="0"/>
                <a:cs typeface="Consolas" pitchFamily="49" charset="0"/>
              </a:rPr>
              <a:t>"))   is a </a:t>
            </a:r>
            <a:r>
              <a:rPr lang="en-US" sz="2400" b="1" dirty="0" err="1">
                <a:latin typeface="Consolas" pitchFamily="49" charset="0"/>
                <a:cs typeface="Consolas" pitchFamily="49" charset="0"/>
              </a:rPr>
              <a:t>NumberedStringList</a:t>
            </a:r>
            <a:endParaRPr lang="en-US" sz="2400"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E4A74525-021D-496D-B39D-9668564A137C}" type="slidenum">
              <a:rPr lang="en-US" smtClean="0"/>
              <a:t>6</a:t>
            </a:fld>
            <a:endParaRPr lang="en-US"/>
          </a:p>
        </p:txBody>
      </p:sp>
      <p:sp>
        <p:nvSpPr>
          <p:cNvPr id="5" name="Rectangle 4"/>
          <p:cNvSpPr/>
          <p:nvPr/>
        </p:nvSpPr>
        <p:spPr>
          <a:xfrm>
            <a:off x="6781800" y="2971800"/>
            <a:ext cx="1981200" cy="1219200"/>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tx1"/>
                </a:solidFill>
              </a:rPr>
              <a:t>Here are the data definitions for this problem </a:t>
            </a:r>
          </a:p>
        </p:txBody>
      </p:sp>
    </p:spTree>
    <p:extLst>
      <p:ext uri="{BB962C8B-B14F-4D97-AF65-F5344CB8AC3E}">
        <p14:creationId xmlns:p14="http://schemas.microsoft.com/office/powerpoint/2010/main" val="190432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Let's try using the template for XList</a:t>
            </a:r>
          </a:p>
        </p:txBody>
      </p:sp>
      <p:sp>
        <p:nvSpPr>
          <p:cNvPr id="3" name="Content Placeholder 2"/>
          <p:cNvSpPr>
            <a:spLocks noGrp="1"/>
          </p:cNvSpPr>
          <p:nvPr>
            <p:ph idx="1"/>
          </p:nvPr>
        </p:nvSpPr>
        <p:spPr/>
        <p:txBody>
          <a:bodyPr>
            <a:noAutofit/>
          </a:bodyPr>
          <a:lstStyle/>
          <a:p>
            <a:pPr>
              <a:buNone/>
            </a:pPr>
            <a:r>
              <a:rPr lang="en-US" sz="2400" b="1" dirty="0">
                <a:latin typeface="Consolas" pitchFamily="49" charset="0"/>
                <a:cs typeface="Consolas" pitchFamily="49" charset="0"/>
              </a:rPr>
              <a:t>(define (number-list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[(empty?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 empty]</a:t>
            </a:r>
          </a:p>
          <a:p>
            <a:pPr>
              <a:buNone/>
            </a:pPr>
            <a:r>
              <a:rPr lang="en-US" sz="2400" b="1" dirty="0">
                <a:latin typeface="Consolas" pitchFamily="49" charset="0"/>
                <a:cs typeface="Consolas" pitchFamily="49" charset="0"/>
              </a:rPr>
              <a:t>    [else (cons</a:t>
            </a:r>
          </a:p>
          <a:p>
            <a:pPr>
              <a:buNone/>
            </a:pPr>
            <a:r>
              <a:rPr lang="en-US" sz="2400" b="1" dirty="0">
                <a:latin typeface="Consolas" pitchFamily="49" charset="0"/>
                <a:cs typeface="Consolas" pitchFamily="49" charset="0"/>
              </a:rPr>
              <a:t>            (list 1 (first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(number-list (rest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endParaRPr lang="en-US" sz="2400" b="1" dirty="0">
              <a:latin typeface="Courier New" pitchFamily="49" charset="0"/>
              <a:cs typeface="Courier New" pitchFamily="49" charset="0"/>
            </a:endParaRPr>
          </a:p>
          <a:p>
            <a:pPr>
              <a:buNone/>
            </a:pPr>
            <a:endParaRPr lang="en-US" sz="2400" b="1" dirty="0">
              <a:latin typeface="Courier New" pitchFamily="49" charset="0"/>
              <a:cs typeface="Courier New" pitchFamily="49" charset="0"/>
            </a:endParaRPr>
          </a:p>
        </p:txBody>
      </p:sp>
      <p:sp>
        <p:nvSpPr>
          <p:cNvPr id="6" name="Slide Number Placeholder 5"/>
          <p:cNvSpPr>
            <a:spLocks noGrp="1"/>
          </p:cNvSpPr>
          <p:nvPr>
            <p:ph type="sldNum" sz="quarter" idx="12"/>
          </p:nvPr>
        </p:nvSpPr>
        <p:spPr/>
        <p:txBody>
          <a:bodyPr/>
          <a:lstStyle/>
          <a:p>
            <a:fld id="{E4A74525-021D-496D-B39D-9668564A137C}" type="slidenum">
              <a:rPr lang="en-US" smtClean="0"/>
              <a:t>7</a:t>
            </a:fld>
            <a:endParaRPr lang="en-US"/>
          </a:p>
        </p:txBody>
      </p:sp>
      <p:sp>
        <p:nvSpPr>
          <p:cNvPr id="4" name="Rectangle 3"/>
          <p:cNvSpPr/>
          <p:nvPr/>
        </p:nvSpPr>
        <p:spPr>
          <a:xfrm>
            <a:off x="2590800" y="4495800"/>
            <a:ext cx="3657600" cy="914400"/>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Well, that's clearly wrong!  What could work?</a:t>
            </a:r>
          </a:p>
        </p:txBody>
      </p:sp>
      <p:sp>
        <p:nvSpPr>
          <p:cNvPr id="5" name="Rectangle 4"/>
          <p:cNvSpPr/>
          <p:nvPr/>
        </p:nvSpPr>
        <p:spPr>
          <a:xfrm>
            <a:off x="3200400" y="5715000"/>
            <a:ext cx="4343400" cy="914400"/>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We need a help function, to number the rest of the list starting from 2</a:t>
            </a:r>
          </a:p>
        </p:txBody>
      </p:sp>
    </p:spTree>
    <p:extLst>
      <p:ext uri="{BB962C8B-B14F-4D97-AF65-F5344CB8AC3E}">
        <p14:creationId xmlns:p14="http://schemas.microsoft.com/office/powerpoint/2010/main" val="2997494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 #2</a:t>
            </a:r>
          </a:p>
        </p:txBody>
      </p:sp>
      <p:sp>
        <p:nvSpPr>
          <p:cNvPr id="3" name="Content Placeholder 2"/>
          <p:cNvSpPr>
            <a:spLocks noGrp="1"/>
          </p:cNvSpPr>
          <p:nvPr>
            <p:ph idx="1"/>
          </p:nvPr>
        </p:nvSpPr>
        <p:spPr/>
        <p:txBody>
          <a:bodyPr>
            <a:noAutofit/>
          </a:bodyPr>
          <a:lstStyle/>
          <a:p>
            <a:pPr>
              <a:buNone/>
            </a:pPr>
            <a:r>
              <a:rPr lang="en-US" sz="2400" b="1" dirty="0">
                <a:latin typeface="Consolas" pitchFamily="49" charset="0"/>
                <a:cs typeface="Consolas" pitchFamily="49" charset="0"/>
              </a:rPr>
              <a:t>(define (number-list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[(empty?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 empty]</a:t>
            </a:r>
          </a:p>
          <a:p>
            <a:pPr>
              <a:buNone/>
            </a:pPr>
            <a:r>
              <a:rPr lang="en-US" sz="2400" b="1" dirty="0">
                <a:latin typeface="Consolas" pitchFamily="49" charset="0"/>
                <a:cs typeface="Consolas" pitchFamily="49" charset="0"/>
              </a:rPr>
              <a:t>    [else (cons</a:t>
            </a:r>
          </a:p>
          <a:p>
            <a:pPr>
              <a:buNone/>
            </a:pPr>
            <a:r>
              <a:rPr lang="en-US" sz="2400" b="1" dirty="0">
                <a:latin typeface="Consolas" pitchFamily="49" charset="0"/>
                <a:cs typeface="Consolas" pitchFamily="49" charset="0"/>
              </a:rPr>
              <a:t>            (list 1 (first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(number-list-from-2</a:t>
            </a:r>
          </a:p>
          <a:p>
            <a:pPr>
              <a:buNone/>
            </a:pPr>
            <a:r>
              <a:rPr lang="en-US" sz="2400" b="1" dirty="0">
                <a:latin typeface="Consolas" pitchFamily="49" charset="0"/>
                <a:cs typeface="Consolas" pitchFamily="49" charset="0"/>
              </a:rPr>
              <a:t>              (rest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endParaRPr lang="en-US" sz="2400" b="1" dirty="0">
              <a:latin typeface="Courier New" pitchFamily="49" charset="0"/>
              <a:cs typeface="Courier New" pitchFamily="49" charset="0"/>
            </a:endParaRPr>
          </a:p>
          <a:p>
            <a:pPr>
              <a:buNone/>
            </a:pPr>
            <a:endParaRPr lang="en-US" sz="2400"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E4A74525-021D-496D-B39D-9668564A137C}" type="slidenum">
              <a:rPr lang="en-US" smtClean="0"/>
              <a:t>8</a:t>
            </a:fld>
            <a:endParaRPr lang="en-US"/>
          </a:p>
        </p:txBody>
      </p:sp>
      <p:sp>
        <p:nvSpPr>
          <p:cNvPr id="5" name="Rectangle 4"/>
          <p:cNvSpPr/>
          <p:nvPr/>
        </p:nvSpPr>
        <p:spPr>
          <a:xfrm>
            <a:off x="2286000" y="5029200"/>
            <a:ext cx="5105400" cy="762000"/>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Well, this looks promising.  All we have to do now is write </a:t>
            </a:r>
            <a:r>
              <a:rPr lang="en-US" b="1" dirty="0">
                <a:solidFill>
                  <a:schemeClr val="tx1"/>
                </a:solidFill>
              </a:rPr>
              <a:t>number-list-from-2</a:t>
            </a:r>
          </a:p>
        </p:txBody>
      </p:sp>
    </p:spTree>
    <p:extLst>
      <p:ext uri="{BB962C8B-B14F-4D97-AF65-F5344CB8AC3E}">
        <p14:creationId xmlns:p14="http://schemas.microsoft.com/office/powerpoint/2010/main" val="941270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number-list-from-2</a:t>
            </a:r>
          </a:p>
        </p:txBody>
      </p:sp>
      <p:sp>
        <p:nvSpPr>
          <p:cNvPr id="3" name="Content Placeholder 2"/>
          <p:cNvSpPr>
            <a:spLocks noGrp="1"/>
          </p:cNvSpPr>
          <p:nvPr>
            <p:ph idx="1"/>
          </p:nvPr>
        </p:nvSpPr>
        <p:spPr/>
        <p:txBody>
          <a:bodyPr>
            <a:noAutofit/>
          </a:bodyPr>
          <a:lstStyle/>
          <a:p>
            <a:pPr>
              <a:buNone/>
            </a:pPr>
            <a:r>
              <a:rPr lang="en-US" sz="2400" b="1" dirty="0">
                <a:latin typeface="Consolas" pitchFamily="49" charset="0"/>
                <a:cs typeface="Consolas" pitchFamily="49" charset="0"/>
              </a:rPr>
              <a:t>(define (number-list-from-2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[(empty?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 empty]</a:t>
            </a:r>
          </a:p>
          <a:p>
            <a:pPr>
              <a:buNone/>
            </a:pPr>
            <a:r>
              <a:rPr lang="en-US" sz="2400" b="1" dirty="0">
                <a:latin typeface="Consolas" pitchFamily="49" charset="0"/>
                <a:cs typeface="Consolas" pitchFamily="49" charset="0"/>
              </a:rPr>
              <a:t>    [else (cons</a:t>
            </a:r>
          </a:p>
          <a:p>
            <a:pPr>
              <a:buNone/>
            </a:pPr>
            <a:r>
              <a:rPr lang="en-US" sz="2400" b="1" dirty="0">
                <a:latin typeface="Consolas" pitchFamily="49" charset="0"/>
                <a:cs typeface="Consolas" pitchFamily="49" charset="0"/>
              </a:rPr>
              <a:t>            (list 2 (first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(number-list-from-3</a:t>
            </a:r>
          </a:p>
          <a:p>
            <a:pPr>
              <a:buNone/>
            </a:pPr>
            <a:r>
              <a:rPr lang="en-US" sz="2400" b="1" dirty="0">
                <a:latin typeface="Consolas" pitchFamily="49" charset="0"/>
                <a:cs typeface="Consolas" pitchFamily="49" charset="0"/>
              </a:rPr>
              <a:t>              (rest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endParaRPr lang="en-US" sz="2400" b="1" dirty="0">
              <a:latin typeface="Courier New" pitchFamily="49" charset="0"/>
              <a:cs typeface="Courier New" pitchFamily="49" charset="0"/>
            </a:endParaRPr>
          </a:p>
          <a:p>
            <a:pPr>
              <a:buNone/>
            </a:pPr>
            <a:endParaRPr lang="en-US" sz="2400"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E4A74525-021D-496D-B39D-9668564A137C}" type="slidenum">
              <a:rPr lang="en-US" smtClean="0"/>
              <a:t>9</a:t>
            </a:fld>
            <a:endParaRPr lang="en-US"/>
          </a:p>
        </p:txBody>
      </p:sp>
      <p:sp>
        <p:nvSpPr>
          <p:cNvPr id="5" name="Rectangle 4"/>
          <p:cNvSpPr/>
          <p:nvPr/>
        </p:nvSpPr>
        <p:spPr>
          <a:xfrm>
            <a:off x="2286000" y="5029200"/>
            <a:ext cx="5105400" cy="762000"/>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Oh, dear.  Now we have to write </a:t>
            </a:r>
            <a:r>
              <a:rPr lang="en-US" b="1" dirty="0">
                <a:solidFill>
                  <a:schemeClr val="tx1"/>
                </a:solidFill>
              </a:rPr>
              <a:t>number-list-from-3</a:t>
            </a:r>
          </a:p>
        </p:txBody>
      </p:sp>
    </p:spTree>
    <p:extLst>
      <p:ext uri="{BB962C8B-B14F-4D97-AF65-F5344CB8AC3E}">
        <p14:creationId xmlns:p14="http://schemas.microsoft.com/office/powerpoint/2010/main" val="27999573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aed8e5f86a24a618b135fd687619d7df3b8323"/>
</p:tagLst>
</file>

<file path=ppt/tags/tag2.xml><?xml version="1.0" encoding="utf-8"?>
<p:tagLst xmlns:a="http://schemas.openxmlformats.org/drawingml/2006/main" xmlns:r="http://schemas.openxmlformats.org/officeDocument/2006/relationships" xmlns:p="http://schemas.openxmlformats.org/presentationml/2006/main">
  <p:tag name="HIDDENFONTSHAPE" val="true"/>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1072</TotalTime>
  <Words>4373</Words>
  <Application>Microsoft Office PowerPoint</Application>
  <PresentationFormat>On-screen Show (4:3)</PresentationFormat>
  <Paragraphs>569</Paragraphs>
  <Slides>59</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59</vt:i4>
      </vt:variant>
    </vt:vector>
  </HeadingPairs>
  <TitlesOfParts>
    <vt:vector size="68" baseType="lpstr">
      <vt:lpstr>Arial</vt:lpstr>
      <vt:lpstr>Calibri</vt:lpstr>
      <vt:lpstr>CMMI10</vt:lpstr>
      <vt:lpstr>CMR10</vt:lpstr>
      <vt:lpstr>CMSY10ORIG</vt:lpstr>
      <vt:lpstr>Consolas</vt:lpstr>
      <vt:lpstr>Courier New</vt:lpstr>
      <vt:lpstr>Helvetica Neue</vt:lpstr>
      <vt:lpstr>1_Office Theme</vt:lpstr>
      <vt:lpstr>Designing with Invariants</vt:lpstr>
      <vt:lpstr>Module Introduction</vt:lpstr>
      <vt:lpstr>Learning Outcomes for this Module</vt:lpstr>
      <vt:lpstr>Module 07</vt:lpstr>
      <vt:lpstr>Example 1: number-list</vt:lpstr>
      <vt:lpstr>Example 1: number-list</vt:lpstr>
      <vt:lpstr>Let's try using the template for XList</vt:lpstr>
      <vt:lpstr>Try #2</vt:lpstr>
      <vt:lpstr>number-list-from-2</vt:lpstr>
      <vt:lpstr>number-list-from-3</vt:lpstr>
      <vt:lpstr>Let’s generalize!</vt:lpstr>
      <vt:lpstr>And we can recover the original</vt:lpstr>
      <vt:lpstr>We still need a purpose statement</vt:lpstr>
      <vt:lpstr>Let’s watch this work</vt:lpstr>
      <vt:lpstr>What's going on here?</vt:lpstr>
      <vt:lpstr>We document this as an invariant</vt:lpstr>
      <vt:lpstr>Now let’s write the rest of the purpose statement</vt:lpstr>
      <vt:lpstr>New Purpose Statement</vt:lpstr>
      <vt:lpstr>Structural Arguments and Context Arguments</vt:lpstr>
      <vt:lpstr>Is the invariant satisfied at the recursive call?</vt:lpstr>
      <vt:lpstr>Context Arguments and Accumulators</vt:lpstr>
      <vt:lpstr>This isn't completely new:</vt:lpstr>
      <vt:lpstr>More examples of WHERE clauses</vt:lpstr>
      <vt:lpstr>Recipe for context arguments</vt:lpstr>
      <vt:lpstr>Wait: what do we mean by "above"?</vt:lpstr>
      <vt:lpstr>Summary</vt:lpstr>
      <vt:lpstr>Next Steps</vt:lpstr>
      <vt:lpstr>More examples of invariants</vt:lpstr>
      <vt:lpstr>Lesson Introduction</vt:lpstr>
      <vt:lpstr>Example 2: mark-depth</vt:lpstr>
      <vt:lpstr>Example 2: mark-depth (2)</vt:lpstr>
      <vt:lpstr>Example</vt:lpstr>
      <vt:lpstr>Template for BinTreeOfX</vt:lpstr>
      <vt:lpstr>Filling in the template</vt:lpstr>
      <vt:lpstr>So let's add a context argument</vt:lpstr>
      <vt:lpstr>And we need to reconstruct the original function, as usual</vt:lpstr>
      <vt:lpstr>What about mutually recursive data definitions?</vt:lpstr>
      <vt:lpstr>Template for SoS and LoSS, with context argument (part 1)</vt:lpstr>
      <vt:lpstr>Template for SoS and LoSS, with context argument (part 2)</vt:lpstr>
      <vt:lpstr>Template for SoS and LoSS, with context argument (part 3)</vt:lpstr>
      <vt:lpstr>Summary</vt:lpstr>
      <vt:lpstr>Next Steps</vt:lpstr>
      <vt:lpstr>When do I need an invariant?</vt:lpstr>
      <vt:lpstr>Learning Objectives</vt:lpstr>
      <vt:lpstr>When do I need an invariant?</vt:lpstr>
      <vt:lpstr>What kind of things belong in an invariant?</vt:lpstr>
      <vt:lpstr>Whose responsibility is it?</vt:lpstr>
      <vt:lpstr>Example: </vt:lpstr>
      <vt:lpstr>Example</vt:lpstr>
      <vt:lpstr>Example: Same Code, different purpose statement</vt:lpstr>
      <vt:lpstr>Wait, weren't those functions very similar?</vt:lpstr>
      <vt:lpstr>Once more: When do I need an invariant?</vt:lpstr>
      <vt:lpstr>What needs to be in my purpose statement?</vt:lpstr>
      <vt:lpstr>Another example</vt:lpstr>
      <vt:lpstr>Let's help the function along by giving it the length of the list as an argument</vt:lpstr>
      <vt:lpstr>Recapture the original function by initializing the invariant</vt:lpstr>
      <vt:lpstr>Summary: When do I need an invariant? </vt:lpstr>
      <vt:lpstr>Summary</vt:lpstr>
      <vt:lpstr>Next Steps</vt:lpstr>
    </vt:vector>
  </TitlesOfParts>
  <Company>Northeastern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Mitchell Wand</dc:creator>
  <cp:lastModifiedBy>Mitchell Wand</cp:lastModifiedBy>
  <cp:revision>42</cp:revision>
  <dcterms:created xsi:type="dcterms:W3CDTF">2013-10-11T15:09:54Z</dcterms:created>
  <dcterms:modified xsi:type="dcterms:W3CDTF">2017-09-20T01:17:40Z</dcterms:modified>
</cp:coreProperties>
</file>