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0" r:id="rId4"/>
    <p:sldId id="257" r:id="rId5"/>
    <p:sldId id="258" r:id="rId6"/>
    <p:sldId id="259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1" r:id="rId16"/>
    <p:sldId id="28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9F5"/>
    <a:srgbClr val="8C25D2"/>
    <a:srgbClr val="C713CC"/>
    <a:srgbClr val="B814BD"/>
    <a:srgbClr val="8C1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75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Templates to Folds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6.6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sure to reconstruct the original functions!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(tree-sum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(tree-min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(tree-max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7400" y="2514600"/>
            <a:ext cx="2971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our original functions, </a:t>
            </a:r>
            <a:r>
              <a:rPr lang="en-US" b="1" dirty="0">
                <a:solidFill>
                  <a:schemeClr val="tx1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tree-min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tree-max</a:t>
            </a:r>
            <a:r>
              <a:rPr lang="en-US" dirty="0">
                <a:solidFill>
                  <a:schemeClr val="tx1"/>
                </a:solidFill>
              </a:rPr>
              <a:t>, rewritten using </a:t>
            </a:r>
            <a:r>
              <a:rPr lang="en-US" b="1" dirty="0">
                <a:solidFill>
                  <a:schemeClr val="tx1"/>
                </a:solidFill>
              </a:rPr>
              <a:t>tree-fold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4038600"/>
            <a:ext cx="2971800" cy="868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strategy for each of these is "Call a more general function."</a:t>
            </a:r>
          </a:p>
        </p:txBody>
      </p:sp>
    </p:spTree>
    <p:extLst>
      <p:ext uri="{BB962C8B-B14F-4D97-AF65-F5344CB8AC3E}">
        <p14:creationId xmlns:p14="http://schemas.microsoft.com/office/powerpoint/2010/main" val="96058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of trees: Ancestor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person (name father mother))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eve  ())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(make-eve)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(make-person String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 p)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[(eve? p)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19400" y="2514599"/>
            <a:ext cx="762000" cy="70771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3422715" y="2514599"/>
            <a:ext cx="1066800" cy="69357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 flipH="1">
            <a:off x="2275808" y="4309206"/>
            <a:ext cx="1646113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40529" y="3790149"/>
            <a:ext cx="2895600" cy="14875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FF0000"/>
                </a:solidFill>
              </a:rPr>
              <a:t>The Structure of the Program Follows the Structure of the Data</a:t>
            </a:r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812290" y="4420424"/>
            <a:ext cx="1868550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4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for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10200" y="2133600"/>
            <a:ext cx="32766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the template for our ancestor trees.  We have three blanks: one blue, one purple, and one orange.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template to fold: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person-fold : ... Person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2667000"/>
            <a:ext cx="37338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Corresponding to our three blanks we add three arguments: the value for </a:t>
            </a:r>
            <a:r>
              <a:rPr lang="en-US" b="1" dirty="0" err="1">
                <a:solidFill>
                  <a:schemeClr val="tx1"/>
                </a:solidFill>
              </a:rPr>
              <a:t>adam</a:t>
            </a:r>
            <a:r>
              <a:rPr lang="en-US" dirty="0">
                <a:solidFill>
                  <a:schemeClr val="tx1"/>
                </a:solidFill>
              </a:rPr>
              <a:t> (in blue), the value for </a:t>
            </a:r>
            <a:r>
              <a:rPr lang="en-US" b="1" dirty="0">
                <a:solidFill>
                  <a:schemeClr val="tx1"/>
                </a:solidFill>
              </a:rPr>
              <a:t>eve</a:t>
            </a:r>
            <a:r>
              <a:rPr lang="en-US" dirty="0">
                <a:solidFill>
                  <a:schemeClr val="tx1"/>
                </a:solidFill>
              </a:rPr>
              <a:t> (in purple) and the </a:t>
            </a:r>
            <a:r>
              <a:rPr lang="en-US" b="1" dirty="0">
                <a:solidFill>
                  <a:schemeClr val="tx1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orange).</a:t>
            </a:r>
          </a:p>
        </p:txBody>
      </p:sp>
    </p:spTree>
    <p:extLst>
      <p:ext uri="{BB962C8B-B14F-4D97-AF65-F5344CB8AC3E}">
        <p14:creationId xmlns:p14="http://schemas.microsoft.com/office/powerpoint/2010/main" val="86157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the contract for person-fold?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person-fold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: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(String X X -&gt; X)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Person -&gt; 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62400" y="2819400"/>
            <a:ext cx="1682904" cy="762000"/>
            <a:chOff x="3962400" y="2819400"/>
            <a:chExt cx="1682904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5334000" y="28194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343400" y="3004066"/>
              <a:ext cx="990600" cy="196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</p:cNvCxnSpPr>
            <p:nvPr/>
          </p:nvCxnSpPr>
          <p:spPr>
            <a:xfrm flipH="1">
              <a:off x="3962400" y="3004066"/>
              <a:ext cx="1371600" cy="577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3593068"/>
            <a:ext cx="3480499" cy="369332"/>
            <a:chOff x="3505200" y="3657600"/>
            <a:chExt cx="3480499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4648200" y="3657600"/>
              <a:ext cx="233749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(String X </a:t>
              </a:r>
              <a:r>
                <a:rPr lang="en-US" b="1" dirty="0" err="1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b="1" dirty="0">
                  <a:latin typeface="Consolas" pitchFamily="49" charset="0"/>
                  <a:cs typeface="Consolas" pitchFamily="49" charset="0"/>
                </a:rPr>
                <a:t> -&gt; X)</a:t>
              </a:r>
            </a:p>
          </p:txBody>
        </p:sp>
        <p:cxnSp>
          <p:nvCxnSpPr>
            <p:cNvPr id="14" name="Straight Arrow Connector 13"/>
            <p:cNvCxnSpPr>
              <a:stCxn id="8" idx="1"/>
            </p:cNvCxnSpPr>
            <p:nvPr/>
          </p:nvCxnSpPr>
          <p:spPr>
            <a:xfrm flipH="1">
              <a:off x="3505200" y="3842266"/>
              <a:ext cx="1143000" cy="120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" y="4419600"/>
            <a:ext cx="1371600" cy="369332"/>
            <a:chOff x="609600" y="4419600"/>
            <a:chExt cx="13716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4419600"/>
              <a:ext cx="94448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1554089" y="4419600"/>
              <a:ext cx="427111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19200" y="4800600"/>
            <a:ext cx="762000" cy="597932"/>
            <a:chOff x="1219200" y="4800600"/>
            <a:chExt cx="762000" cy="597932"/>
          </a:xfrm>
        </p:grpSpPr>
        <p:sp>
          <p:nvSpPr>
            <p:cNvPr id="7" name="TextBox 6"/>
            <p:cNvSpPr txBox="1"/>
            <p:nvPr/>
          </p:nvSpPr>
          <p:spPr>
            <a:xfrm>
              <a:off x="1219200" y="50292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8" name="Straight Arrow Connector 17"/>
            <p:cNvCxnSpPr>
              <a:stCxn id="7" idx="3"/>
            </p:cNvCxnSpPr>
            <p:nvPr/>
          </p:nvCxnSpPr>
          <p:spPr>
            <a:xfrm flipV="1">
              <a:off x="1530504" y="4800600"/>
              <a:ext cx="450696" cy="41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>
              <a:off x="1530504" y="5213866"/>
              <a:ext cx="450696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8296" y="3870841"/>
            <a:ext cx="1520979" cy="387019"/>
            <a:chOff x="298296" y="3870841"/>
            <a:chExt cx="1520979" cy="387019"/>
          </a:xfrm>
        </p:grpSpPr>
        <p:sp>
          <p:nvSpPr>
            <p:cNvPr id="19" name="TextBox 18"/>
            <p:cNvSpPr txBox="1"/>
            <p:nvPr/>
          </p:nvSpPr>
          <p:spPr>
            <a:xfrm>
              <a:off x="298296" y="3870841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9125" y="4067175"/>
              <a:ext cx="1200150" cy="190685"/>
            </a:xfrm>
            <a:custGeom>
              <a:avLst/>
              <a:gdLst>
                <a:gd name="connsiteX0" fmla="*/ 0 w 1200150"/>
                <a:gd name="connsiteY0" fmla="*/ 0 h 190685"/>
                <a:gd name="connsiteX1" fmla="*/ 514350 w 1200150"/>
                <a:gd name="connsiteY1" fmla="*/ 190500 h 190685"/>
                <a:gd name="connsiteX2" fmla="*/ 1200150 w 1200150"/>
                <a:gd name="connsiteY2" fmla="*/ 38100 h 190685"/>
                <a:gd name="connsiteX3" fmla="*/ 1200150 w 1200150"/>
                <a:gd name="connsiteY3" fmla="*/ 38100 h 1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90685">
                  <a:moveTo>
                    <a:pt x="0" y="0"/>
                  </a:moveTo>
                  <a:cubicBezTo>
                    <a:pt x="157162" y="92075"/>
                    <a:pt x="314325" y="184150"/>
                    <a:pt x="514350" y="190500"/>
                  </a:cubicBezTo>
                  <a:cubicBezTo>
                    <a:pt x="714375" y="196850"/>
                    <a:pt x="1200150" y="38100"/>
                    <a:pt x="1200150" y="38100"/>
                  </a:cubicBezTo>
                  <a:lnTo>
                    <a:pt x="1200150" y="381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0" y="1981200"/>
            <a:ext cx="381000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1164336"/>
            <a:ext cx="6096000" cy="664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We can work out the contract for </a:t>
            </a:r>
            <a:r>
              <a:rPr lang="en-US" sz="1400" b="1" dirty="0">
                <a:solidFill>
                  <a:schemeClr val="tx1"/>
                </a:solidFill>
              </a:rPr>
              <a:t>person-fold</a:t>
            </a:r>
            <a:r>
              <a:rPr lang="en-US" sz="1400" dirty="0">
                <a:solidFill>
                  <a:schemeClr val="tx1"/>
                </a:solidFill>
              </a:rPr>
              <a:t> the same way that we did for </a:t>
            </a:r>
            <a:r>
              <a:rPr lang="en-US" sz="1400" b="1" dirty="0">
                <a:solidFill>
                  <a:schemeClr val="tx1"/>
                </a:solidFill>
              </a:rPr>
              <a:t>tree-fold</a:t>
            </a:r>
            <a:r>
              <a:rPr lang="en-US" sz="1400" dirty="0">
                <a:solidFill>
                  <a:schemeClr val="tx1"/>
                </a:solidFill>
              </a:rPr>
              <a:t>.  Here again we've marked some of the sub-expressions with the kind of value they return.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50236" y="6019800"/>
            <a:ext cx="6248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Observe, as before, that the arguments to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match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's contract, and that all three branches of the </a:t>
            </a:r>
            <a:r>
              <a:rPr lang="en-US" sz="1400" b="1" dirty="0" err="1">
                <a:solidFill>
                  <a:schemeClr val="tx1"/>
                </a:solidFill>
              </a:rPr>
              <a:t>cond</a:t>
            </a:r>
            <a:r>
              <a:rPr lang="en-US" sz="1400" dirty="0">
                <a:solidFill>
                  <a:schemeClr val="tx1"/>
                </a:solidFill>
              </a:rPr>
              <a:t>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so the whole function is guaranteed to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5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Write a fold function for any recursive data definition</a:t>
            </a:r>
          </a:p>
          <a:p>
            <a:pPr lvl="1"/>
            <a:r>
              <a:rPr lang="en-US" dirty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06-6-tree-folds.rkt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6.6</a:t>
            </a:r>
          </a:p>
          <a:p>
            <a:r>
              <a:rPr lang="en-US" dirty="0"/>
              <a:t>Do Problem Set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Last week, we saw how the built-in mapping functions on lists, like 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and </a:t>
            </a:r>
            <a:r>
              <a:rPr lang="en-US" b="1" dirty="0" err="1"/>
              <a:t>foldr</a:t>
            </a:r>
            <a:r>
              <a:rPr lang="en-US" dirty="0"/>
              <a:t>, made writing functions on lists easier. 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In this lesson we'll see how we can do something similar for any recursive data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a fold function for any recursive data definition</a:t>
            </a:r>
          </a:p>
          <a:p>
            <a:pPr lvl="1"/>
            <a:r>
              <a:rPr lang="en-US" dirty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486399"/>
            <a:ext cx="3217545" cy="914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is the definition of a binary tree again.</a:t>
            </a: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679950"/>
            <a:ext cx="5154168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1831054"/>
            <a:ext cx="3217545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here is the template again.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4679950"/>
            <a:ext cx="24384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</a:rPr>
              <a:t>The shape of the program follows the shape of the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9384" y="5289550"/>
            <a:ext cx="609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..or..</a:t>
            </a: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has two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 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3048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blanks: one blue and one orange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81400" y="2057400"/>
            <a:ext cx="1676400" cy="914400"/>
          </a:xfrm>
          <a:prstGeom prst="straightConnector1">
            <a:avLst/>
          </a:prstGeom>
          <a:ln w="4127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91758" y="2079812"/>
            <a:ext cx="2362200" cy="1524000"/>
          </a:xfrm>
          <a:prstGeom prst="straightConnector1">
            <a:avLst/>
          </a:prstGeom>
          <a:ln w="4127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templates to 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that the template has two blanks: the blue one and the orange one.</a:t>
            </a:r>
          </a:p>
          <a:p>
            <a:r>
              <a:rPr lang="en-US" dirty="0"/>
              <a:t>Any two functions that follow the template will be the same except for what goes in the blanks.</a:t>
            </a:r>
          </a:p>
          <a:p>
            <a:r>
              <a:rPr lang="en-US" dirty="0"/>
              <a:t>So we can generalize them by adding arguments for each blank.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tree-fold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562601"/>
            <a:ext cx="8305800" cy="1158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Corresponding to each blank, we add an extra argument: </a:t>
            </a:r>
            <a:r>
              <a:rPr lang="en-US" b="1" dirty="0">
                <a:solidFill>
                  <a:srgbClr val="558ED5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blue) for the blue blank and </a:t>
            </a:r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dirty="0">
                <a:solidFill>
                  <a:schemeClr val="tx1"/>
                </a:solidFill>
              </a:rPr>
              <a:t> (in orange) for the orange blank, and we pass these arguments to each of the recursive calls, just like we did for lists.  The strategy for tree-fold is "Use observer template for Tree on t"</a:t>
            </a:r>
          </a:p>
        </p:txBody>
      </p:sp>
    </p:spTree>
    <p:extLst>
      <p:ext uri="{BB962C8B-B14F-4D97-AF65-F5344CB8AC3E}">
        <p14:creationId xmlns:p14="http://schemas.microsoft.com/office/powerpoint/2010/main" val="13696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What's the contract for tree-fold?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X -&gt; X)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Tree -&gt; 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2971800"/>
            <a:ext cx="1981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3810000"/>
            <a:ext cx="16764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</a:t>
            </a:r>
            <a:r>
              <a:rPr lang="en-US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-&gt; X)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4958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45720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8194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906829" y="2998269"/>
            <a:ext cx="301592" cy="495702"/>
          </a:xfrm>
          <a:custGeom>
            <a:avLst/>
            <a:gdLst>
              <a:gd name="connsiteX0" fmla="*/ 0 w 301592"/>
              <a:gd name="connsiteY0" fmla="*/ 52939 h 495702"/>
              <a:gd name="connsiteX1" fmla="*/ 279133 w 301592"/>
              <a:gd name="connsiteY1" fmla="*/ 52939 h 495702"/>
              <a:gd name="connsiteX2" fmla="*/ 134754 w 301592"/>
              <a:gd name="connsiteY2" fmla="*/ 370573 h 495702"/>
              <a:gd name="connsiteX3" fmla="*/ 240632 w 301592"/>
              <a:gd name="connsiteY3" fmla="*/ 495702 h 49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592" h="495702">
                <a:moveTo>
                  <a:pt x="0" y="52939"/>
                </a:moveTo>
                <a:cubicBezTo>
                  <a:pt x="128337" y="26469"/>
                  <a:pt x="256674" y="0"/>
                  <a:pt x="279133" y="52939"/>
                </a:cubicBezTo>
                <a:cubicBezTo>
                  <a:pt x="301592" y="105878"/>
                  <a:pt x="141171" y="296779"/>
                  <a:pt x="134754" y="370573"/>
                </a:cubicBezTo>
                <a:cubicBezTo>
                  <a:pt x="128337" y="444367"/>
                  <a:pt x="184484" y="470034"/>
                  <a:pt x="240632" y="495702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590223" y="3031958"/>
            <a:ext cx="587141" cy="394636"/>
          </a:xfrm>
          <a:custGeom>
            <a:avLst/>
            <a:gdLst>
              <a:gd name="connsiteX0" fmla="*/ 587141 w 587141"/>
              <a:gd name="connsiteY0" fmla="*/ 163629 h 394636"/>
              <a:gd name="connsiteX1" fmla="*/ 173255 w 587141"/>
              <a:gd name="connsiteY1" fmla="*/ 38501 h 394636"/>
              <a:gd name="connsiteX2" fmla="*/ 0 w 587141"/>
              <a:gd name="connsiteY2" fmla="*/ 394636 h 39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141" h="394636">
                <a:moveTo>
                  <a:pt x="587141" y="163629"/>
                </a:moveTo>
                <a:cubicBezTo>
                  <a:pt x="429126" y="81814"/>
                  <a:pt x="271112" y="0"/>
                  <a:pt x="173255" y="38501"/>
                </a:cubicBezTo>
                <a:cubicBezTo>
                  <a:pt x="75398" y="77002"/>
                  <a:pt x="37699" y="235819"/>
                  <a:pt x="0" y="3946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821229" y="3991276"/>
            <a:ext cx="375386" cy="51335"/>
          </a:xfrm>
          <a:custGeom>
            <a:avLst/>
            <a:gdLst>
              <a:gd name="connsiteX0" fmla="*/ 375386 w 375386"/>
              <a:gd name="connsiteY0" fmla="*/ 51335 h 51335"/>
              <a:gd name="connsiteX1" fmla="*/ 125129 w 375386"/>
              <a:gd name="connsiteY1" fmla="*/ 3208 h 51335"/>
              <a:gd name="connsiteX2" fmla="*/ 0 w 375386"/>
              <a:gd name="connsiteY2" fmla="*/ 32084 h 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86" h="51335">
                <a:moveTo>
                  <a:pt x="375386" y="51335"/>
                </a:moveTo>
                <a:cubicBezTo>
                  <a:pt x="281539" y="28876"/>
                  <a:pt x="187693" y="6417"/>
                  <a:pt x="125129" y="3208"/>
                </a:cubicBezTo>
                <a:cubicBezTo>
                  <a:pt x="62565" y="0"/>
                  <a:pt x="31282" y="16042"/>
                  <a:pt x="0" y="3208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04185" y="4494998"/>
            <a:ext cx="346510" cy="308008"/>
          </a:xfrm>
          <a:custGeom>
            <a:avLst/>
            <a:gdLst>
              <a:gd name="connsiteX0" fmla="*/ 0 w 346510"/>
              <a:gd name="connsiteY0" fmla="*/ 308008 h 308008"/>
              <a:gd name="connsiteX1" fmla="*/ 346510 w 346510"/>
              <a:gd name="connsiteY1" fmla="*/ 0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510" h="308008">
                <a:moveTo>
                  <a:pt x="0" y="308008"/>
                </a:moveTo>
                <a:lnTo>
                  <a:pt x="34651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213811" y="4812632"/>
            <a:ext cx="346509" cy="423511"/>
          </a:xfrm>
          <a:custGeom>
            <a:avLst/>
            <a:gdLst>
              <a:gd name="connsiteX0" fmla="*/ 0 w 346509"/>
              <a:gd name="connsiteY0" fmla="*/ 0 h 423511"/>
              <a:gd name="connsiteX1" fmla="*/ 346509 w 346509"/>
              <a:gd name="connsiteY1" fmla="*/ 423511 h 423511"/>
              <a:gd name="connsiteX2" fmla="*/ 346509 w 346509"/>
              <a:gd name="connsiteY2" fmla="*/ 423511 h 4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09" h="423511">
                <a:moveTo>
                  <a:pt x="0" y="0"/>
                </a:moveTo>
                <a:lnTo>
                  <a:pt x="346509" y="423511"/>
                </a:lnTo>
                <a:lnTo>
                  <a:pt x="346509" y="423511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309036" y="4177364"/>
            <a:ext cx="885524" cy="317634"/>
          </a:xfrm>
          <a:custGeom>
            <a:avLst/>
            <a:gdLst>
              <a:gd name="connsiteX0" fmla="*/ 0 w 885524"/>
              <a:gd name="connsiteY0" fmla="*/ 317634 h 317634"/>
              <a:gd name="connsiteX1" fmla="*/ 885524 w 885524"/>
              <a:gd name="connsiteY1" fmla="*/ 0 h 31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317634">
                <a:moveTo>
                  <a:pt x="0" y="317634"/>
                </a:moveTo>
                <a:lnTo>
                  <a:pt x="885524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20574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6830" y="2057400"/>
            <a:ext cx="227477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contract for 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191622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contract for combiner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0" y="1219200"/>
            <a:ext cx="16764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Let's figure out the contract for tree-fold.  Let's analyze the </a:t>
            </a:r>
            <a:r>
              <a:rPr lang="en-US" sz="1600" dirty="0" err="1">
                <a:solidFill>
                  <a:schemeClr val="tx1"/>
                </a:solidFill>
              </a:rPr>
              <a:t>subexpressions</a:t>
            </a:r>
            <a:r>
              <a:rPr lang="en-US" sz="1600" dirty="0">
                <a:solidFill>
                  <a:schemeClr val="tx1"/>
                </a:solidFill>
              </a:rPr>
              <a:t> to see what kind of value they return.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3074630"/>
            <a:ext cx="1862328" cy="1261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the whole function returns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then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4398424"/>
            <a:ext cx="1862328" cy="1392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(leaf-datum t) </a:t>
            </a:r>
            <a:r>
              <a:rPr lang="en-US" sz="1400">
                <a:solidFill>
                  <a:schemeClr val="tx1"/>
                </a:solidFill>
              </a:rPr>
              <a:t>returns a </a:t>
            </a:r>
            <a:r>
              <a:rPr lang="en-US" sz="1400" dirty="0">
                <a:solidFill>
                  <a:schemeClr val="tx1"/>
                </a:solidFill>
              </a:rPr>
              <a:t>number, and 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so </a:t>
            </a:r>
            <a:r>
              <a:rPr lang="en-US" sz="1400" b="1" dirty="0">
                <a:solidFill>
                  <a:schemeClr val="tx1"/>
                </a:solidFill>
              </a:rPr>
              <a:t>base</a:t>
            </a:r>
            <a:r>
              <a:rPr lang="en-US" sz="1400" dirty="0">
                <a:solidFill>
                  <a:schemeClr val="tx1"/>
                </a:solidFill>
              </a:rPr>
              <a:t> must be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(Number -&gt; 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682" y="5562600"/>
            <a:ext cx="2017295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Since </a:t>
            </a:r>
            <a:r>
              <a:rPr lang="en-US" sz="1400" b="1" dirty="0">
                <a:solidFill>
                  <a:schemeClr val="tx1"/>
                </a:solidFill>
              </a:rPr>
              <a:t>tree-fold</a:t>
            </a:r>
            <a:r>
              <a:rPr lang="en-US" sz="1400" dirty="0">
                <a:solidFill>
                  <a:schemeClr val="tx1"/>
                </a:solidFill>
              </a:rPr>
              <a:t> returns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the arguments to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are both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's, and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itself 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1805" y="5981700"/>
            <a:ext cx="2123975" cy="723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 combiner must be an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(X </a:t>
            </a:r>
            <a:r>
              <a:rPr lang="en-US" sz="1400" b="1" dirty="0" err="1">
                <a:solidFill>
                  <a:schemeClr val="tx1"/>
                </a:solidFill>
              </a:rPr>
              <a:t>X</a:t>
            </a:r>
            <a:r>
              <a:rPr lang="en-US" sz="1400" b="1" dirty="0">
                <a:solidFill>
                  <a:schemeClr val="tx1"/>
                </a:solidFill>
              </a:rPr>
              <a:t> -&gt; X)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97268" y="2176833"/>
            <a:ext cx="1851660" cy="819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Let's assume the whole function returns an X.</a:t>
            </a:r>
          </a:p>
        </p:txBody>
      </p:sp>
    </p:spTree>
    <p:extLst>
      <p:ext uri="{BB962C8B-B14F-4D97-AF65-F5344CB8AC3E}">
        <p14:creationId xmlns:p14="http://schemas.microsoft.com/office/powerpoint/2010/main" val="32526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" grpId="0" animBg="1"/>
      <p:bldP spid="7" grpId="0" animBg="1"/>
      <p:bldP spid="11" grpId="0" animBg="1"/>
      <p:bldP spid="4" grpId="0" animBg="1"/>
      <p:bldP spid="6" grpId="0" animBg="1"/>
      <p:bldP spid="24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cf3422e4abce2becd3f7587019d17186ed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24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</TotalTime>
  <Words>1360</Words>
  <Application>Microsoft Office PowerPoint</Application>
  <PresentationFormat>On-screen Show (4:3)</PresentationFormat>
  <Paragraphs>200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From Templates to Folds</vt:lpstr>
      <vt:lpstr>Introduction</vt:lpstr>
      <vt:lpstr>Learning Objectives</vt:lpstr>
      <vt:lpstr>Binary Trees</vt:lpstr>
      <vt:lpstr>Template</vt:lpstr>
      <vt:lpstr>The template has two blanks</vt:lpstr>
      <vt:lpstr>From templates to folds</vt:lpstr>
      <vt:lpstr>Template  tree-fold</vt:lpstr>
      <vt:lpstr>What's the contract for tree-fold?</vt:lpstr>
      <vt:lpstr>Be sure to reconstruct the original functions!</vt:lpstr>
      <vt:lpstr>Another example of trees: Ancestor Trees</vt:lpstr>
      <vt:lpstr>Template for Person</vt:lpstr>
      <vt:lpstr>From template to fold:</vt:lpstr>
      <vt:lpstr>What's the contract for person-fold?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49</cp:revision>
  <dcterms:created xsi:type="dcterms:W3CDTF">2012-09-27T03:54:02Z</dcterms:created>
  <dcterms:modified xsi:type="dcterms:W3CDTF">2017-09-16T16:11:54Z</dcterms:modified>
</cp:coreProperties>
</file>