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7" r:id="rId2"/>
    <p:sldId id="575" r:id="rId3"/>
    <p:sldId id="576" r:id="rId4"/>
    <p:sldId id="577" r:id="rId5"/>
    <p:sldId id="325" r:id="rId6"/>
    <p:sldId id="536" r:id="rId7"/>
    <p:sldId id="338" r:id="rId8"/>
    <p:sldId id="542" r:id="rId9"/>
    <p:sldId id="599" r:id="rId10"/>
    <p:sldId id="543" r:id="rId11"/>
    <p:sldId id="593" r:id="rId12"/>
    <p:sldId id="594" r:id="rId13"/>
    <p:sldId id="598" r:id="rId14"/>
    <p:sldId id="596" r:id="rId15"/>
    <p:sldId id="597" r:id="rId16"/>
    <p:sldId id="549" r:id="rId17"/>
    <p:sldId id="548" r:id="rId18"/>
    <p:sldId id="544" r:id="rId19"/>
    <p:sldId id="545" r:id="rId20"/>
    <p:sldId id="600" r:id="rId21"/>
    <p:sldId id="601" r:id="rId22"/>
    <p:sldId id="602" r:id="rId23"/>
    <p:sldId id="551" r:id="rId24"/>
    <p:sldId id="546" r:id="rId25"/>
    <p:sldId id="604" r:id="rId26"/>
    <p:sldId id="605" r:id="rId27"/>
    <p:sldId id="606" r:id="rId28"/>
    <p:sldId id="607" r:id="rId29"/>
    <p:sldId id="608" r:id="rId30"/>
    <p:sldId id="610" r:id="rId31"/>
    <p:sldId id="609" r:id="rId32"/>
    <p:sldId id="615" r:id="rId33"/>
    <p:sldId id="616" r:id="rId34"/>
    <p:sldId id="612" r:id="rId35"/>
    <p:sldId id="540" r:id="rId36"/>
    <p:sldId id="603" r:id="rId37"/>
    <p:sldId id="613" r:id="rId38"/>
    <p:sldId id="535" r:id="rId39"/>
    <p:sldId id="554" r:id="rId40"/>
    <p:sldId id="555" r:id="rId41"/>
    <p:sldId id="556" r:id="rId42"/>
    <p:sldId id="557" r:id="rId43"/>
    <p:sldId id="558" r:id="rId44"/>
    <p:sldId id="559" r:id="rId45"/>
    <p:sldId id="560" r:id="rId46"/>
    <p:sldId id="561" r:id="rId47"/>
    <p:sldId id="562" r:id="rId48"/>
    <p:sldId id="574" r:id="rId49"/>
    <p:sldId id="591" r:id="rId50"/>
    <p:sldId id="578" r:id="rId51"/>
    <p:sldId id="579" r:id="rId52"/>
    <p:sldId id="580" r:id="rId53"/>
    <p:sldId id="581" r:id="rId54"/>
    <p:sldId id="582" r:id="rId55"/>
    <p:sldId id="583" r:id="rId56"/>
    <p:sldId id="584" r:id="rId57"/>
    <p:sldId id="585" r:id="rId58"/>
    <p:sldId id="586" r:id="rId59"/>
    <p:sldId id="587" r:id="rId60"/>
    <p:sldId id="588" r:id="rId61"/>
    <p:sldId id="589" r:id="rId62"/>
    <p:sldId id="590" r:id="rId63"/>
    <p:sldId id="592" r:id="rId64"/>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575"/>
            <p14:sldId id="576"/>
            <p14:sldId id="577"/>
            <p14:sldId id="325"/>
            <p14:sldId id="536"/>
            <p14:sldId id="338"/>
            <p14:sldId id="542"/>
            <p14:sldId id="599"/>
            <p14:sldId id="543"/>
            <p14:sldId id="593"/>
            <p14:sldId id="594"/>
            <p14:sldId id="598"/>
            <p14:sldId id="596"/>
            <p14:sldId id="597"/>
            <p14:sldId id="549"/>
            <p14:sldId id="548"/>
            <p14:sldId id="544"/>
            <p14:sldId id="545"/>
            <p14:sldId id="600"/>
            <p14:sldId id="601"/>
            <p14:sldId id="602"/>
            <p14:sldId id="551"/>
            <p14:sldId id="546"/>
            <p14:sldId id="604"/>
            <p14:sldId id="605"/>
            <p14:sldId id="606"/>
            <p14:sldId id="607"/>
            <p14:sldId id="608"/>
            <p14:sldId id="610"/>
            <p14:sldId id="609"/>
            <p14:sldId id="615"/>
            <p14:sldId id="616"/>
            <p14:sldId id="612"/>
            <p14:sldId id="540"/>
            <p14:sldId id="603"/>
            <p14:sldId id="613"/>
            <p14:sldId id="535"/>
          </p14:sldIdLst>
        </p14:section>
        <p14:section name="Lesson 8.2" id="{B9BE2FB4-903D-45E7-9710-8F3800B0911C}">
          <p14:sldIdLst>
            <p14:sldId id="554"/>
            <p14:sldId id="555"/>
            <p14:sldId id="556"/>
            <p14:sldId id="557"/>
            <p14:sldId id="558"/>
            <p14:sldId id="559"/>
            <p14:sldId id="560"/>
            <p14:sldId id="561"/>
            <p14:sldId id="562"/>
            <p14:sldId id="574"/>
          </p14:sldIdLst>
        </p14:section>
        <p14:section name="Outtakes" id="{36350971-E19C-4410-B06E-9FBA83D38A5E}">
          <p14:sldIdLst>
            <p14:sldId id="591"/>
            <p14:sldId id="578"/>
            <p14:sldId id="579"/>
            <p14:sldId id="580"/>
            <p14:sldId id="581"/>
            <p14:sldId id="582"/>
            <p14:sldId id="583"/>
            <p14:sldId id="584"/>
            <p14:sldId id="585"/>
            <p14:sldId id="586"/>
            <p14:sldId id="587"/>
            <p14:sldId id="588"/>
            <p14:sldId id="589"/>
            <p14:sldId id="590"/>
            <p14:sldId id="5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288" autoAdjust="0"/>
    <p:restoredTop sz="93383" autoAdjust="0"/>
  </p:normalViewPr>
  <p:slideViewPr>
    <p:cSldViewPr>
      <p:cViewPr varScale="1">
        <p:scale>
          <a:sx n="62" d="100"/>
          <a:sy n="62" d="100"/>
        </p:scale>
        <p:origin x="1371" y="27"/>
      </p:cViewPr>
      <p:guideLst>
        <p:guide orient="horz" pos="2160"/>
        <p:guide pos="2880"/>
      </p:guideLst>
    </p:cSldViewPr>
  </p:slideViewPr>
  <p:notesTextViewPr>
    <p:cViewPr>
      <p:scale>
        <a:sx n="100" d="100"/>
        <a:sy n="100" d="100"/>
      </p:scale>
      <p:origin x="0" y="0"/>
    </p:cViewPr>
  </p:notesTextViewPr>
  <p:sorterViewPr>
    <p:cViewPr>
      <p:scale>
        <a:sx n="80" d="100"/>
        <a:sy n="80" d="100"/>
      </p:scale>
      <p:origin x="0" y="-7116"/>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a:xfrm>
          <a:off x="2681882" y="3814092"/>
          <a:ext cx="976312" cy="705941"/>
        </a:xfrm>
        <a:prstGeom prst="roundRect">
          <a:avLst>
            <a:gd name="adj" fmla="val 10000"/>
          </a:avLst>
        </a:prstGeom>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Designing</a:t>
          </a:r>
          <a:r>
            <a:rPr lang="en-US" sz="1200" kern="1200" dirty="0"/>
            <a:t>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39</a:t>
            </a:fld>
            <a:endParaRPr lang="en-US"/>
          </a:p>
        </p:txBody>
      </p:sp>
    </p:spTree>
    <p:extLst>
      <p:ext uri="{BB962C8B-B14F-4D97-AF65-F5344CB8AC3E}">
        <p14:creationId xmlns:p14="http://schemas.microsoft.com/office/powerpoint/2010/main" val="1990465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41</a:t>
            </a:fld>
            <a:endParaRPr lang="en-US"/>
          </a:p>
        </p:txBody>
      </p:sp>
    </p:spTree>
    <p:extLst>
      <p:ext uri="{BB962C8B-B14F-4D97-AF65-F5344CB8AC3E}">
        <p14:creationId xmlns:p14="http://schemas.microsoft.com/office/powerpoint/2010/main" val="190346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42</a:t>
            </a:fld>
            <a:endParaRPr lang="en-US"/>
          </a:p>
        </p:txBody>
      </p:sp>
    </p:spTree>
    <p:extLst>
      <p:ext uri="{BB962C8B-B14F-4D97-AF65-F5344CB8AC3E}">
        <p14:creationId xmlns:p14="http://schemas.microsoft.com/office/powerpoint/2010/main" val="281889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50</a:t>
            </a:fld>
            <a:endParaRPr lang="en-US"/>
          </a:p>
        </p:txBody>
      </p:sp>
    </p:spTree>
    <p:extLst>
      <p:ext uri="{BB962C8B-B14F-4D97-AF65-F5344CB8AC3E}">
        <p14:creationId xmlns:p14="http://schemas.microsoft.com/office/powerpoint/2010/main" val="2544061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52</a:t>
            </a:fld>
            <a:endParaRPr lang="en-US"/>
          </a:p>
        </p:txBody>
      </p:sp>
    </p:spTree>
    <p:extLst>
      <p:ext uri="{BB962C8B-B14F-4D97-AF65-F5344CB8AC3E}">
        <p14:creationId xmlns:p14="http://schemas.microsoft.com/office/powerpoint/2010/main" val="209658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53</a:t>
            </a:fld>
            <a:endParaRPr lang="en-US"/>
          </a:p>
        </p:txBody>
      </p:sp>
    </p:spTree>
    <p:extLst>
      <p:ext uri="{BB962C8B-B14F-4D97-AF65-F5344CB8AC3E}">
        <p14:creationId xmlns:p14="http://schemas.microsoft.com/office/powerpoint/2010/main" val="1833822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54</a:t>
            </a:fld>
            <a:endParaRPr lang="en-US"/>
          </a:p>
        </p:txBody>
      </p:sp>
    </p:spTree>
    <p:extLst>
      <p:ext uri="{BB962C8B-B14F-4D97-AF65-F5344CB8AC3E}">
        <p14:creationId xmlns:p14="http://schemas.microsoft.com/office/powerpoint/2010/main" val="122221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55</a:t>
            </a:fld>
            <a:endParaRPr lang="en-US"/>
          </a:p>
        </p:txBody>
      </p:sp>
    </p:spTree>
    <p:extLst>
      <p:ext uri="{BB962C8B-B14F-4D97-AF65-F5344CB8AC3E}">
        <p14:creationId xmlns:p14="http://schemas.microsoft.com/office/powerpoint/2010/main" val="355863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56</a:t>
            </a:fld>
            <a:endParaRPr lang="en-US"/>
          </a:p>
        </p:txBody>
      </p:sp>
    </p:spTree>
    <p:extLst>
      <p:ext uri="{BB962C8B-B14F-4D97-AF65-F5344CB8AC3E}">
        <p14:creationId xmlns:p14="http://schemas.microsoft.com/office/powerpoint/2010/main" val="4216041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57</a:t>
            </a:fld>
            <a:endParaRPr lang="en-US"/>
          </a:p>
        </p:txBody>
      </p:sp>
    </p:spTree>
    <p:extLst>
      <p:ext uri="{BB962C8B-B14F-4D97-AF65-F5344CB8AC3E}">
        <p14:creationId xmlns:p14="http://schemas.microsoft.com/office/powerpoint/2010/main" val="275821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58</a:t>
            </a:fld>
            <a:endParaRPr lang="en-US"/>
          </a:p>
        </p:txBody>
      </p:sp>
    </p:spTree>
    <p:extLst>
      <p:ext uri="{BB962C8B-B14F-4D97-AF65-F5344CB8AC3E}">
        <p14:creationId xmlns:p14="http://schemas.microsoft.com/office/powerpoint/2010/main" val="3111720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59</a:t>
            </a:fld>
            <a:endParaRPr lang="en-US"/>
          </a:p>
        </p:txBody>
      </p:sp>
    </p:spTree>
    <p:extLst>
      <p:ext uri="{BB962C8B-B14F-4D97-AF65-F5344CB8AC3E}">
        <p14:creationId xmlns:p14="http://schemas.microsoft.com/office/powerpoint/2010/main" val="226931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60</a:t>
            </a:fld>
            <a:endParaRPr lang="en-US"/>
          </a:p>
        </p:txBody>
      </p:sp>
    </p:spTree>
    <p:extLst>
      <p:ext uri="{BB962C8B-B14F-4D97-AF65-F5344CB8AC3E}">
        <p14:creationId xmlns:p14="http://schemas.microsoft.com/office/powerpoint/2010/main" val="2405733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61</a:t>
            </a:fld>
            <a:endParaRPr lang="en-US"/>
          </a:p>
        </p:txBody>
      </p:sp>
    </p:spTree>
    <p:extLst>
      <p:ext uri="{BB962C8B-B14F-4D97-AF65-F5344CB8AC3E}">
        <p14:creationId xmlns:p14="http://schemas.microsoft.com/office/powerpoint/2010/main" val="2047942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63</a:t>
            </a:fld>
            <a:endParaRPr lang="en-US"/>
          </a:p>
        </p:txBody>
      </p:sp>
    </p:spTree>
    <p:extLst>
      <p:ext uri="{BB962C8B-B14F-4D97-AF65-F5344CB8AC3E}">
        <p14:creationId xmlns:p14="http://schemas.microsoft.com/office/powerpoint/2010/main" val="99702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425427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78386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15549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
        <p:nvSpPr>
          <p:cNvPr id="6" name="Rectangle 5"/>
          <p:cNvSpPr/>
          <p:nvPr/>
        </p:nvSpPr>
        <p:spPr>
          <a:xfrm>
            <a:off x="4191000" y="5604006"/>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6F2E-237B-49E7-91CA-1D14F4E1C5C0}"/>
              </a:ext>
            </a:extLst>
          </p:cNvPr>
          <p:cNvSpPr>
            <a:spLocks noGrp="1"/>
          </p:cNvSpPr>
          <p:nvPr>
            <p:ph type="title"/>
          </p:nvPr>
        </p:nvSpPr>
        <p:spPr/>
        <p:txBody>
          <a:bodyPr>
            <a:normAutofit/>
          </a:bodyPr>
          <a:lstStyle/>
          <a:p>
            <a:r>
              <a:rPr lang="en-US" dirty="0"/>
              <a:t>Why does this function halt?</a:t>
            </a:r>
          </a:p>
        </p:txBody>
      </p:sp>
      <p:sp>
        <p:nvSpPr>
          <p:cNvPr id="3" name="Content Placeholder 2">
            <a:extLst>
              <a:ext uri="{FF2B5EF4-FFF2-40B4-BE49-F238E27FC236}">
                <a16:creationId xmlns:a16="http://schemas.microsoft.com/office/drawing/2014/main" id="{04CB5783-5E5E-470F-A596-D0203991847B}"/>
              </a:ext>
            </a:extLst>
          </p:cNvPr>
          <p:cNvSpPr>
            <a:spLocks noGrp="1"/>
          </p:cNvSpPr>
          <p:nvPr>
            <p:ph idx="1"/>
          </p:nvPr>
        </p:nvSpPr>
        <p:spPr/>
        <p:txBody>
          <a:bodyPr/>
          <a:lstStyle/>
          <a:p>
            <a:r>
              <a:rPr lang="en-US" dirty="0"/>
              <a:t>Our standard argument is:  the input gets smaller at every recursive call, so eventually it can’t get any smaller.</a:t>
            </a:r>
          </a:p>
          <a:p>
            <a:r>
              <a:rPr lang="en-US" dirty="0"/>
              <a:t>But what’s the “input” here?  And what do we mean by “smaller”?</a:t>
            </a:r>
          </a:p>
          <a:p>
            <a:r>
              <a:rPr lang="en-US" dirty="0"/>
              <a:t>“smaller” is easy: we are recurring on the </a:t>
            </a:r>
            <a:r>
              <a:rPr lang="en-US" b="1" dirty="0"/>
              <a:t>rest</a:t>
            </a:r>
            <a:r>
              <a:rPr lang="en-US" dirty="0"/>
              <a:t> of a list, so probably “smaller” should mean “smaller length”</a:t>
            </a:r>
          </a:p>
          <a:p>
            <a:endParaRPr lang="en-US" dirty="0"/>
          </a:p>
        </p:txBody>
      </p:sp>
      <p:sp>
        <p:nvSpPr>
          <p:cNvPr id="4" name="Slide Number Placeholder 3">
            <a:extLst>
              <a:ext uri="{FF2B5EF4-FFF2-40B4-BE49-F238E27FC236}">
                <a16:creationId xmlns:a16="http://schemas.microsoft.com/office/drawing/2014/main" id="{FAF7710D-F259-4656-B682-006095074017}"/>
              </a:ext>
            </a:extLst>
          </p:cNvPr>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108198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065E-6FCD-44E2-9569-C68024CCAC10}"/>
              </a:ext>
            </a:extLst>
          </p:cNvPr>
          <p:cNvSpPr>
            <a:spLocks noGrp="1"/>
          </p:cNvSpPr>
          <p:nvPr>
            <p:ph type="title"/>
          </p:nvPr>
        </p:nvSpPr>
        <p:spPr/>
        <p:txBody>
          <a:bodyPr/>
          <a:lstStyle/>
          <a:p>
            <a:r>
              <a:rPr lang="en-US" dirty="0"/>
              <a:t>Why does this function halt? (2)</a:t>
            </a:r>
          </a:p>
        </p:txBody>
      </p:sp>
      <p:sp>
        <p:nvSpPr>
          <p:cNvPr id="3" name="Content Placeholder 2">
            <a:extLst>
              <a:ext uri="{FF2B5EF4-FFF2-40B4-BE49-F238E27FC236}">
                <a16:creationId xmlns:a16="http://schemas.microsoft.com/office/drawing/2014/main" id="{21002A2C-E749-4948-9359-B1D5D5CF1C09}"/>
              </a:ext>
            </a:extLst>
          </p:cNvPr>
          <p:cNvSpPr>
            <a:spLocks noGrp="1"/>
          </p:cNvSpPr>
          <p:nvPr>
            <p:ph idx="1"/>
          </p:nvPr>
        </p:nvSpPr>
        <p:spPr/>
        <p:txBody>
          <a:bodyPr>
            <a:normAutofit lnSpcReduction="10000"/>
          </a:bodyPr>
          <a:lstStyle/>
          <a:p>
            <a:r>
              <a:rPr lang="en-US" b="1" dirty="0"/>
              <a:t>(length lst2) </a:t>
            </a:r>
            <a:r>
              <a:rPr lang="en-US" dirty="0"/>
              <a:t>doesn’t get smaller at every call</a:t>
            </a:r>
          </a:p>
          <a:p>
            <a:pPr lvl="1"/>
            <a:r>
              <a:rPr lang="en-US" dirty="0"/>
              <a:t>look at the first recursive call).</a:t>
            </a:r>
          </a:p>
          <a:p>
            <a:r>
              <a:rPr lang="en-US" b="1" dirty="0"/>
              <a:t>(length lst1) </a:t>
            </a:r>
            <a:r>
              <a:rPr lang="en-US" dirty="0"/>
              <a:t>doesn’t get smaller at every call</a:t>
            </a:r>
          </a:p>
          <a:p>
            <a:pPr lvl="1"/>
            <a:r>
              <a:rPr lang="en-US" dirty="0"/>
              <a:t>look at the second recursive call</a:t>
            </a:r>
          </a:p>
          <a:p>
            <a:r>
              <a:rPr lang="en-US" dirty="0"/>
              <a:t>But the </a:t>
            </a:r>
            <a:r>
              <a:rPr lang="en-US" i="1" dirty="0"/>
              <a:t>sum</a:t>
            </a:r>
            <a:r>
              <a:rPr lang="en-US" dirty="0"/>
              <a:t> of </a:t>
            </a:r>
            <a:r>
              <a:rPr lang="en-US" b="1" dirty="0"/>
              <a:t>(length lst1) </a:t>
            </a:r>
            <a:r>
              <a:rPr lang="en-US" dirty="0"/>
              <a:t>and </a:t>
            </a:r>
            <a:r>
              <a:rPr lang="en-US" b="1" dirty="0"/>
              <a:t>(length lst2) </a:t>
            </a:r>
            <a:r>
              <a:rPr lang="en-US" dirty="0"/>
              <a:t>does get smaller at every call</a:t>
            </a:r>
          </a:p>
          <a:p>
            <a:pPr lvl="1"/>
            <a:r>
              <a:rPr lang="en-US" dirty="0"/>
              <a:t>at each call, either </a:t>
            </a:r>
            <a:r>
              <a:rPr lang="en-US" b="1" dirty="0"/>
              <a:t>(length lst1) </a:t>
            </a:r>
            <a:r>
              <a:rPr lang="en-US" dirty="0"/>
              <a:t>or </a:t>
            </a:r>
            <a:r>
              <a:rPr lang="en-US" b="1" dirty="0"/>
              <a:t>(length lst2)</a:t>
            </a:r>
            <a:r>
              <a:rPr lang="en-US" dirty="0"/>
              <a:t> decreases by 1, so their sum is guaranteed to decrease by 1!</a:t>
            </a:r>
          </a:p>
          <a:p>
            <a:endParaRPr lang="en-US" dirty="0"/>
          </a:p>
        </p:txBody>
      </p:sp>
      <p:sp>
        <p:nvSpPr>
          <p:cNvPr id="4" name="Slide Number Placeholder 3">
            <a:extLst>
              <a:ext uri="{FF2B5EF4-FFF2-40B4-BE49-F238E27FC236}">
                <a16:creationId xmlns:a16="http://schemas.microsoft.com/office/drawing/2014/main" id="{B69942C2-5E7A-4702-8206-40E499AC7EE3}"/>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347306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23E9-EA23-4CEC-88C3-CBB0190FD973}"/>
              </a:ext>
            </a:extLst>
          </p:cNvPr>
          <p:cNvSpPr>
            <a:spLocks noGrp="1"/>
          </p:cNvSpPr>
          <p:nvPr>
            <p:ph type="title"/>
          </p:nvPr>
        </p:nvSpPr>
        <p:spPr/>
        <p:txBody>
          <a:bodyPr/>
          <a:lstStyle/>
          <a:p>
            <a:r>
              <a:rPr lang="en-US" dirty="0"/>
              <a:t>Halting Measure (1)</a:t>
            </a:r>
          </a:p>
        </p:txBody>
      </p:sp>
      <p:sp>
        <p:nvSpPr>
          <p:cNvPr id="3" name="Content Placeholder 2">
            <a:extLst>
              <a:ext uri="{FF2B5EF4-FFF2-40B4-BE49-F238E27FC236}">
                <a16:creationId xmlns:a16="http://schemas.microsoft.com/office/drawing/2014/main" id="{56A4A4B3-3A25-44D1-990F-CDEB0C40C55B}"/>
              </a:ext>
            </a:extLst>
          </p:cNvPr>
          <p:cNvSpPr>
            <a:spLocks noGrp="1"/>
          </p:cNvSpPr>
          <p:nvPr>
            <p:ph idx="1"/>
          </p:nvPr>
        </p:nvSpPr>
        <p:spPr/>
        <p:txBody>
          <a:bodyPr>
            <a:normAutofit fontScale="85000" lnSpcReduction="10000"/>
          </a:bodyPr>
          <a:lstStyle/>
          <a:p>
            <a:r>
              <a:rPr lang="en-US" dirty="0"/>
              <a:t>Remember, part of design is getting knowledge out of our heads and on to a piece of paper.  How do we document our knowledge about why our function halts?</a:t>
            </a:r>
          </a:p>
          <a:p>
            <a:r>
              <a:rPr lang="en-US" dirty="0"/>
              <a:t>We document this knowledge as a </a:t>
            </a:r>
            <a:r>
              <a:rPr lang="en-US" i="1" dirty="0">
                <a:solidFill>
                  <a:srgbClr val="FF0000"/>
                </a:solidFill>
              </a:rPr>
              <a:t>halting measure.</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endParaRPr lang="en-US" i="1" dirty="0">
              <a:solidFill>
                <a:srgbClr val="FF0000"/>
              </a:solidFill>
            </a:endParaRPr>
          </a:p>
          <a:p>
            <a:r>
              <a:rPr lang="en-US" dirty="0"/>
              <a:t>The halting measure is a way of explaining how each of the subproblems are easier than the original.</a:t>
            </a:r>
          </a:p>
        </p:txBody>
      </p:sp>
      <p:sp>
        <p:nvSpPr>
          <p:cNvPr id="4" name="Slide Number Placeholder 3">
            <a:extLst>
              <a:ext uri="{FF2B5EF4-FFF2-40B4-BE49-F238E27FC236}">
                <a16:creationId xmlns:a16="http://schemas.microsoft.com/office/drawing/2014/main" id="{D383A75C-30AC-4820-A818-114E287732A3}"/>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15097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22234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98563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for </a:t>
            </a:r>
            <a:r>
              <a:rPr lang="en-US" b="1" dirty="0"/>
              <a:t>merge</a:t>
            </a:r>
            <a:r>
              <a:rPr lang="en-US" dirty="0"/>
              <a:t>, we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r>
              <a:rPr lang="en-US" b="1" dirty="0">
                <a:solidFill>
                  <a:schemeClr val="accent6"/>
                </a:solidFill>
                <a:latin typeface="Consolas" pitchFamily="49" charset="0"/>
                <a:cs typeface="Consolas" pitchFamily="49" charset="0"/>
              </a:rPr>
              <a:t>;; HALTING MEASURE: </a:t>
            </a:r>
            <a:r>
              <a:rPr lang="en-US" sz="3100" dirty="0">
                <a:solidFill>
                  <a:schemeClr val="accent6"/>
                </a:solidFill>
              </a:rPr>
              <a:t>(length lst1) + (length lst2)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Tree>
    <p:extLst>
      <p:ext uri="{BB962C8B-B14F-4D97-AF65-F5344CB8AC3E}">
        <p14:creationId xmlns:p14="http://schemas.microsoft.com/office/powerpoint/2010/main" val="104549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the halting measure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Justification:</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Tree>
    <p:extLst>
      <p:ext uri="{BB962C8B-B14F-4D97-AF65-F5344CB8AC3E}">
        <p14:creationId xmlns:p14="http://schemas.microsoft.com/office/powerpoint/2010/main" val="251867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t>
            </a:r>
            <a:r>
              <a:rPr lang="en-US" i="1" dirty="0"/>
              <a:t>really</a:t>
            </a:r>
            <a:r>
              <a:rPr lang="en-US" dirty="0"/>
              <a:t> different</a:t>
            </a:r>
          </a:p>
        </p:txBody>
      </p:sp>
      <p:sp>
        <p:nvSpPr>
          <p:cNvPr id="3" name="Content Placeholder 2"/>
          <p:cNvSpPr>
            <a:spLocks noGrp="1"/>
          </p:cNvSpPr>
          <p:nvPr>
            <p:ph idx="1"/>
          </p:nvPr>
        </p:nvSpPr>
        <p:spPr/>
        <p:txBody>
          <a:bodyPr>
            <a:normAutofit fontScale="92500" lnSpcReduction="20000"/>
          </a:bodyPr>
          <a:lstStyle/>
          <a:p>
            <a:r>
              <a:rPr lang="en-US" dirty="0"/>
              <a:t>Merge-sort just did something very different from anything we’ve seen before: it recurred on two things, neither of which is </a:t>
            </a:r>
            <a:r>
              <a:rPr lang="en-US" b="1" dirty="0"/>
              <a:t>(rest </a:t>
            </a:r>
            <a:r>
              <a:rPr lang="en-US" b="1" dirty="0" err="1"/>
              <a:t>lst</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dirty="0" err="1"/>
              <a:t>lst</a:t>
            </a:r>
            <a:r>
              <a:rPr lang="en-US" b="1" dirty="0"/>
              <a:t> .</a:t>
            </a:r>
          </a:p>
          <a:p>
            <a:r>
              <a:rPr lang="en-US" dirty="0"/>
              <a:t>But each of these is guaranteed to be shorter than </a:t>
            </a:r>
            <a:r>
              <a:rPr lang="en-US" dirty="0" err="1"/>
              <a:t>lst</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754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F36-B15F-42DA-AF42-2E876C511546}"/>
              </a:ext>
            </a:extLst>
          </p:cNvPr>
          <p:cNvSpPr>
            <a:spLocks noGrp="1"/>
          </p:cNvSpPr>
          <p:nvPr>
            <p:ph type="title"/>
          </p:nvPr>
        </p:nvSpPr>
        <p:spPr/>
        <p:txBody>
          <a:bodyPr/>
          <a:lstStyle/>
          <a:p>
            <a:r>
              <a:rPr lang="en-US" dirty="0"/>
              <a:t>Module Introduction (1)</a:t>
            </a:r>
          </a:p>
        </p:txBody>
      </p:sp>
      <p:sp>
        <p:nvSpPr>
          <p:cNvPr id="3" name="Content Placeholder 2">
            <a:extLst>
              <a:ext uri="{FF2B5EF4-FFF2-40B4-BE49-F238E27FC236}">
                <a16:creationId xmlns:a16="http://schemas.microsoft.com/office/drawing/2014/main" id="{DB4F97F8-D177-412E-A36F-E1208502CEDF}"/>
              </a:ext>
            </a:extLst>
          </p:cNvPr>
          <p:cNvSpPr>
            <a:spLocks noGrp="1"/>
          </p:cNvSpPr>
          <p:nvPr>
            <p:ph idx="1"/>
          </p:nvPr>
        </p:nvSpPr>
        <p:spPr/>
        <p:txBody>
          <a:bodyPr>
            <a:normAutofit lnSpcReduction="10000"/>
          </a:bodyPr>
          <a:lstStyle/>
          <a:p>
            <a:r>
              <a:rPr lang="en-US" dirty="0"/>
              <a:t>This module covers two topics</a:t>
            </a:r>
          </a:p>
          <a:p>
            <a:r>
              <a:rPr lang="en-US" dirty="0"/>
              <a:t>First, we talk about </a:t>
            </a:r>
            <a:r>
              <a:rPr lang="en-US" i="1" dirty="0">
                <a:solidFill>
                  <a:srgbClr val="FF0000"/>
                </a:solidFill>
              </a:rPr>
              <a:t>general recursion</a:t>
            </a:r>
            <a:r>
              <a:rPr lang="en-US" dirty="0"/>
              <a:t>, in which our functions recur not on a sub-piece of the input data, but on a sub-problem of the original problem.</a:t>
            </a:r>
          </a:p>
          <a:p>
            <a:pPr lvl="1"/>
            <a:r>
              <a:rPr lang="en-US" dirty="0"/>
              <a:t>We talk about how to determine whether a sub-problem is simpler than the original, and how to document that fact in our design.</a:t>
            </a:r>
          </a:p>
          <a:p>
            <a:pPr lvl="1"/>
            <a:r>
              <a:rPr lang="en-US" dirty="0"/>
              <a:t>General Recursion and Invariants make a powerful combination</a:t>
            </a:r>
          </a:p>
        </p:txBody>
      </p:sp>
      <p:sp>
        <p:nvSpPr>
          <p:cNvPr id="4" name="Slide Number Placeholder 3">
            <a:extLst>
              <a:ext uri="{FF2B5EF4-FFF2-40B4-BE49-F238E27FC236}">
                <a16:creationId xmlns:a16="http://schemas.microsoft.com/office/drawing/2014/main" id="{AB6D8C22-C9DC-4BED-AAE8-37DA97614BA2}"/>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169051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E5A8-F36D-4FDE-BEC5-2807B144C160}"/>
              </a:ext>
            </a:extLst>
          </p:cNvPr>
          <p:cNvSpPr>
            <a:spLocks noGrp="1"/>
          </p:cNvSpPr>
          <p:nvPr>
            <p:ph type="title"/>
          </p:nvPr>
        </p:nvSpPr>
        <p:spPr/>
        <p:txBody>
          <a:bodyPr>
            <a:normAutofit fontScale="90000"/>
          </a:bodyPr>
          <a:lstStyle/>
          <a:p>
            <a:r>
              <a:rPr lang="en-US" dirty="0"/>
              <a:t>Is </a:t>
            </a:r>
            <a:r>
              <a:rPr lang="en-US" b="1" dirty="0"/>
              <a:t>(even-elements </a:t>
            </a:r>
            <a:r>
              <a:rPr lang="en-US" b="1" dirty="0" err="1"/>
              <a:t>lst</a:t>
            </a:r>
            <a:r>
              <a:rPr lang="en-US" b="1" dirty="0"/>
              <a:t>) </a:t>
            </a:r>
            <a:r>
              <a:rPr lang="en-US" dirty="0"/>
              <a:t>really always shorter than </a:t>
            </a:r>
            <a:r>
              <a:rPr lang="en-US" dirty="0" err="1"/>
              <a:t>lst</a:t>
            </a:r>
            <a:r>
              <a:rPr lang="en-US" dirty="0"/>
              <a:t> ?</a:t>
            </a:r>
          </a:p>
        </p:txBody>
      </p:sp>
      <p:sp>
        <p:nvSpPr>
          <p:cNvPr id="3" name="Content Placeholder 2">
            <a:extLst>
              <a:ext uri="{FF2B5EF4-FFF2-40B4-BE49-F238E27FC236}">
                <a16:creationId xmlns:a16="http://schemas.microsoft.com/office/drawing/2014/main" id="{C9BCFCE6-AC5D-4703-891E-FCC0F68ED339}"/>
              </a:ext>
            </a:extLst>
          </p:cNvPr>
          <p:cNvSpPr>
            <a:spLocks noGrp="1"/>
          </p:cNvSpPr>
          <p:nvPr>
            <p:ph idx="1"/>
          </p:nvPr>
        </p:nvSpPr>
        <p:spPr/>
        <p:txBody>
          <a:bodyPr/>
          <a:lstStyle/>
          <a:p>
            <a:r>
              <a:rPr lang="en-US" dirty="0"/>
              <a:t>Hmm, we’d better look at even-elements and odd-elements a little more closely.</a:t>
            </a:r>
          </a:p>
          <a:p>
            <a:r>
              <a:rPr lang="en-US" dirty="0"/>
              <a:t>We didn’t write formal purpose statement for these functions, but we can look at some plausible examples:</a:t>
            </a:r>
          </a:p>
        </p:txBody>
      </p:sp>
      <p:sp>
        <p:nvSpPr>
          <p:cNvPr id="4" name="Slide Number Placeholder 3">
            <a:extLst>
              <a:ext uri="{FF2B5EF4-FFF2-40B4-BE49-F238E27FC236}">
                <a16:creationId xmlns:a16="http://schemas.microsoft.com/office/drawing/2014/main" id="{E78B2877-980F-425A-891E-380765A2A423}"/>
              </a:ext>
            </a:extLst>
          </p:cNvPr>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74614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39FAE-DE6C-47D4-8D48-F355F2A1EE94}"/>
              </a:ext>
            </a:extLst>
          </p:cNvPr>
          <p:cNvSpPr>
            <a:spLocks noGrp="1"/>
          </p:cNvSpPr>
          <p:nvPr>
            <p:ph type="title"/>
          </p:nvPr>
        </p:nvSpPr>
        <p:spPr/>
        <p:txBody>
          <a:bodyPr>
            <a:normAutofit fontScale="90000"/>
          </a:bodyPr>
          <a:lstStyle/>
          <a:p>
            <a:r>
              <a:rPr lang="en-US" dirty="0"/>
              <a:t>Examples for even-elements and odd-elements</a:t>
            </a:r>
          </a:p>
        </p:txBody>
      </p:sp>
      <p:sp>
        <p:nvSpPr>
          <p:cNvPr id="6" name="Content Placeholder 5">
            <a:extLst>
              <a:ext uri="{FF2B5EF4-FFF2-40B4-BE49-F238E27FC236}">
                <a16:creationId xmlns:a16="http://schemas.microsoft.com/office/drawing/2014/main" id="{947A932C-F579-4ED0-9E42-0F1A7C517FDD}"/>
              </a:ext>
            </a:extLst>
          </p:cNvPr>
          <p:cNvSpPr>
            <a:spLocks noGrp="1"/>
          </p:cNvSpPr>
          <p:nvPr>
            <p:ph idx="1"/>
          </p:nvPr>
        </p:nvSpPr>
        <p:spPr/>
        <p:txBody>
          <a:bodyPr/>
          <a:lstStyle/>
          <a:p>
            <a:r>
              <a:rPr lang="en-US" dirty="0"/>
              <a:t>(even-elements (list 10 20 30 40)) </a:t>
            </a:r>
          </a:p>
          <a:p>
            <a:r>
              <a:rPr lang="en-US" dirty="0"/>
              <a:t>  = (list 20 40)</a:t>
            </a:r>
          </a:p>
          <a:p>
            <a:endParaRPr lang="en-US" dirty="0"/>
          </a:p>
          <a:p>
            <a:endParaRPr lang="en-US" dirty="0"/>
          </a:p>
          <a:p>
            <a:r>
              <a:rPr lang="en-US" dirty="0"/>
              <a:t>(even-elements empty) = empty</a:t>
            </a:r>
          </a:p>
        </p:txBody>
      </p:sp>
      <p:sp>
        <p:nvSpPr>
          <p:cNvPr id="4" name="Slide Number Placeholder 3">
            <a:extLst>
              <a:ext uri="{FF2B5EF4-FFF2-40B4-BE49-F238E27FC236}">
                <a16:creationId xmlns:a16="http://schemas.microsoft.com/office/drawing/2014/main" id="{3306CC15-814B-4655-A9F9-C496340CF427}"/>
              </a:ext>
            </a:extLst>
          </p:cNvPr>
          <p:cNvSpPr>
            <a:spLocks noGrp="1"/>
          </p:cNvSpPr>
          <p:nvPr>
            <p:ph type="sldNum" sz="quarter" idx="12"/>
          </p:nvPr>
        </p:nvSpPr>
        <p:spPr/>
        <p:txBody>
          <a:bodyPr/>
          <a:lstStyle/>
          <a:p>
            <a:fld id="{2AF3B5EA-18B6-4040-9F78-6052AF49C681}" type="slidenum">
              <a:rPr lang="en-US" smtClean="0"/>
              <a:t>21</a:t>
            </a:fld>
            <a:endParaRPr lang="en-US"/>
          </a:p>
        </p:txBody>
      </p:sp>
      <p:sp>
        <p:nvSpPr>
          <p:cNvPr id="7" name="TextBox 6">
            <a:extLst>
              <a:ext uri="{FF2B5EF4-FFF2-40B4-BE49-F238E27FC236}">
                <a16:creationId xmlns:a16="http://schemas.microsoft.com/office/drawing/2014/main" id="{90322E09-74C9-46C7-B764-094C40FA9408}"/>
              </a:ext>
            </a:extLst>
          </p:cNvPr>
          <p:cNvSpPr txBox="1"/>
          <p:nvPr/>
        </p:nvSpPr>
        <p:spPr>
          <a:xfrm>
            <a:off x="1905000" y="2857500"/>
            <a:ext cx="67818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We didn’t specify whether the elements of the list should be counted from 0 or 1.  Let’s choose to count from 1.</a:t>
            </a:r>
          </a:p>
        </p:txBody>
      </p:sp>
      <p:sp>
        <p:nvSpPr>
          <p:cNvPr id="8" name="TextBox 7">
            <a:extLst>
              <a:ext uri="{FF2B5EF4-FFF2-40B4-BE49-F238E27FC236}">
                <a16:creationId xmlns:a16="http://schemas.microsoft.com/office/drawing/2014/main" id="{450CAB76-02FD-425A-8133-8F479BE5A587}"/>
              </a:ext>
            </a:extLst>
          </p:cNvPr>
          <p:cNvSpPr txBox="1"/>
          <p:nvPr/>
        </p:nvSpPr>
        <p:spPr>
          <a:xfrm>
            <a:off x="3581400" y="4572000"/>
            <a:ext cx="4953000" cy="17367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No doubt about this one!   But wait:  this already falsifies our hypothesis that </a:t>
            </a:r>
            <a:r>
              <a:rPr lang="en-US" sz="2400" b="1" dirty="0"/>
              <a:t>(even-elements </a:t>
            </a:r>
            <a:r>
              <a:rPr lang="en-US" sz="2400" b="1" dirty="0" err="1"/>
              <a:t>lst</a:t>
            </a:r>
            <a:r>
              <a:rPr lang="en-US" sz="2400" b="1" dirty="0"/>
              <a:t>) </a:t>
            </a:r>
            <a:r>
              <a:rPr lang="en-US" sz="2400" dirty="0"/>
              <a:t>is always shorter than </a:t>
            </a:r>
            <a:r>
              <a:rPr lang="en-US" sz="2400" dirty="0" err="1"/>
              <a:t>lst</a:t>
            </a:r>
            <a:endParaRPr lang="en-US" sz="2400" b="1" dirty="0"/>
          </a:p>
        </p:txBody>
      </p:sp>
    </p:spTree>
    <p:extLst>
      <p:ext uri="{BB962C8B-B14F-4D97-AF65-F5344CB8AC3E}">
        <p14:creationId xmlns:p14="http://schemas.microsoft.com/office/powerpoint/2010/main" val="190088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3156-3487-4C9A-B3C1-A79219CB012C}"/>
              </a:ext>
            </a:extLst>
          </p:cNvPr>
          <p:cNvSpPr>
            <a:spLocks noGrp="1"/>
          </p:cNvSpPr>
          <p:nvPr>
            <p:ph type="title"/>
          </p:nvPr>
        </p:nvSpPr>
        <p:spPr/>
        <p:txBody>
          <a:bodyPr>
            <a:normAutofit fontScale="90000"/>
          </a:bodyPr>
          <a:lstStyle/>
          <a:p>
            <a:r>
              <a:rPr lang="en-US" dirty="0"/>
              <a:t>When is </a:t>
            </a:r>
            <a:r>
              <a:rPr lang="en-US" b="1" dirty="0"/>
              <a:t>(even-elements </a:t>
            </a:r>
            <a:r>
              <a:rPr lang="en-US" b="1" dirty="0" err="1"/>
              <a:t>lst</a:t>
            </a:r>
            <a:r>
              <a:rPr lang="en-US" b="1" dirty="0"/>
              <a:t>) </a:t>
            </a:r>
            <a:r>
              <a:rPr lang="en-US" dirty="0"/>
              <a:t>shorter than </a:t>
            </a:r>
            <a:r>
              <a:rPr lang="en-US" b="1" dirty="0" err="1"/>
              <a:t>lst</a:t>
            </a:r>
            <a:r>
              <a:rPr lang="en-US" dirty="0"/>
              <a:t>?</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CDF6F5CC-0B1B-439B-B3AE-453B71D8D821}"/>
                  </a:ext>
                </a:extLst>
              </p:cNvPr>
              <p:cNvSpPr>
                <a:spLocks noGrp="1"/>
              </p:cNvSpPr>
              <p:nvPr>
                <p:ph idx="1"/>
              </p:nvPr>
            </p:nvSpPr>
            <p:spPr/>
            <p:txBody>
              <a:bodyPr>
                <a:normAutofit fontScale="85000" lnSpcReduction="10000"/>
              </a:bodyPr>
              <a:lstStyle/>
              <a:p>
                <a:r>
                  <a:rPr lang="en-US" dirty="0"/>
                  <a:t>When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called, we know that </a:t>
                </a:r>
                <a:r>
                  <a:rPr lang="en-US" b="1" dirty="0" err="1"/>
                  <a:t>lst</a:t>
                </a:r>
                <a:r>
                  <a:rPr lang="en-US" dirty="0"/>
                  <a:t> has length at least 2.</a:t>
                </a:r>
              </a:p>
              <a:p>
                <a:r>
                  <a:rPr lang="en-US" dirty="0"/>
                  <a:t>That means the first element of </a:t>
                </a:r>
                <a:r>
                  <a:rPr lang="en-US" b="1" dirty="0" err="1"/>
                  <a:t>lst</a:t>
                </a:r>
                <a:r>
                  <a:rPr lang="en-US" dirty="0"/>
                  <a:t> is NOT in </a:t>
                </a:r>
                <a:r>
                  <a:rPr lang="en-US" b="1" dirty="0"/>
                  <a:t>(even-elements </a:t>
                </a:r>
                <a:r>
                  <a:rPr lang="en-US" b="1" dirty="0" err="1"/>
                  <a:t>lst</a:t>
                </a:r>
                <a:r>
                  <a:rPr lang="en-US" b="1" dirty="0"/>
                  <a:t>)</a:t>
                </a:r>
                <a:r>
                  <a:rPr lang="en-US" dirty="0"/>
                  <a:t>.  So </a:t>
                </a:r>
                <a:r>
                  <a:rPr lang="en-US" b="1" dirty="0"/>
                  <a:t>(even-elements </a:t>
                </a:r>
                <a:r>
                  <a:rPr lang="en-US" b="1" dirty="0" err="1"/>
                  <a:t>lst</a:t>
                </a:r>
                <a:r>
                  <a:rPr lang="en-US" b="1" dirty="0"/>
                  <a:t>) </a:t>
                </a:r>
                <a:r>
                  <a:rPr lang="en-US" dirty="0"/>
                  <a:t>is shorter than </a:t>
                </a:r>
                <a:r>
                  <a:rPr lang="en-US" b="1" dirty="0" err="1"/>
                  <a:t>lst</a:t>
                </a:r>
                <a:r>
                  <a:rPr lang="en-US" dirty="0"/>
                  <a:t>.</a:t>
                </a:r>
                <a:endParaRPr lang="en-US" b="1" dirty="0"/>
              </a:p>
              <a:p>
                <a:r>
                  <a:rPr lang="en-US" dirty="0"/>
                  <a:t>Furthermore, the second element of </a:t>
                </a:r>
                <a:r>
                  <a:rPr lang="en-US" dirty="0" err="1"/>
                  <a:t>lst</a:t>
                </a:r>
                <a:r>
                  <a:rPr lang="en-US" dirty="0"/>
                  <a:t> is NOT in </a:t>
                </a:r>
                <a:r>
                  <a:rPr lang="en-US" b="1" dirty="0"/>
                  <a:t>(odd-elements </a:t>
                </a:r>
                <a:r>
                  <a:rPr lang="en-US" b="1" dirty="0" err="1"/>
                  <a:t>lst</a:t>
                </a:r>
                <a:r>
                  <a:rPr lang="en-US" b="1" dirty="0"/>
                  <a:t>) </a:t>
                </a:r>
                <a:r>
                  <a:rPr lang="en-US" dirty="0"/>
                  <a:t>. So </a:t>
                </a:r>
                <a:r>
                  <a:rPr lang="en-US" b="1" dirty="0"/>
                  <a:t>(odd-elements </a:t>
                </a:r>
                <a:r>
                  <a:rPr lang="en-US" b="1" dirty="0" err="1"/>
                  <a:t>lst</a:t>
                </a:r>
                <a:r>
                  <a:rPr lang="en-US" b="1" dirty="0"/>
                  <a:t>) </a:t>
                </a:r>
                <a:r>
                  <a:rPr lang="en-US" dirty="0"/>
                  <a:t>is shorter than </a:t>
                </a:r>
                <a:r>
                  <a:rPr lang="en-US" b="1" dirty="0" err="1"/>
                  <a:t>lst</a:t>
                </a:r>
                <a:r>
                  <a:rPr lang="en-US" dirty="0"/>
                  <a:t>.</a:t>
                </a:r>
              </a:p>
              <a:p>
                <a:r>
                  <a:rPr lang="en-US" dirty="0"/>
                  <a:t>Summary: if </a:t>
                </a:r>
                <a:r>
                  <a:rPr lang="en-US" b="1" dirty="0"/>
                  <a:t>(length </a:t>
                </a:r>
                <a:r>
                  <a:rPr lang="en-US" b="1" dirty="0" err="1"/>
                  <a:t>lst</a:t>
                </a:r>
                <a:r>
                  <a:rPr lang="en-US" b="1" dirty="0"/>
                  <a:t>) </a:t>
                </a:r>
                <a14:m>
                  <m:oMath xmlns:m="http://schemas.openxmlformats.org/officeDocument/2006/math">
                    <m:r>
                      <a:rPr lang="en-US" b="0" i="1" smtClean="0">
                        <a:latin typeface="Cambria Math" panose="02040503050406030204" pitchFamily="18" charset="0"/>
                      </a:rPr>
                      <m:t>≥2</m:t>
                    </m:r>
                  </m:oMath>
                </a14:m>
                <a:r>
                  <a:rPr lang="en-US" dirty="0"/>
                  <a:t>, </a:t>
                </a:r>
                <a:r>
                  <a:rPr lang="en-US" b="1" dirty="0"/>
                  <a:t>(even-elements </a:t>
                </a:r>
                <a:r>
                  <a:rPr lang="en-US" b="1" dirty="0" err="1"/>
                  <a:t>lst</a:t>
                </a:r>
                <a:r>
                  <a:rPr lang="en-US" b="1" dirty="0"/>
                  <a:t>) </a:t>
                </a:r>
                <a:r>
                  <a:rPr lang="en-US" dirty="0"/>
                  <a:t>and </a:t>
                </a:r>
                <a:r>
                  <a:rPr lang="en-US" b="1" dirty="0"/>
                  <a:t>(odd-elements </a:t>
                </a:r>
                <a:r>
                  <a:rPr lang="en-US" b="1" dirty="0" err="1"/>
                  <a:t>lst</a:t>
                </a:r>
                <a:r>
                  <a:rPr lang="en-US" b="1" dirty="0"/>
                  <a:t>) </a:t>
                </a:r>
                <a:r>
                  <a:rPr lang="en-US" dirty="0"/>
                  <a:t>are both strictly shorter than </a:t>
                </a:r>
                <a:r>
                  <a:rPr lang="en-US" b="1" dirty="0" err="1"/>
                  <a:t>lst</a:t>
                </a:r>
                <a:endParaRPr lang="en-US" b="1" dirty="0"/>
              </a:p>
              <a:p>
                <a:r>
                  <a:rPr lang="en-US" dirty="0"/>
                  <a:t>Luckily, that’s all we need!</a:t>
                </a:r>
              </a:p>
            </p:txBody>
          </p:sp>
        </mc:Choice>
        <mc:Fallback>
          <p:sp>
            <p:nvSpPr>
              <p:cNvPr id="5" name="Content Placeholder 4">
                <a:extLst>
                  <a:ext uri="{FF2B5EF4-FFF2-40B4-BE49-F238E27FC236}">
                    <a16:creationId xmlns:a16="http://schemas.microsoft.com/office/drawing/2014/main" id="{CDF6F5CC-0B1B-439B-B3AE-453B71D8D821}"/>
                  </a:ext>
                </a:extLst>
              </p:cNvPr>
              <p:cNvSpPr>
                <a:spLocks noGrp="1" noRot="1" noChangeAspect="1" noMove="1" noResize="1" noEditPoints="1" noAdjustHandles="1" noChangeArrowheads="1" noChangeShapeType="1" noTextEdit="1"/>
              </p:cNvSpPr>
              <p:nvPr>
                <p:ph idx="1"/>
              </p:nvPr>
            </p:nvSpPr>
            <p:spPr>
              <a:blipFill>
                <a:blip r:embed="rId2"/>
                <a:stretch>
                  <a:fillRect l="-1259" t="-2156" r="-1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6EC370-72B9-448B-A29D-EF9C858C43FA}"/>
              </a:ext>
            </a:extLst>
          </p:cNvPr>
          <p:cNvSpPr>
            <a:spLocks noGrp="1"/>
          </p:cNvSpPr>
          <p:nvPr>
            <p:ph type="sldNum" sz="quarter" idx="12"/>
          </p:nvPr>
        </p:nvSpPr>
        <p:spPr/>
        <p:txBody>
          <a:bodyPr/>
          <a:lstStyle/>
          <a:p>
            <a:fld id="{2AF3B5EA-18B6-4040-9F78-6052AF49C681}" type="slidenum">
              <a:rPr lang="en-US" smtClean="0"/>
              <a:t>22</a:t>
            </a:fld>
            <a:endParaRPr lang="en-US"/>
          </a:p>
        </p:txBody>
      </p:sp>
      <p:sp>
        <p:nvSpPr>
          <p:cNvPr id="6" name="TextBox 5">
            <a:extLst>
              <a:ext uri="{FF2B5EF4-FFF2-40B4-BE49-F238E27FC236}">
                <a16:creationId xmlns:a16="http://schemas.microsoft.com/office/drawing/2014/main" id="{7AB2325A-4D16-4484-90D5-D69DFC7BA8AC}"/>
              </a:ext>
            </a:extLst>
          </p:cNvPr>
          <p:cNvSpPr txBox="1"/>
          <p:nvPr/>
        </p:nvSpPr>
        <p:spPr>
          <a:xfrm>
            <a:off x="5105400" y="5257800"/>
            <a:ext cx="35052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Also need to confirm that our implementations of </a:t>
            </a:r>
            <a:r>
              <a:rPr lang="en-US" sz="2000" b="1" dirty="0"/>
              <a:t>odd-elements</a:t>
            </a:r>
            <a:r>
              <a:rPr lang="en-US" sz="2000" dirty="0"/>
              <a:t> and </a:t>
            </a:r>
            <a:r>
              <a:rPr lang="en-US" sz="2000" b="1" dirty="0"/>
              <a:t>even-elements</a:t>
            </a:r>
            <a:r>
              <a:rPr lang="en-US" sz="2000" dirty="0"/>
              <a:t> satisfies this.  (Demonstration deferred)</a:t>
            </a:r>
          </a:p>
        </p:txBody>
      </p:sp>
    </p:spTree>
    <p:extLst>
      <p:ext uri="{BB962C8B-B14F-4D97-AF65-F5344CB8AC3E}">
        <p14:creationId xmlns:p14="http://schemas.microsoft.com/office/powerpoint/2010/main" val="67176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Halting measure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Justification of halting measure:</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p>
          <a:p>
            <a:pPr lvl="2"/>
            <a:r>
              <a:rPr lang="en-US" sz="2500" b="1" dirty="0">
                <a:solidFill>
                  <a:srgbClr val="FF0000"/>
                </a:solidFill>
                <a:latin typeface="Consolas" pitchFamily="49" charset="0"/>
                <a:cs typeface="Consolas" pitchFamily="49" charset="0"/>
              </a:rPr>
              <a:t>[As shown on Preceding slide]</a:t>
            </a:r>
          </a:p>
          <a:p>
            <a:pPr marL="800100" lvl="1" indent="-342900"/>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304457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r>
                  <a:rPr lang="en-US" dirty="0"/>
                  <a:t>This is all for the worst case: we will talk about all this more precisely in the second half of this module.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5" t="-2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42772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standard recursive definition of the </a:t>
            </a:r>
            <a:r>
              <a:rPr lang="en-US" dirty="0" err="1">
                <a:solidFill>
                  <a:schemeClr val="tx1"/>
                </a:solidFill>
              </a:rPr>
              <a:t>fibonacci</a:t>
            </a:r>
            <a:r>
              <a:rPr lang="en-US" dirty="0">
                <a:solidFill>
                  <a:schemeClr val="tx1"/>
                </a:solidFill>
              </a:rPr>
              <a:t> function</a:t>
            </a:r>
          </a:p>
        </p:txBody>
      </p:sp>
    </p:spTree>
    <p:extLst>
      <p:ext uri="{BB962C8B-B14F-4D97-AF65-F5344CB8AC3E}">
        <p14:creationId xmlns:p14="http://schemas.microsoft.com/office/powerpoint/2010/main" val="3169154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Numeric Example (2)</a:t>
            </a:r>
          </a:p>
        </p:txBody>
      </p:sp>
      <p:sp>
        <p:nvSpPr>
          <p:cNvPr id="4" name="Content Placeholder 3"/>
          <p:cNvSpPr>
            <a:spLocks noGrp="1"/>
          </p:cNvSpPr>
          <p:nvPr>
            <p:ph idx="1"/>
          </p:nvPr>
        </p:nvSpPr>
        <p:spPr/>
        <p:txBody>
          <a:bodyPr/>
          <a:lstStyle/>
          <a:p>
            <a:r>
              <a:rPr lang="en-US" dirty="0"/>
              <a:t>fib : </a:t>
            </a:r>
            <a:r>
              <a:rPr lang="en-US" dirty="0" err="1"/>
              <a:t>NonNegInt</a:t>
            </a:r>
            <a:r>
              <a:rPr lang="en-US" dirty="0"/>
              <a:t> -&gt; </a:t>
            </a:r>
            <a:r>
              <a:rPr lang="en-US" dirty="0" err="1"/>
              <a:t>NonNegInt</a:t>
            </a:r>
            <a:endParaRPr lang="en-US" dirty="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3" name="Rectangle 2"/>
          <p:cNvSpPr/>
          <p:nvPr/>
        </p:nvSpPr>
        <p:spPr>
          <a:xfrm>
            <a:off x="4169229" y="2394857"/>
            <a:ext cx="49530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Let's check to see that the recursive calls obey the contract.</a:t>
            </a:r>
          </a:p>
          <a:p>
            <a:endParaRPr lang="en-US" dirty="0">
              <a:solidFill>
                <a:schemeClr val="tx1"/>
              </a:solidFill>
            </a:endParaRPr>
          </a:p>
          <a:p>
            <a:r>
              <a:rPr lang="en-US" dirty="0">
                <a:solidFill>
                  <a:schemeClr val="tx1"/>
                </a:solidFill>
              </a:rPr>
              <a:t>When we get to the recursive calls, if </a:t>
            </a:r>
            <a:r>
              <a:rPr lang="en-US" b="1" dirty="0">
                <a:solidFill>
                  <a:schemeClr val="tx1"/>
                </a:solidFill>
              </a:rPr>
              <a:t>n </a:t>
            </a:r>
            <a:r>
              <a:rPr lang="en-US" dirty="0">
                <a:solidFill>
                  <a:schemeClr val="tx1"/>
                </a:solidFill>
              </a:rPr>
              <a:t>is a </a:t>
            </a:r>
            <a:r>
              <a:rPr lang="en-US" dirty="0" err="1">
                <a:solidFill>
                  <a:schemeClr val="tx1"/>
                </a:solidFill>
              </a:rPr>
              <a:t>NonNegInt</a:t>
            </a:r>
            <a:r>
              <a:rPr lang="en-US" dirty="0">
                <a:solidFill>
                  <a:schemeClr val="tx1"/>
                </a:solidFill>
              </a:rPr>
              <a:t>, and it is not 0 or 1, then it must be greater than or equal to 2, so </a:t>
            </a:r>
            <a:r>
              <a:rPr lang="en-US" b="1" dirty="0">
                <a:solidFill>
                  <a:schemeClr val="tx1"/>
                </a:solidFill>
              </a:rPr>
              <a:t>n-1</a:t>
            </a:r>
            <a:r>
              <a:rPr lang="en-US" dirty="0">
                <a:solidFill>
                  <a:schemeClr val="tx1"/>
                </a:solidFill>
              </a:rPr>
              <a:t> and </a:t>
            </a:r>
            <a:r>
              <a:rPr lang="en-US" b="1" dirty="0">
                <a:solidFill>
                  <a:schemeClr val="tx1"/>
                </a:solidFill>
              </a:rPr>
              <a:t>n-2</a:t>
            </a:r>
            <a:r>
              <a:rPr lang="en-US" dirty="0">
                <a:solidFill>
                  <a:schemeClr val="tx1"/>
                </a:solidFill>
              </a:rPr>
              <a:t> are both </a:t>
            </a:r>
            <a:r>
              <a:rPr lang="en-US" dirty="0" err="1">
                <a:solidFill>
                  <a:schemeClr val="tx1"/>
                </a:solidFill>
              </a:rPr>
              <a:t>NonNegInt's</a:t>
            </a:r>
            <a:r>
              <a:rPr lang="en-US" dirty="0">
                <a:solidFill>
                  <a:schemeClr val="tx1"/>
                </a:solidFill>
              </a:rPr>
              <a:t>.</a:t>
            </a:r>
          </a:p>
        </p:txBody>
      </p:sp>
      <p:sp>
        <p:nvSpPr>
          <p:cNvPr id="6" name="Rectangle 5"/>
          <p:cNvSpPr/>
          <p:nvPr/>
        </p:nvSpPr>
        <p:spPr>
          <a:xfrm>
            <a:off x="4201886" y="5943600"/>
            <a:ext cx="4953000" cy="5715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the recursive calls don't violate the contract.</a:t>
            </a:r>
          </a:p>
        </p:txBody>
      </p:sp>
    </p:spTree>
    <p:extLst>
      <p:ext uri="{BB962C8B-B14F-4D97-AF65-F5344CB8AC3E}">
        <p14:creationId xmlns:p14="http://schemas.microsoft.com/office/powerpoint/2010/main" val="3047608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Halting measure for </a:t>
            </a:r>
            <a:r>
              <a:rPr lang="en-US" b="1" dirty="0"/>
              <a:t>fib</a:t>
            </a:r>
          </a:p>
        </p:txBody>
      </p:sp>
      <p:sp>
        <p:nvSpPr>
          <p:cNvPr id="6" name="Content Placeholder 5"/>
          <p:cNvSpPr>
            <a:spLocks noGrp="1"/>
          </p:cNvSpPr>
          <p:nvPr>
            <p:ph idx="1"/>
          </p:nvPr>
        </p:nvSpPr>
        <p:spPr/>
        <p:txBody>
          <a:bodyPr/>
          <a:lstStyle/>
          <a:p>
            <a:r>
              <a:rPr lang="en-US" dirty="0"/>
              <a:t>Proposed halting measure: </a:t>
            </a:r>
            <a:r>
              <a:rPr lang="en-US" b="1" dirty="0"/>
              <a:t>n </a:t>
            </a:r>
          </a:p>
          <a:p>
            <a:r>
              <a:rPr lang="en-US" dirty="0"/>
              <a:t>Justification for halting measure:</a:t>
            </a:r>
          </a:p>
          <a:p>
            <a:pPr lvl="1"/>
            <a:r>
              <a:rPr lang="en-US" b="1" dirty="0">
                <a:solidFill>
                  <a:srgbClr val="FF0000"/>
                </a:solidFill>
              </a:rPr>
              <a:t>n </a:t>
            </a:r>
            <a:r>
              <a:rPr lang="en-US" dirty="0">
                <a:solidFill>
                  <a:srgbClr val="FF0000"/>
                </a:solidFill>
              </a:rPr>
              <a:t>is always a non-negative integer (by the contract)</a:t>
            </a:r>
          </a:p>
          <a:p>
            <a:pPr lvl="1"/>
            <a:r>
              <a:rPr lang="en-US" dirty="0">
                <a:solidFill>
                  <a:srgbClr val="FF0000"/>
                </a:solidFill>
              </a:rPr>
              <a:t>At each recursive  call, </a:t>
            </a:r>
            <a:r>
              <a:rPr lang="en-US" b="1" dirty="0">
                <a:solidFill>
                  <a:srgbClr val="FF0000"/>
                </a:solidFill>
              </a:rPr>
              <a:t>n-1</a:t>
            </a:r>
            <a:r>
              <a:rPr lang="en-US" dirty="0">
                <a:solidFill>
                  <a:srgbClr val="FF0000"/>
                </a:solidFill>
              </a:rPr>
              <a:t>  and </a:t>
            </a:r>
            <a:r>
              <a:rPr lang="en-US" b="1" dirty="0">
                <a:solidFill>
                  <a:srgbClr val="FF0000"/>
                </a:solidFill>
              </a:rPr>
              <a:t>n-2 </a:t>
            </a:r>
            <a:r>
              <a:rPr lang="en-US" dirty="0">
                <a:solidFill>
                  <a:srgbClr val="FF0000"/>
                </a:solidFill>
              </a:rPr>
              <a:t>are both non-negative  integers,  and each is strictly smaller than </a:t>
            </a:r>
            <a:r>
              <a:rPr lang="en-US" b="1" dirty="0">
                <a:solidFill>
                  <a:srgbClr val="FF0000"/>
                </a:solidFill>
              </a:rPr>
              <a:t>n. </a:t>
            </a:r>
            <a:r>
              <a:rPr lang="en-US" dirty="0">
                <a:solidFill>
                  <a:srgbClr val="FF0000"/>
                </a:solidFill>
              </a:rPr>
              <a:t>So</a:t>
            </a:r>
            <a:r>
              <a:rPr lang="en-US" b="1" dirty="0">
                <a:solidFill>
                  <a:srgbClr val="FF0000"/>
                </a:solidFill>
              </a:rPr>
              <a:t> n</a:t>
            </a:r>
            <a:r>
              <a:rPr lang="en-US" dirty="0">
                <a:solidFill>
                  <a:srgbClr val="FF0000"/>
                </a:solidFill>
              </a:rPr>
              <a:t> decreases at each recursive call.</a:t>
            </a:r>
          </a:p>
          <a:p>
            <a:r>
              <a:rPr lang="en-US" dirty="0"/>
              <a:t>So </a:t>
            </a:r>
            <a:r>
              <a:rPr lang="en-US" b="1" dirty="0"/>
              <a:t>n</a:t>
            </a:r>
            <a:r>
              <a:rPr lang="en-US" dirty="0"/>
              <a:t> is a halting measure for fib.</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14344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about (fib -1)?</a:t>
            </a:r>
          </a:p>
        </p:txBody>
      </p:sp>
      <p:sp>
        <p:nvSpPr>
          <p:cNvPr id="5" name="Content Placeholder 4"/>
          <p:cNvSpPr>
            <a:spLocks noGrp="1"/>
          </p:cNvSpPr>
          <p:nvPr>
            <p:ph idx="1"/>
          </p:nvPr>
        </p:nvSpPr>
        <p:spPr/>
        <p:txBody>
          <a:bodyPr/>
          <a:lstStyle/>
          <a:p>
            <a:r>
              <a:rPr lang="en-US" dirty="0"/>
              <a:t>(fib -1)</a:t>
            </a:r>
          </a:p>
          <a:p>
            <a:r>
              <a:rPr lang="en-US" dirty="0"/>
              <a:t>= (+ (fib -2) (fib -3))</a:t>
            </a:r>
          </a:p>
          <a:p>
            <a:r>
              <a:rPr lang="en-US" dirty="0"/>
              <a:t>= (+ (+ (fib -3) (fib -4))</a:t>
            </a:r>
          </a:p>
          <a:p>
            <a:r>
              <a:rPr lang="en-US" dirty="0"/>
              <a:t>     (+ (fib -4) (fib -5))</a:t>
            </a:r>
          </a:p>
          <a:p>
            <a:r>
              <a:rPr lang="en-US" dirty="0"/>
              <a:t>= etc.</a:t>
            </a:r>
          </a:p>
          <a:p>
            <a:r>
              <a:rPr lang="en-US" b="0" dirty="0">
                <a:latin typeface="+mn-lt"/>
              </a:rPr>
              <a:t>Oops!  This doesn't terminate!</a:t>
            </a:r>
          </a:p>
        </p:txBody>
      </p:sp>
    </p:spTree>
    <p:extLst>
      <p:ext uri="{BB962C8B-B14F-4D97-AF65-F5344CB8AC3E}">
        <p14:creationId xmlns:p14="http://schemas.microsoft.com/office/powerpoint/2010/main" val="3127810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tell us?</a:t>
            </a:r>
          </a:p>
        </p:txBody>
      </p:sp>
      <p:sp>
        <p:nvSpPr>
          <p:cNvPr id="4" name="Content Placeholder 3"/>
          <p:cNvSpPr>
            <a:spLocks noGrp="1"/>
          </p:cNvSpPr>
          <p:nvPr>
            <p:ph idx="1"/>
          </p:nvPr>
        </p:nvSpPr>
        <p:spPr/>
        <p:txBody>
          <a:bodyPr>
            <a:normAutofit fontScale="92500" lnSpcReduction="20000"/>
          </a:bodyPr>
          <a:lstStyle/>
          <a:p>
            <a:r>
              <a:rPr lang="en-US" dirty="0"/>
              <a:t>First, it tells us that using general recursion we can write functions that may not terminate.</a:t>
            </a:r>
          </a:p>
          <a:p>
            <a:r>
              <a:rPr lang="en-US" dirty="0"/>
              <a:t>Is there something wrong with our termination argument?</a:t>
            </a:r>
          </a:p>
          <a:p>
            <a:r>
              <a:rPr lang="en-US" dirty="0"/>
              <a:t>No, because the termination argument only says what happens when </a:t>
            </a:r>
            <a:r>
              <a:rPr lang="en-US" b="1" dirty="0"/>
              <a:t>n</a:t>
            </a:r>
            <a:r>
              <a:rPr lang="en-US" dirty="0"/>
              <a:t> is a </a:t>
            </a:r>
            <a:r>
              <a:rPr lang="en-US" dirty="0" err="1"/>
              <a:t>NonNegInt</a:t>
            </a:r>
            <a:endParaRPr lang="en-US" dirty="0"/>
          </a:p>
          <a:p>
            <a:r>
              <a:rPr lang="en-US" dirty="0"/>
              <a:t>-1 is a contract violation, so anything could happen.</a:t>
            </a:r>
          </a:p>
          <a:p>
            <a:r>
              <a:rPr lang="en-US" dirty="0"/>
              <a:t>If we want to make the contract </a:t>
            </a:r>
            <a:r>
              <a:rPr lang="en-US" dirty="0" err="1"/>
              <a:t>Int</a:t>
            </a:r>
            <a:r>
              <a:rPr lang="en-US" dirty="0"/>
              <a:t> -&gt; </a:t>
            </a:r>
            <a:r>
              <a:rPr lang="en-US" dirty="0" err="1"/>
              <a:t>Int</a:t>
            </a:r>
            <a:r>
              <a:rPr lang="en-US" dirty="0"/>
              <a:t> , then we need to document the non-termination behavior: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3076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A4C1-5469-4A38-B3A5-8A24FAC3B8E7}"/>
              </a:ext>
            </a:extLst>
          </p:cNvPr>
          <p:cNvSpPr>
            <a:spLocks noGrp="1"/>
          </p:cNvSpPr>
          <p:nvPr>
            <p:ph type="title"/>
          </p:nvPr>
        </p:nvSpPr>
        <p:spPr/>
        <p:txBody>
          <a:bodyPr/>
          <a:lstStyle/>
          <a:p>
            <a:r>
              <a:rPr lang="en-US" dirty="0"/>
              <a:t>Module Introduction (2)</a:t>
            </a:r>
          </a:p>
        </p:txBody>
      </p:sp>
      <p:sp>
        <p:nvSpPr>
          <p:cNvPr id="3" name="Content Placeholder 2">
            <a:extLst>
              <a:ext uri="{FF2B5EF4-FFF2-40B4-BE49-F238E27FC236}">
                <a16:creationId xmlns:a16="http://schemas.microsoft.com/office/drawing/2014/main" id="{8261694A-2DEC-4552-9A40-47B6E6D5B795}"/>
              </a:ext>
            </a:extLst>
          </p:cNvPr>
          <p:cNvSpPr>
            <a:spLocks noGrp="1"/>
          </p:cNvSpPr>
          <p:nvPr>
            <p:ph idx="1"/>
          </p:nvPr>
        </p:nvSpPr>
        <p:spPr/>
        <p:txBody>
          <a:bodyPr>
            <a:normAutofit fontScale="92500" lnSpcReduction="10000"/>
          </a:bodyPr>
          <a:lstStyle/>
          <a:p>
            <a:r>
              <a:rPr lang="en-US" dirty="0"/>
              <a:t>Then, we talk about the important topic of </a:t>
            </a:r>
            <a:r>
              <a:rPr lang="en-US" i="1" dirty="0">
                <a:solidFill>
                  <a:srgbClr val="FF0000"/>
                </a:solidFill>
              </a:rPr>
              <a:t>algorithmic complexity</a:t>
            </a:r>
            <a:r>
              <a:rPr lang="en-US" dirty="0"/>
              <a:t>.</a:t>
            </a:r>
          </a:p>
          <a:p>
            <a:pPr lvl="1"/>
            <a:r>
              <a:rPr lang="en-US" dirty="0"/>
              <a:t>We talk about how to describe the time your algorithm will take on a given input</a:t>
            </a:r>
          </a:p>
          <a:p>
            <a:pPr lvl="1"/>
            <a:r>
              <a:rPr lang="en-US" dirty="0"/>
              <a:t>We talk about what things are worth optimizing for efficiency</a:t>
            </a:r>
          </a:p>
          <a:p>
            <a:pPr lvl="2"/>
            <a:r>
              <a:rPr lang="en-US" dirty="0"/>
              <a:t>Spoiler alert: the answer is very, very few</a:t>
            </a:r>
          </a:p>
          <a:p>
            <a:r>
              <a:rPr lang="en-US" dirty="0"/>
              <a:t>We’ll also introduce more Java examples, to show you how these ideas apply to conventional programs with assignment statements. </a:t>
            </a:r>
          </a:p>
        </p:txBody>
      </p:sp>
      <p:sp>
        <p:nvSpPr>
          <p:cNvPr id="4" name="Slide Number Placeholder 3">
            <a:extLst>
              <a:ext uri="{FF2B5EF4-FFF2-40B4-BE49-F238E27FC236}">
                <a16:creationId xmlns:a16="http://schemas.microsoft.com/office/drawing/2014/main" id="{2816C0B4-DCB9-43C3-9DE2-53D4D7C23894}"/>
              </a:ext>
            </a:extLst>
          </p:cNvPr>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7956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non-termination</a:t>
            </a:r>
          </a:p>
        </p:txBody>
      </p:sp>
      <p:sp>
        <p:nvSpPr>
          <p:cNvPr id="3" name="Content Placeholder 2"/>
          <p:cNvSpPr>
            <a:spLocks noGrp="1"/>
          </p:cNvSpPr>
          <p:nvPr>
            <p:ph idx="1"/>
          </p:nvPr>
        </p:nvSpPr>
        <p:spPr/>
        <p:txBody>
          <a:bodyPr/>
          <a:lstStyle/>
          <a:p>
            <a:pPr>
              <a:spcBef>
                <a:spcPts val="0"/>
              </a:spcBef>
            </a:pPr>
            <a:r>
              <a:rPr lang="en-US" dirty="0"/>
              <a:t>fib : Integer -&gt; Integer</a:t>
            </a:r>
          </a:p>
          <a:p>
            <a:pPr>
              <a:spcBef>
                <a:spcPts val="0"/>
              </a:spcBef>
            </a:pPr>
            <a:r>
              <a:rPr lang="en-US" dirty="0"/>
              <a:t>Halting Measure: </a:t>
            </a:r>
          </a:p>
          <a:p>
            <a:pPr>
              <a:spcBef>
                <a:spcPts val="0"/>
              </a:spcBef>
            </a:pPr>
            <a:r>
              <a:rPr lang="en-US" dirty="0"/>
              <a:t>  If n is non-negative, then n is a halting measure.  </a:t>
            </a:r>
          </a:p>
          <a:p>
            <a:pPr>
              <a:spcBef>
                <a:spcPts val="0"/>
              </a:spcBef>
            </a:pPr>
            <a:r>
              <a:rPr lang="en-US" dirty="0"/>
              <a:t>  If n is negative, the function fails to halt.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565036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a justification for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204245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DD6C-7CDF-4117-8FFC-6F4FF218FFCE}"/>
              </a:ext>
            </a:extLst>
          </p:cNvPr>
          <p:cNvSpPr>
            <a:spLocks noGrp="1"/>
          </p:cNvSpPr>
          <p:nvPr>
            <p:ph type="title"/>
          </p:nvPr>
        </p:nvSpPr>
        <p:spPr/>
        <p:txBody>
          <a:bodyPr/>
          <a:lstStyle/>
          <a:p>
            <a:r>
              <a:rPr lang="en-US" dirty="0"/>
              <a:t>Wait, isn’t that a lot of work?</a:t>
            </a:r>
          </a:p>
        </p:txBody>
      </p:sp>
      <p:sp>
        <p:nvSpPr>
          <p:cNvPr id="3" name="Content Placeholder 2">
            <a:extLst>
              <a:ext uri="{FF2B5EF4-FFF2-40B4-BE49-F238E27FC236}">
                <a16:creationId xmlns:a16="http://schemas.microsoft.com/office/drawing/2014/main" id="{BADE37E2-C30D-43B1-ABCD-EB9A957621F4}"/>
              </a:ext>
            </a:extLst>
          </p:cNvPr>
          <p:cNvSpPr>
            <a:spLocks noGrp="1"/>
          </p:cNvSpPr>
          <p:nvPr>
            <p:ph idx="1"/>
          </p:nvPr>
        </p:nvSpPr>
        <p:spPr/>
        <p:txBody>
          <a:bodyPr/>
          <a:lstStyle/>
          <a:p>
            <a:r>
              <a:rPr lang="en-US" dirty="0"/>
              <a:t>Most of your functions will recur on a substructure of the input data.  We call this structural recursion.</a:t>
            </a:r>
          </a:p>
          <a:p>
            <a:r>
              <a:rPr lang="en-US" dirty="0"/>
              <a:t>If you just use structural recursion, you don’t need to supply a halting measure, because structural recursions always halt. (See Lesson 5.5)</a:t>
            </a:r>
          </a:p>
        </p:txBody>
      </p:sp>
      <p:sp>
        <p:nvSpPr>
          <p:cNvPr id="4" name="Slide Number Placeholder 3">
            <a:extLst>
              <a:ext uri="{FF2B5EF4-FFF2-40B4-BE49-F238E27FC236}">
                <a16:creationId xmlns:a16="http://schemas.microsoft.com/office/drawing/2014/main" id="{133EF22F-CF8E-4961-9BF6-545B2E471C22}"/>
              </a:ext>
            </a:extLst>
          </p:cNvPr>
          <p:cNvSpPr>
            <a:spLocks noGrp="1"/>
          </p:cNvSpPr>
          <p:nvPr>
            <p:ph type="sldNum" sz="quarter" idx="12"/>
          </p:nvPr>
        </p:nvSpPr>
        <p:spPr/>
        <p:txBody>
          <a:bodyPr/>
          <a:lstStyle/>
          <a:p>
            <a:fld id="{2AF3B5EA-18B6-4040-9F78-6052AF49C681}" type="slidenum">
              <a:rPr lang="en-US" smtClean="0"/>
              <a:t>32</a:t>
            </a:fld>
            <a:endParaRPr lang="en-US"/>
          </a:p>
        </p:txBody>
      </p:sp>
    </p:spTree>
    <p:extLst>
      <p:ext uri="{BB962C8B-B14F-4D97-AF65-F5344CB8AC3E}">
        <p14:creationId xmlns:p14="http://schemas.microsoft.com/office/powerpoint/2010/main" val="359030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9122-3CFD-45B5-9DED-2386CF02209D}"/>
              </a:ext>
            </a:extLst>
          </p:cNvPr>
          <p:cNvSpPr>
            <a:spLocks noGrp="1"/>
          </p:cNvSpPr>
          <p:nvPr>
            <p:ph type="title"/>
          </p:nvPr>
        </p:nvSpPr>
        <p:spPr/>
        <p:txBody>
          <a:bodyPr>
            <a:normAutofit fontScale="90000"/>
          </a:bodyPr>
          <a:lstStyle/>
          <a:p>
            <a:r>
              <a:rPr lang="en-US" dirty="0"/>
              <a:t>Most of the time, identifying the halting measure is easy</a:t>
            </a:r>
          </a:p>
        </p:txBody>
      </p:sp>
      <p:sp>
        <p:nvSpPr>
          <p:cNvPr id="3" name="Content Placeholder 2">
            <a:extLst>
              <a:ext uri="{FF2B5EF4-FFF2-40B4-BE49-F238E27FC236}">
                <a16:creationId xmlns:a16="http://schemas.microsoft.com/office/drawing/2014/main" id="{95420470-D83C-490C-98A0-2499F5C342D4}"/>
              </a:ext>
            </a:extLst>
          </p:cNvPr>
          <p:cNvSpPr>
            <a:spLocks noGrp="1"/>
          </p:cNvSpPr>
          <p:nvPr>
            <p:ph idx="1"/>
          </p:nvPr>
        </p:nvSpPr>
        <p:spPr/>
        <p:txBody>
          <a:bodyPr/>
          <a:lstStyle/>
          <a:p>
            <a:r>
              <a:rPr lang="en-US" dirty="0"/>
              <a:t>It’s usually something like</a:t>
            </a:r>
          </a:p>
          <a:p>
            <a:pPr lvl="1"/>
            <a:r>
              <a:rPr lang="en-US" dirty="0"/>
              <a:t>“The value of </a:t>
            </a:r>
            <a:r>
              <a:rPr lang="en-US" b="1" dirty="0"/>
              <a:t>n</a:t>
            </a:r>
            <a:r>
              <a:rPr lang="en-US" dirty="0"/>
              <a:t>” (a </a:t>
            </a:r>
            <a:r>
              <a:rPr lang="en-US" dirty="0" err="1"/>
              <a:t>NonNegInt</a:t>
            </a:r>
            <a:r>
              <a:rPr lang="en-US" dirty="0"/>
              <a:t>)</a:t>
            </a:r>
          </a:p>
          <a:p>
            <a:pPr lvl="1"/>
            <a:r>
              <a:rPr lang="en-US" dirty="0"/>
              <a:t>“the length of </a:t>
            </a:r>
            <a:r>
              <a:rPr lang="en-US" b="1" dirty="0" err="1"/>
              <a:t>lst</a:t>
            </a:r>
            <a:r>
              <a:rPr lang="en-US" dirty="0"/>
              <a:t>” </a:t>
            </a:r>
          </a:p>
          <a:p>
            <a:pPr lvl="1"/>
            <a:r>
              <a:rPr lang="en-US" dirty="0"/>
              <a:t>“the size of the unknown region” (see Lesson 8.3 on Binary Search)</a:t>
            </a:r>
          </a:p>
          <a:p>
            <a:r>
              <a:rPr lang="en-US" dirty="0"/>
              <a:t>Only rarely will be it be something more complicated.</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1F833BE-6672-41ED-A430-79480090C36B}"/>
              </a:ext>
            </a:extLst>
          </p:cNvPr>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3168989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Structural Recursion vs. General Recursion</a:t>
            </a:r>
          </a:p>
        </p:txBody>
      </p:sp>
      <p:sp>
        <p:nvSpPr>
          <p:cNvPr id="3" name="Content Placeholder 2"/>
          <p:cNvSpPr>
            <a:spLocks noGrp="1"/>
          </p:cNvSpPr>
          <p:nvPr>
            <p:ph idx="1"/>
          </p:nvPr>
        </p:nvSpPr>
        <p:spPr/>
        <p:txBody>
          <a:bodyPr/>
          <a:lstStyle/>
          <a:p>
            <a:pPr marL="0" indent="0">
              <a:buNone/>
            </a:pPr>
            <a:r>
              <a:rPr lang="en-US" b="1" dirty="0">
                <a:latin typeface="Consolas" pitchFamily="49" charset="0"/>
                <a:cs typeface="Consolas" pitchFamily="49" charset="0"/>
              </a:rPr>
              <a:t>(... (f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structural</a:t>
            </a:r>
          </a:p>
          <a:p>
            <a:pPr marL="0" indent="0">
              <a:buNone/>
            </a:pPr>
            <a:r>
              <a:rPr lang="en-US" b="1" dirty="0">
                <a:latin typeface="Consolas" pitchFamily="49" charset="0"/>
                <a:cs typeface="Consolas" pitchFamily="49" charset="0"/>
              </a:rPr>
              <a:t>(f (...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r>
              <a:rPr lang="en-US" dirty="0"/>
              <a:t> is general</a:t>
            </a:r>
          </a:p>
        </p:txBody>
      </p:sp>
      <p:sp>
        <p:nvSpPr>
          <p:cNvPr id="5" name="Slide Number Placeholder 4"/>
          <p:cNvSpPr>
            <a:spLocks noGrp="1"/>
          </p:cNvSpPr>
          <p:nvPr>
            <p:ph type="sldNum" sz="quarter" idx="12"/>
          </p:nvPr>
        </p:nvSpPr>
        <p:spPr/>
        <p:txBody>
          <a:bodyPr/>
          <a:lstStyle/>
          <a:p>
            <a:fld id="{9F4492BD-6A9C-48FC-AC76-0B4FE11194A1}" type="slidenum">
              <a:rPr lang="en-US" smtClean="0"/>
              <a:pPr/>
              <a:t>34</a:t>
            </a:fld>
            <a:endParaRPr lang="en-US"/>
          </a:p>
        </p:txBody>
      </p:sp>
      <p:sp>
        <p:nvSpPr>
          <p:cNvPr id="4" name="Rectangle 3"/>
          <p:cNvSpPr/>
          <p:nvPr/>
        </p:nvSpPr>
        <p:spPr>
          <a:xfrm>
            <a:off x="898392" y="2819400"/>
            <a:ext cx="7347217" cy="381158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dirty="0"/>
              <a:t>You can usually tell just from the function definition whether it is structural or general recursion. </a:t>
            </a:r>
          </a:p>
          <a:p>
            <a:pPr algn="just"/>
            <a:endParaRPr lang="en-US" dirty="0"/>
          </a:p>
          <a:p>
            <a:pPr algn="just"/>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list, and is therefore smaller than </a:t>
            </a:r>
            <a:r>
              <a:rPr lang="en-US" b="1" dirty="0" err="1"/>
              <a:t>lst</a:t>
            </a:r>
            <a:r>
              <a:rPr lang="en-US" dirty="0"/>
              <a:t>. This is what the observer template for lists tells us.</a:t>
            </a:r>
          </a:p>
          <a:p>
            <a:pPr algn="just"/>
            <a:endParaRPr lang="en-US" dirty="0"/>
          </a:p>
          <a:p>
            <a:pPr algn="just"/>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If we call </a:t>
            </a:r>
            <a:r>
              <a:rPr lang="en-US" b="1" dirty="0">
                <a:cs typeface="Consolas" pitchFamily="49" charset="0"/>
              </a:rPr>
              <a:t>f</a:t>
            </a:r>
            <a:r>
              <a:rPr lang="en-US" dirty="0">
                <a:cs typeface="Consolas" pitchFamily="49" charset="0"/>
              </a:rPr>
              <a:t> on it, we’d better have a halting measure and a justification to ensure that the measure of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 </a:t>
            </a:r>
            <a:r>
              <a:rPr lang="en-US" dirty="0">
                <a:cs typeface="Consolas" pitchFamily="49" charset="0"/>
              </a:rPr>
              <a:t>is smaller than the measure of </a:t>
            </a:r>
            <a:r>
              <a:rPr lang="en-US" b="1" dirty="0" err="1">
                <a:cs typeface="Consolas" pitchFamily="49" charset="0"/>
              </a:rPr>
              <a:t>lst</a:t>
            </a:r>
            <a:r>
              <a:rPr lang="en-US" dirty="0">
                <a:cs typeface="Consolas" pitchFamily="49" charset="0"/>
              </a:rPr>
              <a:t> .</a:t>
            </a:r>
            <a:endParaRPr lang="en-US" dirty="0"/>
          </a:p>
        </p:txBody>
      </p:sp>
    </p:spTree>
    <p:extLst>
      <p:ext uri="{BB962C8B-B14F-4D97-AF65-F5344CB8AC3E}">
        <p14:creationId xmlns:p14="http://schemas.microsoft.com/office/powerpoint/2010/main" val="3731043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down the design strategy</a:t>
            </a:r>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pPr marL="0" indent="0">
              <a:buNone/>
            </a:pPr>
            <a:r>
              <a:rPr lang="en-US" sz="2600" dirty="0"/>
              <a:t>You can write down a general-recursion strategy as something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  There’s no hard-and-fast right and wrong for these:  the question is whether the description is likely to be useful to the reader.</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73707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I need to deliver?</a:t>
            </a:r>
          </a:p>
        </p:txBody>
      </p:sp>
      <p:sp>
        <p:nvSpPr>
          <p:cNvPr id="3" name="Content Placeholder 2"/>
          <p:cNvSpPr>
            <a:spLocks noGrp="1"/>
          </p:cNvSpPr>
          <p:nvPr>
            <p:ph idx="1"/>
          </p:nvPr>
        </p:nvSpPr>
        <p:spPr/>
        <p:txBody>
          <a:bodyPr>
            <a:normAutofit lnSpcReduction="10000"/>
          </a:bodyPr>
          <a:lstStyle/>
          <a:p>
            <a:r>
              <a:rPr lang="en-US" dirty="0"/>
              <a:t>You must write down a halting measure for each function that uses general recursion.</a:t>
            </a:r>
          </a:p>
          <a:p>
            <a:r>
              <a:rPr lang="en-US" dirty="0"/>
              <a:t>You don't have to write down justification for your halting measure, but you should be prepared to explain it at </a:t>
            </a:r>
            <a:r>
              <a:rPr lang="en-US" dirty="0" err="1"/>
              <a:t>codewalk</a:t>
            </a:r>
            <a:r>
              <a:rPr lang="en-US" dirty="0"/>
              <a:t>.</a:t>
            </a:r>
          </a:p>
          <a:p>
            <a:r>
              <a:rPr lang="en-US" dirty="0"/>
              <a:t>If your function does not terminate on some input problems, you should write down a description of the inputs on which your program fails to halt.</a:t>
            </a:r>
            <a:endParaRPr lang="en-US" i="1"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72094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rmAutofit fontScale="77500" lnSpcReduction="20000"/>
          </a:bodyPr>
          <a:lstStyle/>
          <a:p>
            <a:r>
              <a:rPr lang="en-US" dirty="0"/>
              <a:t>We've introduced </a:t>
            </a:r>
            <a:r>
              <a:rPr lang="en-US" i="1" dirty="0">
                <a:solidFill>
                  <a:srgbClr val="FF0000"/>
                </a:solidFill>
              </a:rPr>
              <a:t>general recursion, </a:t>
            </a:r>
            <a:r>
              <a:rPr lang="en-US" dirty="0"/>
              <a:t>also known as </a:t>
            </a:r>
            <a:r>
              <a:rPr lang="en-US" i="1" dirty="0">
                <a:solidFill>
                  <a:srgbClr val="FF0000"/>
                </a:solidFill>
              </a:rPr>
              <a:t>divide-and-conquer </a:t>
            </a:r>
            <a:r>
              <a:rPr lang="en-US" i="1" dirty="0"/>
              <a:t>.</a:t>
            </a:r>
          </a:p>
          <a:p>
            <a:r>
              <a:rPr lang="en-US" dirty="0"/>
              <a:t>In general recursion, we solve the problem by combining solutions to easier subproblems.</a:t>
            </a:r>
          </a:p>
          <a:p>
            <a:r>
              <a:rPr lang="en-US" dirty="0"/>
              <a:t>In each use of general recursion, you must propose a </a:t>
            </a:r>
            <a:r>
              <a:rPr lang="en-US" i="1" dirty="0">
                <a:solidFill>
                  <a:srgbClr val="FF0000"/>
                </a:solidFill>
              </a:rPr>
              <a:t>halting measure </a:t>
            </a:r>
            <a:r>
              <a:rPr lang="en-US" dirty="0"/>
              <a:t>that documents the "difficulty" of each instance of the problem.</a:t>
            </a:r>
          </a:p>
          <a:p>
            <a:r>
              <a:rPr lang="en-US" dirty="0"/>
              <a:t>You must be able to justify the proposed halting measure by explaining why the measure of each subproblem is smaller than the measure of the original problem. </a:t>
            </a:r>
          </a:p>
          <a:p>
            <a:r>
              <a:rPr lang="en-US" dirty="0"/>
              <a:t>Structural decomposition is a special case where the data definition guarantees the subproblem is easier, so it’s not necessary to document a halting measure.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24119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034615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Halting Measures and Termination Reasoning</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8.2</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39</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8298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08</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39275175"/>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Recursion is more powerful than structural decomposition</a:t>
            </a:r>
          </a:p>
        </p:txBody>
      </p:sp>
      <p:sp>
        <p:nvSpPr>
          <p:cNvPr id="3" name="Content Placeholder 2"/>
          <p:cNvSpPr>
            <a:spLocks noGrp="1"/>
          </p:cNvSpPr>
          <p:nvPr>
            <p:ph idx="1"/>
          </p:nvPr>
        </p:nvSpPr>
        <p:spPr/>
        <p:txBody>
          <a:bodyPr>
            <a:normAutofit fontScale="92500" lnSpcReduction="20000"/>
          </a:bodyPr>
          <a:lstStyle/>
          <a:p>
            <a:r>
              <a:rPr lang="en-US" dirty="0"/>
              <a:t>Functions written using structural decomposition are guaranteed to halt with an answer, but general recursion allows you to write functions that don't always halt.</a:t>
            </a:r>
          </a:p>
          <a:p>
            <a:r>
              <a:rPr lang="en-US" dirty="0"/>
              <a:t>So every time we write a function using general recursion, we need to provide some </a:t>
            </a:r>
            <a:r>
              <a:rPr lang="en-US" i="1" dirty="0">
                <a:solidFill>
                  <a:srgbClr val="FF0000"/>
                </a:solidFill>
              </a:rPr>
              <a:t>termination reasoning</a:t>
            </a:r>
            <a:r>
              <a:rPr lang="en-US" dirty="0"/>
              <a:t> that explains why the function really does halt</a:t>
            </a:r>
          </a:p>
          <a:p>
            <a:pPr lvl="1"/>
            <a:r>
              <a:rPr lang="en-US" dirty="0"/>
              <a:t>or else warn the user that it may not halt.</a:t>
            </a:r>
          </a:p>
          <a:p>
            <a:pPr lvl="1"/>
            <a:r>
              <a:rPr lang="en-US" dirty="0"/>
              <a:t>easiest way to make a termination argument is by supplying a </a:t>
            </a:r>
            <a:r>
              <a:rPr lang="en-US" i="1" dirty="0">
                <a:solidFill>
                  <a:srgbClr val="FF0000"/>
                </a:solidFill>
              </a:rPr>
              <a:t>halting measure</a:t>
            </a:r>
            <a:r>
              <a:rPr lang="en-US" dirty="0"/>
              <a: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40</a:t>
            </a:fld>
            <a:endParaRPr lang="en-US"/>
          </a:p>
        </p:txBody>
      </p:sp>
    </p:spTree>
    <p:extLst>
      <p:ext uri="{BB962C8B-B14F-4D97-AF65-F5344CB8AC3E}">
        <p14:creationId xmlns:p14="http://schemas.microsoft.com/office/powerpoint/2010/main" val="115433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(1)</a:t>
            </a:r>
          </a:p>
        </p:txBody>
      </p:sp>
      <p:sp>
        <p:nvSpPr>
          <p:cNvPr id="3" name="Content Placeholder 2"/>
          <p:cNvSpPr>
            <a:spLocks noGrp="1"/>
          </p:cNvSpPr>
          <p:nvPr>
            <p:ph idx="1"/>
          </p:nvPr>
        </p:nvSpPr>
        <p:spPr/>
        <p:txBody>
          <a:bodyPr>
            <a:normAutofit/>
          </a:bodyPr>
          <a:lstStyle/>
          <a:p>
            <a:r>
              <a:rPr lang="en-US" dirty="0"/>
              <a:t>New required piece of the function header.</a:t>
            </a:r>
          </a:p>
          <a:p>
            <a:r>
              <a:rPr lang="en-US" dirty="0"/>
              <a:t>The halting measure is a way of explaining how each of the </a:t>
            </a:r>
            <a:r>
              <a:rPr lang="en-US" dirty="0" err="1"/>
              <a:t>subproblems</a:t>
            </a:r>
            <a:r>
              <a:rPr lang="en-US" dirty="0"/>
              <a:t> are easier than the original</a:t>
            </a:r>
          </a:p>
          <a:p>
            <a:r>
              <a:rPr lang="en-US" dirty="0"/>
              <a:t>A halting measure is an integer-valued quantity that can't be less than zero, and which </a:t>
            </a:r>
            <a:r>
              <a:rPr lang="en-US" dirty="0">
                <a:solidFill>
                  <a:srgbClr val="FF0000"/>
                </a:solidFill>
              </a:rPr>
              <a:t>decreases</a:t>
            </a:r>
            <a:r>
              <a:rPr lang="en-US" dirty="0"/>
              <a:t> at each recursive call in your function.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spTree>
    <p:extLst>
      <p:ext uri="{BB962C8B-B14F-4D97-AF65-F5344CB8AC3E}">
        <p14:creationId xmlns:p14="http://schemas.microsoft.com/office/powerpoint/2010/main" val="3420130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(2)</a:t>
            </a:r>
          </a:p>
        </p:txBody>
      </p:sp>
      <p:sp>
        <p:nvSpPr>
          <p:cNvPr id="3" name="Content Placeholder 2"/>
          <p:cNvSpPr>
            <a:spLocks noGrp="1"/>
          </p:cNvSpPr>
          <p:nvPr>
            <p:ph idx="1"/>
          </p:nvPr>
        </p:nvSpPr>
        <p:spPr/>
        <p:txBody>
          <a:bodyPr>
            <a:normAutofit/>
          </a:bodyPr>
          <a:lstStyle/>
          <a:p>
            <a:r>
              <a:rPr lang="en-US" dirty="0"/>
              <a:t>Since the measure is integer-valued, and it decreases at every recursive call, your function can't make more recursive calls than what the halting measure says.</a:t>
            </a:r>
          </a:p>
          <a:p>
            <a:r>
              <a:rPr lang="en-US" dirty="0"/>
              <a:t>In particular, it must halt!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Tree>
    <p:extLst>
      <p:ext uri="{BB962C8B-B14F-4D97-AF65-F5344CB8AC3E}">
        <p14:creationId xmlns:p14="http://schemas.microsoft.com/office/powerpoint/2010/main" val="653679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halting measures</a:t>
            </a:r>
          </a:p>
        </p:txBody>
      </p:sp>
      <p:sp>
        <p:nvSpPr>
          <p:cNvPr id="3" name="Content Placeholder 2"/>
          <p:cNvSpPr>
            <a:spLocks noGrp="1"/>
          </p:cNvSpPr>
          <p:nvPr>
            <p:ph idx="1"/>
          </p:nvPr>
        </p:nvSpPr>
        <p:spPr/>
        <p:txBody>
          <a:bodyPr/>
          <a:lstStyle/>
          <a:p>
            <a:r>
              <a:rPr lang="en-US" dirty="0"/>
              <a:t>the value of a </a:t>
            </a:r>
            <a:r>
              <a:rPr lang="en-US" dirty="0" err="1"/>
              <a:t>NonNegInt</a:t>
            </a:r>
            <a:r>
              <a:rPr lang="en-US" dirty="0"/>
              <a:t> argument</a:t>
            </a:r>
          </a:p>
          <a:p>
            <a:r>
              <a:rPr lang="en-US" dirty="0"/>
              <a:t>the size of an s-expression</a:t>
            </a:r>
          </a:p>
          <a:p>
            <a:r>
              <a:rPr lang="en-US" dirty="0"/>
              <a:t>the length of a list</a:t>
            </a:r>
          </a:p>
          <a:p>
            <a:r>
              <a:rPr lang="en-US" dirty="0"/>
              <a:t>the number of elements of some set</a:t>
            </a:r>
          </a:p>
          <a:p>
            <a:r>
              <a:rPr lang="en-US" dirty="0"/>
              <a:t>a non-negative integer quantity that depends on one of the quantities above</a:t>
            </a:r>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1667731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For each function that uses general recursion you need to give</a:t>
            </a:r>
          </a:p>
          <a:p>
            <a:pPr lvl="1"/>
            <a:r>
              <a:rPr lang="en-US" dirty="0"/>
              <a:t>your proposed halting measure</a:t>
            </a:r>
          </a:p>
          <a:p>
            <a:pPr lvl="1"/>
            <a:r>
              <a:rPr lang="en-US" dirty="0"/>
              <a:t>some reasoning to show that your proposed halting measure really is a halting measure for your function. </a:t>
            </a:r>
          </a:p>
        </p:txBody>
      </p:sp>
      <p:sp>
        <p:nvSpPr>
          <p:cNvPr id="4" name="Slide Number Placeholder 3"/>
          <p:cNvSpPr>
            <a:spLocks noGrp="1"/>
          </p:cNvSpPr>
          <p:nvPr>
            <p:ph type="sldNum" sz="quarter" idx="12"/>
          </p:nvPr>
        </p:nvSpPr>
        <p:spPr/>
        <p:txBody>
          <a:bodyPr/>
          <a:lstStyle/>
          <a:p>
            <a:fld id="{2AF3B5EA-18B6-4040-9F78-6052AF49C681}" type="slidenum">
              <a:rPr lang="en-US" smtClean="0"/>
              <a:t>44</a:t>
            </a:fld>
            <a:endParaRPr lang="en-US"/>
          </a:p>
        </p:txBody>
      </p:sp>
    </p:spTree>
    <p:extLst>
      <p:ext uri="{BB962C8B-B14F-4D97-AF65-F5344CB8AC3E}">
        <p14:creationId xmlns:p14="http://schemas.microsoft.com/office/powerpoint/2010/main" val="541965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for </a:t>
            </a:r>
            <a:r>
              <a:rPr lang="en-US" b="1" dirty="0">
                <a:latin typeface="Consolas" pitchFamily="49" charset="0"/>
                <a:cs typeface="Consolas" pitchFamily="49" charset="0"/>
              </a:rPr>
              <a:t>decode</a:t>
            </a:r>
          </a:p>
        </p:txBody>
      </p:sp>
      <p:sp>
        <p:nvSpPr>
          <p:cNvPr id="3" name="Content Placeholder 2"/>
          <p:cNvSpPr>
            <a:spLocks noGrp="1"/>
          </p:cNvSpPr>
          <p:nvPr>
            <p:ph idx="1"/>
          </p:nvPr>
        </p:nvSpPr>
        <p:spPr/>
        <p:txBody>
          <a:bodyPr>
            <a:normAutofit lnSpcReduction="10000"/>
          </a:bodyPr>
          <a:lstStyle/>
          <a:p>
            <a:r>
              <a:rPr lang="en-US" dirty="0"/>
              <a:t>Proposed halting measure: the size of </a:t>
            </a:r>
            <a:r>
              <a:rPr lang="en-US" b="1" dirty="0" err="1"/>
              <a:t>sexp</a:t>
            </a:r>
            <a:r>
              <a:rPr lang="en-US" dirty="0"/>
              <a:t>.</a:t>
            </a:r>
          </a:p>
          <a:p>
            <a:r>
              <a:rPr lang="en-US" dirty="0"/>
              <a:t>Termination argument:</a:t>
            </a:r>
          </a:p>
          <a:p>
            <a:pPr lvl="1"/>
            <a:r>
              <a:rPr lang="en-US" dirty="0"/>
              <a:t>the size of an </a:t>
            </a:r>
            <a:r>
              <a:rPr lang="en-US" dirty="0" err="1"/>
              <a:t>sexp</a:t>
            </a:r>
            <a:r>
              <a:rPr lang="en-US" dirty="0"/>
              <a:t> is always a non-negative integer.</a:t>
            </a:r>
          </a:p>
          <a:p>
            <a:pPr lvl="1"/>
            <a:r>
              <a:rPr lang="en-US" dirty="0">
                <a:solidFill>
                  <a:srgbClr val="FF0000"/>
                </a:solidFill>
              </a:rPr>
              <a:t>If </a:t>
            </a:r>
            <a:r>
              <a:rPr lang="en-US" b="1" dirty="0" err="1">
                <a:solidFill>
                  <a:srgbClr val="FF0000"/>
                </a:solidFill>
              </a:rPr>
              <a:t>sexp</a:t>
            </a:r>
            <a:r>
              <a:rPr lang="en-US" dirty="0">
                <a:solidFill>
                  <a:srgbClr val="FF0000"/>
                </a:solidFill>
              </a:rPr>
              <a:t> is not a number, then </a:t>
            </a:r>
            <a:r>
              <a:rPr lang="en-US" b="1" dirty="0">
                <a:solidFill>
                  <a:srgbClr val="FF0000"/>
                </a:solidFill>
                <a:cs typeface="Consolas" pitchFamily="49" charset="0"/>
              </a:rPr>
              <a:t>(second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and </a:t>
            </a:r>
            <a:r>
              <a:rPr lang="en-US" b="1" dirty="0">
                <a:solidFill>
                  <a:srgbClr val="FF0000"/>
                </a:solidFill>
                <a:cs typeface="Consolas" pitchFamily="49" charset="0"/>
              </a:rPr>
              <a:t>(third </a:t>
            </a:r>
            <a:r>
              <a:rPr lang="en-US" b="1" dirty="0" err="1">
                <a:solidFill>
                  <a:srgbClr val="FF0000"/>
                </a:solidFill>
                <a:cs typeface="Consolas" pitchFamily="49" charset="0"/>
              </a:rPr>
              <a:t>sexp</a:t>
            </a:r>
            <a:r>
              <a:rPr lang="en-US" b="1" dirty="0">
                <a:solidFill>
                  <a:srgbClr val="FF0000"/>
                </a:solidFill>
                <a:cs typeface="Consolas" pitchFamily="49" charset="0"/>
              </a:rPr>
              <a:t>) </a:t>
            </a:r>
            <a:r>
              <a:rPr lang="en-US" dirty="0">
                <a:solidFill>
                  <a:srgbClr val="FF0000"/>
                </a:solidFill>
              </a:rPr>
              <a:t>each have strictly smaller size than </a:t>
            </a:r>
            <a:r>
              <a:rPr lang="en-US" b="1" dirty="0" err="1">
                <a:solidFill>
                  <a:srgbClr val="FF0000"/>
                </a:solidFill>
                <a:latin typeface="Consolas" pitchFamily="49" charset="0"/>
                <a:cs typeface="Consolas" pitchFamily="49" charset="0"/>
              </a:rPr>
              <a:t>sexp</a:t>
            </a:r>
            <a:r>
              <a:rPr lang="en-US" dirty="0">
                <a:solidFill>
                  <a:srgbClr val="FF0000"/>
                </a:solidFill>
              </a:rPr>
              <a:t>.</a:t>
            </a:r>
          </a:p>
          <a:p>
            <a:r>
              <a:rPr lang="en-US" dirty="0"/>
              <a:t>So </a:t>
            </a:r>
            <a:r>
              <a:rPr lang="en-US" b="1" dirty="0">
                <a:latin typeface="+mj-lt"/>
                <a:cs typeface="Consolas" pitchFamily="49" charset="0"/>
              </a:rPr>
              <a:t>(size </a:t>
            </a:r>
            <a:r>
              <a:rPr lang="en-US" b="1" dirty="0" err="1">
                <a:latin typeface="+mj-lt"/>
                <a:cs typeface="Consolas" pitchFamily="49" charset="0"/>
              </a:rPr>
              <a:t>sexp</a:t>
            </a:r>
            <a:r>
              <a:rPr lang="en-US" b="1" dirty="0">
                <a:latin typeface="+mj-lt"/>
                <a:cs typeface="Consolas" pitchFamily="49" charset="0"/>
              </a:rPr>
              <a:t>) </a:t>
            </a:r>
            <a:r>
              <a:rPr lang="en-US" dirty="0"/>
              <a:t>is a halting measure for </a:t>
            </a:r>
            <a:r>
              <a:rPr lang="en-US" b="1" dirty="0">
                <a:latin typeface="Consolas" pitchFamily="49" charset="0"/>
                <a:cs typeface="Consolas" pitchFamily="49" charset="0"/>
              </a:rPr>
              <a:t>decode</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45</a:t>
            </a:fld>
            <a:endParaRPr lang="en-US"/>
          </a:p>
        </p:txBody>
      </p:sp>
      <p:sp>
        <p:nvSpPr>
          <p:cNvPr id="5" name="Rectangle 4"/>
          <p:cNvSpPr/>
          <p:nvPr/>
        </p:nvSpPr>
        <p:spPr>
          <a:xfrm>
            <a:off x="3733800" y="5273675"/>
            <a:ext cx="44958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There are many ways to define the size of an </a:t>
            </a:r>
            <a:r>
              <a:rPr lang="en-US" dirty="0" err="1">
                <a:solidFill>
                  <a:schemeClr val="tx1"/>
                </a:solidFill>
              </a:rPr>
              <a:t>Sexp</a:t>
            </a:r>
            <a:r>
              <a:rPr lang="en-US" dirty="0">
                <a:solidFill>
                  <a:schemeClr val="tx1"/>
                </a:solidFill>
              </a:rPr>
              <a:t>.  You could, for example, define it as the  total number of characters needed to print out the </a:t>
            </a:r>
            <a:r>
              <a:rPr lang="en-US" dirty="0" err="1">
                <a:solidFill>
                  <a:schemeClr val="tx1"/>
                </a:solidFill>
              </a:rPr>
              <a:t>sexp</a:t>
            </a:r>
            <a:r>
              <a:rPr lang="en-US" dirty="0">
                <a:solidFill>
                  <a:schemeClr val="tx1"/>
                </a:solidFill>
              </a:rPr>
              <a:t>.  Can you write this as a function?</a:t>
            </a:r>
          </a:p>
        </p:txBody>
      </p:sp>
    </p:spTree>
    <p:extLst>
      <p:ext uri="{BB962C8B-B14F-4D97-AF65-F5344CB8AC3E}">
        <p14:creationId xmlns:p14="http://schemas.microsoft.com/office/powerpoint/2010/main" val="3605898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reasoning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75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reasoning:</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(even-elements (rest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46</a:t>
            </a:fld>
            <a:endParaRPr lang="en-US"/>
          </a:p>
        </p:txBody>
      </p:sp>
    </p:spTree>
    <p:extLst>
      <p:ext uri="{BB962C8B-B14F-4D97-AF65-F5344CB8AC3E}">
        <p14:creationId xmlns:p14="http://schemas.microsoft.com/office/powerpoint/2010/main" val="2308579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47</a:t>
            </a:fld>
            <a:endParaRPr lang="en-US"/>
          </a:p>
        </p:txBody>
      </p:sp>
    </p:spTree>
    <p:extLst>
      <p:ext uri="{BB962C8B-B14F-4D97-AF65-F5344CB8AC3E}">
        <p14:creationId xmlns:p14="http://schemas.microsoft.com/office/powerpoint/2010/main" val="936476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examples of general recursion in 08-1-decode.rkt, 08-2-merge-sort.rkt</a:t>
            </a:r>
            <a:r>
              <a:rPr lang="en-US"/>
              <a:t>, and  08-3-fib.rkt in </a:t>
            </a:r>
            <a:r>
              <a:rPr lang="en-US" dirty="0"/>
              <a:t>the Examples folder.</a:t>
            </a:r>
          </a:p>
          <a:p>
            <a:r>
              <a:rPr lang="en-US" dirty="0"/>
              <a:t>If you have questions about this lesson, ask them on the Discussion Board</a:t>
            </a:r>
          </a:p>
          <a:p>
            <a:r>
              <a:rPr lang="en-US" dirty="0"/>
              <a:t>Do Guided Practice 8.2.</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48</a:t>
            </a:fld>
            <a:endParaRPr lang="en-US"/>
          </a:p>
        </p:txBody>
      </p:sp>
    </p:spTree>
    <p:extLst>
      <p:ext uri="{BB962C8B-B14F-4D97-AF65-F5344CB8AC3E}">
        <p14:creationId xmlns:p14="http://schemas.microsoft.com/office/powerpoint/2010/main" val="3079789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F699-B851-4E48-A2EE-EB05DF6895E3}"/>
              </a:ext>
            </a:extLst>
          </p:cNvPr>
          <p:cNvSpPr>
            <a:spLocks noGrp="1"/>
          </p:cNvSpPr>
          <p:nvPr>
            <p:ph type="title"/>
          </p:nvPr>
        </p:nvSpPr>
        <p:spPr/>
        <p:txBody>
          <a:bodyPr/>
          <a:lstStyle/>
          <a:p>
            <a:r>
              <a:rPr lang="en-US" dirty="0"/>
              <a:t>Outtakes</a:t>
            </a:r>
          </a:p>
        </p:txBody>
      </p:sp>
      <p:sp>
        <p:nvSpPr>
          <p:cNvPr id="3" name="Content Placeholder 2">
            <a:extLst>
              <a:ext uri="{FF2B5EF4-FFF2-40B4-BE49-F238E27FC236}">
                <a16:creationId xmlns:a16="http://schemas.microsoft.com/office/drawing/2014/main" id="{D3255EB9-DF3A-40D8-A24F-E637D3B69244}"/>
              </a:ext>
            </a:extLst>
          </p:cNvPr>
          <p:cNvSpPr>
            <a:spLocks noGrp="1"/>
          </p:cNvSpPr>
          <p:nvPr>
            <p:ph idx="1"/>
          </p:nvPr>
        </p:nvSpPr>
        <p:spPr/>
        <p:txBody>
          <a:bodyPr/>
          <a:lstStyle/>
          <a:p>
            <a:r>
              <a:rPr lang="en-US" dirty="0"/>
              <a:t>Old Slides Start Here</a:t>
            </a:r>
          </a:p>
        </p:txBody>
      </p:sp>
      <p:sp>
        <p:nvSpPr>
          <p:cNvPr id="4" name="Slide Number Placeholder 3">
            <a:extLst>
              <a:ext uri="{FF2B5EF4-FFF2-40B4-BE49-F238E27FC236}">
                <a16:creationId xmlns:a16="http://schemas.microsoft.com/office/drawing/2014/main" id="{752178E3-9D59-4BE9-9142-3ABBAE545154}"/>
              </a:ext>
            </a:extLst>
          </p:cNvPr>
          <p:cNvSpPr>
            <a:spLocks noGrp="1"/>
          </p:cNvSpPr>
          <p:nvPr>
            <p:ph type="sldNum" sz="quarter" idx="12"/>
          </p:nvPr>
        </p:nvSpPr>
        <p:spPr/>
        <p:txBody>
          <a:bodyPr/>
          <a:lstStyle/>
          <a:p>
            <a:fld id="{2AF3B5EA-18B6-4040-9F78-6052AF49C681}" type="slidenum">
              <a:rPr lang="en-US" smtClean="0"/>
              <a:t>49</a:t>
            </a:fld>
            <a:endParaRPr lang="en-US"/>
          </a:p>
        </p:txBody>
      </p:sp>
    </p:spTree>
    <p:extLst>
      <p:ext uri="{BB962C8B-B14F-4D97-AF65-F5344CB8AC3E}">
        <p14:creationId xmlns:p14="http://schemas.microsoft.com/office/powerpoint/2010/main" val="358781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Recursion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1033244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50</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extLst>
      <p:ext uri="{BB962C8B-B14F-4D97-AF65-F5344CB8AC3E}">
        <p14:creationId xmlns:p14="http://schemas.microsoft.com/office/powerpoint/2010/main" val="2521128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51</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extLst>
      <p:ext uri="{BB962C8B-B14F-4D97-AF65-F5344CB8AC3E}">
        <p14:creationId xmlns:p14="http://schemas.microsoft.com/office/powerpoint/2010/main" val="1127570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52</a:t>
            </a:fld>
            <a:endParaRPr lang="en-US"/>
          </a:p>
        </p:txBody>
      </p:sp>
    </p:spTree>
    <p:extLst>
      <p:ext uri="{BB962C8B-B14F-4D97-AF65-F5344CB8AC3E}">
        <p14:creationId xmlns:p14="http://schemas.microsoft.com/office/powerpoint/2010/main" val="182568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53</a:t>
            </a:fld>
            <a:endParaRPr lang="en-US"/>
          </a:p>
        </p:txBody>
      </p:sp>
    </p:spTree>
    <p:extLst>
      <p:ext uri="{BB962C8B-B14F-4D97-AF65-F5344CB8AC3E}">
        <p14:creationId xmlns:p14="http://schemas.microsoft.com/office/powerpoint/2010/main" val="1392846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54</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extLst>
      <p:ext uri="{BB962C8B-B14F-4D97-AF65-F5344CB8AC3E}">
        <p14:creationId xmlns:p14="http://schemas.microsoft.com/office/powerpoint/2010/main" val="1709075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55</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extLst>
      <p:ext uri="{BB962C8B-B14F-4D97-AF65-F5344CB8AC3E}">
        <p14:creationId xmlns:p14="http://schemas.microsoft.com/office/powerpoint/2010/main" val="510848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56</a:t>
            </a:fld>
            <a:endParaRPr lang="en-US"/>
          </a:p>
        </p:txBody>
      </p:sp>
    </p:spTree>
    <p:extLst>
      <p:ext uri="{BB962C8B-B14F-4D97-AF65-F5344CB8AC3E}">
        <p14:creationId xmlns:p14="http://schemas.microsoft.com/office/powerpoint/2010/main" val="2960090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57</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extLst>
      <p:ext uri="{BB962C8B-B14F-4D97-AF65-F5344CB8AC3E}">
        <p14:creationId xmlns:p14="http://schemas.microsoft.com/office/powerpoint/2010/main" val="3870156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58</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extLst>
      <p:ext uri="{BB962C8B-B14F-4D97-AF65-F5344CB8AC3E}">
        <p14:creationId xmlns:p14="http://schemas.microsoft.com/office/powerpoint/2010/main" val="2225535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59</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extLst>
      <p:ext uri="{BB962C8B-B14F-4D97-AF65-F5344CB8AC3E}">
        <p14:creationId xmlns:p14="http://schemas.microsoft.com/office/powerpoint/2010/main" val="45245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But that’s not the only way to use recursion.</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1890707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a:t>
            </a:r>
          </a:p>
          <a:p>
            <a:pPr>
              <a:buNone/>
            </a:pPr>
            <a:r>
              <a:rPr lang="en-US" b="1" dirty="0">
                <a:latin typeface="Consolas" pitchFamily="49" charset="0"/>
                <a:cs typeface="Consolas" pitchFamily="49" charset="0"/>
              </a:rPr>
              <a:t>       ;;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60</a:t>
            </a:fld>
            <a:endParaRPr lang="en-US"/>
          </a:p>
        </p:txBody>
      </p:sp>
    </p:spTree>
    <p:extLst>
      <p:ext uri="{BB962C8B-B14F-4D97-AF65-F5344CB8AC3E}">
        <p14:creationId xmlns:p14="http://schemas.microsoft.com/office/powerpoint/2010/main" val="2893092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61</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extLst>
      <p:ext uri="{BB962C8B-B14F-4D97-AF65-F5344CB8AC3E}">
        <p14:creationId xmlns:p14="http://schemas.microsoft.com/office/powerpoint/2010/main" val="25669079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more like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62</a:t>
            </a:fld>
            <a:endParaRPr lang="en-US"/>
          </a:p>
        </p:txBody>
      </p:sp>
    </p:spTree>
    <p:extLst>
      <p:ext uri="{BB962C8B-B14F-4D97-AF65-F5344CB8AC3E}">
        <p14:creationId xmlns:p14="http://schemas.microsoft.com/office/powerpoint/2010/main" val="37503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63</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7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42655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merge 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229445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53C54-4E21-4092-8A08-954F18B2A648}"/>
              </a:ext>
            </a:extLst>
          </p:cNvPr>
          <p:cNvSpPr>
            <a:spLocks noGrp="1"/>
          </p:cNvSpPr>
          <p:nvPr>
            <p:ph type="title"/>
          </p:nvPr>
        </p:nvSpPr>
        <p:spPr/>
        <p:txBody>
          <a:bodyPr/>
          <a:lstStyle/>
          <a:p>
            <a:r>
              <a:rPr lang="en-US" dirty="0"/>
              <a:t>But first, a data definition</a:t>
            </a:r>
          </a:p>
        </p:txBody>
      </p:sp>
      <p:sp>
        <p:nvSpPr>
          <p:cNvPr id="6" name="Content Placeholder 5">
            <a:extLst>
              <a:ext uri="{FF2B5EF4-FFF2-40B4-BE49-F238E27FC236}">
                <a16:creationId xmlns:a16="http://schemas.microsoft.com/office/drawing/2014/main" id="{2B3C64A8-DE29-4DBE-A43F-DDC4FE80E35C}"/>
              </a:ext>
            </a:extLst>
          </p:cNvPr>
          <p:cNvSpPr>
            <a:spLocks noGrp="1"/>
          </p:cNvSpPr>
          <p:nvPr>
            <p:ph idx="1"/>
          </p:nvPr>
        </p:nvSpPr>
        <p:spPr/>
        <p:txBody>
          <a:bodyPr/>
          <a:lstStyle/>
          <a:p>
            <a:r>
              <a:rPr lang="en-US" dirty="0"/>
              <a:t>;; A </a:t>
            </a:r>
            <a:r>
              <a:rPr lang="en-US" dirty="0" err="1"/>
              <a:t>SortedList</a:t>
            </a:r>
            <a:r>
              <a:rPr lang="en-US" dirty="0"/>
              <a:t> is a list of Reals, </a:t>
            </a:r>
          </a:p>
          <a:p>
            <a:r>
              <a:rPr lang="en-US" dirty="0"/>
              <a:t>;;  sorted by &lt;.  Duplicates are</a:t>
            </a:r>
          </a:p>
          <a:p>
            <a:r>
              <a:rPr lang="en-US" dirty="0"/>
              <a:t>;;  allowed.</a:t>
            </a:r>
          </a:p>
        </p:txBody>
      </p:sp>
      <p:sp>
        <p:nvSpPr>
          <p:cNvPr id="4" name="Slide Number Placeholder 3">
            <a:extLst>
              <a:ext uri="{FF2B5EF4-FFF2-40B4-BE49-F238E27FC236}">
                <a16:creationId xmlns:a16="http://schemas.microsoft.com/office/drawing/2014/main" id="{D7A2943D-8181-487C-BD5F-D58BB648BF56}"/>
              </a:ext>
            </a:extLst>
          </p:cNvPr>
          <p:cNvSpPr>
            <a:spLocks noGrp="1"/>
          </p:cNvSpPr>
          <p:nvPr>
            <p:ph type="sldNum" sz="quarter" idx="12"/>
          </p:nvPr>
        </p:nvSpPr>
        <p:spPr/>
        <p:txBody>
          <a:bodyPr/>
          <a:lstStyle/>
          <a:p>
            <a:fld id="{2AF3B5EA-18B6-4040-9F78-6052AF49C681}" type="slidenum">
              <a:rPr lang="en-US" smtClean="0"/>
              <a:t>9</a:t>
            </a:fld>
            <a:endParaRPr lang="en-US"/>
          </a:p>
        </p:txBody>
      </p:sp>
      <p:sp>
        <p:nvSpPr>
          <p:cNvPr id="7" name="TextBox 6">
            <a:extLst>
              <a:ext uri="{FF2B5EF4-FFF2-40B4-BE49-F238E27FC236}">
                <a16:creationId xmlns:a16="http://schemas.microsoft.com/office/drawing/2014/main" id="{16DB81E3-64D0-4039-93BB-7EA858456B36}"/>
              </a:ext>
            </a:extLst>
          </p:cNvPr>
          <p:cNvSpPr txBox="1"/>
          <p:nvPr/>
        </p:nvSpPr>
        <p:spPr>
          <a:xfrm>
            <a:off x="5334000" y="4419600"/>
            <a:ext cx="2438400" cy="87958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Just following the Recipe….</a:t>
            </a:r>
          </a:p>
        </p:txBody>
      </p:sp>
    </p:spTree>
    <p:extLst>
      <p:ext uri="{BB962C8B-B14F-4D97-AF65-F5344CB8AC3E}">
        <p14:creationId xmlns:p14="http://schemas.microsoft.com/office/powerpoint/2010/main" val="2834416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4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17711</TotalTime>
  <Words>4709</Words>
  <Application>Microsoft Office PowerPoint</Application>
  <PresentationFormat>On-screen Show (4:3)</PresentationFormat>
  <Paragraphs>573</Paragraphs>
  <Slides>63</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Arial</vt:lpstr>
      <vt:lpstr>Calibri</vt:lpstr>
      <vt:lpstr>Cambria Math</vt:lpstr>
      <vt:lpstr>CMMI10</vt:lpstr>
      <vt:lpstr>CMR10</vt:lpstr>
      <vt:lpstr>CMSY10ORIG</vt:lpstr>
      <vt:lpstr>Consolas</vt:lpstr>
      <vt:lpstr>Courier New</vt:lpstr>
      <vt:lpstr>Helvetica Neue</vt:lpstr>
      <vt:lpstr>1_Office Theme</vt:lpstr>
      <vt:lpstr>General Recursion</vt:lpstr>
      <vt:lpstr>Module Introduction (1)</vt:lpstr>
      <vt:lpstr>Module Introduction (2)</vt:lpstr>
      <vt:lpstr>Module 08</vt:lpstr>
      <vt:lpstr>General Recursion</vt:lpstr>
      <vt:lpstr>Structural Recursion</vt:lpstr>
      <vt:lpstr>Divide-and-Conquer  (General Recursion)</vt:lpstr>
      <vt:lpstr>An example: merge sort</vt:lpstr>
      <vt:lpstr>But first, a data definition</vt:lpstr>
      <vt:lpstr>merge</vt:lpstr>
      <vt:lpstr>Why does this function halt?</vt:lpstr>
      <vt:lpstr>Why does this function halt? (2)</vt:lpstr>
      <vt:lpstr>Halting Measure (1)</vt:lpstr>
      <vt:lpstr>Halting Measure (2)</vt:lpstr>
      <vt:lpstr>Possible halting measures</vt:lpstr>
      <vt:lpstr>So for merge, we write:</vt:lpstr>
      <vt:lpstr>Checking the halting measure for merge</vt:lpstr>
      <vt:lpstr>merge-sort</vt:lpstr>
      <vt:lpstr>This is really different</vt:lpstr>
      <vt:lpstr>Is (even-elements lst) really always shorter than lst ?</vt:lpstr>
      <vt:lpstr>Examples for even-elements and odd-elements</vt:lpstr>
      <vt:lpstr>When is (even-elements lst) shorter than lst?</vt:lpstr>
      <vt:lpstr>Halting measure for merge-sort</vt:lpstr>
      <vt:lpstr>Running time for merge sort</vt:lpstr>
      <vt:lpstr>A Numeric Example</vt:lpstr>
      <vt:lpstr>A Numeric Example (2)</vt:lpstr>
      <vt:lpstr>Halting measure for fib</vt:lpstr>
      <vt:lpstr>What about (fib -1)?</vt:lpstr>
      <vt:lpstr>What does this tell us?</vt:lpstr>
      <vt:lpstr>Documenting non-termination</vt:lpstr>
      <vt:lpstr>What do I need to deliver?</vt:lpstr>
      <vt:lpstr>Wait, isn’t that a lot of work?</vt:lpstr>
      <vt:lpstr>Most of the time, identifying the halting measure is easy</vt:lpstr>
      <vt:lpstr>Structural Recursion vs. General Recursion</vt:lpstr>
      <vt:lpstr>How to write down the design strategy</vt:lpstr>
      <vt:lpstr>What do I need to deliver?</vt:lpstr>
      <vt:lpstr>Lesson Summary</vt:lpstr>
      <vt:lpstr>Next Steps</vt:lpstr>
      <vt:lpstr>Halting Measures and Termination Reasoning</vt:lpstr>
      <vt:lpstr>General Recursion is more powerful than structural decomposition</vt:lpstr>
      <vt:lpstr>Halting Measure (1)</vt:lpstr>
      <vt:lpstr>Halting Measure (2)</vt:lpstr>
      <vt:lpstr>Possible halting measures</vt:lpstr>
      <vt:lpstr>Termination Reasoning</vt:lpstr>
      <vt:lpstr>Halting Measure for decode</vt:lpstr>
      <vt:lpstr>Termination reasoning for merge-sort</vt:lpstr>
      <vt:lpstr>Termination Reasoning for merge</vt:lpstr>
      <vt:lpstr>Next Steps</vt:lpstr>
      <vt:lpstr>Outtakes</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Let's see if our code matches this description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194</cp:revision>
  <dcterms:created xsi:type="dcterms:W3CDTF">2010-06-24T16:22:15Z</dcterms:created>
  <dcterms:modified xsi:type="dcterms:W3CDTF">2017-10-12T22:27:22Z</dcterms:modified>
</cp:coreProperties>
</file>