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5"/>
  </p:notesMasterIdLst>
  <p:sldIdLst>
    <p:sldId id="257" r:id="rId2"/>
    <p:sldId id="258" r:id="rId3"/>
    <p:sldId id="259" r:id="rId4"/>
    <p:sldId id="362" r:id="rId5"/>
    <p:sldId id="365" r:id="rId6"/>
    <p:sldId id="367" r:id="rId7"/>
    <p:sldId id="364" r:id="rId8"/>
    <p:sldId id="368" r:id="rId9"/>
    <p:sldId id="370" r:id="rId10"/>
    <p:sldId id="363" r:id="rId11"/>
    <p:sldId id="371" r:id="rId12"/>
    <p:sldId id="372" r:id="rId13"/>
    <p:sldId id="373" r:id="rId14"/>
    <p:sldId id="374" r:id="rId15"/>
    <p:sldId id="375" r:id="rId16"/>
    <p:sldId id="390" r:id="rId17"/>
    <p:sldId id="376" r:id="rId18"/>
    <p:sldId id="377" r:id="rId19"/>
    <p:sldId id="378" r:id="rId20"/>
    <p:sldId id="379" r:id="rId21"/>
    <p:sldId id="380" r:id="rId22"/>
    <p:sldId id="391" r:id="rId23"/>
    <p:sldId id="392" r:id="rId24"/>
    <p:sldId id="393" r:id="rId25"/>
    <p:sldId id="394" r:id="rId26"/>
    <p:sldId id="395" r:id="rId27"/>
    <p:sldId id="397" r:id="rId28"/>
    <p:sldId id="382" r:id="rId29"/>
    <p:sldId id="383" r:id="rId30"/>
    <p:sldId id="384" r:id="rId31"/>
    <p:sldId id="398" r:id="rId32"/>
    <p:sldId id="399" r:id="rId33"/>
    <p:sldId id="400" r:id="rId34"/>
    <p:sldId id="401" r:id="rId35"/>
    <p:sldId id="402" r:id="rId36"/>
    <p:sldId id="403" r:id="rId37"/>
    <p:sldId id="388" r:id="rId38"/>
    <p:sldId id="389" r:id="rId39"/>
    <p:sldId id="386" r:id="rId40"/>
    <p:sldId id="311" r:id="rId41"/>
    <p:sldId id="263" r:id="rId42"/>
    <p:sldId id="264" r:id="rId43"/>
    <p:sldId id="272" r:id="rId44"/>
    <p:sldId id="273" r:id="rId45"/>
    <p:sldId id="274" r:id="rId46"/>
    <p:sldId id="268" r:id="rId47"/>
    <p:sldId id="271" r:id="rId48"/>
    <p:sldId id="312" r:id="rId49"/>
    <p:sldId id="313" r:id="rId50"/>
    <p:sldId id="314" r:id="rId51"/>
    <p:sldId id="315" r:id="rId52"/>
    <p:sldId id="318" r:id="rId53"/>
    <p:sldId id="319" r:id="rId54"/>
    <p:sldId id="320" r:id="rId55"/>
    <p:sldId id="317" r:id="rId56"/>
    <p:sldId id="326" r:id="rId57"/>
    <p:sldId id="328" r:id="rId58"/>
    <p:sldId id="330" r:id="rId59"/>
    <p:sldId id="331" r:id="rId60"/>
    <p:sldId id="339" r:id="rId61"/>
    <p:sldId id="340" r:id="rId62"/>
    <p:sldId id="341" r:id="rId63"/>
    <p:sldId id="342" r:id="rId64"/>
    <p:sldId id="343" r:id="rId65"/>
    <p:sldId id="344" r:id="rId66"/>
    <p:sldId id="369"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Lst>
  <p:sldSz cx="9144000" cy="6858000" type="screen4x3"/>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65"/>
            <p14:sldId id="367"/>
            <p14:sldId id="364"/>
            <p14:sldId id="368"/>
            <p14:sldId id="370"/>
            <p14:sldId id="363"/>
            <p14:sldId id="371"/>
            <p14:sldId id="372"/>
            <p14:sldId id="373"/>
            <p14:sldId id="374"/>
          </p14:sldIdLst>
        </p14:section>
        <p14:section name="Untitled Section" id="{242B5651-5E06-4F73-918B-9F844BCE06CE}">
          <p14:sldIdLst>
            <p14:sldId id="375"/>
            <p14:sldId id="390"/>
            <p14:sldId id="376"/>
            <p14:sldId id="377"/>
            <p14:sldId id="378"/>
            <p14:sldId id="379"/>
            <p14:sldId id="380"/>
            <p14:sldId id="391"/>
            <p14:sldId id="392"/>
            <p14:sldId id="393"/>
            <p14:sldId id="394"/>
            <p14:sldId id="395"/>
            <p14:sldId id="397"/>
            <p14:sldId id="382"/>
            <p14:sldId id="383"/>
            <p14:sldId id="384"/>
            <p14:sldId id="398"/>
            <p14:sldId id="399"/>
            <p14:sldId id="400"/>
            <p14:sldId id="401"/>
            <p14:sldId id="402"/>
            <p14:sldId id="403"/>
            <p14:sldId id="388"/>
            <p14:sldId id="389"/>
          </p14:sldIdLst>
        </p14:section>
        <p14:section name="Untitled Section" id="{F6D8DB7E-1023-44A1-8D69-E7D04D4D2ED4}">
          <p14:sldIdLst>
            <p14:sldId id="386"/>
            <p14:sldId id="311"/>
            <p14:sldId id="263"/>
            <p14:sldId id="264"/>
            <p14:sldId id="272"/>
            <p14:sldId id="273"/>
            <p14:sldId id="274"/>
            <p14:sldId id="268"/>
            <p14:sldId id="271"/>
            <p14:sldId id="312"/>
            <p14:sldId id="313"/>
            <p14:sldId id="314"/>
            <p14:sldId id="315"/>
            <p14:sldId id="318"/>
            <p14:sldId id="319"/>
            <p14:sldId id="320"/>
            <p14:sldId id="317"/>
            <p14:sldId id="326"/>
            <p14:sldId id="328"/>
          </p14:sldIdLst>
        </p14:section>
        <p14:section name="Untitled Section" id="{541002D8-6B93-478C-A7D2-94B4B9547C20}">
          <p14:sldIdLst>
            <p14:sldId id="330"/>
            <p14:sldId id="331"/>
            <p14:sldId id="339"/>
            <p14:sldId id="340"/>
            <p14:sldId id="341"/>
            <p14:sldId id="342"/>
            <p14:sldId id="343"/>
            <p14:sldId id="344"/>
            <p14:sldId id="369"/>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663" autoAdjust="0"/>
    <p:restoredTop sz="94660"/>
  </p:normalViewPr>
  <p:slideViewPr>
    <p:cSldViewPr showGuides="1">
      <p:cViewPr varScale="1">
        <p:scale>
          <a:sx n="62" d="100"/>
          <a:sy n="62" d="100"/>
        </p:scale>
        <p:origin x="975" y="33"/>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67</a:t>
            </a:fld>
            <a:endParaRPr lang="en-US"/>
          </a:p>
        </p:txBody>
      </p:sp>
    </p:spTree>
    <p:extLst>
      <p:ext uri="{BB962C8B-B14F-4D97-AF65-F5344CB8AC3E}">
        <p14:creationId xmlns:p14="http://schemas.microsoft.com/office/powerpoint/2010/main" val="1825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70</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81</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15</a:t>
            </a:fld>
            <a:endParaRPr lang="en-US"/>
          </a:p>
        </p:txBody>
      </p:sp>
    </p:spTree>
    <p:extLst>
      <p:ext uri="{BB962C8B-B14F-4D97-AF65-F5344CB8AC3E}">
        <p14:creationId xmlns:p14="http://schemas.microsoft.com/office/powerpoint/2010/main" val="207958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19</a:t>
            </a:fld>
            <a:endParaRPr lang="en-US"/>
          </a:p>
        </p:txBody>
      </p:sp>
    </p:spTree>
    <p:extLst>
      <p:ext uri="{BB962C8B-B14F-4D97-AF65-F5344CB8AC3E}">
        <p14:creationId xmlns:p14="http://schemas.microsoft.com/office/powerpoint/2010/main" val="1480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872C-8A4C-45D2-AF62-240BF2DAD4C3}" type="slidenum">
              <a:rPr lang="en-US" smtClean="0"/>
              <a:t>40</a:t>
            </a:fld>
            <a:endParaRPr lang="en-US"/>
          </a:p>
        </p:txBody>
      </p:sp>
    </p:spTree>
    <p:extLst>
      <p:ext uri="{BB962C8B-B14F-4D97-AF65-F5344CB8AC3E}">
        <p14:creationId xmlns:p14="http://schemas.microsoft.com/office/powerpoint/2010/main" val="335069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50</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58</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61</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62</a:t>
            </a:fld>
            <a:endParaRPr lang="en-US"/>
          </a:p>
        </p:txBody>
      </p:sp>
    </p:spTree>
    <p:extLst>
      <p:ext uri="{BB962C8B-B14F-4D97-AF65-F5344CB8AC3E}">
        <p14:creationId xmlns:p14="http://schemas.microsoft.com/office/powerpoint/2010/main" val="401441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63</a:t>
            </a:fld>
            <a:endParaRPr lang="en-US"/>
          </a:p>
        </p:txBody>
      </p:sp>
    </p:spTree>
    <p:extLst>
      <p:ext uri="{BB962C8B-B14F-4D97-AF65-F5344CB8AC3E}">
        <p14:creationId xmlns:p14="http://schemas.microsoft.com/office/powerpoint/2010/main" val="271720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Responsibilities</a:t>
            </a:r>
          </a:p>
        </p:txBody>
      </p:sp>
      <p:sp>
        <p:nvSpPr>
          <p:cNvPr id="3" name="Content Placeholder 2"/>
          <p:cNvSpPr>
            <a:spLocks noGrp="1"/>
          </p:cNvSpPr>
          <p:nvPr>
            <p:ph idx="1"/>
          </p:nvPr>
        </p:nvSpPr>
        <p:spPr/>
        <p:txBody>
          <a:bodyPr>
            <a:normAutofit fontScale="92500"/>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  </a:t>
            </a:r>
          </a:p>
          <a:p>
            <a:r>
              <a:rPr lang="en-US" dirty="0"/>
              <a:t>The function does not need to check that the invariant is true– indeed, often that is impossible.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10</a:t>
            </a:fld>
            <a:endParaRPr lang="en-US"/>
          </a:p>
        </p:txBody>
      </p:sp>
    </p:spTree>
    <p:extLst>
      <p:ext uri="{BB962C8B-B14F-4D97-AF65-F5344CB8AC3E}">
        <p14:creationId xmlns:p14="http://schemas.microsoft.com/office/powerpoint/2010/main" val="3096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183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ball-bounce-motion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5" name="Rectangle 4"/>
          <p:cNvSpPr/>
          <p:nvPr/>
        </p:nvSpPr>
        <p:spPr>
          <a:xfrm>
            <a:off x="685800" y="5543396"/>
            <a:ext cx="38100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Invariants can help us keep track of our assumptions </a:t>
            </a:r>
          </a:p>
        </p:txBody>
      </p:sp>
      <p:sp>
        <p:nvSpPr>
          <p:cNvPr id="3" name="Content Placeholder 2"/>
          <p:cNvSpPr>
            <a:spLocks noGrp="1"/>
          </p:cNvSpPr>
          <p:nvPr>
            <p:ph idx="1"/>
          </p:nvPr>
        </p:nvSpPr>
        <p:spPr>
          <a:xfrm>
            <a:off x="2667000" y="1610565"/>
            <a:ext cx="8229600" cy="4525963"/>
          </a:xfrm>
        </p:spPr>
        <p:txBody>
          <a:bodyPr>
            <a:normAutofit/>
          </a:bodyPr>
          <a:lstStyle/>
          <a:p>
            <a:r>
              <a:rPr lang="en-US" sz="2400" dirty="0"/>
              <a:t>;; ball-after-tick : Ball -&gt; Ball</a:t>
            </a:r>
          </a:p>
          <a:p>
            <a:r>
              <a:rPr lang="en-US" sz="2400" dirty="0"/>
              <a:t>;; GIVEN: the state of a ball</a:t>
            </a:r>
          </a:p>
          <a:p>
            <a:r>
              <a:rPr lang="en-US" sz="2400" dirty="0"/>
              <a:t>;; RETURNS: the state of the ball</a:t>
            </a:r>
          </a:p>
          <a:p>
            <a:r>
              <a:rPr lang="en-US" sz="2400" dirty="0"/>
              <a:t>;; after the next tick</a:t>
            </a:r>
          </a:p>
          <a:p>
            <a:r>
              <a:rPr lang="en-US" sz="2400" dirty="0"/>
              <a:t>(define (ball-after-tick b)</a:t>
            </a:r>
          </a:p>
          <a:p>
            <a:r>
              <a:rPr lang="en-US" sz="2400" dirty="0"/>
              <a:t>  (if (ball-would-hit-wall? b)</a:t>
            </a:r>
          </a:p>
          <a:p>
            <a:r>
              <a:rPr lang="en-US" sz="2400" dirty="0"/>
              <a:t>      (ball-after-bounce b)</a:t>
            </a:r>
          </a:p>
          <a:p>
            <a:r>
              <a:rPr lang="en-US" sz="2400" dirty="0"/>
              <a:t>      (ball-normal-motion b)))</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dirty="0"/>
          </a:p>
        </p:txBody>
      </p:sp>
      <p:sp>
        <p:nvSpPr>
          <p:cNvPr id="5" name="TextBox 4"/>
          <p:cNvSpPr txBox="1"/>
          <p:nvPr/>
        </p:nvSpPr>
        <p:spPr>
          <a:xfrm>
            <a:off x="457200" y="1616328"/>
            <a:ext cx="1924850" cy="2308324"/>
          </a:xfrm>
          <a:prstGeom prst="rect">
            <a:avLst/>
          </a:prstGeom>
          <a:solidFill>
            <a:schemeClr val="accent1">
              <a:lumMod val="20000"/>
              <a:lumOff val="80000"/>
            </a:schemeClr>
          </a:solidFill>
        </p:spPr>
        <p:txBody>
          <a:bodyPr wrap="square" rtlCol="0">
            <a:spAutoFit/>
          </a:bodyPr>
          <a:lstStyle/>
          <a:p>
            <a:r>
              <a:rPr lang="en-US" sz="2400" dirty="0"/>
              <a:t>Consider our ball again.  We might write something like this:</a:t>
            </a:r>
          </a:p>
        </p:txBody>
      </p:sp>
    </p:spTree>
    <p:extLst>
      <p:ext uri="{BB962C8B-B14F-4D97-AF65-F5344CB8AC3E}">
        <p14:creationId xmlns:p14="http://schemas.microsoft.com/office/powerpoint/2010/main" val="61510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statements for our helper functions</a:t>
            </a:r>
          </a:p>
        </p:txBody>
      </p:sp>
      <p:sp>
        <p:nvSpPr>
          <p:cNvPr id="3" name="Content Placeholder 2"/>
          <p:cNvSpPr>
            <a:spLocks noGrp="1"/>
          </p:cNvSpPr>
          <p:nvPr>
            <p:ph idx="1"/>
          </p:nvPr>
        </p:nvSpPr>
        <p:spPr/>
        <p:txBody>
          <a:bodyPr>
            <a:noAutofit/>
          </a:bodyPr>
          <a:lstStyle/>
          <a:p>
            <a:r>
              <a:rPr lang="en-US" sz="1600" dirty="0"/>
              <a:t>;; ball-would-hit-wall? : Ball -&gt; Boolean</a:t>
            </a:r>
          </a:p>
          <a:p>
            <a:r>
              <a:rPr lang="en-US" sz="1600" dirty="0"/>
              <a:t>;; GIVEN: the state of a Ball</a:t>
            </a:r>
          </a:p>
          <a:p>
            <a:r>
              <a:rPr lang="en-US" sz="1600" dirty="0"/>
              <a:t>;; RETURNS: true </a:t>
            </a:r>
            <a:r>
              <a:rPr lang="en-US" sz="1600" dirty="0" err="1"/>
              <a:t>iff</a:t>
            </a:r>
            <a:r>
              <a:rPr lang="en-US" sz="1600" dirty="0"/>
              <a:t> the ball, in its normal motion, would hit the</a:t>
            </a:r>
          </a:p>
          <a:p>
            <a:r>
              <a:rPr lang="en-US" sz="1600" dirty="0"/>
              <a:t>;; wall on the next tick</a:t>
            </a:r>
          </a:p>
          <a:p>
            <a:endParaRPr lang="en-US" sz="1600" dirty="0"/>
          </a:p>
          <a:p>
            <a:r>
              <a:rPr lang="en-US" sz="1600" dirty="0"/>
              <a:t>;; ball-after-bounce : Ball -&gt; Ball</a:t>
            </a:r>
          </a:p>
          <a:p>
            <a:r>
              <a:rPr lang="en-US" sz="1600" dirty="0"/>
              <a:t>;; GIVEN: the state of a Ball</a:t>
            </a:r>
          </a:p>
          <a:p>
            <a:r>
              <a:rPr lang="en-US" sz="1600" dirty="0">
                <a:solidFill>
                  <a:srgbClr val="FF0000"/>
                </a:solidFill>
              </a:rPr>
              <a:t>;; WHERE: the ball, in its normal motion, would hit the wall on the</a:t>
            </a:r>
          </a:p>
          <a:p>
            <a:r>
              <a:rPr lang="en-US" sz="1600" dirty="0">
                <a:solidFill>
                  <a:srgbClr val="FF0000"/>
                </a:solidFill>
              </a:rPr>
              <a:t>;; next tick</a:t>
            </a:r>
          </a:p>
          <a:p>
            <a:r>
              <a:rPr lang="en-US" sz="1600" dirty="0"/>
              <a:t>;; RETURNS: the state of the ball after the next tick</a:t>
            </a:r>
          </a:p>
          <a:p>
            <a:endParaRPr lang="en-US" sz="1600" dirty="0"/>
          </a:p>
          <a:p>
            <a:r>
              <a:rPr lang="en-US" sz="1600" dirty="0"/>
              <a:t>;; ball-normal-motion : Ball -&gt; Ball</a:t>
            </a:r>
          </a:p>
          <a:p>
            <a:r>
              <a:rPr lang="en-US" sz="1600" dirty="0"/>
              <a:t>;; GIVEN: the state of a Ball</a:t>
            </a:r>
          </a:p>
          <a:p>
            <a:r>
              <a:rPr lang="en-US" sz="1600" dirty="0">
                <a:solidFill>
                  <a:srgbClr val="FF0000"/>
                </a:solidFill>
              </a:rPr>
              <a:t>;; WHERE: the ball, in its normal motion, would </a:t>
            </a:r>
            <a:r>
              <a:rPr lang="en-US" sz="1600" i="1" dirty="0">
                <a:solidFill>
                  <a:srgbClr val="FF0000"/>
                </a:solidFill>
              </a:rPr>
              <a:t>not</a:t>
            </a:r>
            <a:r>
              <a:rPr lang="en-US" sz="1600" dirty="0">
                <a:solidFill>
                  <a:srgbClr val="FF0000"/>
                </a:solidFill>
              </a:rPr>
              <a:t> hit the wall on the</a:t>
            </a:r>
          </a:p>
          <a:p>
            <a:r>
              <a:rPr lang="en-US" sz="1600" dirty="0">
                <a:solidFill>
                  <a:srgbClr val="FF0000"/>
                </a:solidFill>
              </a:rPr>
              <a:t>;; next tick</a:t>
            </a:r>
          </a:p>
          <a:p>
            <a:r>
              <a:rPr lang="en-US" sz="1600" dirty="0"/>
              <a:t>;; RETURNS: the state of the ball after the next tick</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dirty="0"/>
          </a:p>
        </p:txBody>
      </p:sp>
      <p:grpSp>
        <p:nvGrpSpPr>
          <p:cNvPr id="8" name="Group 7"/>
          <p:cNvGrpSpPr/>
          <p:nvPr/>
        </p:nvGrpSpPr>
        <p:grpSpPr>
          <a:xfrm>
            <a:off x="4343400" y="2590800"/>
            <a:ext cx="4191000" cy="1066800"/>
            <a:chOff x="4343400" y="2590800"/>
            <a:chExt cx="4191000" cy="1066800"/>
          </a:xfrm>
        </p:grpSpPr>
        <p:sp>
          <p:nvSpPr>
            <p:cNvPr id="5" name="TextBox 4"/>
            <p:cNvSpPr txBox="1"/>
            <p:nvPr/>
          </p:nvSpPr>
          <p:spPr>
            <a:xfrm>
              <a:off x="5029200" y="2590800"/>
              <a:ext cx="3505200" cy="923330"/>
            </a:xfrm>
            <a:prstGeom prst="rect">
              <a:avLst/>
            </a:prstGeom>
            <a:solidFill>
              <a:schemeClr val="accent1">
                <a:lumMod val="20000"/>
                <a:lumOff val="80000"/>
              </a:schemeClr>
            </a:solidFill>
          </p:spPr>
          <p:txBody>
            <a:bodyPr wrap="square" rtlCol="0">
              <a:spAutoFit/>
            </a:bodyPr>
            <a:lstStyle/>
            <a:p>
              <a:r>
                <a:rPr lang="en-US" dirty="0"/>
                <a:t>The invariant documents the fact that </a:t>
              </a:r>
              <a:r>
                <a:rPr lang="en-US" b="1" dirty="0"/>
                <a:t>ball-after-bounce</a:t>
              </a:r>
              <a:r>
                <a:rPr lang="en-US" dirty="0"/>
                <a:t> is only called if </a:t>
              </a:r>
              <a:r>
                <a:rPr lang="en-US" b="1" dirty="0"/>
                <a:t>ball-would-hit-wall</a:t>
              </a:r>
              <a:r>
                <a:rPr lang="en-US" dirty="0"/>
                <a:t>? returns </a:t>
              </a:r>
              <a:r>
                <a:rPr lang="en-US" b="1" dirty="0"/>
                <a:t>true</a:t>
              </a:r>
              <a:r>
                <a:rPr lang="en-US" dirty="0"/>
                <a:t>.  </a:t>
              </a:r>
            </a:p>
          </p:txBody>
        </p:sp>
        <p:cxnSp>
          <p:nvCxnSpPr>
            <p:cNvPr id="7" name="Straight Arrow Connector 6"/>
            <p:cNvCxnSpPr>
              <a:stCxn id="5" idx="1"/>
            </p:cNvCxnSpPr>
            <p:nvPr/>
          </p:nvCxnSpPr>
          <p:spPr>
            <a:xfrm flipH="1">
              <a:off x="4343400" y="3052465"/>
              <a:ext cx="68580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71467" y="4504730"/>
            <a:ext cx="4672534" cy="923330"/>
            <a:chOff x="4355711" y="2737049"/>
            <a:chExt cx="4178688" cy="923330"/>
          </a:xfrm>
        </p:grpSpPr>
        <p:sp>
          <p:nvSpPr>
            <p:cNvPr id="11" name="TextBox 10"/>
            <p:cNvSpPr txBox="1"/>
            <p:nvPr/>
          </p:nvSpPr>
          <p:spPr>
            <a:xfrm>
              <a:off x="4764589" y="2737049"/>
              <a:ext cx="3769810" cy="923330"/>
            </a:xfrm>
            <a:prstGeom prst="rect">
              <a:avLst/>
            </a:prstGeom>
            <a:solidFill>
              <a:schemeClr val="accent1">
                <a:lumMod val="20000"/>
                <a:lumOff val="80000"/>
              </a:schemeClr>
            </a:solidFill>
          </p:spPr>
          <p:txBody>
            <a:bodyPr wrap="square" rtlCol="0">
              <a:spAutoFit/>
            </a:bodyPr>
            <a:lstStyle/>
            <a:p>
              <a:r>
                <a:rPr lang="en-US" dirty="0"/>
                <a:t>Similarly, the invariant documents the fact that </a:t>
              </a:r>
              <a:r>
                <a:rPr lang="en-US" b="1" dirty="0"/>
                <a:t>ball-normal-motion </a:t>
              </a:r>
              <a:r>
                <a:rPr lang="en-US" dirty="0"/>
                <a:t>is only called if </a:t>
              </a:r>
              <a:r>
                <a:rPr lang="en-US" b="1" dirty="0"/>
                <a:t>ball-would-hit-wall</a:t>
              </a:r>
              <a:r>
                <a:rPr lang="en-US" dirty="0"/>
                <a:t>? returns </a:t>
              </a:r>
              <a:r>
                <a:rPr lang="en-US" b="1" dirty="0"/>
                <a:t>false.</a:t>
              </a:r>
              <a:r>
                <a:rPr lang="en-US" dirty="0"/>
                <a:t>  </a:t>
              </a:r>
            </a:p>
          </p:txBody>
        </p:sp>
        <p:cxnSp>
          <p:nvCxnSpPr>
            <p:cNvPr id="12" name="Straight Arrow Connector 11"/>
            <p:cNvCxnSpPr>
              <a:stCxn id="11" idx="1"/>
            </p:cNvCxnSpPr>
            <p:nvPr/>
          </p:nvCxnSpPr>
          <p:spPr>
            <a:xfrm flipH="1">
              <a:off x="4355711" y="3198714"/>
              <a:ext cx="408878"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33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Invariants and Context Variables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15</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19398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EE91-4E38-4251-9890-CF0812E3CDB5}"/>
              </a:ext>
            </a:extLst>
          </p:cNvPr>
          <p:cNvSpPr>
            <a:spLocks noGrp="1"/>
          </p:cNvSpPr>
          <p:nvPr>
            <p:ph type="title"/>
          </p:nvPr>
        </p:nvSpPr>
        <p:spPr/>
        <p:txBody>
          <a:bodyPr>
            <a:normAutofit fontScale="90000"/>
          </a:bodyPr>
          <a:lstStyle/>
          <a:p>
            <a:r>
              <a:rPr lang="en-US" dirty="0"/>
              <a:t>Expressing more interesting invariants</a:t>
            </a:r>
          </a:p>
        </p:txBody>
      </p:sp>
      <p:sp>
        <p:nvSpPr>
          <p:cNvPr id="3" name="Content Placeholder 2">
            <a:extLst>
              <a:ext uri="{FF2B5EF4-FFF2-40B4-BE49-F238E27FC236}">
                <a16:creationId xmlns:a16="http://schemas.microsoft.com/office/drawing/2014/main" id="{86F7657C-C4DA-46FC-87B2-46FA2010CE22}"/>
              </a:ext>
            </a:extLst>
          </p:cNvPr>
          <p:cNvSpPr>
            <a:spLocks noGrp="1"/>
          </p:cNvSpPr>
          <p:nvPr>
            <p:ph idx="1"/>
          </p:nvPr>
        </p:nvSpPr>
        <p:spPr/>
        <p:txBody>
          <a:bodyPr/>
          <a:lstStyle/>
          <a:p>
            <a:r>
              <a:rPr lang="en-US" dirty="0"/>
              <a:t>Sometimes our function needs more information than our examples so far might suggest.</a:t>
            </a:r>
          </a:p>
          <a:p>
            <a:r>
              <a:rPr lang="en-US" dirty="0"/>
              <a:t>Let’s do an example…</a:t>
            </a:r>
          </a:p>
        </p:txBody>
      </p:sp>
      <p:sp>
        <p:nvSpPr>
          <p:cNvPr id="4" name="Slide Number Placeholder 3">
            <a:extLst>
              <a:ext uri="{FF2B5EF4-FFF2-40B4-BE49-F238E27FC236}">
                <a16:creationId xmlns:a16="http://schemas.microsoft.com/office/drawing/2014/main" id="{AB74233A-56E5-4A43-AE19-9782F5CD01F6}"/>
              </a:ext>
            </a:extLst>
          </p:cNvPr>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180694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(define-struct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17</a:t>
            </a:fld>
            <a:endParaRPr lang="en-US"/>
          </a:p>
        </p:txBody>
      </p:sp>
      <p:sp>
        <p:nvSpPr>
          <p:cNvPr id="4" name="Rectangle 3"/>
          <p:cNvSpPr/>
          <p:nvPr/>
        </p:nvSpPr>
        <p:spPr>
          <a:xfrm>
            <a:off x="4648200" y="4191000"/>
            <a:ext cx="3505200" cy="2133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XBintree</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SardineBintree</a:t>
            </a:r>
            <a:r>
              <a:rPr lang="en-US" dirty="0">
                <a:solidFill>
                  <a:schemeClr val="tx1"/>
                </a:solidFill>
              </a:rPr>
              <a:t>. This is, of course, a different notion of binary tree than we saw in Lesson 5.1.</a:t>
            </a:r>
          </a:p>
        </p:txBody>
      </p:sp>
    </p:spTree>
    <p:extLst>
      <p:ext uri="{BB962C8B-B14F-4D97-AF65-F5344CB8AC3E}">
        <p14:creationId xmlns:p14="http://schemas.microsoft.com/office/powerpoint/2010/main" val="94264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XBintree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18</a:t>
            </a:fld>
            <a:endParaRPr lang="en-US"/>
          </a:p>
        </p:txBody>
      </p:sp>
    </p:spTree>
    <p:extLst>
      <p:ext uri="{BB962C8B-B14F-4D97-AF65-F5344CB8AC3E}">
        <p14:creationId xmlns:p14="http://schemas.microsoft.com/office/powerpoint/2010/main" val="58419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19</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StringBintree</a:t>
            </a:r>
            <a:r>
              <a:rPr lang="en-US" dirty="0">
                <a:solidFill>
                  <a:schemeClr val="tx1"/>
                </a:solidFill>
              </a:rPr>
              <a:t> and the result is a </a:t>
            </a:r>
            <a:r>
              <a:rPr lang="en-US" b="1" dirty="0" err="1">
                <a:solidFill>
                  <a:schemeClr val="tx1"/>
                </a:solidFill>
              </a:rPr>
              <a:t>NumberBintree</a:t>
            </a:r>
            <a:r>
              <a:rPr lang="en-US" dirty="0">
                <a:solidFill>
                  <a:schemeClr val="tx1"/>
                </a:solidFill>
              </a:rPr>
              <a:t>, just like the contract says.</a:t>
            </a:r>
          </a:p>
        </p:txBody>
      </p:sp>
    </p:spTree>
    <p:extLst>
      <p:ext uri="{BB962C8B-B14F-4D97-AF65-F5344CB8AC3E}">
        <p14:creationId xmlns:p14="http://schemas.microsoft.com/office/powerpoint/2010/main" val="418633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 for </a:t>
            </a:r>
            <a:r>
              <a:rPr lang="en-US" b="1" dirty="0" err="1"/>
              <a:t>XBintree</a:t>
            </a:r>
            <a:endParaRPr lang="en-US" b="1" dirty="0"/>
          </a:p>
        </p:txBody>
      </p:sp>
      <p:sp>
        <p:nvSpPr>
          <p:cNvPr id="3" name="Content Placeholder 2"/>
          <p:cNvSpPr>
            <a:spLocks noGrp="1"/>
          </p:cNvSpPr>
          <p:nvPr>
            <p:ph idx="1"/>
          </p:nvPr>
        </p:nvSpPr>
        <p:spPr>
          <a:xfrm>
            <a:off x="76200" y="1600200"/>
            <a:ext cx="9067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20</a:t>
            </a:fld>
            <a:endParaRPr lang="en-US" dirty="0"/>
          </a:p>
        </p:txBody>
      </p:sp>
      <p:sp>
        <p:nvSpPr>
          <p:cNvPr id="4" name="Rectangle 3"/>
          <p:cNvSpPr/>
          <p:nvPr/>
        </p:nvSpPr>
        <p:spPr>
          <a:xfrm>
            <a:off x="5791200" y="1905000"/>
            <a:ext cx="28956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XBintree</a:t>
            </a:r>
            <a:r>
              <a:rPr lang="en-US" dirty="0">
                <a:solidFill>
                  <a:schemeClr val="tx1"/>
                </a:solidFill>
              </a:rPr>
              <a:t>.</a:t>
            </a:r>
          </a:p>
        </p:txBody>
      </p:sp>
    </p:spTree>
    <p:extLst>
      <p:ext uri="{BB962C8B-B14F-4D97-AF65-F5344CB8AC3E}">
        <p14:creationId xmlns:p14="http://schemas.microsoft.com/office/powerpoint/2010/main" val="205919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21</a:t>
            </a:fld>
            <a:endParaRPr lang="en-US"/>
          </a:p>
        </p:txBody>
      </p:sp>
      <p:sp>
        <p:nvSpPr>
          <p:cNvPr id="4" name="Rectangle 3"/>
          <p:cNvSpPr/>
          <p:nvPr/>
        </p:nvSpPr>
        <p:spPr>
          <a:xfrm>
            <a:off x="2775857" y="5726243"/>
            <a:ext cx="4572000" cy="914400"/>
          </a:xfrm>
          <a:prstGeom prst="rect">
            <a:avLst/>
          </a:prstGeom>
          <a:solidFill>
            <a:schemeClr val="accent2">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We want to put the depth here. But how do we know the depth?</a:t>
            </a:r>
          </a:p>
        </p:txBody>
      </p:sp>
      <p:sp>
        <p:nvSpPr>
          <p:cNvPr id="7" name="Freeform 6"/>
          <p:cNvSpPr/>
          <p:nvPr/>
        </p:nvSpPr>
        <p:spPr>
          <a:xfrm>
            <a:off x="701893" y="4375490"/>
            <a:ext cx="2073964" cy="1750673"/>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3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5E6F-CC47-42B2-BF20-27C723730957}"/>
              </a:ext>
            </a:extLst>
          </p:cNvPr>
          <p:cNvSpPr>
            <a:spLocks noGrp="1"/>
          </p:cNvSpPr>
          <p:nvPr>
            <p:ph type="title"/>
          </p:nvPr>
        </p:nvSpPr>
        <p:spPr/>
        <p:txBody>
          <a:bodyPr/>
          <a:lstStyle/>
          <a:p>
            <a:r>
              <a:rPr lang="en-US" dirty="0"/>
              <a:t>We need another argument!</a:t>
            </a:r>
          </a:p>
        </p:txBody>
      </p:sp>
      <p:sp>
        <p:nvSpPr>
          <p:cNvPr id="3" name="Content Placeholder 2">
            <a:extLst>
              <a:ext uri="{FF2B5EF4-FFF2-40B4-BE49-F238E27FC236}">
                <a16:creationId xmlns:a16="http://schemas.microsoft.com/office/drawing/2014/main" id="{02BF8EBA-7178-498F-B330-C8227F434B2A}"/>
              </a:ext>
            </a:extLst>
          </p:cNvPr>
          <p:cNvSpPr>
            <a:spLocks noGrp="1"/>
          </p:cNvSpPr>
          <p:nvPr>
            <p:ph idx="1"/>
          </p:nvPr>
        </p:nvSpPr>
        <p:spPr/>
        <p:txBody>
          <a:bodyPr/>
          <a:lstStyle/>
          <a:p>
            <a:r>
              <a:rPr lang="en-US" dirty="0"/>
              <a:t>We’ll add another argument to represent the depth that we are in the tree.</a:t>
            </a:r>
          </a:p>
          <a:p>
            <a:r>
              <a:rPr lang="en-US" dirty="0"/>
              <a:t>Then we can write:</a:t>
            </a:r>
          </a:p>
        </p:txBody>
      </p:sp>
      <p:sp>
        <p:nvSpPr>
          <p:cNvPr id="4" name="Slide Number Placeholder 3">
            <a:extLst>
              <a:ext uri="{FF2B5EF4-FFF2-40B4-BE49-F238E27FC236}">
                <a16:creationId xmlns:a16="http://schemas.microsoft.com/office/drawing/2014/main" id="{75891CE8-3D5C-4687-8C9E-3A7110865B58}"/>
              </a:ext>
            </a:extLst>
          </p:cNvPr>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49071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(mark-depth-2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23</a:t>
            </a:fld>
            <a:endParaRPr lang="en-US"/>
          </a:p>
        </p:txBody>
      </p:sp>
      <p:sp>
        <p:nvSpPr>
          <p:cNvPr id="4" name="TextBox 3">
            <a:extLst>
              <a:ext uri="{FF2B5EF4-FFF2-40B4-BE49-F238E27FC236}">
                <a16:creationId xmlns:a16="http://schemas.microsoft.com/office/drawing/2014/main" id="{6FC8A821-2014-4464-88B6-975B2AC80FF8}"/>
              </a:ext>
            </a:extLst>
          </p:cNvPr>
          <p:cNvSpPr txBox="1"/>
          <p:nvPr/>
        </p:nvSpPr>
        <p:spPr>
          <a:xfrm flipH="1">
            <a:off x="6400800" y="1683684"/>
            <a:ext cx="2209800" cy="1477328"/>
          </a:xfrm>
          <a:prstGeom prst="rect">
            <a:avLst/>
          </a:prstGeom>
          <a:solidFill>
            <a:schemeClr val="accent1">
              <a:lumMod val="20000"/>
              <a:lumOff val="80000"/>
            </a:schemeClr>
          </a:solidFill>
        </p:spPr>
        <p:txBody>
          <a:bodyPr wrap="square" rtlCol="0">
            <a:spAutoFit/>
          </a:bodyPr>
          <a:lstStyle/>
          <a:p>
            <a:r>
              <a:rPr lang="en-US" dirty="0"/>
              <a:t>Different arguments, different contract. We change the name so we won’t get confused</a:t>
            </a:r>
          </a:p>
        </p:txBody>
      </p:sp>
      <p:cxnSp>
        <p:nvCxnSpPr>
          <p:cNvPr id="7" name="Straight Arrow Connector 6">
            <a:extLst>
              <a:ext uri="{FF2B5EF4-FFF2-40B4-BE49-F238E27FC236}">
                <a16:creationId xmlns:a16="http://schemas.microsoft.com/office/drawing/2014/main" id="{D23553EC-69FA-4FD5-8472-5D6398E0F0B4}"/>
              </a:ext>
            </a:extLst>
          </p:cNvPr>
          <p:cNvCxnSpPr/>
          <p:nvPr/>
        </p:nvCxnSpPr>
        <p:spPr>
          <a:xfrm flipH="1" flipV="1">
            <a:off x="3962400" y="1981200"/>
            <a:ext cx="2438400" cy="38100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64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Definition, with Explanation</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(mark-depth-2 tree d)</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empty]</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-node-left tree)</a:t>
            </a:r>
          </a:p>
          <a:p>
            <a:pPr>
              <a:buNone/>
            </a:pPr>
            <a:r>
              <a:rPr lang="en-US" sz="2400" b="1" dirty="0">
                <a:latin typeface="Consolas" pitchFamily="49" charset="0"/>
                <a:cs typeface="Consolas" pitchFamily="49" charset="0"/>
              </a:rPr>
              <a:t>                         (+ d 1))</a:t>
            </a:r>
          </a:p>
          <a:p>
            <a:pPr>
              <a:buNone/>
            </a:pPr>
            <a:r>
              <a:rPr lang="en-US" sz="2400" b="1" dirty="0">
                <a:latin typeface="Consolas" pitchFamily="49" charset="0"/>
                <a:cs typeface="Consolas" pitchFamily="49" charset="0"/>
              </a:rPr>
              <a:t>           d</a:t>
            </a:r>
          </a:p>
          <a:p>
            <a:pPr>
              <a:buNone/>
            </a:pPr>
            <a:r>
              <a:rPr lang="en-US" sz="2400" b="1" dirty="0">
                <a:latin typeface="Consolas" pitchFamily="49" charset="0"/>
                <a:cs typeface="Consolas" pitchFamily="49" charset="0"/>
              </a:rPr>
              <a:t>           (mark-depth-2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-node-right tree)</a:t>
            </a:r>
          </a:p>
          <a:p>
            <a:pPr>
              <a:buNone/>
            </a:pPr>
            <a:r>
              <a:rPr lang="en-US" sz="2400" b="1" dirty="0">
                <a:latin typeface="Consolas" pitchFamily="49" charset="0"/>
                <a:cs typeface="Consolas" pitchFamily="49" charset="0"/>
              </a:rPr>
              <a:t>                         (+ d 1)))]))</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24</a:t>
            </a:fld>
            <a:endParaRPr lang="en-US"/>
          </a:p>
        </p:txBody>
      </p:sp>
      <p:grpSp>
        <p:nvGrpSpPr>
          <p:cNvPr id="10" name="Group 9">
            <a:extLst>
              <a:ext uri="{FF2B5EF4-FFF2-40B4-BE49-F238E27FC236}">
                <a16:creationId xmlns:a16="http://schemas.microsoft.com/office/drawing/2014/main" id="{BCBACDC0-3FD8-4A2C-BEDA-43B6484B9749}"/>
              </a:ext>
            </a:extLst>
          </p:cNvPr>
          <p:cNvGrpSpPr/>
          <p:nvPr/>
        </p:nvGrpSpPr>
        <p:grpSpPr>
          <a:xfrm>
            <a:off x="228600" y="4572001"/>
            <a:ext cx="2514600" cy="1931693"/>
            <a:chOff x="228600" y="4572001"/>
            <a:chExt cx="2514600" cy="1931693"/>
          </a:xfrm>
        </p:grpSpPr>
        <p:sp>
          <p:nvSpPr>
            <p:cNvPr id="6" name="TextBox 5">
              <a:extLst>
                <a:ext uri="{FF2B5EF4-FFF2-40B4-BE49-F238E27FC236}">
                  <a16:creationId xmlns:a16="http://schemas.microsoft.com/office/drawing/2014/main" id="{4422AC04-EB81-4BBB-9413-A8903114E4ED}"/>
                </a:ext>
              </a:extLst>
            </p:cNvPr>
            <p:cNvSpPr txBox="1"/>
            <p:nvPr/>
          </p:nvSpPr>
          <p:spPr>
            <a:xfrm>
              <a:off x="228600" y="5303365"/>
              <a:ext cx="2514600" cy="1200329"/>
            </a:xfrm>
            <a:prstGeom prst="rect">
              <a:avLst/>
            </a:prstGeom>
            <a:solidFill>
              <a:schemeClr val="accent1">
                <a:lumMod val="20000"/>
                <a:lumOff val="80000"/>
              </a:schemeClr>
            </a:solidFill>
          </p:spPr>
          <p:txBody>
            <a:bodyPr wrap="square" rtlCol="0">
              <a:spAutoFit/>
            </a:bodyPr>
            <a:lstStyle/>
            <a:p>
              <a:r>
                <a:rPr lang="en-US" sz="2400" dirty="0"/>
                <a:t>We are at depth </a:t>
              </a:r>
              <a:r>
                <a:rPr lang="en-US" sz="2400" b="1" dirty="0"/>
                <a:t>d</a:t>
              </a:r>
              <a:r>
                <a:rPr lang="en-US" sz="2400" dirty="0"/>
                <a:t>, so we put a </a:t>
              </a:r>
              <a:r>
                <a:rPr lang="en-US" sz="2400" b="1" dirty="0"/>
                <a:t>d</a:t>
              </a:r>
              <a:r>
                <a:rPr lang="en-US" sz="2400" dirty="0"/>
                <a:t> in this node. </a:t>
              </a:r>
            </a:p>
          </p:txBody>
        </p:sp>
        <p:cxnSp>
          <p:nvCxnSpPr>
            <p:cNvPr id="8" name="Straight Arrow Connector 7">
              <a:extLst>
                <a:ext uri="{FF2B5EF4-FFF2-40B4-BE49-F238E27FC236}">
                  <a16:creationId xmlns:a16="http://schemas.microsoft.com/office/drawing/2014/main" id="{7DE568C4-C0F9-4FF9-9452-A023007113BC}"/>
                </a:ext>
              </a:extLst>
            </p:cNvPr>
            <p:cNvCxnSpPr>
              <a:cxnSpLocks/>
              <a:stCxn id="6" idx="0"/>
            </p:cNvCxnSpPr>
            <p:nvPr/>
          </p:nvCxnSpPr>
          <p:spPr>
            <a:xfrm flipV="1">
              <a:off x="1485900" y="4572001"/>
              <a:ext cx="800100" cy="731364"/>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640CE4C3-6379-4D95-8E44-A5F81DEE8EEC}"/>
              </a:ext>
            </a:extLst>
          </p:cNvPr>
          <p:cNvGrpSpPr/>
          <p:nvPr/>
        </p:nvGrpSpPr>
        <p:grpSpPr>
          <a:xfrm>
            <a:off x="5534026" y="1462881"/>
            <a:ext cx="3419474" cy="3718719"/>
            <a:chOff x="5534026" y="1462881"/>
            <a:chExt cx="3419474" cy="3718719"/>
          </a:xfrm>
        </p:grpSpPr>
        <p:cxnSp>
          <p:nvCxnSpPr>
            <p:cNvPr id="13" name="Straight Arrow Connector 12">
              <a:extLst>
                <a:ext uri="{FF2B5EF4-FFF2-40B4-BE49-F238E27FC236}">
                  <a16:creationId xmlns:a16="http://schemas.microsoft.com/office/drawing/2014/main" id="{CDE3261C-40FD-45F2-A2B5-FAF022A9F7C8}"/>
                </a:ext>
              </a:extLst>
            </p:cNvPr>
            <p:cNvCxnSpPr>
              <a:cxnSpLocks/>
              <a:stCxn id="11" idx="2"/>
            </p:cNvCxnSpPr>
            <p:nvPr/>
          </p:nvCxnSpPr>
          <p:spPr>
            <a:xfrm flipH="1">
              <a:off x="5534026" y="3401873"/>
              <a:ext cx="1762124" cy="1779727"/>
            </a:xfrm>
            <a:prstGeom prst="straightConnector1">
              <a:avLst/>
            </a:prstGeom>
            <a:ln w="254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92D652C-D125-4CDE-8F68-A4C715BC8FE1}"/>
                </a:ext>
              </a:extLst>
            </p:cNvPr>
            <p:cNvGrpSpPr/>
            <p:nvPr/>
          </p:nvGrpSpPr>
          <p:grpSpPr>
            <a:xfrm>
              <a:off x="5638800" y="1462881"/>
              <a:ext cx="3314700" cy="2499519"/>
              <a:chOff x="5638800" y="1462881"/>
              <a:chExt cx="3314700" cy="2499519"/>
            </a:xfrm>
          </p:grpSpPr>
          <p:sp>
            <p:nvSpPr>
              <p:cNvPr id="11" name="TextBox 10">
                <a:extLst>
                  <a:ext uri="{FF2B5EF4-FFF2-40B4-BE49-F238E27FC236}">
                    <a16:creationId xmlns:a16="http://schemas.microsoft.com/office/drawing/2014/main" id="{C1B4C652-0708-46F8-8D0B-96E8EBDF0CEE}"/>
                  </a:ext>
                </a:extLst>
              </p:cNvPr>
              <p:cNvSpPr txBox="1"/>
              <p:nvPr/>
            </p:nvSpPr>
            <p:spPr>
              <a:xfrm>
                <a:off x="5638800" y="1462881"/>
                <a:ext cx="3314700" cy="1938992"/>
              </a:xfrm>
              <a:prstGeom prst="rect">
                <a:avLst/>
              </a:prstGeom>
              <a:solidFill>
                <a:schemeClr val="accent1">
                  <a:lumMod val="20000"/>
                  <a:lumOff val="80000"/>
                </a:schemeClr>
              </a:solidFill>
            </p:spPr>
            <p:txBody>
              <a:bodyPr wrap="square" rtlCol="0">
                <a:spAutoFit/>
              </a:bodyPr>
              <a:lstStyle/>
              <a:p>
                <a:r>
                  <a:rPr lang="en-US" sz="2400" dirty="0"/>
                  <a:t>If this tree is at depth d, then its sons are at depth </a:t>
                </a:r>
                <a:r>
                  <a:rPr lang="en-US" sz="2400" b="1" dirty="0"/>
                  <a:t>d+1</a:t>
                </a:r>
                <a:r>
                  <a:rPr lang="en-US" sz="2400" dirty="0"/>
                  <a:t>, so we recur on the subtrees with </a:t>
                </a:r>
                <a:r>
                  <a:rPr lang="en-US" sz="2400" b="1" dirty="0"/>
                  <a:t>(+ 1 d)</a:t>
                </a:r>
              </a:p>
            </p:txBody>
          </p:sp>
          <p:cxnSp>
            <p:nvCxnSpPr>
              <p:cNvPr id="21" name="Straight Arrow Connector 20">
                <a:extLst>
                  <a:ext uri="{FF2B5EF4-FFF2-40B4-BE49-F238E27FC236}">
                    <a16:creationId xmlns:a16="http://schemas.microsoft.com/office/drawing/2014/main" id="{A7D3C227-C5D7-4830-97EA-94400DA9398C}"/>
                  </a:ext>
                </a:extLst>
              </p:cNvPr>
              <p:cNvCxnSpPr/>
              <p:nvPr/>
            </p:nvCxnSpPr>
            <p:spPr>
              <a:xfrm flipH="1">
                <a:off x="5715000" y="3401873"/>
                <a:ext cx="1581150" cy="56052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5EF94C99-4380-4EE8-B409-E816EEDA71E1}"/>
              </a:ext>
            </a:extLst>
          </p:cNvPr>
          <p:cNvGrpSpPr/>
          <p:nvPr/>
        </p:nvGrpSpPr>
        <p:grpSpPr>
          <a:xfrm>
            <a:off x="5353930" y="1567810"/>
            <a:ext cx="3236739" cy="830997"/>
            <a:chOff x="5353930" y="1567810"/>
            <a:chExt cx="3236739" cy="830997"/>
          </a:xfrm>
        </p:grpSpPr>
        <p:sp>
          <p:nvSpPr>
            <p:cNvPr id="15" name="TextBox 14">
              <a:extLst>
                <a:ext uri="{FF2B5EF4-FFF2-40B4-BE49-F238E27FC236}">
                  <a16:creationId xmlns:a16="http://schemas.microsoft.com/office/drawing/2014/main" id="{0C1335CF-9BB4-4856-86EE-A6699DA9EB0F}"/>
                </a:ext>
              </a:extLst>
            </p:cNvPr>
            <p:cNvSpPr txBox="1"/>
            <p:nvPr/>
          </p:nvSpPr>
          <p:spPr>
            <a:xfrm>
              <a:off x="5849230" y="1567810"/>
              <a:ext cx="2741439" cy="830997"/>
            </a:xfrm>
            <a:prstGeom prst="rect">
              <a:avLst/>
            </a:prstGeom>
            <a:solidFill>
              <a:schemeClr val="accent1">
                <a:lumMod val="20000"/>
                <a:lumOff val="80000"/>
              </a:schemeClr>
            </a:solidFill>
          </p:spPr>
          <p:txBody>
            <a:bodyPr wrap="square" rtlCol="0">
              <a:spAutoFit/>
            </a:bodyPr>
            <a:lstStyle/>
            <a:p>
              <a:r>
                <a:rPr lang="en-US" sz="2400" dirty="0"/>
                <a:t>We start with a tree at depth </a:t>
              </a:r>
              <a:r>
                <a:rPr lang="en-US" sz="2400" b="1" dirty="0"/>
                <a:t>d</a:t>
              </a:r>
              <a:r>
                <a:rPr lang="en-US" sz="2400" dirty="0"/>
                <a:t>.</a:t>
              </a:r>
            </a:p>
          </p:txBody>
        </p:sp>
        <p:cxnSp>
          <p:nvCxnSpPr>
            <p:cNvPr id="17" name="Straight Arrow Connector 16">
              <a:extLst>
                <a:ext uri="{FF2B5EF4-FFF2-40B4-BE49-F238E27FC236}">
                  <a16:creationId xmlns:a16="http://schemas.microsoft.com/office/drawing/2014/main" id="{FAA644C1-1DC9-4282-9089-E40DC044B56C}"/>
                </a:ext>
              </a:extLst>
            </p:cNvPr>
            <p:cNvCxnSpPr>
              <a:cxnSpLocks/>
            </p:cNvCxnSpPr>
            <p:nvPr/>
          </p:nvCxnSpPr>
          <p:spPr>
            <a:xfrm flipH="1" flipV="1">
              <a:off x="5353930" y="1842971"/>
              <a:ext cx="513470" cy="138229"/>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62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16A1-7BBF-4910-8478-6825C5730B5F}"/>
              </a:ext>
            </a:extLst>
          </p:cNvPr>
          <p:cNvSpPr>
            <a:spLocks noGrp="1"/>
          </p:cNvSpPr>
          <p:nvPr>
            <p:ph type="title"/>
          </p:nvPr>
        </p:nvSpPr>
        <p:spPr/>
        <p:txBody>
          <a:bodyPr/>
          <a:lstStyle/>
          <a:p>
            <a:r>
              <a:rPr lang="en-US" dirty="0"/>
              <a:t>How do we document this?</a:t>
            </a:r>
          </a:p>
        </p:txBody>
      </p:sp>
      <p:sp>
        <p:nvSpPr>
          <p:cNvPr id="3" name="Content Placeholder 2">
            <a:extLst>
              <a:ext uri="{FF2B5EF4-FFF2-40B4-BE49-F238E27FC236}">
                <a16:creationId xmlns:a16="http://schemas.microsoft.com/office/drawing/2014/main" id="{D20B0C33-7036-4645-8DC5-14512F8BA559}"/>
              </a:ext>
            </a:extLst>
          </p:cNvPr>
          <p:cNvSpPr>
            <a:spLocks noGrp="1"/>
          </p:cNvSpPr>
          <p:nvPr>
            <p:ph idx="1"/>
          </p:nvPr>
        </p:nvSpPr>
        <p:spPr/>
        <p:txBody>
          <a:bodyPr>
            <a:normAutofit fontScale="92500" lnSpcReduction="10000"/>
          </a:bodyPr>
          <a:lstStyle/>
          <a:p>
            <a:r>
              <a:rPr lang="en-US" dirty="0"/>
              <a:t>We change the name of the function to </a:t>
            </a:r>
            <a:r>
              <a:rPr lang="en-US" b="1" dirty="0"/>
              <a:t>mark-subtree</a:t>
            </a:r>
            <a:r>
              <a:rPr lang="en-US" dirty="0"/>
              <a:t>. To emphasize the fact that we are dealing with a subtree somewhere inside a tree.</a:t>
            </a:r>
          </a:p>
          <a:p>
            <a:r>
              <a:rPr lang="en-US" dirty="0"/>
              <a:t>We’ll reserve the original name for the original function that works on the whole tree.</a:t>
            </a:r>
          </a:p>
          <a:p>
            <a:r>
              <a:rPr lang="en-US" dirty="0"/>
              <a:t>We’ll also change the name of the argument from </a:t>
            </a:r>
            <a:r>
              <a:rPr lang="en-US" b="1" dirty="0"/>
              <a:t>tree</a:t>
            </a:r>
            <a:r>
              <a:rPr lang="en-US" dirty="0"/>
              <a:t> to </a:t>
            </a:r>
            <a:r>
              <a:rPr lang="en-US" b="1" dirty="0" err="1"/>
              <a:t>st</a:t>
            </a:r>
            <a:r>
              <a:rPr lang="en-US" b="1" dirty="0"/>
              <a:t> </a:t>
            </a:r>
            <a:r>
              <a:rPr lang="en-US" dirty="0"/>
              <a:t>(abbreviation for “subtree”) to keep us focused on the fact that we’re dealing with</a:t>
            </a:r>
          </a:p>
          <a:p>
            <a:r>
              <a:rPr lang="en-US" dirty="0"/>
              <a:t>Then we’ll add an invariant to say that </a:t>
            </a:r>
            <a:r>
              <a:rPr lang="en-US" b="1" dirty="0"/>
              <a:t>d</a:t>
            </a:r>
            <a:r>
              <a:rPr lang="en-US" dirty="0"/>
              <a:t> is the depth of our node in the whole tree.</a:t>
            </a:r>
          </a:p>
        </p:txBody>
      </p:sp>
      <p:sp>
        <p:nvSpPr>
          <p:cNvPr id="4" name="Slide Number Placeholder 3">
            <a:extLst>
              <a:ext uri="{FF2B5EF4-FFF2-40B4-BE49-F238E27FC236}">
                <a16:creationId xmlns:a16="http://schemas.microsoft.com/office/drawing/2014/main" id="{DCE959BE-4F7D-46A9-8A6F-3E1446C16777}"/>
              </a:ext>
            </a:extLst>
          </p:cNvPr>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249499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with Invariant</a:t>
            </a:r>
          </a:p>
        </p:txBody>
      </p:sp>
      <p:sp>
        <p:nvSpPr>
          <p:cNvPr id="3" name="Content Placeholder 2"/>
          <p:cNvSpPr>
            <a:spLocks noGrp="1"/>
          </p:cNvSpPr>
          <p:nvPr>
            <p:ph idx="1"/>
          </p:nvPr>
        </p:nvSpPr>
        <p:spPr>
          <a:xfrm>
            <a:off x="457200" y="1600200"/>
            <a:ext cx="8686800" cy="4525963"/>
          </a:xfrm>
        </p:spPr>
        <p:txBody>
          <a:bodyPr>
            <a:noAutofit/>
          </a:bodyPr>
          <a:lstStyle/>
          <a:p>
            <a:pPr marL="0" indent="0">
              <a:spcBef>
                <a:spcPts val="0"/>
              </a:spcBef>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NumberBintree</a:t>
            </a:r>
            <a:endParaRPr lang="en-US" sz="1800" b="1" dirty="0">
              <a:latin typeface="Consolas" pitchFamily="49" charset="0"/>
              <a:cs typeface="Consolas" pitchFamily="49" charset="0"/>
            </a:endParaRPr>
          </a:p>
          <a:p>
            <a:pPr marL="0" indent="0">
              <a:spcBef>
                <a:spcPts val="0"/>
              </a:spcBef>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of some tree t, and a non-neg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d </a:t>
            </a:r>
          </a:p>
          <a:p>
            <a:pPr marL="0" indent="0">
              <a:spcBef>
                <a:spcPts val="0"/>
              </a:spcBef>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subtree occurs at depth d in the tree t</a:t>
            </a:r>
          </a:p>
          <a:p>
            <a:pPr marL="0" indent="0">
              <a:spcBef>
                <a:spcPts val="0"/>
              </a:spcBef>
              <a:buNone/>
            </a:pPr>
            <a:r>
              <a:rPr lang="en-US" sz="1800" b="1" dirty="0">
                <a:latin typeface="Consolas" pitchFamily="49" charset="0"/>
                <a:cs typeface="Consolas" pitchFamily="49" charset="0"/>
              </a:rPr>
              <a:t>;; RETURNS: a subtree the same shape as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but in which </a:t>
            </a:r>
          </a:p>
          <a:p>
            <a:pPr marL="0" indent="0">
              <a:spcBef>
                <a:spcPts val="0"/>
              </a:spcBef>
              <a:buNone/>
            </a:pPr>
            <a:r>
              <a:rPr lang="en-US" sz="1800" b="1" dirty="0">
                <a:latin typeface="Consolas" pitchFamily="49" charset="0"/>
                <a:cs typeface="Consolas" pitchFamily="49" charset="0"/>
              </a:rPr>
              <a:t>;; each node is marked with its distance from the top of the tree t </a:t>
            </a:r>
          </a:p>
          <a:p>
            <a:pPr marL="0" indent="0">
              <a:spcBef>
                <a:spcPts val="0"/>
              </a:spcBef>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a:spcBef>
                <a:spcPts val="0"/>
              </a:spcBef>
              <a:buNone/>
            </a:pP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(define (mark-subtree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empty]</a:t>
            </a:r>
          </a:p>
          <a:p>
            <a:pPr>
              <a:spcBef>
                <a:spcPts val="0"/>
              </a:spcBef>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26</a:t>
            </a:fld>
            <a:endParaRPr lang="en-US"/>
          </a:p>
        </p:txBody>
      </p:sp>
    </p:spTree>
    <p:extLst>
      <p:ext uri="{BB962C8B-B14F-4D97-AF65-F5344CB8AC3E}">
        <p14:creationId xmlns:p14="http://schemas.microsoft.com/office/powerpoint/2010/main" val="76166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 with Invariant</a:t>
            </a:r>
          </a:p>
        </p:txBody>
      </p:sp>
      <p:sp>
        <p:nvSpPr>
          <p:cNvPr id="3" name="Content Placeholder 2"/>
          <p:cNvSpPr>
            <a:spLocks noGrp="1"/>
          </p:cNvSpPr>
          <p:nvPr>
            <p:ph idx="1"/>
          </p:nvPr>
        </p:nvSpPr>
        <p:spPr>
          <a:xfrm>
            <a:off x="457200" y="1600200"/>
            <a:ext cx="8686800" cy="4525963"/>
          </a:xfrm>
        </p:spPr>
        <p:txBody>
          <a:bodyPr>
            <a:noAutofit/>
          </a:bodyPr>
          <a:lstStyle/>
          <a:p>
            <a:pPr marL="0" indent="0">
              <a:spcBef>
                <a:spcPts val="0"/>
              </a:spcBef>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NumberBintree</a:t>
            </a:r>
            <a:endParaRPr lang="en-US" sz="1800" b="1" dirty="0">
              <a:latin typeface="Consolas" pitchFamily="49" charset="0"/>
              <a:cs typeface="Consolas" pitchFamily="49" charset="0"/>
            </a:endParaRPr>
          </a:p>
          <a:p>
            <a:pPr marL="0" indent="0">
              <a:spcBef>
                <a:spcPts val="0"/>
              </a:spcBef>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of some tree t, and a non-neg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d </a:t>
            </a:r>
          </a:p>
          <a:p>
            <a:pPr marL="0" indent="0">
              <a:spcBef>
                <a:spcPts val="0"/>
              </a:spcBef>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subtree occurs at depth d in the tree t</a:t>
            </a:r>
          </a:p>
          <a:p>
            <a:pPr marL="0" indent="0">
              <a:spcBef>
                <a:spcPts val="0"/>
              </a:spcBef>
              <a:buNone/>
            </a:pPr>
            <a:r>
              <a:rPr lang="en-US" sz="1800" b="1" dirty="0">
                <a:latin typeface="Consolas" pitchFamily="49" charset="0"/>
                <a:cs typeface="Consolas" pitchFamily="49" charset="0"/>
              </a:rPr>
              <a:t>;; RETURNS: a subtree the same shape as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but in which </a:t>
            </a:r>
          </a:p>
          <a:p>
            <a:pPr marL="0" indent="0">
              <a:spcBef>
                <a:spcPts val="0"/>
              </a:spcBef>
              <a:buNone/>
            </a:pPr>
            <a:r>
              <a:rPr lang="en-US" sz="1800" b="1" dirty="0">
                <a:latin typeface="Consolas" pitchFamily="49" charset="0"/>
                <a:cs typeface="Consolas" pitchFamily="49" charset="0"/>
              </a:rPr>
              <a:t>;; each node is marked with its distance from the top of the tree t </a:t>
            </a:r>
          </a:p>
          <a:p>
            <a:pPr marL="0" indent="0">
              <a:spcBef>
                <a:spcPts val="0"/>
              </a:spcBef>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XBintree</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a:spcBef>
                <a:spcPts val="0"/>
              </a:spcBef>
              <a:buNone/>
            </a:pP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(define (mark-subtree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 empty]</a:t>
            </a:r>
          </a:p>
          <a:p>
            <a:pPr>
              <a:spcBef>
                <a:spcPts val="0"/>
              </a:spcBef>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r>
              <a:rPr lang="en-US" sz="1800" b="1" dirty="0">
                <a:latin typeface="Consolas" pitchFamily="49" charset="0"/>
                <a:cs typeface="Consolas" pitchFamily="49" charset="0"/>
              </a:rPr>
              <a:t>           d</a:t>
            </a:r>
          </a:p>
          <a:p>
            <a:pPr>
              <a:spcBef>
                <a:spcPts val="0"/>
              </a:spcBef>
              <a:buNone/>
            </a:pPr>
            <a:r>
              <a:rPr lang="en-US" sz="1800" b="1" dirty="0">
                <a:latin typeface="Consolas" pitchFamily="49" charset="0"/>
                <a:cs typeface="Consolas" pitchFamily="49" charset="0"/>
              </a:rPr>
              <a:t>           (mark-subtree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a:t>
            </a:r>
            <a:r>
              <a:rPr lang="en-US" sz="1800" b="1" dirty="0">
                <a:latin typeface="Consolas" pitchFamily="49" charset="0"/>
                <a:cs typeface="Consolas" pitchFamily="49" charset="0"/>
              </a:rPr>
              <a:t>)</a:t>
            </a:r>
          </a:p>
          <a:p>
            <a:pPr>
              <a:spcBef>
                <a:spcPts val="0"/>
              </a:spcBef>
              <a:buNone/>
            </a:pPr>
            <a:r>
              <a:rPr lang="en-US" sz="1800" b="1" dirty="0">
                <a:latin typeface="Consolas" pitchFamily="49" charset="0"/>
                <a:cs typeface="Consolas" pitchFamily="49" charset="0"/>
              </a:rPr>
              <a:t>                       (+ d 1)))]))</a:t>
            </a:r>
          </a:p>
          <a:p>
            <a:pPr>
              <a:spcBef>
                <a:spcPts val="0"/>
              </a:spcBef>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a:xfrm>
            <a:off x="6553200" y="6400800"/>
            <a:ext cx="2133600" cy="365125"/>
          </a:xfrm>
        </p:spPr>
        <p:txBody>
          <a:bodyPr/>
          <a:lstStyle/>
          <a:p>
            <a:fld id="{E4A74525-021D-496D-B39D-9668564A137C}" type="slidenum">
              <a:rPr lang="en-US" smtClean="0"/>
              <a:t>27</a:t>
            </a:fld>
            <a:endParaRPr lang="en-US"/>
          </a:p>
        </p:txBody>
      </p:sp>
      <p:grpSp>
        <p:nvGrpSpPr>
          <p:cNvPr id="6" name="Group 5">
            <a:extLst>
              <a:ext uri="{FF2B5EF4-FFF2-40B4-BE49-F238E27FC236}">
                <a16:creationId xmlns:a16="http://schemas.microsoft.com/office/drawing/2014/main" id="{FAA6BDC7-956F-4ADB-AF31-5B2550CDB8DC}"/>
              </a:ext>
            </a:extLst>
          </p:cNvPr>
          <p:cNvGrpSpPr/>
          <p:nvPr/>
        </p:nvGrpSpPr>
        <p:grpSpPr>
          <a:xfrm>
            <a:off x="5486400" y="2438400"/>
            <a:ext cx="2877030" cy="1798638"/>
            <a:chOff x="6248400" y="687147"/>
            <a:chExt cx="2877030" cy="1798638"/>
          </a:xfrm>
        </p:grpSpPr>
        <p:sp>
          <p:nvSpPr>
            <p:cNvPr id="7" name="Rectangle 6">
              <a:extLst>
                <a:ext uri="{FF2B5EF4-FFF2-40B4-BE49-F238E27FC236}">
                  <a16:creationId xmlns:a16="http://schemas.microsoft.com/office/drawing/2014/main" id="{B82B4C03-5C6E-41F1-8638-049E323CE718}"/>
                </a:ext>
              </a:extLst>
            </p:cNvPr>
            <p:cNvSpPr/>
            <p:nvPr/>
          </p:nvSpPr>
          <p:spPr>
            <a:xfrm>
              <a:off x="7220430" y="1571385"/>
              <a:ext cx="1905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cxnSp>
          <p:nvCxnSpPr>
            <p:cNvPr id="8" name="Straight Arrow Connector 7">
              <a:extLst>
                <a:ext uri="{FF2B5EF4-FFF2-40B4-BE49-F238E27FC236}">
                  <a16:creationId xmlns:a16="http://schemas.microsoft.com/office/drawing/2014/main" id="{845DA02E-7D9F-4117-B0F2-161A158962DC}"/>
                </a:ext>
              </a:extLst>
            </p:cNvPr>
            <p:cNvCxnSpPr>
              <a:cxnSpLocks/>
            </p:cNvCxnSpPr>
            <p:nvPr/>
          </p:nvCxnSpPr>
          <p:spPr>
            <a:xfrm flipH="1" flipV="1">
              <a:off x="6248400" y="687147"/>
              <a:ext cx="1924530" cy="8842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1BA68443-05A7-4F16-A3EC-EFEFAEC03DBC}"/>
              </a:ext>
            </a:extLst>
          </p:cNvPr>
          <p:cNvSpPr/>
          <p:nvPr/>
        </p:nvSpPr>
        <p:spPr>
          <a:xfrm>
            <a:off x="6477000" y="4419600"/>
            <a:ext cx="2523744" cy="160734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a:t>
            </a:r>
            <a:r>
              <a:rPr lang="en-US" b="1" dirty="0" err="1">
                <a:solidFill>
                  <a:schemeClr val="tx1"/>
                </a:solidFill>
              </a:rPr>
              <a:t>st</a:t>
            </a:r>
            <a:r>
              <a:rPr lang="en-US" b="1" dirty="0">
                <a:solidFill>
                  <a:schemeClr val="tx1"/>
                </a:solidFill>
              </a:rPr>
              <a:t> </a:t>
            </a:r>
            <a:r>
              <a:rPr lang="en-US" dirty="0">
                <a:solidFill>
                  <a:schemeClr val="tx1"/>
                </a:solidFill>
              </a:rPr>
              <a:t>is at depth </a:t>
            </a:r>
            <a:r>
              <a:rPr lang="en-US" b="1" dirty="0">
                <a:solidFill>
                  <a:schemeClr val="tx1"/>
                </a:solidFill>
              </a:rPr>
              <a:t>d</a:t>
            </a:r>
            <a:r>
              <a:rPr lang="en-US" dirty="0">
                <a:solidFill>
                  <a:schemeClr val="tx1"/>
                </a:solidFill>
              </a:rPr>
              <a:t>, then its sons are depth </a:t>
            </a:r>
            <a:r>
              <a:rPr lang="en-US" b="1" dirty="0">
                <a:solidFill>
                  <a:schemeClr val="tx1"/>
                </a:solidFill>
              </a:rPr>
              <a:t>d+1</a:t>
            </a:r>
            <a:r>
              <a:rPr lang="en-US" dirty="0">
                <a:solidFill>
                  <a:schemeClr val="tx1"/>
                </a:solidFill>
              </a:rPr>
              <a:t>.  So the WHERE clause is satisfied at each recursive call.</a:t>
            </a:r>
          </a:p>
        </p:txBody>
      </p:sp>
      <p:cxnSp>
        <p:nvCxnSpPr>
          <p:cNvPr id="14" name="Straight Arrow Connector 13">
            <a:extLst>
              <a:ext uri="{FF2B5EF4-FFF2-40B4-BE49-F238E27FC236}">
                <a16:creationId xmlns:a16="http://schemas.microsoft.com/office/drawing/2014/main" id="{4AD88003-8921-4CFB-A48C-0DF4FE79EFE8}"/>
              </a:ext>
            </a:extLst>
          </p:cNvPr>
          <p:cNvCxnSpPr>
            <a:stCxn id="9" idx="1"/>
          </p:cNvCxnSpPr>
          <p:nvPr/>
        </p:nvCxnSpPr>
        <p:spPr>
          <a:xfrm flipH="1" flipV="1">
            <a:off x="4572000" y="5105400"/>
            <a:ext cx="1905000" cy="11787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11AB62-B9A7-46AF-A81C-55DC2B2DC247}"/>
              </a:ext>
            </a:extLst>
          </p:cNvPr>
          <p:cNvCxnSpPr>
            <a:stCxn id="9" idx="1"/>
          </p:cNvCxnSpPr>
          <p:nvPr/>
        </p:nvCxnSpPr>
        <p:spPr>
          <a:xfrm flipH="1">
            <a:off x="4419600" y="5223273"/>
            <a:ext cx="2057400" cy="64412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XBintree</a:t>
            </a:r>
            <a:r>
              <a:rPr lang="en-US" sz="2000" dirty="0"/>
              <a:t> -&gt; </a:t>
            </a:r>
            <a:r>
              <a:rPr lang="en-US" sz="2000" dirty="0" err="1"/>
              <a:t>NumberBintree</a:t>
            </a:r>
            <a:endParaRPr lang="en-US" sz="2000" dirty="0"/>
          </a:p>
          <a:p>
            <a:pPr marL="0" indent="0"/>
            <a:r>
              <a:rPr lang="en-US" sz="2000" dirty="0"/>
              <a:t>;; GIVEN: a binary tree t</a:t>
            </a:r>
          </a:p>
          <a:p>
            <a:pPr marL="0" indent="0"/>
            <a:r>
              <a:rPr lang="en-US" sz="2000" dirty="0"/>
              <a:t>;; RETURNS: a tree the same shape as t,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a:t>
            </a:r>
          </a:p>
          <a:p>
            <a:pPr marL="0" indent="0"/>
            <a:r>
              <a:rPr lang="en-US" sz="2000" dirty="0"/>
              <a:t>  (mark-subtree t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28</a:t>
            </a:fld>
            <a:endParaRPr lang="en-US">
              <a:solidFill>
                <a:prstClr val="black">
                  <a:tint val="75000"/>
                </a:prstClr>
              </a:solidFill>
            </a:endParaRPr>
          </a:p>
        </p:txBody>
      </p:sp>
      <p:sp>
        <p:nvSpPr>
          <p:cNvPr id="4" name="Rectangle 3"/>
          <p:cNvSpPr/>
          <p:nvPr/>
        </p:nvSpPr>
        <p:spPr>
          <a:xfrm>
            <a:off x="4953000" y="4038600"/>
            <a:ext cx="34290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whole tree is a subtree of itself, with its top node is at depth 0, so the invariant of mark-subtree is satisfied the first time it is called.</a:t>
            </a:r>
          </a:p>
        </p:txBody>
      </p:sp>
      <p:cxnSp>
        <p:nvCxnSpPr>
          <p:cNvPr id="7" name="Straight Arrow Connector 6">
            <a:extLst>
              <a:ext uri="{FF2B5EF4-FFF2-40B4-BE49-F238E27FC236}">
                <a16:creationId xmlns:a16="http://schemas.microsoft.com/office/drawing/2014/main" id="{BF316818-5049-4B90-A9B6-A02F8FE0BF97}"/>
              </a:ext>
            </a:extLst>
          </p:cNvPr>
          <p:cNvCxnSpPr>
            <a:cxnSpLocks/>
            <a:stCxn id="4" idx="1"/>
          </p:cNvCxnSpPr>
          <p:nvPr/>
        </p:nvCxnSpPr>
        <p:spPr>
          <a:xfrm flipH="1" flipV="1">
            <a:off x="3962400" y="4419600"/>
            <a:ext cx="990600" cy="38100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we call </a:t>
            </a:r>
            <a:r>
              <a:rPr lang="en-US" b="1" dirty="0" err="1"/>
              <a:t>st</a:t>
            </a:r>
            <a:r>
              <a:rPr lang="en-US" dirty="0"/>
              <a:t> a </a:t>
            </a:r>
            <a:r>
              <a:rPr lang="en-US" i="1" dirty="0">
                <a:solidFill>
                  <a:srgbClr val="FF0000"/>
                </a:solidFill>
              </a:rPr>
              <a:t>structural argument</a:t>
            </a:r>
            <a:r>
              <a:rPr lang="en-US" dirty="0"/>
              <a:t>: we are recurring on the structure of this argument.</a:t>
            </a:r>
          </a:p>
          <a:p>
            <a:r>
              <a:rPr lang="en-US" dirty="0"/>
              <a:t>We call </a:t>
            </a:r>
            <a:r>
              <a:rPr lang="en-US" b="1" dirty="0"/>
              <a:t>d</a:t>
            </a:r>
            <a:r>
              <a:rPr lang="en-US" dirty="0"/>
              <a:t>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40830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do another (simpler) example</a:t>
            </a:r>
          </a:p>
        </p:txBody>
      </p:sp>
      <p:sp>
        <p:nvSpPr>
          <p:cNvPr id="3" name="Content Placeholder 2"/>
          <p:cNvSpPr>
            <a:spLocks noGrp="1"/>
          </p:cNvSpPr>
          <p:nvPr>
            <p:ph idx="1"/>
          </p:nvPr>
        </p:nvSpPr>
        <p:spPr/>
        <p:txBody>
          <a:bodyPr/>
          <a:lstStyle/>
          <a:p>
            <a:r>
              <a:rPr lang="en-US" dirty="0"/>
              <a:t>Finding the sum of a list of numbers</a:t>
            </a:r>
          </a:p>
          <a:p>
            <a:r>
              <a:rPr lang="en-US" dirty="0"/>
              <a:t>We’ve done this by a simple recursion, but let’s do it a different.</a:t>
            </a:r>
          </a:p>
          <a:p>
            <a:r>
              <a:rPr lang="en-US" dirty="0"/>
              <a:t>In the simple recursion, we did the addition from right to left.</a:t>
            </a:r>
          </a:p>
          <a:p>
            <a:r>
              <a:rPr lang="en-US" dirty="0"/>
              <a:t>In the new solution, we’ll do it left to right.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19485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-sum :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Number</a:t>
            </a:r>
          </a:p>
          <a:p>
            <a:pPr>
              <a:buFont typeface="Arial" pitchFamily="34" charset="0"/>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Font typeface="Arial" pitchFamily="34" charset="0"/>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nl</a:t>
            </a:r>
            <a:r>
              <a:rPr lang="en-US" sz="2000" b="1" dirty="0">
                <a:latin typeface="Consolas" pitchFamily="49" charset="0"/>
                <a:cs typeface="Consolas" pitchFamily="49" charset="0"/>
              </a:rPr>
              <a:t>-sum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normAutofit fontScale="90000"/>
          </a:bodyPr>
          <a:lstStyle/>
          <a:p>
            <a:r>
              <a:rPr lang="en-US" dirty="0"/>
              <a:t>The old solution: </a:t>
            </a:r>
            <a:r>
              <a:rPr lang="en-US" dirty="0" err="1"/>
              <a:t>nl</a:t>
            </a:r>
            <a:r>
              <a:rPr lang="en-US" dirty="0"/>
              <a:t>-sum (Lesson 4.1)</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4207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nl</a:t>
            </a:r>
            <a:r>
              <a:rPr lang="en-US" b="1" dirty="0"/>
              <a:t>-sum</a:t>
            </a:r>
            <a:r>
              <a:rPr lang="en-US" dirty="0"/>
              <a:t> sums from right to left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err="1">
                <a:solidFill>
                  <a:srgbClr val="FF0000"/>
                </a:solidFill>
                <a:latin typeface="Consolas" pitchFamily="49" charset="0"/>
                <a:cs typeface="Consolas" pitchFamily="49" charset="0"/>
              </a:rPr>
              <a:t>nl</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err="1">
                <a:solidFill>
                  <a:srgbClr val="FF0000"/>
                </a:solidFill>
                <a:latin typeface="Consolas" pitchFamily="49" charset="0"/>
                <a:cs typeface="Consolas" pitchFamily="49" charset="0"/>
              </a:rPr>
              <a:t>nl</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err="1">
                <a:solidFill>
                  <a:srgbClr val="FF0000"/>
                </a:solidFill>
                <a:latin typeface="Consolas" pitchFamily="49" charset="0"/>
                <a:cs typeface="Consolas" pitchFamily="49" charset="0"/>
              </a:rPr>
              <a:t>nl</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err="1">
                <a:solidFill>
                  <a:srgbClr val="FF0000"/>
                </a:solidFill>
                <a:latin typeface="Consolas" pitchFamily="49" charset="0"/>
                <a:cs typeface="Consolas" pitchFamily="49" charset="0"/>
              </a:rPr>
              <a:t>nl</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9986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37A3-CCB8-4DC7-97A0-D45518AD6A2F}"/>
              </a:ext>
            </a:extLst>
          </p:cNvPr>
          <p:cNvSpPr>
            <a:spLocks noGrp="1"/>
          </p:cNvSpPr>
          <p:nvPr>
            <p:ph type="title"/>
          </p:nvPr>
        </p:nvSpPr>
        <p:spPr/>
        <p:txBody>
          <a:bodyPr/>
          <a:lstStyle/>
          <a:p>
            <a:r>
              <a:rPr lang="en-US" dirty="0"/>
              <a:t>A different solution</a:t>
            </a:r>
          </a:p>
        </p:txBody>
      </p:sp>
      <p:sp>
        <p:nvSpPr>
          <p:cNvPr id="5" name="Content Placeholder 4">
            <a:extLst>
              <a:ext uri="{FF2B5EF4-FFF2-40B4-BE49-F238E27FC236}">
                <a16:creationId xmlns:a16="http://schemas.microsoft.com/office/drawing/2014/main" id="{EE786774-CB9F-4095-A436-0AC2DE514BB7}"/>
              </a:ext>
            </a:extLst>
          </p:cNvPr>
          <p:cNvSpPr>
            <a:spLocks noGrp="1"/>
          </p:cNvSpPr>
          <p:nvPr>
            <p:ph idx="1"/>
          </p:nvPr>
        </p:nvSpPr>
        <p:spPr/>
        <p:txBody>
          <a:bodyPr>
            <a:normAutofit/>
          </a:bodyPr>
          <a:lstStyle/>
          <a:p>
            <a:pPr>
              <a:spcBef>
                <a:spcPts val="0"/>
              </a:spcBef>
            </a:pPr>
            <a:r>
              <a:rPr lang="en-US" sz="2000" dirty="0"/>
              <a:t>(define (</a:t>
            </a:r>
            <a:r>
              <a:rPr lang="en-US" sz="2000" dirty="0" err="1"/>
              <a:t>sublist</a:t>
            </a:r>
            <a:r>
              <a:rPr lang="en-US" sz="2000" dirty="0"/>
              <a:t>-sum so-far unsummed)</a:t>
            </a:r>
          </a:p>
          <a:p>
            <a:pPr>
              <a:spcBef>
                <a:spcPts val="0"/>
              </a:spcBef>
            </a:pPr>
            <a:r>
              <a:rPr lang="en-US" sz="2000" dirty="0"/>
              <a:t>  (cond</a:t>
            </a:r>
          </a:p>
          <a:p>
            <a:pPr>
              <a:spcBef>
                <a:spcPts val="0"/>
              </a:spcBef>
            </a:pPr>
            <a:r>
              <a:rPr lang="en-US" sz="2000" dirty="0"/>
              <a:t>    [(empty? unsummed) so-far]</a:t>
            </a:r>
          </a:p>
          <a:p>
            <a:pPr>
              <a:spcBef>
                <a:spcPts val="0"/>
              </a:spcBef>
            </a:pPr>
            <a:r>
              <a:rPr lang="en-US" sz="2000" dirty="0"/>
              <a:t>    [else (</a:t>
            </a:r>
            <a:r>
              <a:rPr lang="en-US" sz="2000" dirty="0" err="1"/>
              <a:t>sublist</a:t>
            </a:r>
            <a:r>
              <a:rPr lang="en-US" sz="2000" dirty="0"/>
              <a:t>-sum (+ so-far (first unsummed))</a:t>
            </a:r>
          </a:p>
          <a:p>
            <a:pPr>
              <a:spcBef>
                <a:spcPts val="0"/>
              </a:spcBef>
            </a:pPr>
            <a:r>
              <a:rPr lang="en-US" sz="2000" dirty="0"/>
              <a:t>                       (rest unsummed))]))</a:t>
            </a:r>
          </a:p>
          <a:p>
            <a:pPr>
              <a:spcBef>
                <a:spcPts val="0"/>
              </a:spcBef>
            </a:pPr>
            <a:endParaRPr lang="en-US" sz="2000" dirty="0"/>
          </a:p>
          <a:p>
            <a:pPr>
              <a:spcBef>
                <a:spcPts val="0"/>
              </a:spcBef>
            </a:pPr>
            <a:r>
              <a:rPr lang="en-US" sz="2000" dirty="0"/>
              <a:t>(define (list-sum l)</a:t>
            </a:r>
          </a:p>
          <a:p>
            <a:pPr>
              <a:spcBef>
                <a:spcPts val="0"/>
              </a:spcBef>
            </a:pPr>
            <a:r>
              <a:rPr lang="en-US" sz="2000" dirty="0"/>
              <a:t>  (</a:t>
            </a:r>
            <a:r>
              <a:rPr lang="en-US" sz="2000" dirty="0" err="1"/>
              <a:t>sublist</a:t>
            </a:r>
            <a:r>
              <a:rPr lang="en-US" sz="2000" dirty="0"/>
              <a:t>-sum 0 l))</a:t>
            </a:r>
          </a:p>
          <a:p>
            <a:endParaRPr lang="en-US" dirty="0"/>
          </a:p>
        </p:txBody>
      </p:sp>
      <p:sp>
        <p:nvSpPr>
          <p:cNvPr id="4" name="Slide Number Placeholder 3">
            <a:extLst>
              <a:ext uri="{FF2B5EF4-FFF2-40B4-BE49-F238E27FC236}">
                <a16:creationId xmlns:a16="http://schemas.microsoft.com/office/drawing/2014/main" id="{DB982035-1462-4649-9DB1-185A1D8A1C95}"/>
              </a:ext>
            </a:extLst>
          </p:cNvPr>
          <p:cNvSpPr>
            <a:spLocks noGrp="1"/>
          </p:cNvSpPr>
          <p:nvPr>
            <p:ph type="sldNum" sz="quarter" idx="12"/>
          </p:nvPr>
        </p:nvSpPr>
        <p:spPr/>
        <p:txBody>
          <a:bodyPr/>
          <a:lstStyle/>
          <a:p>
            <a:fld id="{2AF3B5EA-18B6-4040-9F78-6052AF49C681}" type="slidenum">
              <a:rPr lang="en-US" smtClean="0"/>
              <a:t>33</a:t>
            </a:fld>
            <a:endParaRPr lang="en-US"/>
          </a:p>
        </p:txBody>
      </p:sp>
      <p:sp>
        <p:nvSpPr>
          <p:cNvPr id="6" name="TextBox 5">
            <a:extLst>
              <a:ext uri="{FF2B5EF4-FFF2-40B4-BE49-F238E27FC236}">
                <a16:creationId xmlns:a16="http://schemas.microsoft.com/office/drawing/2014/main" id="{8F824F14-9B1E-41D9-9932-D62E149E7D2D}"/>
              </a:ext>
            </a:extLst>
          </p:cNvPr>
          <p:cNvSpPr txBox="1"/>
          <p:nvPr/>
        </p:nvSpPr>
        <p:spPr>
          <a:xfrm>
            <a:off x="4569438" y="3429000"/>
            <a:ext cx="2593362" cy="1938992"/>
          </a:xfrm>
          <a:prstGeom prst="rect">
            <a:avLst/>
          </a:prstGeom>
          <a:solidFill>
            <a:schemeClr val="accent1">
              <a:lumMod val="20000"/>
              <a:lumOff val="80000"/>
            </a:schemeClr>
          </a:solidFill>
        </p:spPr>
        <p:txBody>
          <a:bodyPr wrap="square" rtlCol="0">
            <a:spAutoFit/>
          </a:bodyPr>
          <a:lstStyle/>
          <a:p>
            <a:r>
              <a:rPr lang="en-US" sz="2400" dirty="0"/>
              <a:t>Think about this definition for a minute.  Can you figure out how it works?</a:t>
            </a:r>
          </a:p>
        </p:txBody>
      </p:sp>
    </p:spTree>
    <p:extLst>
      <p:ext uri="{BB962C8B-B14F-4D97-AF65-F5344CB8AC3E}">
        <p14:creationId xmlns:p14="http://schemas.microsoft.com/office/powerpoint/2010/main" val="473982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DC25-A1B9-4B6D-8132-3173C7B29FCC}"/>
              </a:ext>
            </a:extLst>
          </p:cNvPr>
          <p:cNvSpPr>
            <a:spLocks noGrp="1"/>
          </p:cNvSpPr>
          <p:nvPr>
            <p:ph type="title"/>
          </p:nvPr>
        </p:nvSpPr>
        <p:spPr/>
        <p:txBody>
          <a:bodyPr/>
          <a:lstStyle/>
          <a:p>
            <a:r>
              <a:rPr lang="en-US" dirty="0"/>
              <a:t>Let’s watch this one work</a:t>
            </a:r>
          </a:p>
        </p:txBody>
      </p:sp>
      <p:sp>
        <p:nvSpPr>
          <p:cNvPr id="3" name="Content Placeholder 2">
            <a:extLst>
              <a:ext uri="{FF2B5EF4-FFF2-40B4-BE49-F238E27FC236}">
                <a16:creationId xmlns:a16="http://schemas.microsoft.com/office/drawing/2014/main" id="{0EB7C8A7-98EF-4113-B1C4-5B7B5F87EF15}"/>
              </a:ext>
            </a:extLst>
          </p:cNvPr>
          <p:cNvSpPr>
            <a:spLocks noGrp="1"/>
          </p:cNvSpPr>
          <p:nvPr>
            <p:ph idx="1"/>
          </p:nvPr>
        </p:nvSpPr>
        <p:spPr>
          <a:xfrm>
            <a:off x="457200" y="1600200"/>
            <a:ext cx="8534400" cy="4525963"/>
          </a:xfrm>
        </p:spPr>
        <p:txBody>
          <a:bodyPr>
            <a:normAutofit/>
          </a:bodyPr>
          <a:lstStyle/>
          <a:p>
            <a:r>
              <a:rPr lang="en-US" sz="2200" dirty="0"/>
              <a:t>  (</a:t>
            </a:r>
            <a:r>
              <a:rPr lang="en-US" sz="2200" dirty="0">
                <a:solidFill>
                  <a:srgbClr val="FF0000"/>
                </a:solidFill>
              </a:rPr>
              <a:t>list-sum</a:t>
            </a:r>
            <a:r>
              <a:rPr lang="en-US" sz="2200" dirty="0"/>
              <a:t>      (cons 11 (cons 22 (cons 33 empty))))</a:t>
            </a:r>
          </a:p>
          <a:p>
            <a:r>
              <a:rPr lang="en-US" sz="2200" dirty="0"/>
              <a:t>= (</a:t>
            </a:r>
            <a:r>
              <a:rPr lang="en-US" sz="2200" dirty="0" err="1">
                <a:solidFill>
                  <a:srgbClr val="FF0000"/>
                </a:solidFill>
              </a:rPr>
              <a:t>sublist</a:t>
            </a:r>
            <a:r>
              <a:rPr lang="en-US" sz="2200" dirty="0">
                <a:solidFill>
                  <a:srgbClr val="FF0000"/>
                </a:solidFill>
              </a:rPr>
              <a:t>-sum</a:t>
            </a:r>
            <a:r>
              <a:rPr lang="en-US" sz="2200" dirty="0"/>
              <a:t> </a:t>
            </a:r>
            <a:r>
              <a:rPr lang="en-US" sz="2200" dirty="0">
                <a:solidFill>
                  <a:srgbClr val="0070C0"/>
                </a:solidFill>
              </a:rPr>
              <a:t>0</a:t>
            </a:r>
            <a:r>
              <a:rPr lang="en-US" sz="2200" dirty="0"/>
              <a:t> (cons 11 (cons 22 (cons 33 empty))))</a:t>
            </a:r>
          </a:p>
          <a:p>
            <a:r>
              <a:rPr lang="en-US" sz="2200" dirty="0"/>
              <a:t>= (</a:t>
            </a:r>
            <a:r>
              <a:rPr lang="en-US" sz="2200" dirty="0" err="1">
                <a:solidFill>
                  <a:srgbClr val="FF0000"/>
                </a:solidFill>
              </a:rPr>
              <a:t>sublist</a:t>
            </a:r>
            <a:r>
              <a:rPr lang="en-US" sz="2200" dirty="0">
                <a:solidFill>
                  <a:srgbClr val="FF0000"/>
                </a:solidFill>
              </a:rPr>
              <a:t>-sum</a:t>
            </a:r>
            <a:r>
              <a:rPr lang="en-US" sz="2200" dirty="0"/>
              <a:t> </a:t>
            </a:r>
            <a:r>
              <a:rPr lang="en-US" sz="2200" dirty="0">
                <a:solidFill>
                  <a:srgbClr val="0070C0"/>
                </a:solidFill>
              </a:rPr>
              <a:t>11</a:t>
            </a:r>
            <a:r>
              <a:rPr lang="en-US" sz="2200" dirty="0"/>
              <a:t>         (cons 22 (cons 33 empty)))</a:t>
            </a:r>
          </a:p>
          <a:p>
            <a:r>
              <a:rPr lang="en-US" sz="2200" dirty="0"/>
              <a:t>= (</a:t>
            </a:r>
            <a:r>
              <a:rPr lang="en-US" sz="2200" dirty="0" err="1">
                <a:solidFill>
                  <a:srgbClr val="FF0000"/>
                </a:solidFill>
              </a:rPr>
              <a:t>sublist</a:t>
            </a:r>
            <a:r>
              <a:rPr lang="en-US" sz="2200" dirty="0">
                <a:solidFill>
                  <a:srgbClr val="FF0000"/>
                </a:solidFill>
              </a:rPr>
              <a:t>-sum</a:t>
            </a:r>
            <a:r>
              <a:rPr lang="en-US" sz="2200" dirty="0"/>
              <a:t> </a:t>
            </a:r>
            <a:r>
              <a:rPr lang="en-US" sz="2200" dirty="0">
                <a:solidFill>
                  <a:srgbClr val="0070C0"/>
                </a:solidFill>
              </a:rPr>
              <a:t>33</a:t>
            </a:r>
            <a:r>
              <a:rPr lang="en-US" sz="2200" dirty="0"/>
              <a:t>                  (cons 33 empty))</a:t>
            </a:r>
          </a:p>
          <a:p>
            <a:r>
              <a:rPr lang="en-US" sz="2200" dirty="0"/>
              <a:t>= (</a:t>
            </a:r>
            <a:r>
              <a:rPr lang="en-US" sz="2200" dirty="0" err="1">
                <a:solidFill>
                  <a:srgbClr val="FF0000"/>
                </a:solidFill>
              </a:rPr>
              <a:t>sublist</a:t>
            </a:r>
            <a:r>
              <a:rPr lang="en-US" sz="2200" dirty="0">
                <a:solidFill>
                  <a:srgbClr val="FF0000"/>
                </a:solidFill>
              </a:rPr>
              <a:t>-sum</a:t>
            </a:r>
            <a:r>
              <a:rPr lang="en-US" sz="2200" dirty="0"/>
              <a:t> </a:t>
            </a:r>
            <a:r>
              <a:rPr lang="en-US" sz="2200" dirty="0">
                <a:solidFill>
                  <a:srgbClr val="0070C0"/>
                </a:solidFill>
              </a:rPr>
              <a:t>66</a:t>
            </a:r>
            <a:r>
              <a:rPr lang="en-US" sz="2200" dirty="0"/>
              <a:t>                           empty)</a:t>
            </a:r>
          </a:p>
          <a:p>
            <a:r>
              <a:rPr lang="en-US" sz="2200" dirty="0"/>
              <a:t>= </a:t>
            </a:r>
            <a:r>
              <a:rPr lang="en-US" sz="2200" dirty="0">
                <a:solidFill>
                  <a:srgbClr val="0070C0"/>
                </a:solidFill>
              </a:rPr>
              <a:t>66</a:t>
            </a:r>
            <a:endParaRPr lang="en-US" sz="2200" dirty="0"/>
          </a:p>
          <a:p>
            <a:endParaRPr lang="en-US" sz="2200" dirty="0"/>
          </a:p>
          <a:p>
            <a:endParaRPr lang="en-US" sz="2200" dirty="0"/>
          </a:p>
        </p:txBody>
      </p:sp>
      <p:sp>
        <p:nvSpPr>
          <p:cNvPr id="4" name="Slide Number Placeholder 3">
            <a:extLst>
              <a:ext uri="{FF2B5EF4-FFF2-40B4-BE49-F238E27FC236}">
                <a16:creationId xmlns:a16="http://schemas.microsoft.com/office/drawing/2014/main" id="{06BB6CC7-20CF-4F25-90F9-45495EAE1B6D}"/>
              </a:ext>
            </a:extLst>
          </p:cNvPr>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44664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A7AAD6-6D0C-45DB-8E10-FB3CA16F6C04}"/>
              </a:ext>
            </a:extLst>
          </p:cNvPr>
          <p:cNvSpPr>
            <a:spLocks noGrp="1"/>
          </p:cNvSpPr>
          <p:nvPr>
            <p:ph type="title"/>
          </p:nvPr>
        </p:nvSpPr>
        <p:spPr/>
        <p:txBody>
          <a:bodyPr>
            <a:normAutofit fontScale="90000"/>
          </a:bodyPr>
          <a:lstStyle/>
          <a:p>
            <a:r>
              <a:rPr lang="en-US" dirty="0"/>
              <a:t>This function works from left to right</a:t>
            </a:r>
          </a:p>
        </p:txBody>
      </p:sp>
      <p:sp>
        <p:nvSpPr>
          <p:cNvPr id="6" name="Content Placeholder 5">
            <a:extLst>
              <a:ext uri="{FF2B5EF4-FFF2-40B4-BE49-F238E27FC236}">
                <a16:creationId xmlns:a16="http://schemas.microsoft.com/office/drawing/2014/main" id="{0F895AAB-4611-448A-AE42-172E0A35ADB7}"/>
              </a:ext>
            </a:extLst>
          </p:cNvPr>
          <p:cNvSpPr>
            <a:spLocks noGrp="1"/>
          </p:cNvSpPr>
          <p:nvPr>
            <p:ph idx="1"/>
          </p:nvPr>
        </p:nvSpPr>
        <p:spPr/>
        <p:txBody>
          <a:bodyPr>
            <a:normAutofit fontScale="92500" lnSpcReduction="10000"/>
          </a:bodyPr>
          <a:lstStyle/>
          <a:p>
            <a:r>
              <a:rPr lang="en-US" dirty="0"/>
              <a:t>The first argument to </a:t>
            </a:r>
            <a:r>
              <a:rPr lang="en-US" dirty="0" err="1"/>
              <a:t>sublist</a:t>
            </a:r>
            <a:r>
              <a:rPr lang="en-US" dirty="0"/>
              <a:t>-sum is the sum of all the elements we’ve looked at “so far”.</a:t>
            </a:r>
          </a:p>
          <a:p>
            <a:r>
              <a:rPr lang="en-US" dirty="0"/>
              <a:t>This is a context argument: at each recursive call, represents the context in which </a:t>
            </a:r>
            <a:r>
              <a:rPr lang="en-US" dirty="0" err="1"/>
              <a:t>sublist</a:t>
            </a:r>
            <a:r>
              <a:rPr lang="en-US" dirty="0"/>
              <a:t>-sum is called.</a:t>
            </a:r>
          </a:p>
          <a:p>
            <a:r>
              <a:rPr lang="en-US" dirty="0"/>
              <a:t>We say that it </a:t>
            </a:r>
            <a:r>
              <a:rPr lang="en-US" i="1" dirty="0">
                <a:solidFill>
                  <a:srgbClr val="FF0000"/>
                </a:solidFill>
              </a:rPr>
              <a:t>abstracts</a:t>
            </a:r>
            <a:r>
              <a:rPr lang="en-US" dirty="0"/>
              <a:t> the context:  it keeps only as much information about the context as the function needs.</a:t>
            </a:r>
          </a:p>
          <a:p>
            <a:r>
              <a:rPr lang="en-US" dirty="0"/>
              <a:t>Let’s write down a proper invariant to document this:</a:t>
            </a:r>
          </a:p>
        </p:txBody>
      </p:sp>
      <p:sp>
        <p:nvSpPr>
          <p:cNvPr id="4" name="Slide Number Placeholder 3">
            <a:extLst>
              <a:ext uri="{FF2B5EF4-FFF2-40B4-BE49-F238E27FC236}">
                <a16:creationId xmlns:a16="http://schemas.microsoft.com/office/drawing/2014/main" id="{098648C7-4950-4830-BA21-F5F7BD96601F}"/>
              </a:ext>
            </a:extLst>
          </p:cNvPr>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3605650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2B782A-CC25-4CF5-9D87-791655A5750D}"/>
              </a:ext>
            </a:extLst>
          </p:cNvPr>
          <p:cNvSpPr>
            <a:spLocks noGrp="1"/>
          </p:cNvSpPr>
          <p:nvPr>
            <p:ph type="title"/>
          </p:nvPr>
        </p:nvSpPr>
        <p:spPr/>
        <p:txBody>
          <a:bodyPr/>
          <a:lstStyle/>
          <a:p>
            <a:r>
              <a:rPr lang="en-US" dirty="0"/>
              <a:t>Invariant for </a:t>
            </a:r>
            <a:r>
              <a:rPr lang="en-US" dirty="0" err="1"/>
              <a:t>sublist</a:t>
            </a:r>
            <a:r>
              <a:rPr lang="en-US" dirty="0"/>
              <a:t>-sum</a:t>
            </a:r>
          </a:p>
        </p:txBody>
      </p:sp>
      <p:sp>
        <p:nvSpPr>
          <p:cNvPr id="6" name="Content Placeholder 5">
            <a:extLst>
              <a:ext uri="{FF2B5EF4-FFF2-40B4-BE49-F238E27FC236}">
                <a16:creationId xmlns:a16="http://schemas.microsoft.com/office/drawing/2014/main" id="{5A1113E9-1C87-433F-AEE0-330E53420CA8}"/>
              </a:ext>
            </a:extLst>
          </p:cNvPr>
          <p:cNvSpPr>
            <a:spLocks noGrp="1"/>
          </p:cNvSpPr>
          <p:nvPr>
            <p:ph idx="1"/>
          </p:nvPr>
        </p:nvSpPr>
        <p:spPr/>
        <p:txBody>
          <a:bodyPr>
            <a:normAutofit fontScale="47500" lnSpcReduction="20000"/>
          </a:bodyPr>
          <a:lstStyle/>
          <a:p>
            <a:r>
              <a:rPr lang="en-US" dirty="0"/>
              <a:t>;; </a:t>
            </a:r>
            <a:r>
              <a:rPr lang="en-US" dirty="0" err="1"/>
              <a:t>sublist</a:t>
            </a:r>
            <a:r>
              <a:rPr lang="en-US" dirty="0"/>
              <a:t>-sum : Number </a:t>
            </a:r>
            <a:r>
              <a:rPr lang="en-US" dirty="0" err="1"/>
              <a:t>NumberList</a:t>
            </a:r>
            <a:r>
              <a:rPr lang="en-US" dirty="0"/>
              <a:t> -&gt; Number</a:t>
            </a:r>
          </a:p>
          <a:p>
            <a:r>
              <a:rPr lang="en-US" dirty="0"/>
              <a:t>;; GIVEN: a number 'so-far' and a list of numbers 'unsummed'</a:t>
            </a:r>
          </a:p>
          <a:p>
            <a:r>
              <a:rPr lang="en-US" dirty="0"/>
              <a:t>;; WHERE: 'unsummed' is a </a:t>
            </a:r>
            <a:r>
              <a:rPr lang="en-US" dirty="0" err="1"/>
              <a:t>sublist</a:t>
            </a:r>
            <a:r>
              <a:rPr lang="en-US" dirty="0"/>
              <a:t> of some list 'whole-list'</a:t>
            </a:r>
          </a:p>
          <a:p>
            <a:r>
              <a:rPr lang="en-US" dirty="0"/>
              <a:t>;; AND:   so-far is the sum of all the elements to the left of</a:t>
            </a:r>
          </a:p>
          <a:p>
            <a:r>
              <a:rPr lang="en-US" dirty="0"/>
              <a:t>;;        unsummed in whole-list</a:t>
            </a:r>
          </a:p>
          <a:p>
            <a:r>
              <a:rPr lang="en-US" dirty="0"/>
              <a:t>;; EXAMPLE:</a:t>
            </a:r>
          </a:p>
          <a:p>
            <a:r>
              <a:rPr lang="en-US" dirty="0"/>
              <a:t>;; (</a:t>
            </a:r>
            <a:r>
              <a:rPr lang="en-US" dirty="0" err="1"/>
              <a:t>sublist</a:t>
            </a:r>
            <a:r>
              <a:rPr lang="en-US" dirty="0"/>
              <a:t>-sum 5 (list 2 3 4)) = 14  [whole-list was (3 2 2 3 4)]</a:t>
            </a:r>
          </a:p>
          <a:p>
            <a:r>
              <a:rPr lang="en-US" dirty="0"/>
              <a:t>;; (</a:t>
            </a:r>
            <a:r>
              <a:rPr lang="en-US" dirty="0" err="1"/>
              <a:t>sublist</a:t>
            </a:r>
            <a:r>
              <a:rPr lang="en-US" dirty="0"/>
              <a:t>-sum 5 (list 2 3 4)) = 14  [whole-list was (3 1 1 2 3 4)]</a:t>
            </a:r>
          </a:p>
          <a:p>
            <a:r>
              <a:rPr lang="en-US" dirty="0"/>
              <a:t>;; note that a given set of arguments might correspond to different</a:t>
            </a:r>
          </a:p>
          <a:p>
            <a:r>
              <a:rPr lang="en-US" dirty="0"/>
              <a:t>;; values of 'whole-list'.  All we care about whole-list is that the</a:t>
            </a:r>
          </a:p>
          <a:p>
            <a:r>
              <a:rPr lang="en-US" dirty="0"/>
              <a:t>;; sum of its elements before the (list 2 3 4) is exactly 5.</a:t>
            </a:r>
          </a:p>
          <a:p>
            <a:r>
              <a:rPr lang="en-US" dirty="0"/>
              <a:t>;; STRATEGY:</a:t>
            </a:r>
          </a:p>
          <a:p>
            <a:r>
              <a:rPr lang="en-US" dirty="0"/>
              <a:t>;; observer pattern for </a:t>
            </a:r>
            <a:r>
              <a:rPr lang="en-US" dirty="0" err="1"/>
              <a:t>NumberList</a:t>
            </a:r>
            <a:r>
              <a:rPr lang="en-US" dirty="0"/>
              <a:t> on 'unsummed'</a:t>
            </a:r>
          </a:p>
          <a:p>
            <a:r>
              <a:rPr lang="en-US" dirty="0"/>
              <a:t>(define (</a:t>
            </a:r>
            <a:r>
              <a:rPr lang="en-US" dirty="0" err="1"/>
              <a:t>sublist</a:t>
            </a:r>
            <a:r>
              <a:rPr lang="en-US" dirty="0"/>
              <a:t>-sum so-far unsummed)</a:t>
            </a:r>
          </a:p>
          <a:p>
            <a:r>
              <a:rPr lang="en-US" dirty="0"/>
              <a:t>  (cond</a:t>
            </a:r>
          </a:p>
          <a:p>
            <a:r>
              <a:rPr lang="en-US" dirty="0"/>
              <a:t>    [(empty? unsummed) so-far]</a:t>
            </a:r>
          </a:p>
          <a:p>
            <a:r>
              <a:rPr lang="en-US" dirty="0"/>
              <a:t>    [else (</a:t>
            </a:r>
            <a:r>
              <a:rPr lang="en-US" dirty="0" err="1"/>
              <a:t>sublist</a:t>
            </a:r>
            <a:r>
              <a:rPr lang="en-US" dirty="0"/>
              <a:t>-sum (+ so-far (first unsummed))</a:t>
            </a:r>
          </a:p>
          <a:p>
            <a:r>
              <a:rPr lang="en-US" dirty="0"/>
              <a:t>                       (rest unsummed))]))</a:t>
            </a:r>
          </a:p>
        </p:txBody>
      </p:sp>
      <p:sp>
        <p:nvSpPr>
          <p:cNvPr id="4" name="Slide Number Placeholder 3">
            <a:extLst>
              <a:ext uri="{FF2B5EF4-FFF2-40B4-BE49-F238E27FC236}">
                <a16:creationId xmlns:a16="http://schemas.microsoft.com/office/drawing/2014/main" id="{D82CD564-0565-4045-9472-A885619EF8CE}"/>
              </a:ext>
            </a:extLst>
          </p:cNvPr>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2979421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37</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621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38</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36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Slides Start Here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261105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40</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41</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42</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43</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44</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45</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46</a:t>
            </a:fld>
            <a:endParaRPr lang="en-US"/>
          </a:p>
        </p:txBody>
      </p:sp>
    </p:spTree>
    <p:extLst>
      <p:ext uri="{BB962C8B-B14F-4D97-AF65-F5344CB8AC3E}">
        <p14:creationId xmlns:p14="http://schemas.microsoft.com/office/powerpoint/2010/main" val="3931178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47</a:t>
            </a:fld>
            <a:endParaRPr lang="en-US"/>
          </a:p>
        </p:txBody>
      </p:sp>
    </p:spTree>
    <p:extLst>
      <p:ext uri="{BB962C8B-B14F-4D97-AF65-F5344CB8AC3E}">
        <p14:creationId xmlns:p14="http://schemas.microsoft.com/office/powerpoint/2010/main" val="2954975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49</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Review: 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3121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51</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53</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55</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56</a:t>
            </a:fld>
            <a:endParaRPr lang="en-US"/>
          </a:p>
        </p:txBody>
      </p:sp>
    </p:spTree>
    <p:extLst>
      <p:ext uri="{BB962C8B-B14F-4D97-AF65-F5344CB8AC3E}">
        <p14:creationId xmlns:p14="http://schemas.microsoft.com/office/powerpoint/2010/main" val="4054348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57</a:t>
            </a:fld>
            <a:endParaRPr lang="en-US"/>
          </a:p>
        </p:txBody>
      </p:sp>
    </p:spTree>
    <p:extLst>
      <p:ext uri="{BB962C8B-B14F-4D97-AF65-F5344CB8AC3E}">
        <p14:creationId xmlns:p14="http://schemas.microsoft.com/office/powerpoint/2010/main" val="264948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58</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NumberBintree</a:t>
            </a:r>
            <a:r>
              <a:rPr lang="en-US" dirty="0"/>
              <a:t>" be "</a:t>
            </a:r>
            <a:r>
              <a:rPr lang="en-US" dirty="0" err="1"/>
              <a:t>NumberBintree</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59</a:t>
            </a:fld>
            <a:endParaRPr lang="en-US"/>
          </a:p>
        </p:txBody>
      </p:sp>
    </p:spTree>
    <p:extLst>
      <p:ext uri="{BB962C8B-B14F-4D97-AF65-F5344CB8AC3E}">
        <p14:creationId xmlns:p14="http://schemas.microsoft.com/office/powerpoint/2010/main" val="170638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61</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62</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63</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fact : </a:t>
            </a:r>
            <a:r>
              <a:rPr lang="en-US" dirty="0" err="1"/>
              <a:t>NonNegInt</a:t>
            </a:r>
            <a:r>
              <a:rPr lang="en-US" dirty="0"/>
              <a:t> -&gt; </a:t>
            </a:r>
            <a:r>
              <a:rPr lang="en-US" dirty="0" err="1"/>
              <a:t>NonNegInt</a:t>
            </a:r>
            <a:endParaRPr lang="en-US" dirty="0"/>
          </a:p>
          <a:p>
            <a:r>
              <a:rPr lang="en-US" dirty="0"/>
              <a:t>;; GIVEN: a value n</a:t>
            </a:r>
          </a:p>
          <a:p>
            <a:r>
              <a:rPr lang="en-US" dirty="0"/>
              <a:t>;; RETURNS: the factorial of n</a:t>
            </a:r>
          </a:p>
          <a:p>
            <a:r>
              <a:rPr lang="en-US" dirty="0"/>
              <a:t>(define (fact n)</a:t>
            </a:r>
          </a:p>
          <a:p>
            <a:r>
              <a:rPr lang="en-US" dirty="0"/>
              <a:t>  (if (zero? n) 1</a:t>
            </a:r>
          </a:p>
          <a:p>
            <a:r>
              <a:rPr lang="en-US" dirty="0"/>
              <a:t>      (* n (fact (- n 1)))))</a:t>
            </a:r>
          </a:p>
        </p:txBody>
      </p:sp>
      <p:sp>
        <p:nvSpPr>
          <p:cNvPr id="5" name="Title 4"/>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66</a:t>
            </a:fld>
            <a:endParaRPr lang="en-US"/>
          </a:p>
        </p:txBody>
      </p:sp>
      <p:sp>
        <p:nvSpPr>
          <p:cNvPr id="7" name="TextBox 6"/>
          <p:cNvSpPr txBox="1"/>
          <p:nvPr/>
        </p:nvSpPr>
        <p:spPr>
          <a:xfrm>
            <a:off x="457200" y="5334000"/>
            <a:ext cx="2895600" cy="923330"/>
          </a:xfrm>
          <a:prstGeom prst="rect">
            <a:avLst/>
          </a:prstGeom>
          <a:solidFill>
            <a:schemeClr val="accent1">
              <a:lumMod val="20000"/>
              <a:lumOff val="80000"/>
            </a:schemeClr>
          </a:solidFill>
        </p:spPr>
        <p:txBody>
          <a:bodyPr wrap="square" rtlCol="0">
            <a:spAutoFit/>
          </a:bodyPr>
          <a:lstStyle/>
          <a:p>
            <a:r>
              <a:rPr lang="en-US" dirty="0"/>
              <a:t>Every function that calls </a:t>
            </a:r>
            <a:r>
              <a:rPr lang="en-US" b="1" dirty="0"/>
              <a:t>fact</a:t>
            </a:r>
            <a:r>
              <a:rPr lang="en-US" dirty="0"/>
              <a:t> must call it with a non-negative integer.</a:t>
            </a:r>
          </a:p>
        </p:txBody>
      </p:sp>
      <p:sp>
        <p:nvSpPr>
          <p:cNvPr id="8" name="TextBox 7"/>
          <p:cNvSpPr txBox="1"/>
          <p:nvPr/>
        </p:nvSpPr>
        <p:spPr>
          <a:xfrm>
            <a:off x="3657600" y="5334000"/>
            <a:ext cx="3276600" cy="1200329"/>
          </a:xfrm>
          <a:prstGeom prst="rect">
            <a:avLst/>
          </a:prstGeom>
          <a:solidFill>
            <a:schemeClr val="accent1">
              <a:lumMod val="20000"/>
              <a:lumOff val="80000"/>
            </a:schemeClr>
          </a:solidFill>
        </p:spPr>
        <p:txBody>
          <a:bodyPr wrap="square" rtlCol="0">
            <a:spAutoFit/>
          </a:bodyPr>
          <a:lstStyle>
            <a:defPPr>
              <a:defRPr lang="en-US"/>
            </a:defPPr>
          </a:lstStyle>
          <a:p>
            <a:r>
              <a:rPr lang="en-US" dirty="0"/>
              <a:t>This includes the recursive call to fact.   If n is a </a:t>
            </a:r>
            <a:r>
              <a:rPr lang="en-US" dirty="0" err="1"/>
              <a:t>NonNegInt</a:t>
            </a:r>
            <a:r>
              <a:rPr lang="en-US" dirty="0"/>
              <a:t> and is not 0, then n-1 is also a </a:t>
            </a:r>
            <a:r>
              <a:rPr lang="en-US" dirty="0" err="1"/>
              <a:t>NonNegInt</a:t>
            </a:r>
            <a:r>
              <a:rPr lang="en-US" dirty="0"/>
              <a:t>.  So this call is OK.</a:t>
            </a:r>
          </a:p>
        </p:txBody>
      </p:sp>
      <p:sp>
        <p:nvSpPr>
          <p:cNvPr id="9" name="TextBox 8"/>
          <p:cNvSpPr txBox="1"/>
          <p:nvPr/>
        </p:nvSpPr>
        <p:spPr>
          <a:xfrm>
            <a:off x="7048500" y="5333999"/>
            <a:ext cx="1943100" cy="1477328"/>
          </a:xfrm>
          <a:prstGeom prst="rect">
            <a:avLst/>
          </a:prstGeom>
          <a:solidFill>
            <a:schemeClr val="accent1">
              <a:lumMod val="20000"/>
              <a:lumOff val="80000"/>
            </a:schemeClr>
          </a:solidFill>
        </p:spPr>
        <p:txBody>
          <a:bodyPr wrap="square" rtlCol="0">
            <a:spAutoFit/>
          </a:bodyPr>
          <a:lstStyle>
            <a:defPPr>
              <a:defRPr lang="en-US"/>
            </a:defPPr>
          </a:lstStyle>
          <a:p>
            <a:r>
              <a:rPr lang="en-US" dirty="0"/>
              <a:t>If we’d written n-2 here instead of n-1, this call could violate the contract.</a:t>
            </a:r>
          </a:p>
        </p:txBody>
      </p:sp>
      <p:sp>
        <p:nvSpPr>
          <p:cNvPr id="10" name="Arrow: Right 9"/>
          <p:cNvSpPr/>
          <p:nvPr/>
        </p:nvSpPr>
        <p:spPr>
          <a:xfrm rot="15037802">
            <a:off x="2962863" y="3897725"/>
            <a:ext cx="909193" cy="625157"/>
          </a:xfrm>
          <a:prstGeom prst="rightArrow">
            <a:avLst/>
          </a:prstGeom>
          <a:solidFill>
            <a:schemeClr val="accent3">
              <a:lumMod val="40000"/>
              <a:lumOff val="60000"/>
              <a:alpha val="71000"/>
            </a:schemeClr>
          </a:solidFill>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4937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67</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68</a:t>
            </a:fld>
            <a:endParaRPr lang="en-US"/>
          </a:p>
        </p:txBody>
      </p:sp>
    </p:spTree>
    <p:extLst>
      <p:ext uri="{BB962C8B-B14F-4D97-AF65-F5344CB8AC3E}">
        <p14:creationId xmlns:p14="http://schemas.microsoft.com/office/powerpoint/2010/main" val="2401382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69</a:t>
            </a:fld>
            <a:endParaRPr lang="en-US"/>
          </a:p>
        </p:txBody>
      </p:sp>
    </p:spTree>
    <p:extLst>
      <p:ext uri="{BB962C8B-B14F-4D97-AF65-F5344CB8AC3E}">
        <p14:creationId xmlns:p14="http://schemas.microsoft.com/office/powerpoint/2010/main" val="281564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70</a:t>
            </a:fld>
            <a:endParaRPr lang="en-US"/>
          </a:p>
        </p:txBody>
      </p:sp>
    </p:spTree>
    <p:extLst>
      <p:ext uri="{BB962C8B-B14F-4D97-AF65-F5344CB8AC3E}">
        <p14:creationId xmlns:p14="http://schemas.microsoft.com/office/powerpoint/2010/main" val="2181867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71</a:t>
            </a:fld>
            <a:endParaRPr lang="en-US"/>
          </a:p>
        </p:txBody>
      </p:sp>
    </p:spTree>
    <p:extLst>
      <p:ext uri="{BB962C8B-B14F-4D97-AF65-F5344CB8AC3E}">
        <p14:creationId xmlns:p14="http://schemas.microsoft.com/office/powerpoint/2010/main" val="17239154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72</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73</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74</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75</a:t>
            </a:fld>
            <a:endParaRPr lang="en-US"/>
          </a:p>
        </p:txBody>
      </p:sp>
    </p:spTree>
    <p:extLst>
      <p:ext uri="{BB962C8B-B14F-4D97-AF65-F5344CB8AC3E}">
        <p14:creationId xmlns:p14="http://schemas.microsoft.com/office/powerpoint/2010/main" val="3866762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76</a:t>
            </a:fld>
            <a:endParaRPr lang="en-US"/>
          </a:p>
        </p:txBody>
      </p:sp>
    </p:spTree>
    <p:extLst>
      <p:ext uri="{BB962C8B-B14F-4D97-AF65-F5344CB8AC3E}">
        <p14:creationId xmlns:p14="http://schemas.microsoft.com/office/powerpoint/2010/main" val="21898725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77</a:t>
            </a:fld>
            <a:endParaRPr lang="en-US"/>
          </a:p>
        </p:txBody>
      </p:sp>
    </p:spTree>
    <p:extLst>
      <p:ext uri="{BB962C8B-B14F-4D97-AF65-F5344CB8AC3E}">
        <p14:creationId xmlns:p14="http://schemas.microsoft.com/office/powerpoint/2010/main" val="13277062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78</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79</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to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Tree>
    <p:extLst>
      <p:ext uri="{BB962C8B-B14F-4D97-AF65-F5344CB8AC3E}">
        <p14:creationId xmlns:p14="http://schemas.microsoft.com/office/powerpoint/2010/main" val="9853524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Tree>
    <p:extLst>
      <p:ext uri="{BB962C8B-B14F-4D97-AF65-F5344CB8AC3E}">
        <p14:creationId xmlns:p14="http://schemas.microsoft.com/office/powerpoint/2010/main" val="29855397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81</a:t>
            </a:fld>
            <a:endParaRPr lang="en-US"/>
          </a:p>
        </p:txBody>
      </p:sp>
    </p:spTree>
    <p:extLst>
      <p:ext uri="{BB962C8B-B14F-4D97-AF65-F5344CB8AC3E}">
        <p14:creationId xmlns:p14="http://schemas.microsoft.com/office/powerpoint/2010/main" val="28103502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82</a:t>
            </a:fld>
            <a:endParaRPr lang="en-US"/>
          </a:p>
        </p:txBody>
      </p:sp>
    </p:spTree>
    <p:extLst>
      <p:ext uri="{BB962C8B-B14F-4D97-AF65-F5344CB8AC3E}">
        <p14:creationId xmlns:p14="http://schemas.microsoft.com/office/powerpoint/2010/main" val="131005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83</a:t>
            </a:fld>
            <a:endParaRPr lang="en-US"/>
          </a:p>
        </p:txBody>
      </p:sp>
    </p:spTree>
    <p:extLst>
      <p:ext uri="{BB962C8B-B14F-4D97-AF65-F5344CB8AC3E}">
        <p14:creationId xmlns:p14="http://schemas.microsoft.com/office/powerpoint/2010/main" val="167508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95606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25400">
          <a:solidFill>
            <a:schemeClr val="accent1"/>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1841</TotalTime>
  <Words>6220</Words>
  <Application>Microsoft Office PowerPoint</Application>
  <PresentationFormat>On-screen Show (4:3)</PresentationFormat>
  <Paragraphs>795</Paragraphs>
  <Slides>83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Review: What does a contract mean?</vt:lpstr>
      <vt:lpstr>Sometimes the contract isn’t enough</vt:lpstr>
      <vt:lpstr>Example </vt:lpstr>
      <vt:lpstr>Here’s how to document the assumptions that this function makes  </vt:lpstr>
      <vt:lpstr>The WHERE-clause</vt:lpstr>
      <vt:lpstr>Dividing Responsibilities</vt:lpstr>
      <vt:lpstr>This isn't completely new:</vt:lpstr>
      <vt:lpstr>More examples of WHERE clauses</vt:lpstr>
      <vt:lpstr>Invariants can help us keep track of our assumptions </vt:lpstr>
      <vt:lpstr>Purpose statements for our helper functions</vt:lpstr>
      <vt:lpstr>Invariants and Context Variables</vt:lpstr>
      <vt:lpstr>Expressing more interesting invariants</vt:lpstr>
      <vt:lpstr>Example: mark-depth</vt:lpstr>
      <vt:lpstr>Example: mark-depth (2)</vt:lpstr>
      <vt:lpstr>Example</vt:lpstr>
      <vt:lpstr>Observer Template for XBintree</vt:lpstr>
      <vt:lpstr>Filling in the template</vt:lpstr>
      <vt:lpstr>We need another argument!</vt:lpstr>
      <vt:lpstr>Function Definition</vt:lpstr>
      <vt:lpstr>Function Definition, with Explanation</vt:lpstr>
      <vt:lpstr>How do we document this?</vt:lpstr>
      <vt:lpstr>Function Definition, with Invariant</vt:lpstr>
      <vt:lpstr>Function Definition, with Invariant</vt:lpstr>
      <vt:lpstr>And we need to reconstruct the original function, as usual</vt:lpstr>
      <vt:lpstr>Structural Arguments and Context Arguments</vt:lpstr>
      <vt:lpstr>Let’s do another (simpler) example</vt:lpstr>
      <vt:lpstr>The old solution: nl-sum (Lesson 4.1)</vt:lpstr>
      <vt:lpstr>nl-sum sums from right to left</vt:lpstr>
      <vt:lpstr>A different solution</vt:lpstr>
      <vt:lpstr>Let’s watch this one work</vt:lpstr>
      <vt:lpstr>This function works from left to right</vt:lpstr>
      <vt:lpstr>Invariant for sublist-sum</vt:lpstr>
      <vt:lpstr>Recipe for context arguments</vt:lpstr>
      <vt:lpstr>Wait: what do we mean by "above"?</vt:lpstr>
      <vt:lpstr>Old Slides Start Here</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Summary</vt:lpstr>
      <vt:lpstr>Next Steps</vt:lpstr>
      <vt:lpstr>More examples of invariants</vt:lpstr>
      <vt:lpstr>Lesson Introduction</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Example</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68</cp:revision>
  <dcterms:created xsi:type="dcterms:W3CDTF">2013-10-11T15:09:54Z</dcterms:created>
  <dcterms:modified xsi:type="dcterms:W3CDTF">2017-10-02T01:27:40Z</dcterms:modified>
</cp:coreProperties>
</file>