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82" r:id="rId3"/>
    <p:sldId id="273" r:id="rId4"/>
    <p:sldId id="272" r:id="rId5"/>
    <p:sldId id="258" r:id="rId6"/>
    <p:sldId id="339" r:id="rId7"/>
    <p:sldId id="259" r:id="rId8"/>
    <p:sldId id="340" r:id="rId9"/>
    <p:sldId id="343" r:id="rId10"/>
    <p:sldId id="260" r:id="rId11"/>
    <p:sldId id="373" r:id="rId12"/>
    <p:sldId id="341" r:id="rId13"/>
    <p:sldId id="342" r:id="rId14"/>
    <p:sldId id="374" r:id="rId15"/>
    <p:sldId id="3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CAA0B8-9D9B-4082-9E0F-C380178DE039}">
          <p14:sldIdLst>
            <p14:sldId id="257"/>
            <p14:sldId id="282"/>
            <p14:sldId id="273"/>
            <p14:sldId id="272"/>
            <p14:sldId id="258"/>
            <p14:sldId id="339"/>
            <p14:sldId id="259"/>
            <p14:sldId id="340"/>
            <p14:sldId id="343"/>
            <p14:sldId id="260"/>
            <p14:sldId id="373"/>
            <p14:sldId id="341"/>
            <p14:sldId id="342"/>
            <p14:sldId id="374"/>
            <p14:sldId id="3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25" autoAdjust="0"/>
  </p:normalViewPr>
  <p:slideViewPr>
    <p:cSldViewPr showGuides="1">
      <p:cViewPr varScale="1">
        <p:scale>
          <a:sx n="105" d="100"/>
          <a:sy n="105" d="100"/>
        </p:scale>
        <p:origin x="178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57DDA-BF5C-4879-9957-16E91151DE1E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2CBB0-62C7-44D8-B0B4-2BA0BA5415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5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CBB0-62C7-44D8-B0B4-2BA0BA54152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74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is represented as Data</a:t>
            </a:r>
          </a:p>
          <a:p>
            <a:endParaRPr lang="en-US" dirty="0"/>
          </a:p>
          <a:p>
            <a:r>
              <a:rPr lang="en-US" dirty="0"/>
              <a:t>Data is interpreted as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1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8B3A28-1884-497D-94C5-27227826CE2C}" type="datetime1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3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262C03-9B91-44B2-B7D5-2A844E6680F8}" type="datetime1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0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1DCD3A-F44B-4ECF-B365-54BE99BB4BEA}" type="datetime1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15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377941-97D9-4840-A51B-C8DAEDA2815C}" type="datetime1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3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F5B1C-135C-4619-A2DE-25131AF5278A}" type="datetime1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9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517BA8-26BA-4B7C-A41A-804B81F83A36}" type="datetime1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5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4FABC5-F62F-49DD-A24E-5C2CE15A3D87}" type="datetime1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2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0AAC56-4986-4B63-9F74-D47EE64ADD9E}" type="datetime1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1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C14660-E407-48B8-9CF0-DD79C3F69AD0}" type="datetime1">
              <a:rPr lang="en-US" smtClean="0"/>
              <a:t>9/13/2017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0DE907-AEDA-4EE9-869A-B21DA6DC498D}" type="datetime1">
              <a:rPr lang="en-US" smtClean="0"/>
              <a:t>9/13/2017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6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C540BA-3DB2-4124-8990-4661E7113E01}" type="datetime1">
              <a:rPr lang="en-US" smtClean="0"/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8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6EF63-9AC7-45BB-B551-A0640428FFFB}" type="datetime1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7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1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 Different Kinds of Data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1.2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7" name="Picture 6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Arial Unicode MS" panose="020B0604020202020204" pitchFamily="34" charset="-128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Arial Unicode MS" panose="020B0604020202020204" pitchFamily="34" charset="-128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Arial Unicode MS" panose="020B0604020202020204" pitchFamily="34" charset="-128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2937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Itemization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Itemization data </a:t>
            </a:r>
            <a:r>
              <a:rPr lang="en-US" dirty="0"/>
              <a:t>is data that takes on one of a few alternative forms.</a:t>
            </a:r>
          </a:p>
          <a:p>
            <a:r>
              <a:rPr lang="en-US" dirty="0"/>
              <a:t>Sometimes this is called “enumeration data.”</a:t>
            </a:r>
          </a:p>
          <a:p>
            <a:r>
              <a:rPr lang="en-US" dirty="0"/>
              <a:t>The data definition lists the possible forms and their interpretation.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4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;; A </a:t>
            </a:r>
            <a:r>
              <a:rPr lang="en-US" sz="2200" dirty="0" err="1"/>
              <a:t>CupSize</a:t>
            </a:r>
            <a:r>
              <a:rPr lang="en-US" sz="2200" dirty="0"/>
              <a:t> is represented as one of the </a:t>
            </a:r>
          </a:p>
          <a:p>
            <a:r>
              <a:rPr lang="en-US" sz="2200" dirty="0"/>
              <a:t>;; following integers:</a:t>
            </a:r>
          </a:p>
          <a:p>
            <a:r>
              <a:rPr lang="en-US" sz="2200" dirty="0"/>
              <a:t>;; -- 8, 12, 16, 20, 30</a:t>
            </a:r>
          </a:p>
          <a:p>
            <a:r>
              <a:rPr lang="en-US" sz="2200" dirty="0"/>
              <a:t>;; INTERP: the cup size, in fluid ounces</a:t>
            </a:r>
          </a:p>
          <a:p>
            <a:endParaRPr lang="en-US" sz="2200" dirty="0"/>
          </a:p>
          <a:p>
            <a:r>
              <a:rPr lang="en-US" sz="2200" dirty="0"/>
              <a:t>;; A </a:t>
            </a:r>
            <a:r>
              <a:rPr lang="en-US" sz="2200" dirty="0" err="1"/>
              <a:t>TrafficLightState</a:t>
            </a:r>
            <a:r>
              <a:rPr lang="en-US" sz="2200" dirty="0"/>
              <a:t> is represented as one of the</a:t>
            </a:r>
          </a:p>
          <a:p>
            <a:r>
              <a:rPr lang="en-US" sz="2200" dirty="0"/>
              <a:t>;; following strings:</a:t>
            </a:r>
          </a:p>
          <a:p>
            <a:r>
              <a:rPr lang="en-US" sz="2200" dirty="0"/>
              <a:t>;; -- "red"</a:t>
            </a:r>
          </a:p>
          <a:p>
            <a:r>
              <a:rPr lang="en-US" sz="2200" dirty="0"/>
              <a:t>;; -- "yellow"</a:t>
            </a:r>
          </a:p>
          <a:p>
            <a:r>
              <a:rPr lang="en-US" sz="2200" dirty="0"/>
              <a:t>;; -- "green"</a:t>
            </a:r>
          </a:p>
          <a:p>
            <a:r>
              <a:rPr lang="en-US" sz="2200" dirty="0"/>
              <a:t>;; INTERP: self-evident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64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One or more of the alternatives may be a compound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textbook (</a:t>
            </a:r>
            <a:r>
              <a:rPr lang="en-US" dirty="0" err="1"/>
              <a:t>HtDP</a:t>
            </a:r>
            <a:r>
              <a:rPr lang="en-US" dirty="0"/>
              <a:t>/2e) this is called </a:t>
            </a:r>
            <a:r>
              <a:rPr lang="en-US" i="1" dirty="0">
                <a:solidFill>
                  <a:srgbClr val="FF0000"/>
                </a:solidFill>
              </a:rPr>
              <a:t>mixed data</a:t>
            </a:r>
            <a:r>
              <a:rPr lang="en-US" dirty="0"/>
              <a:t>.</a:t>
            </a:r>
          </a:p>
          <a:p>
            <a:r>
              <a:rPr lang="en-US" dirty="0"/>
              <a:t>This is just itemization data where one or more of the alternatives is a compound.</a:t>
            </a:r>
          </a:p>
          <a:p>
            <a:r>
              <a:rPr lang="en-US" dirty="0"/>
              <a:t>This turns out to be a common situation.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76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In a wine bar, an order may be one of three things: a cup of coffee, a glass of wine, or a cup of tea. </a:t>
            </a:r>
          </a:p>
          <a:p>
            <a:pPr lvl="1"/>
            <a:r>
              <a:rPr lang="en-US" dirty="0"/>
              <a:t>For the coffee, we need to specify the size (small, medium, or large) and type (this is a fancy bar, so it carries many types of coffee).  Also whether or not it should be served with milk.</a:t>
            </a:r>
          </a:p>
          <a:p>
            <a:pPr lvl="1"/>
            <a:r>
              <a:rPr lang="en-US" dirty="0"/>
              <a:t>For the wine, we need to specify which vineyard and which year.  </a:t>
            </a:r>
          </a:p>
          <a:p>
            <a:pPr lvl="1"/>
            <a:r>
              <a:rPr lang="en-US" dirty="0"/>
              <a:t>For tea, we need the size of the cup and the type of tea (this is a fancy bar, so it carries many types of tea).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61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next lesson, we’ll learn how to write down your design in the form of a </a:t>
            </a:r>
            <a:r>
              <a:rPr lang="en-US" i="1" dirty="0">
                <a:solidFill>
                  <a:srgbClr val="FF0000"/>
                </a:solidFill>
              </a:rPr>
              <a:t>data definition</a:t>
            </a:r>
            <a:r>
              <a:rPr lang="en-US" i="1" dirty="0"/>
              <a:t>.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57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Guided Practice 1.1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4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time you finish this lesson, you should be able to:</a:t>
            </a:r>
          </a:p>
          <a:p>
            <a:pPr lvl="1"/>
            <a:r>
              <a:rPr lang="en-US" dirty="0"/>
              <a:t>explain the relationship between information and data.</a:t>
            </a:r>
          </a:p>
          <a:p>
            <a:pPr lvl="1"/>
            <a:r>
              <a:rPr lang="en-US" dirty="0"/>
              <a:t>define scalar, compound, and itemization data and give examples of each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5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and Data</a:t>
            </a:r>
          </a:p>
        </p:txBody>
      </p:sp>
      <p:grpSp>
        <p:nvGrpSpPr>
          <p:cNvPr id="3" name="Group 14"/>
          <p:cNvGrpSpPr/>
          <p:nvPr/>
        </p:nvGrpSpPr>
        <p:grpSpPr>
          <a:xfrm>
            <a:off x="419100" y="1981200"/>
            <a:ext cx="8305800" cy="2476500"/>
            <a:chOff x="304800" y="1981200"/>
            <a:chExt cx="8305800" cy="2476500"/>
          </a:xfrm>
        </p:grpSpPr>
        <p:sp>
          <p:nvSpPr>
            <p:cNvPr id="4" name="Rounded Rectangle 3"/>
            <p:cNvSpPr/>
            <p:nvPr/>
          </p:nvSpPr>
          <p:spPr>
            <a:xfrm>
              <a:off x="304800" y="2181225"/>
              <a:ext cx="2590800" cy="20764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Information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019800" y="2219325"/>
              <a:ext cx="2590800" cy="20002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Data</a:t>
              </a:r>
            </a:p>
          </p:txBody>
        </p:sp>
        <p:grpSp>
          <p:nvGrpSpPr>
            <p:cNvPr id="5" name="Group 13"/>
            <p:cNvGrpSpPr/>
            <p:nvPr/>
          </p:nvGrpSpPr>
          <p:grpSpPr>
            <a:xfrm>
              <a:off x="3238500" y="1981200"/>
              <a:ext cx="2438400" cy="2476500"/>
              <a:chOff x="3238500" y="3009900"/>
              <a:chExt cx="2438400" cy="2476500"/>
            </a:xfrm>
          </p:grpSpPr>
          <p:sp>
            <p:nvSpPr>
              <p:cNvPr id="9" name="Right Arrow 8"/>
              <p:cNvSpPr/>
              <p:nvPr/>
            </p:nvSpPr>
            <p:spPr>
              <a:xfrm>
                <a:off x="3238500" y="3009900"/>
                <a:ext cx="2438400" cy="12954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representation</a:t>
                </a:r>
              </a:p>
            </p:txBody>
          </p:sp>
          <p:sp>
            <p:nvSpPr>
              <p:cNvPr id="11" name="Left Arrow 10"/>
              <p:cNvSpPr/>
              <p:nvPr/>
            </p:nvSpPr>
            <p:spPr>
              <a:xfrm>
                <a:off x="3238500" y="4267200"/>
                <a:ext cx="2438400" cy="1219200"/>
              </a:xfrm>
              <a:prstGeom prst="leftArrow">
                <a:avLst>
                  <a:gd name="adj1" fmla="val 53303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interpretation</a:t>
                </a: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3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Information Analysis and Data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is what lives in the real world</a:t>
            </a:r>
          </a:p>
          <a:p>
            <a:r>
              <a:rPr lang="en-US" dirty="0"/>
              <a:t>Need to decide </a:t>
            </a:r>
            <a:r>
              <a:rPr lang="en-US" i="1" dirty="0">
                <a:solidFill>
                  <a:srgbClr val="FF0000"/>
                </a:solidFill>
              </a:rPr>
              <a:t>what part</a:t>
            </a:r>
            <a:r>
              <a:rPr lang="en-US" dirty="0"/>
              <a:t> of that information needs to be represented as data.</a:t>
            </a:r>
          </a:p>
          <a:p>
            <a:r>
              <a:rPr lang="en-US" dirty="0"/>
              <a:t>Need to decide </a:t>
            </a:r>
            <a:r>
              <a:rPr lang="en-US" i="1" dirty="0">
                <a:solidFill>
                  <a:srgbClr val="FF0000"/>
                </a:solidFill>
              </a:rPr>
              <a:t>how</a:t>
            </a:r>
            <a:r>
              <a:rPr lang="en-US" dirty="0"/>
              <a:t> that information will be represented as data</a:t>
            </a:r>
          </a:p>
          <a:p>
            <a:r>
              <a:rPr lang="en-US" dirty="0"/>
              <a:t>Need to document how to </a:t>
            </a:r>
            <a:r>
              <a:rPr lang="en-US" i="1" dirty="0">
                <a:solidFill>
                  <a:srgbClr val="FF0000"/>
                </a:solidFill>
              </a:rPr>
              <a:t>interpret</a:t>
            </a:r>
            <a:r>
              <a:rPr lang="en-US" dirty="0"/>
              <a:t> the data as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data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Let's assume you know what pieces of information need to be represented.</a:t>
            </a:r>
          </a:p>
          <a:p>
            <a:r>
              <a:rPr lang="en-US" dirty="0"/>
              <a:t>We need to know what kind of information each piece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3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082367"/>
              </p:ext>
            </p:extLst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Kinds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Scalar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Compound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Itemization Data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Recursive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Mutually Recursive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Functional</a:t>
                      </a:r>
                      <a:r>
                        <a:rPr lang="en-US" sz="3200" baseline="0" dirty="0"/>
                        <a:t> Data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Data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46590" y="2209800"/>
            <a:ext cx="8240210" cy="16764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2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Scalar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data, e.g. numbers, strings, etc.</a:t>
            </a:r>
          </a:p>
          <a:p>
            <a:r>
              <a:rPr lang="en-US" dirty="0"/>
              <a:t>These are already values in Racket.</a:t>
            </a:r>
          </a:p>
          <a:p>
            <a:r>
              <a:rPr lang="en-US" dirty="0"/>
              <a:t>Racket has lots more kinds of values, but these will be enough for now.</a:t>
            </a:r>
          </a:p>
          <a:p>
            <a:r>
              <a:rPr lang="en-US" dirty="0"/>
              <a:t>If a variable or constant contains scalar data, the interpretation tells the meaning of that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19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Compound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Compound data </a:t>
            </a:r>
            <a:r>
              <a:rPr lang="en-US" dirty="0"/>
              <a:t>is data that consists of two or more quantities, or has two or more attributes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 book in a bookstore inventory</a:t>
            </a:r>
          </a:p>
          <a:p>
            <a:pPr lvl="2"/>
            <a:r>
              <a:rPr lang="en-US" dirty="0"/>
              <a:t>it has author, title, ISBN, cost, price</a:t>
            </a:r>
          </a:p>
          <a:p>
            <a:pPr lvl="1"/>
            <a:r>
              <a:rPr lang="en-US" dirty="0"/>
              <a:t>a circle on the screen </a:t>
            </a:r>
          </a:p>
          <a:p>
            <a:pPr lvl="2"/>
            <a:r>
              <a:rPr lang="en-US" dirty="0"/>
              <a:t>it has x and y positions, color, and radius.</a:t>
            </a:r>
          </a:p>
          <a:p>
            <a:r>
              <a:rPr lang="en-US" dirty="0"/>
              <a:t>The interpretation gives the meaning of each field.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71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Compound can contain a compound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author might have a first name, a last name, a birthdate, etc.</a:t>
            </a:r>
          </a:p>
          <a:p>
            <a:r>
              <a:rPr lang="en-US" dirty="0"/>
              <a:t>A faucet might contain two washers</a:t>
            </a:r>
          </a:p>
          <a:p>
            <a:pPr lvl="1"/>
            <a:r>
              <a:rPr lang="en-US" dirty="0"/>
              <a:t>an upper washer and a lower washer</a:t>
            </a:r>
          </a:p>
          <a:p>
            <a:r>
              <a:rPr lang="en-US" dirty="0"/>
              <a:t>Each washer might have several attributes</a:t>
            </a:r>
          </a:p>
          <a:p>
            <a:pPr lvl="1"/>
            <a:r>
              <a:rPr lang="en-US" dirty="0"/>
              <a:t>inner dimension, outer dimension, thickness</a:t>
            </a:r>
          </a:p>
          <a:p>
            <a:pPr lvl="1"/>
            <a:r>
              <a:rPr lang="en-US" dirty="0"/>
              <a:t>manufacturer, model number, cost,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71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4177</TotalTime>
  <Words>732</Words>
  <Application>Microsoft Office PowerPoint</Application>
  <PresentationFormat>On-screen Show (4:3)</PresentationFormat>
  <Paragraphs>103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Unicode MS</vt:lpstr>
      <vt:lpstr>Calibri</vt:lpstr>
      <vt:lpstr>Consolas</vt:lpstr>
      <vt:lpstr>Office Theme</vt:lpstr>
      <vt:lpstr>The Different Kinds of Data</vt:lpstr>
      <vt:lpstr>Learning Objectives for This Lesson</vt:lpstr>
      <vt:lpstr>Information and Data</vt:lpstr>
      <vt:lpstr>Information Analysis and Data Design</vt:lpstr>
      <vt:lpstr>Choosing a data representation</vt:lpstr>
      <vt:lpstr>Kinds of Data</vt:lpstr>
      <vt:lpstr>1. Scalar Data</vt:lpstr>
      <vt:lpstr>2. Compound Data</vt:lpstr>
      <vt:lpstr>A Compound can contain a compound</vt:lpstr>
      <vt:lpstr>3. Itemization Data</vt:lpstr>
      <vt:lpstr>Examples</vt:lpstr>
      <vt:lpstr>One or more of the alternatives may be a compound</vt:lpstr>
      <vt:lpstr>Example</vt:lpstr>
      <vt:lpstr>Looking ahead</vt:lpstr>
      <vt:lpstr>Next Steps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Information as Data</dc:title>
  <dc:creator>wand</dc:creator>
  <cp:lastModifiedBy>Mitchell Wand</cp:lastModifiedBy>
  <cp:revision>84</cp:revision>
  <dcterms:created xsi:type="dcterms:W3CDTF">2012-08-30T22:09:15Z</dcterms:created>
  <dcterms:modified xsi:type="dcterms:W3CDTF">2017-09-13T13:59:43Z</dcterms:modified>
</cp:coreProperties>
</file>