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5"/>
  </p:notesMasterIdLst>
  <p:sldIdLst>
    <p:sldId id="257" r:id="rId2"/>
    <p:sldId id="280" r:id="rId3"/>
    <p:sldId id="320" r:id="rId4"/>
    <p:sldId id="322" r:id="rId5"/>
    <p:sldId id="323" r:id="rId6"/>
    <p:sldId id="337" r:id="rId7"/>
    <p:sldId id="324" r:id="rId8"/>
    <p:sldId id="325" r:id="rId9"/>
    <p:sldId id="338" r:id="rId10"/>
    <p:sldId id="339" r:id="rId11"/>
    <p:sldId id="340" r:id="rId12"/>
    <p:sldId id="341" r:id="rId13"/>
    <p:sldId id="342" r:id="rId14"/>
    <p:sldId id="343" r:id="rId15"/>
    <p:sldId id="345" r:id="rId16"/>
    <p:sldId id="347" r:id="rId17"/>
    <p:sldId id="346" r:id="rId18"/>
    <p:sldId id="328" r:id="rId19"/>
    <p:sldId id="329" r:id="rId20"/>
    <p:sldId id="330" r:id="rId21"/>
    <p:sldId id="331" r:id="rId22"/>
    <p:sldId id="349" r:id="rId23"/>
    <p:sldId id="350" r:id="rId24"/>
    <p:sldId id="332" r:id="rId25"/>
    <p:sldId id="351" r:id="rId26"/>
    <p:sldId id="352" r:id="rId27"/>
    <p:sldId id="353" r:id="rId28"/>
    <p:sldId id="344" r:id="rId29"/>
    <p:sldId id="354" r:id="rId30"/>
    <p:sldId id="355" r:id="rId31"/>
    <p:sldId id="348" r:id="rId32"/>
    <p:sldId id="293" r:id="rId33"/>
    <p:sldId id="294" r:id="rId34"/>
  </p:sldIdLst>
  <p:sldSz cx="9144000" cy="6858000" type="screen4x3"/>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36">
          <p15:clr>
            <a:srgbClr val="A4A3A4"/>
          </p15:clr>
        </p15:guide>
        <p15:guide id="2" pos="225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th rochefort" initials="br"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1F8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92" autoAdjust="0"/>
    <p:restoredTop sz="92628" autoAdjust="0"/>
  </p:normalViewPr>
  <p:slideViewPr>
    <p:cSldViewPr snapToGrid="0" snapToObjects="1">
      <p:cViewPr varScale="1">
        <p:scale>
          <a:sx n="61" d="100"/>
          <a:sy n="61" d="100"/>
        </p:scale>
        <p:origin x="939" y="39"/>
      </p:cViewPr>
      <p:guideLst>
        <p:guide orient="horz" pos="2736"/>
        <p:guide pos="2256"/>
      </p:guideLst>
    </p:cSldViewPr>
  </p:slideViewPr>
  <p:notesTextViewPr>
    <p:cViewPr>
      <p:scale>
        <a:sx n="100" d="100"/>
        <a:sy n="100" d="100"/>
      </p:scale>
      <p:origin x="0" y="0"/>
    </p:cViewPr>
  </p:notesTextViewPr>
  <p:sorterViewPr>
    <p:cViewPr>
      <p:scale>
        <a:sx n="82" d="100"/>
        <a:sy n="82" d="100"/>
      </p:scale>
      <p:origin x="0" y="-36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9/15/2017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141690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4098463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and here's the answer.  </a:t>
            </a:r>
            <a:r>
              <a:rPr lang="en-US" sz="1200" b="1" kern="1200" dirty="0">
                <a:solidFill>
                  <a:schemeClr val="tx1"/>
                </a:solidFill>
                <a:effectLst/>
                <a:latin typeface="+mn-lt"/>
                <a:ea typeface="+mn-ea"/>
                <a:cs typeface="+mn-cs"/>
              </a:rPr>
              <a:t>foldr</a:t>
            </a:r>
            <a:r>
              <a:rPr lang="en-US" sz="1200" kern="1200" dirty="0">
                <a:solidFill>
                  <a:schemeClr val="tx1"/>
                </a:solidFill>
                <a:effectLst/>
                <a:latin typeface="+mn-lt"/>
                <a:ea typeface="+mn-ea"/>
                <a:cs typeface="+mn-cs"/>
              </a:rPr>
              <a:t> is being used with </a:t>
            </a:r>
            <a:r>
              <a:rPr lang="en-US" sz="1200" b="1"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 = </a:t>
            </a:r>
            <a:r>
              <a:rPr lang="en-US" sz="1200" b="1" kern="1200" dirty="0">
                <a:solidFill>
                  <a:schemeClr val="tx1"/>
                </a:solidFill>
                <a:effectLst/>
                <a:latin typeface="+mn-lt"/>
                <a:ea typeface="+mn-ea"/>
                <a:cs typeface="+mn-cs"/>
              </a:rPr>
              <a:t>Boolean</a:t>
            </a:r>
            <a:r>
              <a:rPr lang="en-US" sz="1200" kern="1200" dirty="0">
                <a:solidFill>
                  <a:schemeClr val="tx1"/>
                </a:solidFill>
                <a:effectLst/>
                <a:latin typeface="+mn-lt"/>
                <a:ea typeface="+mn-ea"/>
                <a:cs typeface="+mn-cs"/>
              </a:rPr>
              <a:t> and </a:t>
            </a:r>
            <a:r>
              <a:rPr lang="en-US" sz="1200" b="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 = </a:t>
            </a:r>
            <a:r>
              <a:rPr lang="en-US" sz="1200" b="1" kern="1200" dirty="0">
                <a:solidFill>
                  <a:schemeClr val="tx1"/>
                </a:solidFill>
                <a:effectLst/>
                <a:latin typeface="+mn-lt"/>
                <a:ea typeface="+mn-ea"/>
                <a:cs typeface="+mn-cs"/>
              </a:rPr>
              <a:t>Number</a:t>
            </a: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00E1DFD8-B619-4FFF-B366-BDCC98D08110}" type="slidenum">
              <a:rPr lang="en-US" smtClean="0"/>
              <a:pPr/>
              <a:t>19</a:t>
            </a:fld>
            <a:endParaRPr lang="en-US"/>
          </a:p>
        </p:txBody>
      </p:sp>
    </p:spTree>
    <p:extLst>
      <p:ext uri="{BB962C8B-B14F-4D97-AF65-F5344CB8AC3E}">
        <p14:creationId xmlns:p14="http://schemas.microsoft.com/office/powerpoint/2010/main" val="1635294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22</a:t>
            </a:fld>
            <a:endParaRPr lang="en-US"/>
          </a:p>
        </p:txBody>
      </p:sp>
    </p:spTree>
    <p:extLst>
      <p:ext uri="{BB962C8B-B14F-4D97-AF65-F5344CB8AC3E}">
        <p14:creationId xmlns:p14="http://schemas.microsoft.com/office/powerpoint/2010/main" val="2083059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23</a:t>
            </a:fld>
            <a:endParaRPr lang="en-US"/>
          </a:p>
        </p:txBody>
      </p:sp>
    </p:spTree>
    <p:extLst>
      <p:ext uri="{BB962C8B-B14F-4D97-AF65-F5344CB8AC3E}">
        <p14:creationId xmlns:p14="http://schemas.microsoft.com/office/powerpoint/2010/main" val="1295185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24</a:t>
            </a:fld>
            <a:endParaRPr lang="en-US"/>
          </a:p>
        </p:txBody>
      </p:sp>
    </p:spTree>
    <p:extLst>
      <p:ext uri="{BB962C8B-B14F-4D97-AF65-F5344CB8AC3E}">
        <p14:creationId xmlns:p14="http://schemas.microsoft.com/office/powerpoint/2010/main" val="2663822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4</a:t>
            </a:fld>
            <a:endParaRPr lang="en-US"/>
          </a:p>
        </p:txBody>
      </p:sp>
    </p:spTree>
    <p:extLst>
      <p:ext uri="{BB962C8B-B14F-4D97-AF65-F5344CB8AC3E}">
        <p14:creationId xmlns:p14="http://schemas.microsoft.com/office/powerpoint/2010/main" val="2599582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70195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3658637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2886696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10</a:t>
            </a:fld>
            <a:endParaRPr lang="en-US"/>
          </a:p>
        </p:txBody>
      </p:sp>
    </p:spTree>
    <p:extLst>
      <p:ext uri="{BB962C8B-B14F-4D97-AF65-F5344CB8AC3E}">
        <p14:creationId xmlns:p14="http://schemas.microsoft.com/office/powerpoint/2010/main" val="2886696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11</a:t>
            </a:fld>
            <a:endParaRPr lang="en-US"/>
          </a:p>
        </p:txBody>
      </p:sp>
    </p:spTree>
    <p:extLst>
      <p:ext uri="{BB962C8B-B14F-4D97-AF65-F5344CB8AC3E}">
        <p14:creationId xmlns:p14="http://schemas.microsoft.com/office/powerpoint/2010/main" val="867115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15</a:t>
            </a:fld>
            <a:endParaRPr lang="en-US"/>
          </a:p>
        </p:txBody>
      </p:sp>
    </p:spTree>
    <p:extLst>
      <p:ext uri="{BB962C8B-B14F-4D97-AF65-F5344CB8AC3E}">
        <p14:creationId xmlns:p14="http://schemas.microsoft.com/office/powerpoint/2010/main" val="2543590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E1DFD8-B619-4FFF-B366-BDCC98D08110}" type="slidenum">
              <a:rPr lang="en-US" smtClean="0"/>
              <a:pPr/>
              <a:t>18</a:t>
            </a:fld>
            <a:endParaRPr lang="en-US"/>
          </a:p>
        </p:txBody>
      </p:sp>
    </p:spTree>
    <p:extLst>
      <p:ext uri="{BB962C8B-B14F-4D97-AF65-F5344CB8AC3E}">
        <p14:creationId xmlns:p14="http://schemas.microsoft.com/office/powerpoint/2010/main" val="1418528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907579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9/15/2017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19171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396830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145121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19767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194927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14523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1709052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3664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49894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3363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93743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9/15/2017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2240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9/15/2017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29122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9/15/2017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4276344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Consolas" panose="020B0609020204030204" pitchFamily="49" charset="0"/>
                <a:cs typeface="Consolas" panose="020B0609020204030204" pitchFamily="49" charset="0"/>
              </a:rPr>
              <a:t>foldr</a:t>
            </a:r>
            <a:endParaRPr lang="en-US" dirty="0"/>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a:t>Lesson 6.4</a:t>
            </a:r>
            <a:endParaRPr lang="en-US" dirty="0"/>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8" name="Group 7"/>
          <p:cNvGrpSpPr/>
          <p:nvPr/>
        </p:nvGrpSpPr>
        <p:grpSpPr>
          <a:xfrm>
            <a:off x="120650" y="6314759"/>
            <a:ext cx="8902700" cy="400110"/>
            <a:chOff x="120650" y="6314759"/>
            <a:chExt cx="8902700" cy="400110"/>
          </a:xfrm>
        </p:grpSpPr>
        <p:pic>
          <p:nvPicPr>
            <p:cNvPr id="12" name="Picture 11"/>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3" name="TextBox 12"/>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7946265" cy="4525963"/>
          </a:xfrm>
        </p:spPr>
        <p:txBody>
          <a:bodyPr>
            <a:normAutofit fontScale="55000" lnSpcReduction="20000"/>
          </a:bodyPr>
          <a:lstStyle/>
          <a:p>
            <a:pPr marL="0" indent="0">
              <a:buNone/>
            </a:pPr>
            <a:r>
              <a:rPr lang="en-US" dirty="0"/>
              <a:t>But there is nothing in the definition of </a:t>
            </a:r>
            <a:r>
              <a:rPr lang="en-US" b="1" dirty="0"/>
              <a:t>foldr</a:t>
            </a:r>
            <a:r>
              <a:rPr lang="en-US" dirty="0"/>
              <a:t> that mentions numbers, so </a:t>
            </a:r>
            <a:r>
              <a:rPr lang="en-US" b="1" dirty="0"/>
              <a:t>foldr</a:t>
            </a:r>
            <a:r>
              <a:rPr lang="en-US" dirty="0"/>
              <a:t> could work at contract</a:t>
            </a:r>
          </a:p>
          <a:p>
            <a:pPr marL="0" indent="0" algn="ctr">
              <a:buNone/>
            </a:pPr>
            <a:endParaRPr lang="en-US" b="1" dirty="0"/>
          </a:p>
          <a:p>
            <a:pPr marL="0" indent="0" algn="ctr">
              <a:buNone/>
            </a:pPr>
            <a:r>
              <a:rPr lang="en-US" b="1" dirty="0">
                <a:latin typeface="Consolas" panose="020B0609020204030204" pitchFamily="49" charset="0"/>
                <a:cs typeface="Consolas" panose="020B0609020204030204" pitchFamily="49" charset="0"/>
              </a:rPr>
              <a:t>(X </a:t>
            </a:r>
            <a:r>
              <a:rPr lang="en-US" b="1" dirty="0" err="1">
                <a:latin typeface="Consolas" panose="020B0609020204030204" pitchFamily="49" charset="0"/>
                <a:cs typeface="Consolas" panose="020B0609020204030204" pitchFamily="49" charset="0"/>
              </a:rPr>
              <a:t>X</a:t>
            </a:r>
            <a:r>
              <a:rPr lang="en-US" b="1" dirty="0">
                <a:latin typeface="Consolas" panose="020B0609020204030204" pitchFamily="49" charset="0"/>
                <a:cs typeface="Consolas" panose="020B0609020204030204" pitchFamily="49" charset="0"/>
              </a:rPr>
              <a:t> -&gt; X) X XList  -&gt;  X</a:t>
            </a:r>
          </a:p>
          <a:p>
            <a:pPr marL="0" indent="0">
              <a:buNone/>
            </a:pPr>
            <a:r>
              <a:rPr lang="en-US" b="1" dirty="0"/>
              <a:t> </a:t>
            </a:r>
          </a:p>
          <a:p>
            <a:pPr marL="0" indent="0">
              <a:buNone/>
            </a:pPr>
            <a:r>
              <a:rPr lang="en-US" dirty="0"/>
              <a:t>that is, you could use </a:t>
            </a:r>
            <a:r>
              <a:rPr lang="en-US" b="1" dirty="0"/>
              <a:t>foldr</a:t>
            </a:r>
            <a:r>
              <a:rPr lang="en-US" dirty="0"/>
              <a:t> at</a:t>
            </a:r>
          </a:p>
          <a:p>
            <a:pPr marL="0" indent="0">
              <a:buNone/>
            </a:pPr>
            <a:r>
              <a:rPr lang="en-US" b="1" dirty="0">
                <a:latin typeface="Consolas" panose="020B0609020204030204" pitchFamily="49" charset="0"/>
                <a:cs typeface="Consolas" panose="020B0609020204030204" pitchFamily="49" charset="0"/>
              </a:rPr>
              <a:t>(Boolean </a:t>
            </a:r>
            <a:r>
              <a:rPr lang="en-US" b="1" dirty="0" err="1">
                <a:latin typeface="Consolas" panose="020B0609020204030204" pitchFamily="49" charset="0"/>
                <a:cs typeface="Consolas" panose="020B0609020204030204" pitchFamily="49" charset="0"/>
              </a:rPr>
              <a:t>Boolean</a:t>
            </a:r>
            <a:r>
              <a:rPr lang="en-US" b="1" dirty="0">
                <a:latin typeface="Consolas" panose="020B0609020204030204" pitchFamily="49" charset="0"/>
                <a:cs typeface="Consolas" panose="020B0609020204030204" pitchFamily="49" charset="0"/>
              </a:rPr>
              <a:t> -&gt; Boolean) </a:t>
            </a:r>
          </a:p>
          <a:p>
            <a:pPr marL="0" indent="0">
              <a:buNone/>
            </a:pPr>
            <a:r>
              <a:rPr lang="en-US" b="1" dirty="0">
                <a:latin typeface="Consolas" panose="020B0609020204030204" pitchFamily="49" charset="0"/>
                <a:cs typeface="Consolas" panose="020B0609020204030204" pitchFamily="49" charset="0"/>
              </a:rPr>
              <a:t>Boolean </a:t>
            </a:r>
          </a:p>
          <a:p>
            <a:pPr marL="0" indent="0">
              <a:buNone/>
            </a:pPr>
            <a:r>
              <a:rPr lang="en-US" b="1" dirty="0" err="1">
                <a:latin typeface="Consolas" panose="020B0609020204030204" pitchFamily="49" charset="0"/>
                <a:cs typeface="Consolas" panose="020B0609020204030204" pitchFamily="49" charset="0"/>
              </a:rPr>
              <a:t>BooleanList</a:t>
            </a:r>
            <a:r>
              <a:rPr lang="en-US" b="1" dirty="0">
                <a:latin typeface="Consolas" panose="020B0609020204030204" pitchFamily="49" charset="0"/>
                <a:cs typeface="Consolas" panose="020B0609020204030204" pitchFamily="49" charset="0"/>
              </a:rPr>
              <a:t> </a:t>
            </a:r>
          </a:p>
          <a:p>
            <a:pPr marL="0" indent="0">
              <a:buNone/>
            </a:pPr>
            <a:r>
              <a:rPr lang="en-US" b="1" dirty="0">
                <a:latin typeface="Consolas" panose="020B0609020204030204" pitchFamily="49" charset="0"/>
                <a:cs typeface="Consolas" panose="020B0609020204030204" pitchFamily="49" charset="0"/>
              </a:rPr>
              <a:t>-&gt; Boolean</a:t>
            </a:r>
          </a:p>
          <a:p>
            <a:pPr marL="0" indent="0">
              <a:buNone/>
            </a:pPr>
            <a:r>
              <a:rPr lang="en-US" dirty="0"/>
              <a:t>or</a:t>
            </a:r>
          </a:p>
          <a:p>
            <a:pPr marL="0" indent="0">
              <a:buNone/>
            </a:pPr>
            <a:r>
              <a:rPr lang="en-US" b="1" dirty="0">
                <a:latin typeface="Consolas" panose="020B0609020204030204" pitchFamily="49" charset="0"/>
                <a:cs typeface="Consolas" panose="020B0609020204030204" pitchFamily="49" charset="0"/>
              </a:rPr>
              <a:t>(Employee </a:t>
            </a:r>
            <a:r>
              <a:rPr lang="en-US" b="1" dirty="0" err="1">
                <a:latin typeface="Consolas" panose="020B0609020204030204" pitchFamily="49" charset="0"/>
                <a:cs typeface="Consolas" panose="020B0609020204030204" pitchFamily="49" charset="0"/>
              </a:rPr>
              <a:t>Employee</a:t>
            </a:r>
            <a:r>
              <a:rPr lang="en-US" b="1" dirty="0">
                <a:latin typeface="Consolas" panose="020B0609020204030204" pitchFamily="49" charset="0"/>
                <a:cs typeface="Consolas" panose="020B0609020204030204" pitchFamily="49" charset="0"/>
              </a:rPr>
              <a:t> -&gt; Employee) </a:t>
            </a:r>
          </a:p>
          <a:p>
            <a:pPr marL="0" indent="0">
              <a:buNone/>
            </a:pPr>
            <a:r>
              <a:rPr lang="en-US" b="1" dirty="0">
                <a:latin typeface="Consolas" panose="020B0609020204030204" pitchFamily="49" charset="0"/>
                <a:cs typeface="Consolas" panose="020B0609020204030204" pitchFamily="49" charset="0"/>
              </a:rPr>
              <a:t>Employee </a:t>
            </a:r>
          </a:p>
          <a:p>
            <a:pPr marL="0" indent="0">
              <a:buNone/>
            </a:pPr>
            <a:r>
              <a:rPr lang="en-US" b="1" dirty="0" err="1">
                <a:latin typeface="Consolas" panose="020B0609020204030204" pitchFamily="49" charset="0"/>
                <a:cs typeface="Consolas" panose="020B0609020204030204" pitchFamily="49" charset="0"/>
              </a:rPr>
              <a:t>EmployeeList</a:t>
            </a:r>
            <a:r>
              <a:rPr lang="en-US" b="1" dirty="0">
                <a:latin typeface="Consolas" panose="020B0609020204030204" pitchFamily="49" charset="0"/>
                <a:cs typeface="Consolas" panose="020B0609020204030204" pitchFamily="49" charset="0"/>
              </a:rPr>
              <a:t> </a:t>
            </a:r>
          </a:p>
          <a:p>
            <a:pPr marL="0" indent="0">
              <a:buNone/>
            </a:pPr>
            <a:r>
              <a:rPr lang="en-US" b="1" dirty="0">
                <a:latin typeface="Consolas" panose="020B0609020204030204" pitchFamily="49" charset="0"/>
                <a:cs typeface="Consolas" panose="020B0609020204030204" pitchFamily="49" charset="0"/>
              </a:rPr>
              <a:t>-&gt; Employee</a:t>
            </a:r>
          </a:p>
          <a:p>
            <a:endParaRPr lang="en-US" dirty="0"/>
          </a:p>
        </p:txBody>
      </p:sp>
      <p:sp>
        <p:nvSpPr>
          <p:cNvPr id="4" name="Title 3"/>
          <p:cNvSpPr>
            <a:spLocks noGrp="1"/>
          </p:cNvSpPr>
          <p:nvPr>
            <p:ph type="title"/>
          </p:nvPr>
        </p:nvSpPr>
        <p:spPr/>
        <p:txBody>
          <a:bodyPr/>
          <a:lstStyle/>
          <a:p>
            <a:r>
              <a:rPr lang="en-US" dirty="0"/>
              <a:t>What is the contract for </a:t>
            </a:r>
            <a:r>
              <a:rPr lang="en-US" b="1" dirty="0"/>
              <a:t>foldr</a:t>
            </a:r>
            <a:r>
              <a:rPr lang="en-US" dirty="0"/>
              <a:t>?</a:t>
            </a:r>
          </a:p>
        </p:txBody>
      </p:sp>
      <p:sp>
        <p:nvSpPr>
          <p:cNvPr id="2" name="Slide Number Placeholder 1"/>
          <p:cNvSpPr>
            <a:spLocks noGrp="1"/>
          </p:cNvSpPr>
          <p:nvPr>
            <p:ph type="sldNum" sz="quarter" idx="12"/>
          </p:nvPr>
        </p:nvSpPr>
        <p:spPr/>
        <p:txBody>
          <a:bodyPr/>
          <a:lstStyle/>
          <a:p>
            <a:fld id="{9F4492BD-6A9C-48FC-AC76-0B4FE11194A1}" type="slidenum">
              <a:rPr lang="en-US" smtClean="0"/>
              <a:pPr/>
              <a:t>10</a:t>
            </a:fld>
            <a:endParaRPr lang="en-US"/>
          </a:p>
        </p:txBody>
      </p:sp>
      <p:grpSp>
        <p:nvGrpSpPr>
          <p:cNvPr id="7" name="Group 6"/>
          <p:cNvGrpSpPr/>
          <p:nvPr/>
        </p:nvGrpSpPr>
        <p:grpSpPr>
          <a:xfrm>
            <a:off x="4047127" y="3214421"/>
            <a:ext cx="3064874" cy="672574"/>
            <a:chOff x="4273773" y="3214420"/>
            <a:chExt cx="3064874" cy="965915"/>
          </a:xfrm>
        </p:grpSpPr>
        <p:sp>
          <p:nvSpPr>
            <p:cNvPr id="3" name="Right Brace 2"/>
            <p:cNvSpPr/>
            <p:nvPr/>
          </p:nvSpPr>
          <p:spPr>
            <a:xfrm>
              <a:off x="4273773" y="3214420"/>
              <a:ext cx="156559" cy="965915"/>
            </a:xfrm>
            <a:prstGeom prst="rightBrace">
              <a:avLst>
                <a:gd name="adj1" fmla="val 25735"/>
                <a:gd name="adj2" fmla="val 50000"/>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4572000" y="3430310"/>
              <a:ext cx="2766647" cy="530415"/>
            </a:xfrm>
            <a:prstGeom prst="rect">
              <a:avLst/>
            </a:prstGeom>
            <a:solidFill>
              <a:schemeClr val="accent1">
                <a:lumMod val="20000"/>
                <a:lumOff val="80000"/>
              </a:schemeClr>
            </a:solidFill>
          </p:spPr>
          <p:txBody>
            <a:bodyPr wrap="square" rtlCol="0" anchor="ctr">
              <a:spAutoFit/>
            </a:bodyPr>
            <a:lstStyle/>
            <a:p>
              <a:r>
                <a:rPr lang="en-US" dirty="0"/>
                <a:t>The 3 arguments to </a:t>
              </a:r>
              <a:r>
                <a:rPr lang="en-US" b="1" dirty="0" err="1"/>
                <a:t>foldr</a:t>
              </a:r>
              <a:endParaRPr lang="en-US" b="1" dirty="0"/>
            </a:p>
          </p:txBody>
        </p:sp>
      </p:grpSp>
      <p:grpSp>
        <p:nvGrpSpPr>
          <p:cNvPr id="11" name="Group 10"/>
          <p:cNvGrpSpPr/>
          <p:nvPr/>
        </p:nvGrpSpPr>
        <p:grpSpPr>
          <a:xfrm>
            <a:off x="4430332" y="4568164"/>
            <a:ext cx="3064874" cy="672574"/>
            <a:chOff x="4273773" y="3214420"/>
            <a:chExt cx="3064874" cy="965915"/>
          </a:xfrm>
        </p:grpSpPr>
        <p:sp>
          <p:nvSpPr>
            <p:cNvPr id="12" name="Right Brace 11"/>
            <p:cNvSpPr/>
            <p:nvPr/>
          </p:nvSpPr>
          <p:spPr>
            <a:xfrm>
              <a:off x="4273773" y="3214420"/>
              <a:ext cx="156559" cy="965915"/>
            </a:xfrm>
            <a:prstGeom prst="rightBrace">
              <a:avLst>
                <a:gd name="adj1" fmla="val 25735"/>
                <a:gd name="adj2" fmla="val 50000"/>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4572000" y="3430310"/>
              <a:ext cx="2766647" cy="530415"/>
            </a:xfrm>
            <a:prstGeom prst="rect">
              <a:avLst/>
            </a:prstGeom>
            <a:solidFill>
              <a:schemeClr val="accent1">
                <a:lumMod val="20000"/>
                <a:lumOff val="80000"/>
              </a:schemeClr>
            </a:solidFill>
          </p:spPr>
          <p:txBody>
            <a:bodyPr wrap="square" rtlCol="0" anchor="ctr">
              <a:spAutoFit/>
            </a:bodyPr>
            <a:lstStyle/>
            <a:p>
              <a:r>
                <a:rPr lang="en-US" dirty="0"/>
                <a:t>The 3 arguments to </a:t>
              </a:r>
              <a:r>
                <a:rPr lang="en-US" b="1" dirty="0" err="1"/>
                <a:t>foldr</a:t>
              </a:r>
              <a:endParaRPr lang="en-US" b="1" dirty="0"/>
            </a:p>
          </p:txBody>
        </p:sp>
      </p:grpSp>
    </p:spTree>
    <p:extLst>
      <p:ext uri="{BB962C8B-B14F-4D97-AF65-F5344CB8AC3E}">
        <p14:creationId xmlns:p14="http://schemas.microsoft.com/office/powerpoint/2010/main" val="4006503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watch </a:t>
            </a:r>
            <a:r>
              <a:rPr lang="en-US" b="1" dirty="0">
                <a:latin typeface="Consolas" panose="020B0609020204030204" pitchFamily="49" charset="0"/>
                <a:cs typeface="Consolas" panose="020B0609020204030204" pitchFamily="49" charset="0"/>
              </a:rPr>
              <a:t>foldr</a:t>
            </a:r>
            <a:r>
              <a:rPr lang="en-US" dirty="0"/>
              <a:t> compute on this list</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11</a:t>
            </a:fld>
            <a:endParaRPr lang="en-US"/>
          </a:p>
        </p:txBody>
      </p:sp>
      <p:grpSp>
        <p:nvGrpSpPr>
          <p:cNvPr id="7" name="Group 6"/>
          <p:cNvGrpSpPr/>
          <p:nvPr/>
        </p:nvGrpSpPr>
        <p:grpSpPr>
          <a:xfrm>
            <a:off x="1219200" y="1600200"/>
            <a:ext cx="990600" cy="381000"/>
            <a:chOff x="1219200" y="1600200"/>
            <a:chExt cx="990600" cy="381000"/>
          </a:xfrm>
        </p:grpSpPr>
        <p:sp>
          <p:nvSpPr>
            <p:cNvPr id="4" name="Rectangle 3"/>
            <p:cNvSpPr/>
            <p:nvPr/>
          </p:nvSpPr>
          <p:spPr>
            <a:xfrm>
              <a:off x="1219200" y="1600200"/>
              <a:ext cx="990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 name="Straight Connector 5"/>
            <p:cNvCxnSpPr>
              <a:stCxn id="4" idx="0"/>
              <a:endCxn id="4" idx="2"/>
            </p:cNvCxnSpPr>
            <p:nvPr/>
          </p:nvCxnSpPr>
          <p:spPr>
            <a:xfrm rot="16200000" flipH="1">
              <a:off x="1524000" y="1790700"/>
              <a:ext cx="381000"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1752600" y="2260600"/>
            <a:ext cx="990600" cy="381000"/>
            <a:chOff x="1219200" y="1600200"/>
            <a:chExt cx="990600" cy="381000"/>
          </a:xfrm>
        </p:grpSpPr>
        <p:sp>
          <p:nvSpPr>
            <p:cNvPr id="9" name="Rectangle 8"/>
            <p:cNvSpPr/>
            <p:nvPr/>
          </p:nvSpPr>
          <p:spPr>
            <a:xfrm>
              <a:off x="1219200" y="1600200"/>
              <a:ext cx="990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0" name="Straight Connector 9"/>
            <p:cNvCxnSpPr>
              <a:stCxn id="9" idx="0"/>
              <a:endCxn id="9" idx="2"/>
            </p:cNvCxnSpPr>
            <p:nvPr/>
          </p:nvCxnSpPr>
          <p:spPr>
            <a:xfrm rot="16200000" flipH="1">
              <a:off x="1524000" y="1790700"/>
              <a:ext cx="381000"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2286000" y="2921000"/>
            <a:ext cx="990600" cy="381000"/>
            <a:chOff x="1219200" y="1600200"/>
            <a:chExt cx="990600" cy="381000"/>
          </a:xfrm>
        </p:grpSpPr>
        <p:sp>
          <p:nvSpPr>
            <p:cNvPr id="12" name="Rectangle 11"/>
            <p:cNvSpPr/>
            <p:nvPr/>
          </p:nvSpPr>
          <p:spPr>
            <a:xfrm>
              <a:off x="1219200" y="1600200"/>
              <a:ext cx="990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3" name="Straight Connector 12"/>
            <p:cNvCxnSpPr>
              <a:stCxn id="12" idx="0"/>
              <a:endCxn id="12" idx="2"/>
            </p:cNvCxnSpPr>
            <p:nvPr/>
          </p:nvCxnSpPr>
          <p:spPr>
            <a:xfrm rot="16200000" flipH="1">
              <a:off x="1524000" y="1790700"/>
              <a:ext cx="381000"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p:cNvCxnSpPr>
            <a:endCxn id="9" idx="0"/>
          </p:cNvCxnSpPr>
          <p:nvPr/>
        </p:nvCxnSpPr>
        <p:spPr>
          <a:xfrm>
            <a:off x="1981200" y="1752600"/>
            <a:ext cx="266700" cy="508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2" idx="0"/>
          </p:cNvCxnSpPr>
          <p:nvPr/>
        </p:nvCxnSpPr>
        <p:spPr>
          <a:xfrm>
            <a:off x="2514600" y="2438400"/>
            <a:ext cx="266700" cy="482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1098550" y="1873250"/>
            <a:ext cx="508000" cy="2667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1631950" y="2559050"/>
            <a:ext cx="508000" cy="2667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2165350" y="3244850"/>
            <a:ext cx="508000" cy="2667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2698750" y="3930650"/>
            <a:ext cx="508000" cy="2667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81400" y="4343400"/>
            <a:ext cx="786369" cy="369332"/>
          </a:xfrm>
          <a:prstGeom prst="rect">
            <a:avLst/>
          </a:prstGeom>
          <a:noFill/>
        </p:spPr>
        <p:txBody>
          <a:bodyPr wrap="none" rtlCol="0">
            <a:spAutoFit/>
          </a:bodyPr>
          <a:lstStyle/>
          <a:p>
            <a:r>
              <a:rPr lang="en-US" dirty="0"/>
              <a:t>empty</a:t>
            </a:r>
          </a:p>
        </p:txBody>
      </p:sp>
      <p:sp>
        <p:nvSpPr>
          <p:cNvPr id="35" name="TextBox 34"/>
          <p:cNvSpPr txBox="1"/>
          <p:nvPr/>
        </p:nvSpPr>
        <p:spPr>
          <a:xfrm>
            <a:off x="990600" y="2286000"/>
            <a:ext cx="401072" cy="369332"/>
          </a:xfrm>
          <a:prstGeom prst="rect">
            <a:avLst/>
          </a:prstGeom>
          <a:noFill/>
        </p:spPr>
        <p:txBody>
          <a:bodyPr wrap="none" rtlCol="0">
            <a:spAutoFit/>
          </a:bodyPr>
          <a:lstStyle/>
          <a:p>
            <a:r>
              <a:rPr lang="en-US" dirty="0"/>
              <a:t>x4</a:t>
            </a:r>
          </a:p>
        </p:txBody>
      </p:sp>
      <p:sp>
        <p:nvSpPr>
          <p:cNvPr id="36" name="TextBox 35"/>
          <p:cNvSpPr txBox="1"/>
          <p:nvPr/>
        </p:nvSpPr>
        <p:spPr>
          <a:xfrm>
            <a:off x="1524000" y="2971800"/>
            <a:ext cx="401072" cy="369332"/>
          </a:xfrm>
          <a:prstGeom prst="rect">
            <a:avLst/>
          </a:prstGeom>
          <a:noFill/>
        </p:spPr>
        <p:txBody>
          <a:bodyPr wrap="none" rtlCol="0">
            <a:spAutoFit/>
          </a:bodyPr>
          <a:lstStyle/>
          <a:p>
            <a:r>
              <a:rPr lang="en-US" dirty="0"/>
              <a:t>x3</a:t>
            </a:r>
          </a:p>
        </p:txBody>
      </p:sp>
      <p:sp>
        <p:nvSpPr>
          <p:cNvPr id="37" name="TextBox 36"/>
          <p:cNvSpPr txBox="1"/>
          <p:nvPr/>
        </p:nvSpPr>
        <p:spPr>
          <a:xfrm>
            <a:off x="2057400" y="3657600"/>
            <a:ext cx="401072" cy="369332"/>
          </a:xfrm>
          <a:prstGeom prst="rect">
            <a:avLst/>
          </a:prstGeom>
          <a:noFill/>
        </p:spPr>
        <p:txBody>
          <a:bodyPr wrap="none" rtlCol="0">
            <a:spAutoFit/>
          </a:bodyPr>
          <a:lstStyle/>
          <a:p>
            <a:r>
              <a:rPr lang="en-US" dirty="0"/>
              <a:t>x2</a:t>
            </a:r>
          </a:p>
        </p:txBody>
      </p:sp>
      <p:sp>
        <p:nvSpPr>
          <p:cNvPr id="38" name="TextBox 37"/>
          <p:cNvSpPr txBox="1"/>
          <p:nvPr/>
        </p:nvSpPr>
        <p:spPr>
          <a:xfrm>
            <a:off x="2667000" y="4343400"/>
            <a:ext cx="401072" cy="369332"/>
          </a:xfrm>
          <a:prstGeom prst="rect">
            <a:avLst/>
          </a:prstGeom>
          <a:noFill/>
        </p:spPr>
        <p:txBody>
          <a:bodyPr wrap="none" rtlCol="0">
            <a:spAutoFit/>
          </a:bodyPr>
          <a:lstStyle/>
          <a:p>
            <a:r>
              <a:rPr lang="en-US" dirty="0"/>
              <a:t>x1</a:t>
            </a:r>
          </a:p>
        </p:txBody>
      </p:sp>
      <p:sp>
        <p:nvSpPr>
          <p:cNvPr id="39" name="Oval 38"/>
          <p:cNvSpPr/>
          <p:nvPr/>
        </p:nvSpPr>
        <p:spPr>
          <a:xfrm>
            <a:off x="4267200" y="1600200"/>
            <a:ext cx="838200" cy="457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fcn</a:t>
            </a:r>
            <a:endParaRPr lang="en-US" dirty="0">
              <a:solidFill>
                <a:schemeClr val="tx1"/>
              </a:solidFill>
            </a:endParaRPr>
          </a:p>
        </p:txBody>
      </p:sp>
      <p:sp>
        <p:nvSpPr>
          <p:cNvPr id="43" name="Oval 42"/>
          <p:cNvSpPr/>
          <p:nvPr/>
        </p:nvSpPr>
        <p:spPr>
          <a:xfrm>
            <a:off x="4826000" y="2235200"/>
            <a:ext cx="838200" cy="457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fcn</a:t>
            </a:r>
            <a:endParaRPr lang="en-US" dirty="0">
              <a:solidFill>
                <a:schemeClr val="tx1"/>
              </a:solidFill>
            </a:endParaRPr>
          </a:p>
        </p:txBody>
      </p:sp>
      <p:sp>
        <p:nvSpPr>
          <p:cNvPr id="44" name="Oval 43"/>
          <p:cNvSpPr/>
          <p:nvPr/>
        </p:nvSpPr>
        <p:spPr>
          <a:xfrm>
            <a:off x="5384800" y="2870200"/>
            <a:ext cx="838200" cy="457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fcn</a:t>
            </a:r>
            <a:endParaRPr lang="en-US" dirty="0">
              <a:solidFill>
                <a:schemeClr val="tx1"/>
              </a:solidFill>
            </a:endParaRPr>
          </a:p>
        </p:txBody>
      </p:sp>
      <p:sp>
        <p:nvSpPr>
          <p:cNvPr id="45" name="Oval 44"/>
          <p:cNvSpPr/>
          <p:nvPr/>
        </p:nvSpPr>
        <p:spPr>
          <a:xfrm>
            <a:off x="5943600" y="3505200"/>
            <a:ext cx="838200" cy="4572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fcn</a:t>
            </a:r>
            <a:endParaRPr lang="en-US" dirty="0">
              <a:solidFill>
                <a:schemeClr val="tx1"/>
              </a:solidFill>
            </a:endParaRPr>
          </a:p>
        </p:txBody>
      </p:sp>
      <p:sp>
        <p:nvSpPr>
          <p:cNvPr id="46" name="TextBox 45"/>
          <p:cNvSpPr txBox="1"/>
          <p:nvPr/>
        </p:nvSpPr>
        <p:spPr>
          <a:xfrm>
            <a:off x="6629400" y="4114800"/>
            <a:ext cx="448969" cy="369332"/>
          </a:xfrm>
          <a:prstGeom prst="rect">
            <a:avLst/>
          </a:prstGeom>
          <a:noFill/>
        </p:spPr>
        <p:txBody>
          <a:bodyPr wrap="none" rtlCol="0">
            <a:spAutoFit/>
          </a:bodyPr>
          <a:lstStyle/>
          <a:p>
            <a:r>
              <a:rPr lang="en-US" dirty="0" err="1"/>
              <a:t>val</a:t>
            </a:r>
            <a:endParaRPr lang="en-US" dirty="0"/>
          </a:p>
        </p:txBody>
      </p:sp>
      <p:sp>
        <p:nvSpPr>
          <p:cNvPr id="47" name="TextBox 46"/>
          <p:cNvSpPr txBox="1"/>
          <p:nvPr/>
        </p:nvSpPr>
        <p:spPr>
          <a:xfrm>
            <a:off x="5715000" y="4114800"/>
            <a:ext cx="401072" cy="369332"/>
          </a:xfrm>
          <a:prstGeom prst="rect">
            <a:avLst/>
          </a:prstGeom>
          <a:noFill/>
        </p:spPr>
        <p:txBody>
          <a:bodyPr wrap="none" rtlCol="0">
            <a:spAutoFit/>
          </a:bodyPr>
          <a:lstStyle/>
          <a:p>
            <a:r>
              <a:rPr lang="en-US" dirty="0"/>
              <a:t>x1</a:t>
            </a:r>
          </a:p>
        </p:txBody>
      </p:sp>
      <p:sp>
        <p:nvSpPr>
          <p:cNvPr id="48" name="TextBox 47"/>
          <p:cNvSpPr txBox="1"/>
          <p:nvPr/>
        </p:nvSpPr>
        <p:spPr>
          <a:xfrm>
            <a:off x="4495800" y="2895600"/>
            <a:ext cx="401072" cy="369332"/>
          </a:xfrm>
          <a:prstGeom prst="rect">
            <a:avLst/>
          </a:prstGeom>
          <a:noFill/>
        </p:spPr>
        <p:txBody>
          <a:bodyPr wrap="none" rtlCol="0">
            <a:spAutoFit/>
          </a:bodyPr>
          <a:lstStyle/>
          <a:p>
            <a:r>
              <a:rPr lang="en-US" dirty="0"/>
              <a:t>x3</a:t>
            </a:r>
          </a:p>
        </p:txBody>
      </p:sp>
      <p:sp>
        <p:nvSpPr>
          <p:cNvPr id="49" name="TextBox 48"/>
          <p:cNvSpPr txBox="1"/>
          <p:nvPr/>
        </p:nvSpPr>
        <p:spPr>
          <a:xfrm>
            <a:off x="5105400" y="3581400"/>
            <a:ext cx="401072" cy="369332"/>
          </a:xfrm>
          <a:prstGeom prst="rect">
            <a:avLst/>
          </a:prstGeom>
          <a:noFill/>
        </p:spPr>
        <p:txBody>
          <a:bodyPr wrap="none" rtlCol="0">
            <a:spAutoFit/>
          </a:bodyPr>
          <a:lstStyle/>
          <a:p>
            <a:r>
              <a:rPr lang="en-US" dirty="0"/>
              <a:t>x2</a:t>
            </a:r>
          </a:p>
        </p:txBody>
      </p:sp>
      <p:sp>
        <p:nvSpPr>
          <p:cNvPr id="50" name="TextBox 49"/>
          <p:cNvSpPr txBox="1"/>
          <p:nvPr/>
        </p:nvSpPr>
        <p:spPr>
          <a:xfrm>
            <a:off x="3962400" y="2286000"/>
            <a:ext cx="401072" cy="369332"/>
          </a:xfrm>
          <a:prstGeom prst="rect">
            <a:avLst/>
          </a:prstGeom>
          <a:noFill/>
        </p:spPr>
        <p:txBody>
          <a:bodyPr wrap="none" rtlCol="0">
            <a:spAutoFit/>
          </a:bodyPr>
          <a:lstStyle/>
          <a:p>
            <a:r>
              <a:rPr lang="en-US" dirty="0"/>
              <a:t>x4</a:t>
            </a:r>
          </a:p>
        </p:txBody>
      </p:sp>
      <p:cxnSp>
        <p:nvCxnSpPr>
          <p:cNvPr id="55" name="Straight Arrow Connector 54"/>
          <p:cNvCxnSpPr>
            <a:stCxn id="39" idx="3"/>
            <a:endCxn id="50" idx="0"/>
          </p:cNvCxnSpPr>
          <p:nvPr/>
        </p:nvCxnSpPr>
        <p:spPr>
          <a:xfrm rot="5400000">
            <a:off x="4128667" y="2024714"/>
            <a:ext cx="295555" cy="22701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3"/>
            <a:endCxn id="48" idx="0"/>
          </p:cNvCxnSpPr>
          <p:nvPr/>
        </p:nvCxnSpPr>
        <p:spPr>
          <a:xfrm rot="5400000">
            <a:off x="4687467" y="2634314"/>
            <a:ext cx="270155" cy="25241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4" idx="3"/>
            <a:endCxn id="49" idx="0"/>
          </p:cNvCxnSpPr>
          <p:nvPr/>
        </p:nvCxnSpPr>
        <p:spPr>
          <a:xfrm rot="5400000">
            <a:off x="5246267" y="3320114"/>
            <a:ext cx="320955" cy="20161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5" idx="3"/>
            <a:endCxn id="47" idx="0"/>
          </p:cNvCxnSpPr>
          <p:nvPr/>
        </p:nvCxnSpPr>
        <p:spPr>
          <a:xfrm rot="5400000">
            <a:off x="5881267" y="3929714"/>
            <a:ext cx="219355" cy="150816"/>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9" idx="5"/>
            <a:endCxn id="43" idx="0"/>
          </p:cNvCxnSpPr>
          <p:nvPr/>
        </p:nvCxnSpPr>
        <p:spPr>
          <a:xfrm rot="16200000" flipH="1">
            <a:off x="4991497" y="1981596"/>
            <a:ext cx="244755" cy="262452"/>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5"/>
            <a:endCxn id="44" idx="0"/>
          </p:cNvCxnSpPr>
          <p:nvPr/>
        </p:nvCxnSpPr>
        <p:spPr>
          <a:xfrm rot="16200000" flipH="1">
            <a:off x="5550297" y="2616596"/>
            <a:ext cx="244755" cy="262452"/>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4" idx="5"/>
            <a:endCxn id="45" idx="0"/>
          </p:cNvCxnSpPr>
          <p:nvPr/>
        </p:nvCxnSpPr>
        <p:spPr>
          <a:xfrm rot="16200000" flipH="1">
            <a:off x="6109097" y="3251596"/>
            <a:ext cx="244755" cy="262452"/>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5" idx="5"/>
            <a:endCxn id="46" idx="0"/>
          </p:cNvCxnSpPr>
          <p:nvPr/>
        </p:nvCxnSpPr>
        <p:spPr>
          <a:xfrm rot="16200000" flipH="1">
            <a:off x="6646789" y="3907703"/>
            <a:ext cx="219355" cy="194837"/>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137400" y="2870200"/>
            <a:ext cx="405880" cy="369332"/>
          </a:xfrm>
          <a:prstGeom prst="rect">
            <a:avLst/>
          </a:prstGeom>
          <a:noFill/>
        </p:spPr>
        <p:txBody>
          <a:bodyPr wrap="none" rtlCol="0">
            <a:spAutoFit/>
          </a:bodyPr>
          <a:lstStyle/>
          <a:p>
            <a:r>
              <a:rPr lang="en-US" dirty="0"/>
              <a:t>y2</a:t>
            </a:r>
          </a:p>
        </p:txBody>
      </p:sp>
      <p:sp>
        <p:nvSpPr>
          <p:cNvPr id="73" name="TextBox 72"/>
          <p:cNvSpPr txBox="1"/>
          <p:nvPr/>
        </p:nvSpPr>
        <p:spPr>
          <a:xfrm>
            <a:off x="6553200" y="2235200"/>
            <a:ext cx="405880" cy="369332"/>
          </a:xfrm>
          <a:prstGeom prst="rect">
            <a:avLst/>
          </a:prstGeom>
          <a:noFill/>
        </p:spPr>
        <p:txBody>
          <a:bodyPr wrap="none" rtlCol="0">
            <a:spAutoFit/>
          </a:bodyPr>
          <a:lstStyle/>
          <a:p>
            <a:r>
              <a:rPr lang="en-US" dirty="0"/>
              <a:t>y3</a:t>
            </a:r>
          </a:p>
        </p:txBody>
      </p:sp>
      <p:sp>
        <p:nvSpPr>
          <p:cNvPr id="74" name="TextBox 73"/>
          <p:cNvSpPr txBox="1"/>
          <p:nvPr/>
        </p:nvSpPr>
        <p:spPr>
          <a:xfrm>
            <a:off x="6019800" y="1600200"/>
            <a:ext cx="405880" cy="369332"/>
          </a:xfrm>
          <a:prstGeom prst="rect">
            <a:avLst/>
          </a:prstGeom>
          <a:noFill/>
        </p:spPr>
        <p:txBody>
          <a:bodyPr wrap="none" rtlCol="0">
            <a:spAutoFit/>
          </a:bodyPr>
          <a:lstStyle/>
          <a:p>
            <a:r>
              <a:rPr lang="en-US" dirty="0"/>
              <a:t>y4</a:t>
            </a:r>
          </a:p>
        </p:txBody>
      </p:sp>
      <p:sp>
        <p:nvSpPr>
          <p:cNvPr id="75" name="TextBox 74"/>
          <p:cNvSpPr txBox="1"/>
          <p:nvPr/>
        </p:nvSpPr>
        <p:spPr>
          <a:xfrm>
            <a:off x="7696200" y="3505200"/>
            <a:ext cx="405880" cy="369332"/>
          </a:xfrm>
          <a:prstGeom prst="rect">
            <a:avLst/>
          </a:prstGeom>
          <a:noFill/>
        </p:spPr>
        <p:txBody>
          <a:bodyPr wrap="none" rtlCol="0">
            <a:spAutoFit/>
          </a:bodyPr>
          <a:lstStyle/>
          <a:p>
            <a:r>
              <a:rPr lang="en-US" dirty="0"/>
              <a:t>y1</a:t>
            </a:r>
          </a:p>
        </p:txBody>
      </p:sp>
      <p:sp>
        <p:nvSpPr>
          <p:cNvPr id="76" name="Freeform 75"/>
          <p:cNvSpPr/>
          <p:nvPr/>
        </p:nvSpPr>
        <p:spPr>
          <a:xfrm>
            <a:off x="5181600" y="1600200"/>
            <a:ext cx="850900" cy="194733"/>
          </a:xfrm>
          <a:custGeom>
            <a:avLst/>
            <a:gdLst>
              <a:gd name="connsiteX0" fmla="*/ 850900 w 850900"/>
              <a:gd name="connsiteY0" fmla="*/ 194733 h 194733"/>
              <a:gd name="connsiteX1" fmla="*/ 501650 w 850900"/>
              <a:gd name="connsiteY1" fmla="*/ 10583 h 194733"/>
              <a:gd name="connsiteX2" fmla="*/ 25400 w 850900"/>
              <a:gd name="connsiteY2" fmla="*/ 131233 h 194733"/>
              <a:gd name="connsiteX3" fmla="*/ 0 w 850900"/>
              <a:gd name="connsiteY3" fmla="*/ 137583 h 194733"/>
            </a:gdLst>
            <a:ahLst/>
            <a:cxnLst>
              <a:cxn ang="0">
                <a:pos x="connsiteX0" y="connsiteY0"/>
              </a:cxn>
              <a:cxn ang="0">
                <a:pos x="connsiteX1" y="connsiteY1"/>
              </a:cxn>
              <a:cxn ang="0">
                <a:pos x="connsiteX2" y="connsiteY2"/>
              </a:cxn>
              <a:cxn ang="0">
                <a:pos x="connsiteX3" y="connsiteY3"/>
              </a:cxn>
            </a:cxnLst>
            <a:rect l="l" t="t" r="r" b="b"/>
            <a:pathLst>
              <a:path w="850900" h="194733">
                <a:moveTo>
                  <a:pt x="850900" y="194733"/>
                </a:moveTo>
                <a:cubicBezTo>
                  <a:pt x="745066" y="107949"/>
                  <a:pt x="639233" y="21166"/>
                  <a:pt x="501650" y="10583"/>
                </a:cubicBezTo>
                <a:cubicBezTo>
                  <a:pt x="364067" y="0"/>
                  <a:pt x="25400" y="131233"/>
                  <a:pt x="25400" y="131233"/>
                </a:cubicBezTo>
                <a:lnTo>
                  <a:pt x="0" y="13758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Freeform 76"/>
          <p:cNvSpPr/>
          <p:nvPr/>
        </p:nvSpPr>
        <p:spPr>
          <a:xfrm>
            <a:off x="5715000" y="2235200"/>
            <a:ext cx="850900" cy="194733"/>
          </a:xfrm>
          <a:custGeom>
            <a:avLst/>
            <a:gdLst>
              <a:gd name="connsiteX0" fmla="*/ 850900 w 850900"/>
              <a:gd name="connsiteY0" fmla="*/ 194733 h 194733"/>
              <a:gd name="connsiteX1" fmla="*/ 501650 w 850900"/>
              <a:gd name="connsiteY1" fmla="*/ 10583 h 194733"/>
              <a:gd name="connsiteX2" fmla="*/ 25400 w 850900"/>
              <a:gd name="connsiteY2" fmla="*/ 131233 h 194733"/>
              <a:gd name="connsiteX3" fmla="*/ 0 w 850900"/>
              <a:gd name="connsiteY3" fmla="*/ 137583 h 194733"/>
            </a:gdLst>
            <a:ahLst/>
            <a:cxnLst>
              <a:cxn ang="0">
                <a:pos x="connsiteX0" y="connsiteY0"/>
              </a:cxn>
              <a:cxn ang="0">
                <a:pos x="connsiteX1" y="connsiteY1"/>
              </a:cxn>
              <a:cxn ang="0">
                <a:pos x="connsiteX2" y="connsiteY2"/>
              </a:cxn>
              <a:cxn ang="0">
                <a:pos x="connsiteX3" y="connsiteY3"/>
              </a:cxn>
            </a:cxnLst>
            <a:rect l="l" t="t" r="r" b="b"/>
            <a:pathLst>
              <a:path w="850900" h="194733">
                <a:moveTo>
                  <a:pt x="850900" y="194733"/>
                </a:moveTo>
                <a:cubicBezTo>
                  <a:pt x="745066" y="107949"/>
                  <a:pt x="639233" y="21166"/>
                  <a:pt x="501650" y="10583"/>
                </a:cubicBezTo>
                <a:cubicBezTo>
                  <a:pt x="364067" y="0"/>
                  <a:pt x="25400" y="131233"/>
                  <a:pt x="25400" y="131233"/>
                </a:cubicBezTo>
                <a:lnTo>
                  <a:pt x="0" y="13758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Freeform 77"/>
          <p:cNvSpPr/>
          <p:nvPr/>
        </p:nvSpPr>
        <p:spPr>
          <a:xfrm>
            <a:off x="6324600" y="2895600"/>
            <a:ext cx="850900" cy="194733"/>
          </a:xfrm>
          <a:custGeom>
            <a:avLst/>
            <a:gdLst>
              <a:gd name="connsiteX0" fmla="*/ 850900 w 850900"/>
              <a:gd name="connsiteY0" fmla="*/ 194733 h 194733"/>
              <a:gd name="connsiteX1" fmla="*/ 501650 w 850900"/>
              <a:gd name="connsiteY1" fmla="*/ 10583 h 194733"/>
              <a:gd name="connsiteX2" fmla="*/ 25400 w 850900"/>
              <a:gd name="connsiteY2" fmla="*/ 131233 h 194733"/>
              <a:gd name="connsiteX3" fmla="*/ 0 w 850900"/>
              <a:gd name="connsiteY3" fmla="*/ 137583 h 194733"/>
            </a:gdLst>
            <a:ahLst/>
            <a:cxnLst>
              <a:cxn ang="0">
                <a:pos x="connsiteX0" y="connsiteY0"/>
              </a:cxn>
              <a:cxn ang="0">
                <a:pos x="connsiteX1" y="connsiteY1"/>
              </a:cxn>
              <a:cxn ang="0">
                <a:pos x="connsiteX2" y="connsiteY2"/>
              </a:cxn>
              <a:cxn ang="0">
                <a:pos x="connsiteX3" y="connsiteY3"/>
              </a:cxn>
            </a:cxnLst>
            <a:rect l="l" t="t" r="r" b="b"/>
            <a:pathLst>
              <a:path w="850900" h="194733">
                <a:moveTo>
                  <a:pt x="850900" y="194733"/>
                </a:moveTo>
                <a:cubicBezTo>
                  <a:pt x="745066" y="107949"/>
                  <a:pt x="639233" y="21166"/>
                  <a:pt x="501650" y="10583"/>
                </a:cubicBezTo>
                <a:cubicBezTo>
                  <a:pt x="364067" y="0"/>
                  <a:pt x="25400" y="131233"/>
                  <a:pt x="25400" y="131233"/>
                </a:cubicBezTo>
                <a:lnTo>
                  <a:pt x="0" y="13758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Freeform 78"/>
          <p:cNvSpPr/>
          <p:nvPr/>
        </p:nvSpPr>
        <p:spPr>
          <a:xfrm>
            <a:off x="6858000" y="3505200"/>
            <a:ext cx="850900" cy="194733"/>
          </a:xfrm>
          <a:custGeom>
            <a:avLst/>
            <a:gdLst>
              <a:gd name="connsiteX0" fmla="*/ 850900 w 850900"/>
              <a:gd name="connsiteY0" fmla="*/ 194733 h 194733"/>
              <a:gd name="connsiteX1" fmla="*/ 501650 w 850900"/>
              <a:gd name="connsiteY1" fmla="*/ 10583 h 194733"/>
              <a:gd name="connsiteX2" fmla="*/ 25400 w 850900"/>
              <a:gd name="connsiteY2" fmla="*/ 131233 h 194733"/>
              <a:gd name="connsiteX3" fmla="*/ 0 w 850900"/>
              <a:gd name="connsiteY3" fmla="*/ 137583 h 194733"/>
            </a:gdLst>
            <a:ahLst/>
            <a:cxnLst>
              <a:cxn ang="0">
                <a:pos x="connsiteX0" y="connsiteY0"/>
              </a:cxn>
              <a:cxn ang="0">
                <a:pos x="connsiteX1" y="connsiteY1"/>
              </a:cxn>
              <a:cxn ang="0">
                <a:pos x="connsiteX2" y="connsiteY2"/>
              </a:cxn>
              <a:cxn ang="0">
                <a:pos x="connsiteX3" y="connsiteY3"/>
              </a:cxn>
            </a:cxnLst>
            <a:rect l="l" t="t" r="r" b="b"/>
            <a:pathLst>
              <a:path w="850900" h="194733">
                <a:moveTo>
                  <a:pt x="850900" y="194733"/>
                </a:moveTo>
                <a:cubicBezTo>
                  <a:pt x="745066" y="107949"/>
                  <a:pt x="639233" y="21166"/>
                  <a:pt x="501650" y="10583"/>
                </a:cubicBezTo>
                <a:cubicBezTo>
                  <a:pt x="364067" y="0"/>
                  <a:pt x="25400" y="131233"/>
                  <a:pt x="25400" y="131233"/>
                </a:cubicBezTo>
                <a:lnTo>
                  <a:pt x="0" y="13758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8" name="Group 57"/>
          <p:cNvGrpSpPr/>
          <p:nvPr/>
        </p:nvGrpSpPr>
        <p:grpSpPr>
          <a:xfrm>
            <a:off x="2819400" y="3619500"/>
            <a:ext cx="990600" cy="381000"/>
            <a:chOff x="1219200" y="1600200"/>
            <a:chExt cx="990600" cy="381000"/>
          </a:xfrm>
        </p:grpSpPr>
        <p:sp>
          <p:nvSpPr>
            <p:cNvPr id="60" name="Rectangle 59"/>
            <p:cNvSpPr/>
            <p:nvPr/>
          </p:nvSpPr>
          <p:spPr>
            <a:xfrm>
              <a:off x="1219200" y="1600200"/>
              <a:ext cx="990600" cy="381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2" name="Straight Connector 61"/>
            <p:cNvCxnSpPr>
              <a:stCxn id="60" idx="0"/>
              <a:endCxn id="60" idx="2"/>
            </p:cNvCxnSpPr>
            <p:nvPr/>
          </p:nvCxnSpPr>
          <p:spPr>
            <a:xfrm rot="16200000" flipH="1">
              <a:off x="1524000" y="1790700"/>
              <a:ext cx="381000"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cxnSp>
        <p:nvCxnSpPr>
          <p:cNvPr id="64" name="Straight Arrow Connector 63"/>
          <p:cNvCxnSpPr>
            <a:endCxn id="60" idx="0"/>
          </p:cNvCxnSpPr>
          <p:nvPr/>
        </p:nvCxnSpPr>
        <p:spPr>
          <a:xfrm>
            <a:off x="3048000" y="3136900"/>
            <a:ext cx="266700" cy="482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581400" y="3803650"/>
            <a:ext cx="266700" cy="51435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90600" y="5181600"/>
            <a:ext cx="7260449" cy="830997"/>
          </a:xfrm>
          <a:prstGeom prst="rect">
            <a:avLst/>
          </a:prstGeom>
          <a:solidFill>
            <a:schemeClr val="accent1">
              <a:lumMod val="20000"/>
              <a:lumOff val="80000"/>
            </a:schemeClr>
          </a:solidFill>
          <a:ln w="12700">
            <a:noFill/>
          </a:ln>
        </p:spPr>
        <p:txBody>
          <a:bodyPr wrap="none" rtlCol="0">
            <a:spAutoFit/>
          </a:bodyPr>
          <a:lstStyle/>
          <a:p>
            <a:r>
              <a:rPr lang="en-US" sz="2400" dirty="0"/>
              <a:t>Step through the animation to watch the computation of</a:t>
            </a:r>
          </a:p>
          <a:p>
            <a:r>
              <a:rPr lang="en-US" sz="2400" b="1" dirty="0">
                <a:latin typeface="Consolas" panose="020B0609020204030204" pitchFamily="49" charset="0"/>
                <a:cs typeface="Consolas" panose="020B0609020204030204" pitchFamily="49" charset="0"/>
              </a:rPr>
              <a:t>(foldr </a:t>
            </a:r>
            <a:r>
              <a:rPr lang="en-US" sz="2400" b="1" dirty="0" err="1">
                <a:latin typeface="Consolas" panose="020B0609020204030204" pitchFamily="49" charset="0"/>
                <a:cs typeface="Consolas" panose="020B0609020204030204" pitchFamily="49" charset="0"/>
              </a:rPr>
              <a:t>fcn</a:t>
            </a:r>
            <a:r>
              <a:rPr lang="en-US" sz="2400" b="1" dirty="0">
                <a:latin typeface="Consolas" panose="020B0609020204030204" pitchFamily="49" charset="0"/>
                <a:cs typeface="Consolas" panose="020B0609020204030204" pitchFamily="49" charset="0"/>
              </a:rPr>
              <a:t> </a:t>
            </a:r>
            <a:r>
              <a:rPr lang="en-US" sz="2400" b="1" dirty="0" err="1">
                <a:latin typeface="Consolas" panose="020B0609020204030204" pitchFamily="49" charset="0"/>
                <a:cs typeface="Consolas" panose="020B0609020204030204" pitchFamily="49" charset="0"/>
              </a:rPr>
              <a:t>val</a:t>
            </a:r>
            <a:r>
              <a:rPr lang="en-US" sz="2400" b="1" dirty="0">
                <a:latin typeface="Consolas" panose="020B0609020204030204" pitchFamily="49" charset="0"/>
                <a:cs typeface="Consolas" panose="020B0609020204030204" pitchFamily="49" charset="0"/>
              </a:rPr>
              <a:t> (list x4 x3 x2 x1))</a:t>
            </a:r>
          </a:p>
        </p:txBody>
      </p:sp>
    </p:spTree>
    <p:extLst>
      <p:ext uri="{BB962C8B-B14F-4D97-AF65-F5344CB8AC3E}">
        <p14:creationId xmlns:p14="http://schemas.microsoft.com/office/powerpoint/2010/main" val="51440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4" grpId="0" animBg="1"/>
      <p:bldP spid="45" grpId="0" animBg="1"/>
      <p:bldP spid="46" grpId="0"/>
      <p:bldP spid="47" grpId="0"/>
      <p:bldP spid="48" grpId="0"/>
      <p:bldP spid="49" grpId="0"/>
      <p:bldP spid="50" grpId="0"/>
      <p:bldP spid="72" grpId="0"/>
      <p:bldP spid="73" grpId="0"/>
      <p:bldP spid="74" grpId="0"/>
      <p:bldP spid="75" grpId="0"/>
      <p:bldP spid="76" grpId="0" animBg="1"/>
      <p:bldP spid="77" grpId="0" animBg="1"/>
      <p:bldP spid="78" grpId="0" animBg="1"/>
      <p:bldP spid="7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we learn from this?</a:t>
            </a:r>
          </a:p>
        </p:txBody>
      </p:sp>
      <p:sp>
        <p:nvSpPr>
          <p:cNvPr id="3" name="Content Placeholder 2"/>
          <p:cNvSpPr>
            <a:spLocks noGrp="1"/>
          </p:cNvSpPr>
          <p:nvPr>
            <p:ph idx="1"/>
          </p:nvPr>
        </p:nvSpPr>
        <p:spPr/>
        <p:txBody>
          <a:bodyPr>
            <a:normAutofit fontScale="85000" lnSpcReduction="10000"/>
          </a:bodyPr>
          <a:lstStyle/>
          <a:p>
            <a:r>
              <a:rPr lang="en-US" dirty="0"/>
              <a:t>The base value </a:t>
            </a:r>
            <a:r>
              <a:rPr lang="en-US" b="1" dirty="0" err="1">
                <a:latin typeface="Consolas" panose="020B0609020204030204" pitchFamily="49" charset="0"/>
                <a:cs typeface="Consolas" panose="020B0609020204030204" pitchFamily="49" charset="0"/>
              </a:rPr>
              <a:t>val</a:t>
            </a:r>
            <a:r>
              <a:rPr lang="en-US" dirty="0"/>
              <a:t> is a possible 2</a:t>
            </a:r>
            <a:r>
              <a:rPr lang="en-US" baseline="30000" dirty="0"/>
              <a:t>nd</a:t>
            </a:r>
            <a:r>
              <a:rPr lang="en-US" dirty="0"/>
              <a:t> argument to </a:t>
            </a:r>
            <a:r>
              <a:rPr lang="en-US" b="1" dirty="0" err="1">
                <a:latin typeface="Consolas" panose="020B0609020204030204" pitchFamily="49" charset="0"/>
                <a:cs typeface="Consolas" panose="020B0609020204030204" pitchFamily="49" charset="0"/>
              </a:rPr>
              <a:t>fcn</a:t>
            </a:r>
            <a:r>
              <a:rPr lang="en-US" dirty="0"/>
              <a:t>.</a:t>
            </a:r>
          </a:p>
          <a:p>
            <a:r>
              <a:rPr lang="en-US" dirty="0"/>
              <a:t>The result of </a:t>
            </a:r>
            <a:r>
              <a:rPr lang="en-US" b="1" dirty="0" err="1">
                <a:latin typeface="Consolas" panose="020B0609020204030204" pitchFamily="49" charset="0"/>
                <a:cs typeface="Consolas" panose="020B0609020204030204" pitchFamily="49" charset="0"/>
              </a:rPr>
              <a:t>fcn</a:t>
            </a:r>
            <a:r>
              <a:rPr lang="en-US" dirty="0"/>
              <a:t> becomes a 2</a:t>
            </a:r>
            <a:r>
              <a:rPr lang="en-US" baseline="30000" dirty="0"/>
              <a:t>nd</a:t>
            </a:r>
            <a:r>
              <a:rPr lang="en-US" dirty="0"/>
              <a:t> argument to </a:t>
            </a:r>
            <a:r>
              <a:rPr lang="en-US" b="1" dirty="0" err="1">
                <a:latin typeface="Consolas" panose="020B0609020204030204" pitchFamily="49" charset="0"/>
                <a:cs typeface="Consolas" panose="020B0609020204030204" pitchFamily="49" charset="0"/>
              </a:rPr>
              <a:t>fcn</a:t>
            </a:r>
            <a:r>
              <a:rPr lang="en-US" dirty="0"/>
              <a:t>.</a:t>
            </a:r>
          </a:p>
          <a:p>
            <a:r>
              <a:rPr lang="en-US" dirty="0"/>
              <a:t>So this will work as long as </a:t>
            </a:r>
          </a:p>
          <a:p>
            <a:pPr lvl="1"/>
            <a:r>
              <a:rPr lang="en-US" b="1" dirty="0" err="1">
                <a:latin typeface="Consolas" panose="020B0609020204030204" pitchFamily="49" charset="0"/>
                <a:cs typeface="Consolas" panose="020B0609020204030204" pitchFamily="49" charset="0"/>
              </a:rPr>
              <a:t>val</a:t>
            </a:r>
            <a:r>
              <a:rPr lang="en-US" dirty="0"/>
              <a:t>,</a:t>
            </a:r>
          </a:p>
          <a:p>
            <a:pPr lvl="1"/>
            <a:r>
              <a:rPr lang="en-US" dirty="0"/>
              <a:t>the 2</a:t>
            </a:r>
            <a:r>
              <a:rPr lang="en-US" baseline="30000" dirty="0"/>
              <a:t>nd</a:t>
            </a:r>
            <a:r>
              <a:rPr lang="en-US" dirty="0"/>
              <a:t> argument to </a:t>
            </a:r>
            <a:r>
              <a:rPr lang="en-US" b="1" dirty="0" err="1">
                <a:latin typeface="Consolas" panose="020B0609020204030204" pitchFamily="49" charset="0"/>
                <a:cs typeface="Consolas" panose="020B0609020204030204" pitchFamily="49" charset="0"/>
              </a:rPr>
              <a:t>fcn</a:t>
            </a:r>
            <a:r>
              <a:rPr lang="en-US" dirty="0"/>
              <a:t>, </a:t>
            </a:r>
          </a:p>
          <a:p>
            <a:pPr lvl="1"/>
            <a:r>
              <a:rPr lang="en-US" dirty="0"/>
              <a:t>and the result of </a:t>
            </a:r>
            <a:r>
              <a:rPr lang="en-US" b="1" dirty="0" err="1">
                <a:latin typeface="Consolas" panose="020B0609020204030204" pitchFamily="49" charset="0"/>
                <a:cs typeface="Consolas" panose="020B0609020204030204" pitchFamily="49" charset="0"/>
              </a:rPr>
              <a:t>fcn</a:t>
            </a:r>
            <a:r>
              <a:rPr lang="en-US" b="1" dirty="0">
                <a:latin typeface="Consolas" panose="020B0609020204030204" pitchFamily="49" charset="0"/>
                <a:cs typeface="Consolas" panose="020B0609020204030204" pitchFamily="49" charset="0"/>
              </a:rPr>
              <a:t> </a:t>
            </a:r>
          </a:p>
          <a:p>
            <a:pPr marL="0" indent="0">
              <a:buNone/>
            </a:pPr>
            <a:r>
              <a:rPr lang="en-US" dirty="0"/>
              <a:t>    are all of the same type.</a:t>
            </a:r>
          </a:p>
          <a:p>
            <a:r>
              <a:rPr lang="en-US" dirty="0"/>
              <a:t>So </a:t>
            </a:r>
            <a:r>
              <a:rPr lang="en-US" b="1" dirty="0" err="1">
                <a:latin typeface="Consolas" panose="020B0609020204030204" pitchFamily="49" charset="0"/>
                <a:cs typeface="Consolas" panose="020B0609020204030204" pitchFamily="49" charset="0"/>
              </a:rPr>
              <a:t>fcn</a:t>
            </a:r>
            <a:r>
              <a:rPr lang="en-US" dirty="0"/>
              <a:t> must satisfy the contract </a:t>
            </a:r>
            <a:r>
              <a:rPr lang="en-US" b="1" dirty="0">
                <a:latin typeface="Consolas" panose="020B0609020204030204" pitchFamily="49" charset="0"/>
                <a:cs typeface="Consolas" panose="020B0609020204030204" pitchFamily="49" charset="0"/>
              </a:rPr>
              <a:t>(X Y -&gt; Y)</a:t>
            </a:r>
            <a:r>
              <a:rPr lang="en-US" dirty="0"/>
              <a:t> for some </a:t>
            </a:r>
            <a:r>
              <a:rPr lang="en-US" b="1" dirty="0">
                <a:latin typeface="Consolas" panose="020B0609020204030204" pitchFamily="49" charset="0"/>
                <a:cs typeface="Consolas" panose="020B0609020204030204" pitchFamily="49" charset="0"/>
              </a:rPr>
              <a:t>X</a:t>
            </a:r>
            <a:r>
              <a:rPr lang="en-US" dirty="0"/>
              <a:t> and </a:t>
            </a:r>
            <a:r>
              <a:rPr lang="en-US" b="1" dirty="0">
                <a:latin typeface="Consolas" panose="020B0609020204030204" pitchFamily="49" charset="0"/>
                <a:cs typeface="Consolas" panose="020B0609020204030204" pitchFamily="49" charset="0"/>
              </a:rPr>
              <a:t>Y</a:t>
            </a:r>
            <a:r>
              <a:rPr lang="en-US"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911952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else can we learn?</a:t>
            </a:r>
          </a:p>
        </p:txBody>
      </p:sp>
      <p:sp>
        <p:nvSpPr>
          <p:cNvPr id="3" name="Content Placeholder 2"/>
          <p:cNvSpPr>
            <a:spLocks noGrp="1"/>
          </p:cNvSpPr>
          <p:nvPr>
            <p:ph idx="1"/>
          </p:nvPr>
        </p:nvSpPr>
        <p:spPr/>
        <p:txBody>
          <a:bodyPr/>
          <a:lstStyle/>
          <a:p>
            <a:r>
              <a:rPr lang="en-US" dirty="0"/>
              <a:t>The elements of the list become the first argument to </a:t>
            </a:r>
            <a:r>
              <a:rPr lang="en-US" b="1" dirty="0" err="1">
                <a:latin typeface="Consolas" panose="020B0609020204030204" pitchFamily="49" charset="0"/>
                <a:cs typeface="Consolas" panose="020B0609020204030204" pitchFamily="49" charset="0"/>
              </a:rPr>
              <a:t>fcn</a:t>
            </a:r>
            <a:r>
              <a:rPr lang="en-US" dirty="0"/>
              <a:t>.</a:t>
            </a:r>
          </a:p>
          <a:p>
            <a:r>
              <a:rPr lang="en-US" dirty="0"/>
              <a:t>So if </a:t>
            </a:r>
            <a:r>
              <a:rPr lang="en-US" b="1" dirty="0" err="1">
                <a:latin typeface="Consolas" panose="020B0609020204030204" pitchFamily="49" charset="0"/>
                <a:cs typeface="Consolas" panose="020B0609020204030204" pitchFamily="49" charset="0"/>
              </a:rPr>
              <a:t>fcn</a:t>
            </a:r>
            <a:r>
              <a:rPr lang="en-US" dirty="0"/>
              <a:t> satisfies the contract </a:t>
            </a:r>
            <a:r>
              <a:rPr lang="en-US" b="1" dirty="0">
                <a:latin typeface="Consolas" panose="020B0609020204030204" pitchFamily="49" charset="0"/>
                <a:cs typeface="Consolas" panose="020B0609020204030204" pitchFamily="49" charset="0"/>
              </a:rPr>
              <a:t>(X Y -&gt; Y)</a:t>
            </a:r>
            <a:r>
              <a:rPr lang="en-US" dirty="0"/>
              <a:t>, then the list must be of type </a:t>
            </a:r>
            <a:r>
              <a:rPr lang="en-US" b="1" dirty="0">
                <a:latin typeface="Consolas" panose="020B0609020204030204" pitchFamily="49" charset="0"/>
                <a:cs typeface="Consolas" panose="020B0609020204030204" pitchFamily="49" charset="0"/>
              </a:rPr>
              <a:t>XList</a:t>
            </a:r>
            <a:r>
              <a:rPr lang="en-US" dirty="0">
                <a:cs typeface="Consolas" panose="020B0609020204030204" pitchFamily="49" charset="0"/>
              </a:rPr>
              <a:t>.</a:t>
            </a:r>
          </a:p>
          <a:p>
            <a:r>
              <a:rPr lang="en-US" dirty="0"/>
              <a:t>So the contract for foldr is:</a:t>
            </a:r>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13</a:t>
            </a:fld>
            <a:endParaRPr lang="en-US"/>
          </a:p>
        </p:txBody>
      </p:sp>
      <p:sp>
        <p:nvSpPr>
          <p:cNvPr id="4" name="TextBox 3"/>
          <p:cNvSpPr txBox="1"/>
          <p:nvPr/>
        </p:nvSpPr>
        <p:spPr>
          <a:xfrm>
            <a:off x="905301" y="4572000"/>
            <a:ext cx="6296917" cy="523220"/>
          </a:xfrm>
          <a:prstGeom prst="rect">
            <a:avLst/>
          </a:prstGeom>
          <a:noFill/>
        </p:spPr>
        <p:txBody>
          <a:bodyPr wrap="none" rtlCol="0">
            <a:spAutoFit/>
          </a:bodyPr>
          <a:lstStyle/>
          <a:p>
            <a:r>
              <a:rPr lang="en-US" sz="2800" b="1" dirty="0">
                <a:latin typeface="Consolas" pitchFamily="49" charset="0"/>
                <a:cs typeface="Consolas" pitchFamily="49" charset="0"/>
              </a:rPr>
              <a:t>foldr : (X Y -&gt; Y) Y XList -&gt; Y</a:t>
            </a:r>
          </a:p>
        </p:txBody>
      </p:sp>
    </p:spTree>
    <p:extLst>
      <p:ext uri="{BB962C8B-B14F-4D97-AF65-F5344CB8AC3E}">
        <p14:creationId xmlns:p14="http://schemas.microsoft.com/office/powerpoint/2010/main" val="181038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contract for foldr (again!)</a:t>
            </a:r>
          </a:p>
        </p:txBody>
      </p:sp>
      <p:sp>
        <p:nvSpPr>
          <p:cNvPr id="3" name="Content Placeholder 2"/>
          <p:cNvSpPr>
            <a:spLocks noGrp="1"/>
          </p:cNvSpPr>
          <p:nvPr>
            <p:ph idx="1"/>
          </p:nvPr>
        </p:nvSpPr>
        <p:spPr/>
        <p:txBody>
          <a:bodyPr>
            <a:normAutofit fontScale="92500" lnSpcReduction="10000"/>
          </a:bodyPr>
          <a:lstStyle/>
          <a:p>
            <a:r>
              <a:rPr lang="en-US" dirty="0"/>
              <a:t>The contract for foldr is</a:t>
            </a:r>
          </a:p>
          <a:p>
            <a:endParaRPr lang="en-US" dirty="0"/>
          </a:p>
          <a:p>
            <a:endParaRPr lang="en-US" dirty="0"/>
          </a:p>
          <a:p>
            <a:r>
              <a:rPr lang="en-US" dirty="0"/>
              <a:t>So </a:t>
            </a:r>
            <a:r>
              <a:rPr lang="en-US" b="1" dirty="0">
                <a:latin typeface="Consolas" panose="020B0609020204030204" pitchFamily="49" charset="0"/>
                <a:cs typeface="Consolas" panose="020B0609020204030204" pitchFamily="49" charset="0"/>
              </a:rPr>
              <a:t>foldr</a:t>
            </a:r>
            <a:r>
              <a:rPr lang="en-US" dirty="0"/>
              <a:t> takes 3 arguments:</a:t>
            </a:r>
          </a:p>
          <a:p>
            <a:pPr lvl="1"/>
            <a:r>
              <a:rPr lang="en-US" dirty="0"/>
              <a:t>a combiner function that satisfies the contract</a:t>
            </a:r>
          </a:p>
          <a:p>
            <a:pPr marL="457200" lvl="1" indent="0">
              <a:buNone/>
            </a:pPr>
            <a:r>
              <a:rPr lang="en-US" b="1" dirty="0">
                <a:latin typeface="Consolas" pitchFamily="49" charset="0"/>
                <a:cs typeface="Consolas" pitchFamily="49" charset="0"/>
              </a:rPr>
              <a:t>   (X Y -&gt; Y) </a:t>
            </a:r>
            <a:endParaRPr lang="en-US" dirty="0"/>
          </a:p>
          <a:p>
            <a:pPr lvl="1"/>
            <a:r>
              <a:rPr lang="en-US" dirty="0"/>
              <a:t>a base value of type </a:t>
            </a:r>
            <a:r>
              <a:rPr lang="en-US" b="1" dirty="0">
                <a:latin typeface="Consolas" pitchFamily="49" charset="0"/>
                <a:cs typeface="Consolas" pitchFamily="49" charset="0"/>
              </a:rPr>
              <a:t>Y</a:t>
            </a:r>
          </a:p>
          <a:p>
            <a:pPr lvl="1"/>
            <a:r>
              <a:rPr lang="en-US" dirty="0">
                <a:cs typeface="Consolas" pitchFamily="49" charset="0"/>
              </a:rPr>
              <a:t>and a list of X's.</a:t>
            </a:r>
          </a:p>
          <a:p>
            <a:r>
              <a:rPr lang="en-US" dirty="0">
                <a:cs typeface="Consolas" pitchFamily="49" charset="0"/>
              </a:rPr>
              <a:t>And it returns a value of type </a:t>
            </a:r>
            <a:r>
              <a:rPr lang="en-US" b="1" dirty="0">
                <a:latin typeface="Consolas" panose="020B0609020204030204" pitchFamily="49" charset="0"/>
                <a:cs typeface="Consolas" panose="020B0609020204030204" pitchFamily="49" charset="0"/>
              </a:rPr>
              <a:t>Y</a:t>
            </a:r>
            <a:r>
              <a:rPr lang="en-US" dirty="0">
                <a:cs typeface="Consolas" pitchFamily="49" charset="0"/>
              </a:rPr>
              <a:t>.</a:t>
            </a:r>
            <a:endParaRPr lang="en-US" dirty="0"/>
          </a:p>
          <a:p>
            <a:pPr lvl="1"/>
            <a:endParaRPr lang="en-US" dirty="0"/>
          </a:p>
          <a:p>
            <a:endParaRPr lang="en-US" dirty="0"/>
          </a:p>
        </p:txBody>
      </p:sp>
      <p:sp>
        <p:nvSpPr>
          <p:cNvPr id="5" name="Slide Number Placeholder 4"/>
          <p:cNvSpPr>
            <a:spLocks noGrp="1"/>
          </p:cNvSpPr>
          <p:nvPr>
            <p:ph type="sldNum" sz="quarter" idx="12"/>
          </p:nvPr>
        </p:nvSpPr>
        <p:spPr/>
        <p:txBody>
          <a:bodyPr/>
          <a:lstStyle/>
          <a:p>
            <a:fld id="{9F4492BD-6A9C-48FC-AC76-0B4FE11194A1}" type="slidenum">
              <a:rPr lang="en-US" smtClean="0"/>
              <a:pPr/>
              <a:t>14</a:t>
            </a:fld>
            <a:endParaRPr lang="en-US"/>
          </a:p>
        </p:txBody>
      </p:sp>
      <p:sp>
        <p:nvSpPr>
          <p:cNvPr id="4" name="TextBox 3"/>
          <p:cNvSpPr txBox="1"/>
          <p:nvPr/>
        </p:nvSpPr>
        <p:spPr>
          <a:xfrm>
            <a:off x="931459" y="2362200"/>
            <a:ext cx="6296917" cy="523220"/>
          </a:xfrm>
          <a:prstGeom prst="rect">
            <a:avLst/>
          </a:prstGeom>
          <a:noFill/>
        </p:spPr>
        <p:txBody>
          <a:bodyPr wrap="none" rtlCol="0">
            <a:spAutoFit/>
          </a:bodyPr>
          <a:lstStyle/>
          <a:p>
            <a:r>
              <a:rPr lang="en-US" sz="2800" b="1" dirty="0">
                <a:latin typeface="Consolas" pitchFamily="49" charset="0"/>
                <a:cs typeface="Consolas" pitchFamily="49" charset="0"/>
              </a:rPr>
              <a:t>foldr : (X Y -&gt; Y) Y XList -&gt; Y</a:t>
            </a:r>
          </a:p>
        </p:txBody>
      </p:sp>
    </p:spTree>
    <p:extLst>
      <p:ext uri="{BB962C8B-B14F-4D97-AF65-F5344CB8AC3E}">
        <p14:creationId xmlns:p14="http://schemas.microsoft.com/office/powerpoint/2010/main" val="426419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Another picture of </a:t>
            </a:r>
            <a:r>
              <a:rPr lang="en-US" b="1" dirty="0"/>
              <a:t>foldr</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15</a:t>
            </a:fld>
            <a:endParaRPr lang="en-US"/>
          </a:p>
        </p:txBody>
      </p:sp>
      <p:grpSp>
        <p:nvGrpSpPr>
          <p:cNvPr id="4" name="Group 3"/>
          <p:cNvGrpSpPr/>
          <p:nvPr/>
        </p:nvGrpSpPr>
        <p:grpSpPr>
          <a:xfrm>
            <a:off x="457200" y="2122345"/>
            <a:ext cx="8349875" cy="4086586"/>
            <a:chOff x="933825" y="2122345"/>
            <a:chExt cx="8349875" cy="4086586"/>
          </a:xfrm>
        </p:grpSpPr>
        <p:sp>
          <p:nvSpPr>
            <p:cNvPr id="20" name="Rectangle 19"/>
            <p:cNvSpPr/>
            <p:nvPr/>
          </p:nvSpPr>
          <p:spPr>
            <a:xfrm>
              <a:off x="1066800" y="214139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a:t>
              </a:r>
            </a:p>
          </p:txBody>
        </p:sp>
        <p:sp>
          <p:nvSpPr>
            <p:cNvPr id="21" name="Rectangle 20"/>
            <p:cNvSpPr/>
            <p:nvPr/>
          </p:nvSpPr>
          <p:spPr>
            <a:xfrm>
              <a:off x="7469332" y="214139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a:t>
              </a:r>
            </a:p>
          </p:txBody>
        </p:sp>
        <p:grpSp>
          <p:nvGrpSpPr>
            <p:cNvPr id="32" name="Group 31"/>
            <p:cNvGrpSpPr/>
            <p:nvPr/>
          </p:nvGrpSpPr>
          <p:grpSpPr>
            <a:xfrm>
              <a:off x="1524000" y="2128405"/>
              <a:ext cx="914400" cy="2824595"/>
              <a:chOff x="1276350" y="1976005"/>
              <a:chExt cx="914400" cy="2824595"/>
            </a:xfrm>
            <a:effectLst/>
          </p:grpSpPr>
          <p:sp>
            <p:nvSpPr>
              <p:cNvPr id="8" name="Rectangle 7"/>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x1</a:t>
                </a:r>
              </a:p>
            </p:txBody>
          </p:sp>
          <p:sp>
            <p:nvSpPr>
              <p:cNvPr id="15" name="Rectangle 14"/>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31" name="Straight Arrow Connector 30"/>
              <p:cNvCxnSpPr>
                <a:stCxn id="8" idx="2"/>
                <a:endCxn id="15"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33" name="Group 32"/>
            <p:cNvGrpSpPr/>
            <p:nvPr/>
          </p:nvGrpSpPr>
          <p:grpSpPr>
            <a:xfrm>
              <a:off x="4271530" y="2128405"/>
              <a:ext cx="914400" cy="2824595"/>
              <a:chOff x="1276350" y="1976005"/>
              <a:chExt cx="914400" cy="2824595"/>
            </a:xfrm>
          </p:grpSpPr>
          <p:sp>
            <p:nvSpPr>
              <p:cNvPr id="34" name="Rectangle 33"/>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x3</a:t>
                </a:r>
              </a:p>
            </p:txBody>
          </p:sp>
          <p:sp>
            <p:nvSpPr>
              <p:cNvPr id="35" name="Rectangle 34"/>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36" name="Straight Arrow Connector 35"/>
              <p:cNvCxnSpPr>
                <a:stCxn id="34" idx="2"/>
                <a:endCxn id="35"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37" name="Group 36"/>
            <p:cNvGrpSpPr/>
            <p:nvPr/>
          </p:nvGrpSpPr>
          <p:grpSpPr>
            <a:xfrm>
              <a:off x="2895600" y="2122345"/>
              <a:ext cx="914400" cy="2824595"/>
              <a:chOff x="1276350" y="1976005"/>
              <a:chExt cx="914400" cy="2824595"/>
            </a:xfrm>
          </p:grpSpPr>
          <p:sp>
            <p:nvSpPr>
              <p:cNvPr id="38" name="Rectangle 37"/>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x2</a:t>
                </a:r>
              </a:p>
            </p:txBody>
          </p:sp>
          <p:sp>
            <p:nvSpPr>
              <p:cNvPr id="39" name="Rectangle 38"/>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40" name="Straight Arrow Connector 39"/>
              <p:cNvCxnSpPr>
                <a:stCxn id="38" idx="2"/>
                <a:endCxn id="39"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41" name="Group 40"/>
            <p:cNvGrpSpPr/>
            <p:nvPr/>
          </p:nvGrpSpPr>
          <p:grpSpPr>
            <a:xfrm>
              <a:off x="5645295" y="2128405"/>
              <a:ext cx="914400" cy="2824595"/>
              <a:chOff x="1276350" y="1976005"/>
              <a:chExt cx="914400" cy="2824595"/>
            </a:xfrm>
          </p:grpSpPr>
          <p:sp>
            <p:nvSpPr>
              <p:cNvPr id="42" name="Rectangle 41"/>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x4</a:t>
                </a:r>
              </a:p>
            </p:txBody>
          </p:sp>
          <p:sp>
            <p:nvSpPr>
              <p:cNvPr id="43" name="Rectangle 42"/>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44" name="Straight Arrow Connector 43"/>
              <p:cNvCxnSpPr>
                <a:stCxn id="42" idx="2"/>
                <a:endCxn id="43"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45" name="Group 44"/>
            <p:cNvGrpSpPr/>
            <p:nvPr/>
          </p:nvGrpSpPr>
          <p:grpSpPr>
            <a:xfrm>
              <a:off x="7019059" y="2128405"/>
              <a:ext cx="914400" cy="2824595"/>
              <a:chOff x="1276350" y="1976005"/>
              <a:chExt cx="914400" cy="2824595"/>
            </a:xfrm>
          </p:grpSpPr>
          <p:sp>
            <p:nvSpPr>
              <p:cNvPr id="46" name="Rectangle 45"/>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x5</a:t>
                </a:r>
              </a:p>
            </p:txBody>
          </p:sp>
          <p:sp>
            <p:nvSpPr>
              <p:cNvPr id="47" name="Rectangle 46"/>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48" name="Straight Arrow Connector 47"/>
              <p:cNvCxnSpPr>
                <a:stCxn id="46" idx="2"/>
                <a:endCxn id="47"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sp>
          <p:nvSpPr>
            <p:cNvPr id="49" name="Rectangle 48"/>
            <p:cNvSpPr/>
            <p:nvPr/>
          </p:nvSpPr>
          <p:spPr>
            <a:xfrm>
              <a:off x="8229600" y="4033405"/>
              <a:ext cx="10541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err="1">
                  <a:solidFill>
                    <a:schemeClr val="tx1"/>
                  </a:solidFill>
                  <a:latin typeface="Consolas" panose="020B0609020204030204" pitchFamily="49" charset="0"/>
                  <a:cs typeface="Consolas" panose="020B0609020204030204" pitchFamily="49" charset="0"/>
                </a:rPr>
                <a:t>val</a:t>
              </a:r>
              <a:endParaRPr lang="en-US" sz="3600" b="1" dirty="0">
                <a:solidFill>
                  <a:schemeClr val="tx1"/>
                </a:solidFill>
                <a:latin typeface="Consolas" panose="020B0609020204030204" pitchFamily="49" charset="0"/>
                <a:cs typeface="Consolas" panose="020B0609020204030204" pitchFamily="49" charset="0"/>
              </a:endParaRPr>
            </a:p>
          </p:txBody>
        </p:sp>
        <p:cxnSp>
          <p:nvCxnSpPr>
            <p:cNvPr id="51" name="Straight Arrow Connector 50"/>
            <p:cNvCxnSpPr>
              <a:stCxn id="47" idx="1"/>
              <a:endCxn id="43" idx="3"/>
            </p:cNvCxnSpPr>
            <p:nvPr/>
          </p:nvCxnSpPr>
          <p:spPr>
            <a:xfrm flipH="1">
              <a:off x="6559695" y="4495800"/>
              <a:ext cx="45936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1"/>
              <a:endCxn id="35" idx="3"/>
            </p:cNvCxnSpPr>
            <p:nvPr/>
          </p:nvCxnSpPr>
          <p:spPr>
            <a:xfrm flipH="1">
              <a:off x="5185930" y="4495800"/>
              <a:ext cx="459365"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5" idx="1"/>
              <a:endCxn id="39" idx="3"/>
            </p:cNvCxnSpPr>
            <p:nvPr/>
          </p:nvCxnSpPr>
          <p:spPr>
            <a:xfrm flipH="1" flipV="1">
              <a:off x="3810000" y="4489740"/>
              <a:ext cx="461530" cy="60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9" idx="1"/>
              <a:endCxn id="15" idx="3"/>
            </p:cNvCxnSpPr>
            <p:nvPr/>
          </p:nvCxnSpPr>
          <p:spPr>
            <a:xfrm flipH="1">
              <a:off x="2438400" y="4489740"/>
              <a:ext cx="457200" cy="60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9" idx="1"/>
              <a:endCxn id="47" idx="3"/>
            </p:cNvCxnSpPr>
            <p:nvPr/>
          </p:nvCxnSpPr>
          <p:spPr>
            <a:xfrm flipH="1">
              <a:off x="7933459" y="4490605"/>
              <a:ext cx="296141" cy="519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5" idx="1"/>
            </p:cNvCxnSpPr>
            <p:nvPr/>
          </p:nvCxnSpPr>
          <p:spPr>
            <a:xfrm flipH="1">
              <a:off x="1066800" y="4495800"/>
              <a:ext cx="4572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33825" y="5562600"/>
              <a:ext cx="7782900" cy="646331"/>
            </a:xfrm>
            <a:prstGeom prst="rect">
              <a:avLst/>
            </a:prstGeom>
            <a:noFill/>
          </p:spPr>
          <p:txBody>
            <a:bodyPr wrap="none" rtlCol="0">
              <a:spAutoFit/>
            </a:bodyPr>
            <a:lstStyle/>
            <a:p>
              <a:r>
                <a:rPr lang="en-US" sz="3600" b="1" dirty="0">
                  <a:latin typeface="Consolas" pitchFamily="49" charset="0"/>
                  <a:cs typeface="Consolas" pitchFamily="49" charset="0"/>
                </a:rPr>
                <a:t>(foldr f </a:t>
              </a:r>
              <a:r>
                <a:rPr lang="en-US" sz="3600" b="1" dirty="0" err="1">
                  <a:latin typeface="Consolas" pitchFamily="49" charset="0"/>
                  <a:cs typeface="Consolas" pitchFamily="49" charset="0"/>
                </a:rPr>
                <a:t>val</a:t>
              </a:r>
              <a:r>
                <a:rPr lang="en-US" sz="3600" b="1" dirty="0">
                  <a:latin typeface="Consolas" pitchFamily="49" charset="0"/>
                  <a:cs typeface="Consolas" pitchFamily="49" charset="0"/>
                </a:rPr>
                <a:t> (list x1 ... x5))</a:t>
              </a:r>
            </a:p>
          </p:txBody>
        </p:sp>
      </p:grpSp>
      <p:sp>
        <p:nvSpPr>
          <p:cNvPr id="50" name="TextBox 49"/>
          <p:cNvSpPr txBox="1"/>
          <p:nvPr/>
        </p:nvSpPr>
        <p:spPr>
          <a:xfrm>
            <a:off x="997134" y="1551672"/>
            <a:ext cx="4774308" cy="646331"/>
          </a:xfrm>
          <a:prstGeom prst="rect">
            <a:avLst/>
          </a:prstGeom>
          <a:solidFill>
            <a:schemeClr val="accent1">
              <a:lumMod val="20000"/>
              <a:lumOff val="80000"/>
            </a:schemeClr>
          </a:solidFill>
          <a:ln w="12700">
            <a:noFill/>
          </a:ln>
        </p:spPr>
        <p:txBody>
          <a:bodyPr wrap="square" rtlCol="0">
            <a:spAutoFit/>
          </a:bodyPr>
          <a:lstStyle/>
          <a:p>
            <a:r>
              <a:rPr lang="en-US" dirty="0"/>
              <a:t>Here's another visualization of foldr that you may find helpful.</a:t>
            </a:r>
            <a:endParaRPr lang="en-US"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92704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kind of data is on each arrow?</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16</a:t>
            </a:fld>
            <a:endParaRPr lang="en-US"/>
          </a:p>
        </p:txBody>
      </p:sp>
      <p:grpSp>
        <p:nvGrpSpPr>
          <p:cNvPr id="6" name="Group 5"/>
          <p:cNvGrpSpPr/>
          <p:nvPr/>
        </p:nvGrpSpPr>
        <p:grpSpPr>
          <a:xfrm>
            <a:off x="3962400" y="1828800"/>
            <a:ext cx="1296482" cy="2824595"/>
            <a:chOff x="1123950" y="1976005"/>
            <a:chExt cx="1296482" cy="2824595"/>
          </a:xfrm>
        </p:grpSpPr>
        <p:sp>
          <p:nvSpPr>
            <p:cNvPr id="7" name="Rectangle 6"/>
            <p:cNvSpPr/>
            <p:nvPr/>
          </p:nvSpPr>
          <p:spPr>
            <a:xfrm>
              <a:off x="1123950" y="1976005"/>
              <a:ext cx="1296482" cy="646331"/>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a:t>
              </a:r>
              <a:r>
                <a:rPr lang="en-US" sz="3600" b="1" i="1" dirty="0">
                  <a:solidFill>
                    <a:schemeClr val="tx1"/>
                  </a:solidFill>
                  <a:latin typeface="Consolas" panose="020B0609020204030204" pitchFamily="49" charset="0"/>
                  <a:cs typeface="Consolas" panose="020B0609020204030204" pitchFamily="49" charset="0"/>
                </a:rPr>
                <a:t>i</a:t>
              </a:r>
            </a:p>
          </p:txBody>
        </p:sp>
        <p:sp>
          <p:nvSpPr>
            <p:cNvPr id="8" name="Rectangle 7"/>
            <p:cNvSpPr/>
            <p:nvPr/>
          </p:nvSpPr>
          <p:spPr>
            <a:xfrm>
              <a:off x="1314991"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9" name="Straight Arrow Connector 8"/>
            <p:cNvCxnSpPr>
              <a:stCxn id="7" idx="2"/>
              <a:endCxn id="8" idx="0"/>
            </p:cNvCxnSpPr>
            <p:nvPr/>
          </p:nvCxnSpPr>
          <p:spPr>
            <a:xfrm>
              <a:off x="1772191" y="2622336"/>
              <a:ext cx="0" cy="1263864"/>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sp>
        <p:nvSpPr>
          <p:cNvPr id="17" name="TextBox 16"/>
          <p:cNvSpPr txBox="1"/>
          <p:nvPr/>
        </p:nvSpPr>
        <p:spPr>
          <a:xfrm>
            <a:off x="4610641" y="2829362"/>
            <a:ext cx="672704" cy="646331"/>
          </a:xfrm>
          <a:prstGeom prst="rect">
            <a:avLst/>
          </a:prstGeom>
          <a:noFill/>
          <a:ln w="12700">
            <a:noFill/>
          </a:ln>
        </p:spPr>
        <p:txBody>
          <a:bodyPr wrap="square" rtlCol="0">
            <a:spAutoFit/>
          </a:bodyPr>
          <a:lstStyle/>
          <a:p>
            <a:pPr algn="ctr"/>
            <a:r>
              <a:rPr lang="en-US" sz="3600" b="1" dirty="0">
                <a:latin typeface="Consolas" pitchFamily="49" charset="0"/>
                <a:cs typeface="Consolas" pitchFamily="49" charset="0"/>
              </a:rPr>
              <a:t>X</a:t>
            </a:r>
          </a:p>
        </p:txBody>
      </p:sp>
      <p:grpSp>
        <p:nvGrpSpPr>
          <p:cNvPr id="22" name="Group 21"/>
          <p:cNvGrpSpPr/>
          <p:nvPr/>
        </p:nvGrpSpPr>
        <p:grpSpPr>
          <a:xfrm>
            <a:off x="2870200" y="3475693"/>
            <a:ext cx="1283242" cy="720502"/>
            <a:chOff x="2870200" y="3475693"/>
            <a:chExt cx="1283242" cy="720502"/>
          </a:xfrm>
        </p:grpSpPr>
        <p:cxnSp>
          <p:nvCxnSpPr>
            <p:cNvPr id="15" name="Straight Arrow Connector 14"/>
            <p:cNvCxnSpPr/>
            <p:nvPr/>
          </p:nvCxnSpPr>
          <p:spPr>
            <a:xfrm flipH="1">
              <a:off x="2870200" y="4196195"/>
              <a:ext cx="128324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245048" y="3475693"/>
              <a:ext cx="672704" cy="646331"/>
            </a:xfrm>
            <a:prstGeom prst="rect">
              <a:avLst/>
            </a:prstGeom>
            <a:noFill/>
            <a:ln w="12700">
              <a:noFill/>
            </a:ln>
          </p:spPr>
          <p:txBody>
            <a:bodyPr wrap="square" rtlCol="0">
              <a:spAutoFit/>
            </a:bodyPr>
            <a:lstStyle/>
            <a:p>
              <a:pPr algn="ctr"/>
              <a:r>
                <a:rPr lang="en-US" sz="3600" b="1" dirty="0">
                  <a:latin typeface="Consolas" pitchFamily="49" charset="0"/>
                  <a:cs typeface="Consolas" pitchFamily="49" charset="0"/>
                </a:rPr>
                <a:t>Y</a:t>
              </a:r>
            </a:p>
          </p:txBody>
        </p:sp>
      </p:grpSp>
      <p:grpSp>
        <p:nvGrpSpPr>
          <p:cNvPr id="23" name="Group 22"/>
          <p:cNvGrpSpPr/>
          <p:nvPr/>
        </p:nvGrpSpPr>
        <p:grpSpPr>
          <a:xfrm>
            <a:off x="5067841" y="3475693"/>
            <a:ext cx="1283242" cy="720502"/>
            <a:chOff x="2870200" y="3475693"/>
            <a:chExt cx="1283242" cy="720502"/>
          </a:xfrm>
        </p:grpSpPr>
        <p:cxnSp>
          <p:nvCxnSpPr>
            <p:cNvPr id="24" name="Straight Arrow Connector 23"/>
            <p:cNvCxnSpPr/>
            <p:nvPr/>
          </p:nvCxnSpPr>
          <p:spPr>
            <a:xfrm flipH="1">
              <a:off x="2870200" y="4196195"/>
              <a:ext cx="128324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45048" y="3475693"/>
              <a:ext cx="672704" cy="646331"/>
            </a:xfrm>
            <a:prstGeom prst="rect">
              <a:avLst/>
            </a:prstGeom>
            <a:noFill/>
            <a:ln w="12700">
              <a:noFill/>
            </a:ln>
          </p:spPr>
          <p:txBody>
            <a:bodyPr wrap="square" rtlCol="0">
              <a:spAutoFit/>
            </a:bodyPr>
            <a:lstStyle/>
            <a:p>
              <a:pPr algn="ctr"/>
              <a:r>
                <a:rPr lang="en-US" sz="3600" b="1" dirty="0">
                  <a:latin typeface="Consolas" pitchFamily="49" charset="0"/>
                  <a:cs typeface="Consolas" pitchFamily="49" charset="0"/>
                </a:rPr>
                <a:t>Y</a:t>
              </a:r>
            </a:p>
          </p:txBody>
        </p:sp>
      </p:grpSp>
      <p:sp>
        <p:nvSpPr>
          <p:cNvPr id="16" name="TextBox 15"/>
          <p:cNvSpPr txBox="1"/>
          <p:nvPr/>
        </p:nvSpPr>
        <p:spPr>
          <a:xfrm>
            <a:off x="6418049" y="1962834"/>
            <a:ext cx="672704" cy="646331"/>
          </a:xfrm>
          <a:prstGeom prst="rect">
            <a:avLst/>
          </a:prstGeom>
          <a:noFill/>
          <a:ln w="12700">
            <a:noFill/>
          </a:ln>
        </p:spPr>
        <p:txBody>
          <a:bodyPr wrap="square" rtlCol="0">
            <a:spAutoFit/>
          </a:bodyPr>
          <a:lstStyle/>
          <a:p>
            <a:pPr algn="ctr"/>
            <a:r>
              <a:rPr lang="en-US" sz="3600" b="1" dirty="0">
                <a:latin typeface="Consolas" pitchFamily="49" charset="0"/>
                <a:cs typeface="Consolas" pitchFamily="49" charset="0"/>
              </a:rPr>
              <a:t>Y</a:t>
            </a:r>
          </a:p>
        </p:txBody>
      </p:sp>
    </p:spTree>
    <p:extLst>
      <p:ext uri="{BB962C8B-B14F-4D97-AF65-F5344CB8AC3E}">
        <p14:creationId xmlns:p14="http://schemas.microsoft.com/office/powerpoint/2010/main" val="3190040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a:xfrm>
            <a:off x="1704188" y="241624"/>
            <a:ext cx="6049084" cy="1938992"/>
          </a:xfrm>
          <a:prstGeom prst="rect">
            <a:avLst/>
          </a:prstGeom>
          <a:solidFill>
            <a:schemeClr val="accent1">
              <a:lumMod val="20000"/>
              <a:lumOff val="80000"/>
            </a:schemeClr>
          </a:solidFill>
          <a:ln w="12700">
            <a:noFill/>
          </a:ln>
        </p:spPr>
        <p:txBody>
          <a:bodyPr wrap="square" rtlCol="0">
            <a:spAutoFit/>
          </a:bodyPr>
          <a:lstStyle/>
          <a:p>
            <a:r>
              <a:rPr lang="en-US" sz="2400" dirty="0"/>
              <a:t>We can think of </a:t>
            </a:r>
            <a:r>
              <a:rPr lang="en-US" sz="2400" b="1" dirty="0"/>
              <a:t>foldr</a:t>
            </a:r>
            <a:r>
              <a:rPr lang="en-US" sz="2400" dirty="0"/>
              <a:t> as starting with the base value </a:t>
            </a:r>
            <a:r>
              <a:rPr lang="en-US" sz="2400" b="1" dirty="0" err="1"/>
              <a:t>val</a:t>
            </a:r>
            <a:r>
              <a:rPr lang="en-US" sz="2400" dirty="0"/>
              <a:t>, and putting it through a pipeline of </a:t>
            </a:r>
            <a:r>
              <a:rPr lang="en-US" sz="2400" b="1" dirty="0"/>
              <a:t>f</a:t>
            </a:r>
            <a:r>
              <a:rPr lang="en-US" sz="2400" dirty="0"/>
              <a:t>'s, where each </a:t>
            </a:r>
            <a:r>
              <a:rPr lang="en-US" sz="2400" b="1" dirty="0"/>
              <a:t>f</a:t>
            </a:r>
            <a:r>
              <a:rPr lang="en-US" sz="2400" dirty="0"/>
              <a:t> also takes one of the </a:t>
            </a:r>
            <a:r>
              <a:rPr lang="en-US" sz="2400" b="1" dirty="0"/>
              <a:t>x</a:t>
            </a:r>
            <a:r>
              <a:rPr lang="en-US" sz="2400" dirty="0"/>
              <a:t>'s as an input.  The </a:t>
            </a:r>
            <a:r>
              <a:rPr lang="en-US" sz="2400" b="1" dirty="0"/>
              <a:t>x</a:t>
            </a:r>
            <a:r>
              <a:rPr lang="en-US" sz="2400" dirty="0"/>
              <a:t>'s are taken right-to-left, which is why it is called </a:t>
            </a:r>
            <a:r>
              <a:rPr lang="en-US" sz="2400" b="1" dirty="0"/>
              <a:t>fold</a:t>
            </a:r>
            <a:r>
              <a:rPr lang="en-US" sz="2400" b="1" dirty="0">
                <a:solidFill>
                  <a:srgbClr val="FF0000"/>
                </a:solidFill>
              </a:rPr>
              <a:t>r </a:t>
            </a:r>
            <a:r>
              <a:rPr lang="en-US" sz="2400" b="1" dirty="0"/>
              <a:t>.</a:t>
            </a:r>
            <a:endParaRPr lang="en-US" sz="2400" b="1" dirty="0">
              <a:solidFill>
                <a:srgbClr val="FF0000"/>
              </a:solidFill>
              <a:latin typeface="Consolas" panose="020B0609020204030204" pitchFamily="49" charset="0"/>
              <a:cs typeface="Consolas" panose="020B0609020204030204" pitchFamily="49" charset="0"/>
            </a:endParaRPr>
          </a:p>
        </p:txBody>
      </p:sp>
      <p:sp>
        <p:nvSpPr>
          <p:cNvPr id="2" name="Slide Number Placeholder 1"/>
          <p:cNvSpPr>
            <a:spLocks noGrp="1"/>
          </p:cNvSpPr>
          <p:nvPr>
            <p:ph type="sldNum" sz="quarter" idx="12"/>
          </p:nvPr>
        </p:nvSpPr>
        <p:spPr/>
        <p:txBody>
          <a:bodyPr/>
          <a:lstStyle/>
          <a:p>
            <a:fld id="{9F4492BD-6A9C-48FC-AC76-0B4FE11194A1}" type="slidenum">
              <a:rPr lang="en-US" smtClean="0"/>
              <a:pPr/>
              <a:t>17</a:t>
            </a:fld>
            <a:endParaRPr lang="en-US"/>
          </a:p>
        </p:txBody>
      </p:sp>
      <p:grpSp>
        <p:nvGrpSpPr>
          <p:cNvPr id="3" name="Group 2"/>
          <p:cNvGrpSpPr/>
          <p:nvPr/>
        </p:nvGrpSpPr>
        <p:grpSpPr>
          <a:xfrm>
            <a:off x="660286" y="2122345"/>
            <a:ext cx="8349875" cy="4086586"/>
            <a:chOff x="933825" y="2122345"/>
            <a:chExt cx="8349875" cy="4086586"/>
          </a:xfrm>
        </p:grpSpPr>
        <p:sp>
          <p:nvSpPr>
            <p:cNvPr id="62" name="TextBox 61"/>
            <p:cNvSpPr txBox="1"/>
            <p:nvPr/>
          </p:nvSpPr>
          <p:spPr>
            <a:xfrm>
              <a:off x="933825" y="5562600"/>
              <a:ext cx="7276351" cy="646331"/>
            </a:xfrm>
            <a:prstGeom prst="rect">
              <a:avLst/>
            </a:prstGeom>
            <a:noFill/>
          </p:spPr>
          <p:txBody>
            <a:bodyPr wrap="none" rtlCol="0">
              <a:spAutoFit/>
            </a:bodyPr>
            <a:lstStyle/>
            <a:p>
              <a:r>
                <a:rPr lang="en-US" sz="3600" b="1" dirty="0">
                  <a:latin typeface="Consolas" pitchFamily="49" charset="0"/>
                  <a:cs typeface="Consolas" pitchFamily="49" charset="0"/>
                </a:rPr>
                <a:t>(foldr f a (list x1 ... x5))</a:t>
              </a:r>
            </a:p>
          </p:txBody>
        </p:sp>
        <p:sp>
          <p:nvSpPr>
            <p:cNvPr id="52" name="Rectangle 51"/>
            <p:cNvSpPr/>
            <p:nvPr/>
          </p:nvSpPr>
          <p:spPr>
            <a:xfrm>
              <a:off x="1066800" y="214139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a:t>
              </a:r>
            </a:p>
          </p:txBody>
        </p:sp>
        <p:sp>
          <p:nvSpPr>
            <p:cNvPr id="54" name="Rectangle 53"/>
            <p:cNvSpPr/>
            <p:nvPr/>
          </p:nvSpPr>
          <p:spPr>
            <a:xfrm>
              <a:off x="7469332" y="214139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a:t>
              </a:r>
            </a:p>
          </p:txBody>
        </p:sp>
        <p:grpSp>
          <p:nvGrpSpPr>
            <p:cNvPr id="56" name="Group 55"/>
            <p:cNvGrpSpPr/>
            <p:nvPr/>
          </p:nvGrpSpPr>
          <p:grpSpPr>
            <a:xfrm>
              <a:off x="1524000" y="2128405"/>
              <a:ext cx="914400" cy="2824595"/>
              <a:chOff x="1276350" y="1976005"/>
              <a:chExt cx="914400" cy="2824595"/>
            </a:xfrm>
            <a:effectLst/>
          </p:grpSpPr>
          <p:sp>
            <p:nvSpPr>
              <p:cNvPr id="58" name="Rectangle 57"/>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x1</a:t>
                </a:r>
              </a:p>
            </p:txBody>
          </p:sp>
          <p:sp>
            <p:nvSpPr>
              <p:cNvPr id="60" name="Rectangle 59"/>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63" name="Straight Arrow Connector 62"/>
              <p:cNvCxnSpPr>
                <a:stCxn id="58" idx="2"/>
                <a:endCxn id="60"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64" name="Group 63"/>
            <p:cNvGrpSpPr/>
            <p:nvPr/>
          </p:nvGrpSpPr>
          <p:grpSpPr>
            <a:xfrm>
              <a:off x="4271530" y="2128405"/>
              <a:ext cx="914400" cy="2824595"/>
              <a:chOff x="1276350" y="1976005"/>
              <a:chExt cx="914400" cy="2824595"/>
            </a:xfrm>
          </p:grpSpPr>
          <p:sp>
            <p:nvSpPr>
              <p:cNvPr id="65" name="Rectangle 64"/>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x3</a:t>
                </a:r>
              </a:p>
            </p:txBody>
          </p:sp>
          <p:sp>
            <p:nvSpPr>
              <p:cNvPr id="66" name="Rectangle 65"/>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67" name="Straight Arrow Connector 66"/>
              <p:cNvCxnSpPr>
                <a:stCxn id="65" idx="2"/>
                <a:endCxn id="66"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68" name="Group 67"/>
            <p:cNvGrpSpPr/>
            <p:nvPr/>
          </p:nvGrpSpPr>
          <p:grpSpPr>
            <a:xfrm>
              <a:off x="2895600" y="2122345"/>
              <a:ext cx="914400" cy="2824595"/>
              <a:chOff x="1276350" y="1976005"/>
              <a:chExt cx="914400" cy="2824595"/>
            </a:xfrm>
          </p:grpSpPr>
          <p:sp>
            <p:nvSpPr>
              <p:cNvPr id="69" name="Rectangle 68"/>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x2</a:t>
                </a:r>
              </a:p>
            </p:txBody>
          </p:sp>
          <p:sp>
            <p:nvSpPr>
              <p:cNvPr id="70" name="Rectangle 69"/>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71" name="Straight Arrow Connector 70"/>
              <p:cNvCxnSpPr>
                <a:stCxn id="69" idx="2"/>
                <a:endCxn id="70"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72" name="Group 71"/>
            <p:cNvGrpSpPr/>
            <p:nvPr/>
          </p:nvGrpSpPr>
          <p:grpSpPr>
            <a:xfrm>
              <a:off x="5645295" y="2128405"/>
              <a:ext cx="914400" cy="2824595"/>
              <a:chOff x="1276350" y="1976005"/>
              <a:chExt cx="914400" cy="2824595"/>
            </a:xfrm>
          </p:grpSpPr>
          <p:sp>
            <p:nvSpPr>
              <p:cNvPr id="73" name="Rectangle 72"/>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x4</a:t>
                </a:r>
              </a:p>
            </p:txBody>
          </p:sp>
          <p:sp>
            <p:nvSpPr>
              <p:cNvPr id="74" name="Rectangle 73"/>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75" name="Straight Arrow Connector 74"/>
              <p:cNvCxnSpPr>
                <a:stCxn id="73" idx="2"/>
                <a:endCxn id="74"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grpSp>
          <p:nvGrpSpPr>
            <p:cNvPr id="76" name="Group 75"/>
            <p:cNvGrpSpPr/>
            <p:nvPr/>
          </p:nvGrpSpPr>
          <p:grpSpPr>
            <a:xfrm>
              <a:off x="7019059" y="2128405"/>
              <a:ext cx="914400" cy="2824595"/>
              <a:chOff x="1276350" y="1976005"/>
              <a:chExt cx="914400" cy="2824595"/>
            </a:xfrm>
          </p:grpSpPr>
          <p:sp>
            <p:nvSpPr>
              <p:cNvPr id="77" name="Rectangle 76"/>
              <p:cNvSpPr/>
              <p:nvPr/>
            </p:nvSpPr>
            <p:spPr>
              <a:xfrm>
                <a:off x="1276350" y="1976005"/>
                <a:ext cx="9144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x5</a:t>
                </a:r>
              </a:p>
            </p:txBody>
          </p:sp>
          <p:sp>
            <p:nvSpPr>
              <p:cNvPr id="78" name="Rectangle 77"/>
              <p:cNvSpPr/>
              <p:nvPr/>
            </p:nvSpPr>
            <p:spPr>
              <a:xfrm>
                <a:off x="1276350" y="3886200"/>
                <a:ext cx="914400" cy="914400"/>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a:solidFill>
                      <a:schemeClr val="tx1"/>
                    </a:solidFill>
                    <a:latin typeface="Consolas" panose="020B0609020204030204" pitchFamily="49" charset="0"/>
                    <a:cs typeface="Consolas" panose="020B0609020204030204" pitchFamily="49" charset="0"/>
                  </a:rPr>
                  <a:t>f</a:t>
                </a:r>
              </a:p>
            </p:txBody>
          </p:sp>
          <p:cxnSp>
            <p:nvCxnSpPr>
              <p:cNvPr id="79" name="Straight Arrow Connector 78"/>
              <p:cNvCxnSpPr>
                <a:stCxn id="77" idx="2"/>
                <a:endCxn id="78" idx="0"/>
              </p:cNvCxnSpPr>
              <p:nvPr/>
            </p:nvCxnSpPr>
            <p:spPr>
              <a:xfrm>
                <a:off x="1733550" y="2890405"/>
                <a:ext cx="0" cy="995795"/>
              </a:xfrm>
              <a:prstGeom prst="straightConnector1">
                <a:avLst/>
              </a:prstGeom>
              <a:noFill/>
              <a:ln w="12700">
                <a:solidFill>
                  <a:schemeClr val="tx1"/>
                </a:solidFill>
                <a:tailEnd type="arrow"/>
              </a:ln>
            </p:spPr>
            <p:style>
              <a:lnRef idx="2">
                <a:schemeClr val="accent1"/>
              </a:lnRef>
              <a:fillRef idx="1">
                <a:schemeClr val="lt1"/>
              </a:fillRef>
              <a:effectRef idx="0">
                <a:schemeClr val="accent1"/>
              </a:effectRef>
              <a:fontRef idx="minor">
                <a:schemeClr val="dk1"/>
              </a:fontRef>
            </p:style>
          </p:cxnSp>
        </p:grpSp>
        <p:sp>
          <p:nvSpPr>
            <p:cNvPr id="80" name="Rectangle 79"/>
            <p:cNvSpPr/>
            <p:nvPr/>
          </p:nvSpPr>
          <p:spPr>
            <a:xfrm>
              <a:off x="8229600" y="4033405"/>
              <a:ext cx="1054100" cy="914400"/>
            </a:xfrm>
            <a:prstGeom prst="rect">
              <a:avLst/>
            </a:prstGeom>
            <a:noFill/>
            <a:ln w="12700">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b="1" dirty="0" err="1">
                  <a:solidFill>
                    <a:schemeClr val="tx1"/>
                  </a:solidFill>
                  <a:latin typeface="Consolas" panose="020B0609020204030204" pitchFamily="49" charset="0"/>
                  <a:cs typeface="Consolas" panose="020B0609020204030204" pitchFamily="49" charset="0"/>
                </a:rPr>
                <a:t>val</a:t>
              </a:r>
              <a:endParaRPr lang="en-US" sz="3600" b="1" dirty="0">
                <a:solidFill>
                  <a:schemeClr val="tx1"/>
                </a:solidFill>
                <a:latin typeface="Consolas" panose="020B0609020204030204" pitchFamily="49" charset="0"/>
                <a:cs typeface="Consolas" panose="020B0609020204030204" pitchFamily="49" charset="0"/>
              </a:endParaRPr>
            </a:p>
          </p:txBody>
        </p:sp>
        <p:cxnSp>
          <p:nvCxnSpPr>
            <p:cNvPr id="81" name="Straight Arrow Connector 80"/>
            <p:cNvCxnSpPr>
              <a:stCxn id="78" idx="1"/>
              <a:endCxn id="74" idx="3"/>
            </p:cNvCxnSpPr>
            <p:nvPr/>
          </p:nvCxnSpPr>
          <p:spPr>
            <a:xfrm flipH="1">
              <a:off x="6559695" y="4495800"/>
              <a:ext cx="45936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4" idx="1"/>
              <a:endCxn id="66" idx="3"/>
            </p:cNvCxnSpPr>
            <p:nvPr/>
          </p:nvCxnSpPr>
          <p:spPr>
            <a:xfrm flipH="1">
              <a:off x="5185930" y="4495800"/>
              <a:ext cx="459365"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6" idx="1"/>
              <a:endCxn id="70" idx="3"/>
            </p:cNvCxnSpPr>
            <p:nvPr/>
          </p:nvCxnSpPr>
          <p:spPr>
            <a:xfrm flipH="1" flipV="1">
              <a:off x="3810000" y="4489740"/>
              <a:ext cx="461530" cy="60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0" idx="1"/>
              <a:endCxn id="60" idx="3"/>
            </p:cNvCxnSpPr>
            <p:nvPr/>
          </p:nvCxnSpPr>
          <p:spPr>
            <a:xfrm flipH="1">
              <a:off x="2438400" y="4489740"/>
              <a:ext cx="457200" cy="606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0" idx="1"/>
              <a:endCxn id="78" idx="3"/>
            </p:cNvCxnSpPr>
            <p:nvPr/>
          </p:nvCxnSpPr>
          <p:spPr>
            <a:xfrm flipH="1">
              <a:off x="7933459" y="4490605"/>
              <a:ext cx="296141" cy="519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0" idx="1"/>
            </p:cNvCxnSpPr>
            <p:nvPr/>
          </p:nvCxnSpPr>
          <p:spPr>
            <a:xfrm flipH="1">
              <a:off x="1066800" y="4495800"/>
              <a:ext cx="4572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50840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3" name="Content Placeholder 2"/>
          <p:cNvSpPr>
            <a:spLocks noGrp="1"/>
          </p:cNvSpPr>
          <p:nvPr>
            <p:ph idx="1"/>
          </p:nvPr>
        </p:nvSpPr>
        <p:spPr/>
        <p:txBody>
          <a:bodyPr>
            <a:normAutofit fontScale="62500" lnSpcReduction="20000"/>
          </a:bodyPr>
          <a:lstStyle/>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strategy: combine simpler functions</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(define (add1-if-true b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(if b (+ n 1) n))</a:t>
            </a:r>
            <a:endParaRPr lang="en-US" dirty="0">
              <a:solidFill>
                <a:srgbClr val="000000"/>
              </a:solidFill>
              <a:latin typeface="Consolas" pitchFamily="49" charset="0"/>
              <a:cs typeface="Consolas" pitchFamily="49" charset="0"/>
            </a:endParaRP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dirty="0">
              <a:solidFill>
                <a:srgbClr val="000000"/>
              </a:solidFill>
              <a:latin typeface="Consolas" pitchFamily="49" charset="0"/>
              <a:cs typeface="Consolas" pitchFamily="49" charset="0"/>
            </a:endParaRP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strategy: Use HOF </a:t>
            </a:r>
            <a:r>
              <a:rPr lang="en-US" b="1" dirty="0" err="1">
                <a:solidFill>
                  <a:srgbClr val="000000"/>
                </a:solidFill>
                <a:latin typeface="Consolas" pitchFamily="49" charset="0"/>
                <a:cs typeface="Consolas" pitchFamily="49" charset="0"/>
              </a:rPr>
              <a:t>foldr</a:t>
            </a:r>
            <a:r>
              <a:rPr lang="en-US" b="1" dirty="0">
                <a:solidFill>
                  <a:srgbClr val="000000"/>
                </a:solidFill>
                <a:latin typeface="Consolas" pitchFamily="49" charset="0"/>
                <a:cs typeface="Consolas" pitchFamily="49" charset="0"/>
              </a:rPr>
              <a:t> on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(define (number-of-trues lob) </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(foldr </a:t>
            </a:r>
            <a:r>
              <a:rPr lang="en-US" b="1" dirty="0">
                <a:solidFill>
                  <a:srgbClr val="9BBB59"/>
                </a:solidFill>
                <a:latin typeface="Consolas" pitchFamily="49" charset="0"/>
                <a:cs typeface="Consolas" pitchFamily="49" charset="0"/>
              </a:rPr>
              <a:t>add1-if-true</a:t>
            </a:r>
            <a:r>
              <a:rPr lang="en-US" b="1" dirty="0">
                <a:solidFill>
                  <a:srgbClr val="000000"/>
                </a:solidFill>
                <a:latin typeface="Consolas" pitchFamily="49" charset="0"/>
                <a:cs typeface="Consolas" pitchFamily="49" charset="0"/>
              </a:rPr>
              <a:t> </a:t>
            </a:r>
            <a:r>
              <a:rPr lang="en-US" b="1" dirty="0">
                <a:solidFill>
                  <a:srgbClr val="FF0000"/>
                </a:solidFill>
                <a:latin typeface="Consolas" pitchFamily="49" charset="0"/>
                <a:cs typeface="Consolas" pitchFamily="49" charset="0"/>
              </a:rPr>
              <a:t>0</a:t>
            </a:r>
            <a:r>
              <a:rPr lang="en-US" b="1" dirty="0">
                <a:solidFill>
                  <a:srgbClr val="000000"/>
                </a:solidFill>
                <a:latin typeface="Consolas" pitchFamily="49" charset="0"/>
                <a:cs typeface="Consolas" pitchFamily="49" charset="0"/>
              </a:rPr>
              <a:t>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b="1" dirty="0">
              <a:solidFill>
                <a:srgbClr val="000000"/>
              </a:solidFill>
              <a:latin typeface="Courier New" pitchFamily="48" charset="0"/>
            </a:endParaRP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r>
              <a:rPr lang="en-US" dirty="0">
                <a:solidFill>
                  <a:srgbClr val="000000"/>
                </a:solidFill>
                <a:latin typeface="Optima" charset="0"/>
              </a:rPr>
              <a:t>Or even better:</a:t>
            </a: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b="1" dirty="0">
              <a:solidFill>
                <a:srgbClr val="000000"/>
              </a:solidFill>
              <a:latin typeface="Optima" charset="0"/>
            </a:endParaRPr>
          </a:p>
          <a:p>
            <a:pPr>
              <a:lnSpc>
                <a:spcPct val="99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strategy: Use HOF </a:t>
            </a:r>
            <a:r>
              <a:rPr lang="en-US" b="1" dirty="0" err="1">
                <a:solidFill>
                  <a:srgbClr val="000000"/>
                </a:solidFill>
                <a:latin typeface="Consolas" pitchFamily="49" charset="0"/>
                <a:cs typeface="Consolas" pitchFamily="49" charset="0"/>
              </a:rPr>
              <a:t>foldr</a:t>
            </a:r>
            <a:r>
              <a:rPr lang="en-US" b="1" dirty="0">
                <a:solidFill>
                  <a:srgbClr val="000000"/>
                </a:solidFill>
                <a:latin typeface="Consolas" pitchFamily="49" charset="0"/>
                <a:cs typeface="Consolas" pitchFamily="49" charset="0"/>
              </a:rPr>
              <a:t> on lob</a:t>
            </a:r>
            <a:endParaRPr lang="en-US" b="1" dirty="0">
              <a:solidFill>
                <a:srgbClr val="000000"/>
              </a:solidFill>
              <a:latin typeface="Optima" charset="0"/>
            </a:endParaRP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(define (number-of-trues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(local ((define (add1-if-true b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(if b (+ n 1)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(foldr </a:t>
            </a:r>
            <a:r>
              <a:rPr lang="en-US" b="1" dirty="0">
                <a:solidFill>
                  <a:srgbClr val="9BBB59"/>
                </a:solidFill>
                <a:latin typeface="Consolas" pitchFamily="49" charset="0"/>
                <a:cs typeface="Consolas" pitchFamily="49" charset="0"/>
              </a:rPr>
              <a:t>add1-if-true</a:t>
            </a:r>
            <a:r>
              <a:rPr lang="en-US" b="1" dirty="0">
                <a:solidFill>
                  <a:srgbClr val="000000"/>
                </a:solidFill>
                <a:latin typeface="Consolas" pitchFamily="49" charset="0"/>
                <a:cs typeface="Consolas" pitchFamily="49" charset="0"/>
              </a:rPr>
              <a:t> </a:t>
            </a:r>
            <a:r>
              <a:rPr lang="en-US" b="1" dirty="0">
                <a:solidFill>
                  <a:srgbClr val="FF0000"/>
                </a:solidFill>
                <a:latin typeface="Consolas" pitchFamily="49" charset="0"/>
                <a:cs typeface="Consolas" pitchFamily="49" charset="0"/>
              </a:rPr>
              <a:t>0</a:t>
            </a:r>
            <a:r>
              <a:rPr lang="en-US" b="1" dirty="0">
                <a:solidFill>
                  <a:srgbClr val="000000"/>
                </a:solidFill>
                <a:latin typeface="Consolas" pitchFamily="49" charset="0"/>
                <a:cs typeface="Consolas" pitchFamily="49" charset="0"/>
              </a:rPr>
              <a:t> lob)))</a:t>
            </a:r>
          </a:p>
          <a:p>
            <a:pPr>
              <a:buNone/>
            </a:pP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
        <p:nvSpPr>
          <p:cNvPr id="6" name="TextBox 5"/>
          <p:cNvSpPr txBox="1"/>
          <p:nvPr/>
        </p:nvSpPr>
        <p:spPr>
          <a:xfrm>
            <a:off x="5688843" y="1738745"/>
            <a:ext cx="3428999" cy="3416320"/>
          </a:xfrm>
          <a:prstGeom prst="rect">
            <a:avLst/>
          </a:prstGeom>
          <a:solidFill>
            <a:schemeClr val="accent1">
              <a:lumMod val="20000"/>
              <a:lumOff val="80000"/>
            </a:schemeClr>
          </a:solidFill>
          <a:ln w="12700">
            <a:noFill/>
          </a:ln>
        </p:spPr>
        <p:txBody>
          <a:bodyPr wrap="square" rtlCol="0">
            <a:spAutoFit/>
          </a:bodyPr>
          <a:lstStyle/>
          <a:p>
            <a:r>
              <a:rPr lang="en-US" sz="2400" dirty="0"/>
              <a:t>What is the contract for </a:t>
            </a:r>
            <a:r>
              <a:rPr lang="en-US" sz="2400" b="1" dirty="0"/>
              <a:t>add1-if-true</a:t>
            </a:r>
            <a:r>
              <a:rPr lang="en-US" sz="2400" dirty="0"/>
              <a:t> ?  At what contract is </a:t>
            </a:r>
            <a:r>
              <a:rPr lang="en-US" sz="2400" b="1" dirty="0"/>
              <a:t>foldr</a:t>
            </a:r>
            <a:r>
              <a:rPr lang="en-US" sz="2400" dirty="0"/>
              <a:t> being used in this example?  What is returned by </a:t>
            </a:r>
            <a:r>
              <a:rPr lang="en-US" sz="2400" b="1" dirty="0"/>
              <a:t>count-trues</a:t>
            </a:r>
            <a:r>
              <a:rPr lang="en-US" sz="2400" dirty="0"/>
              <a:t> ? Try to answer these questions before proceeding to the next slide.</a:t>
            </a:r>
          </a:p>
        </p:txBody>
      </p:sp>
    </p:spTree>
    <p:extLst>
      <p:ext uri="{BB962C8B-B14F-4D97-AF65-F5344CB8AC3E}">
        <p14:creationId xmlns:p14="http://schemas.microsoft.com/office/powerpoint/2010/main" val="753032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contracts?</a:t>
            </a:r>
          </a:p>
        </p:txBody>
      </p:sp>
      <p:sp>
        <p:nvSpPr>
          <p:cNvPr id="3" name="Content Placeholder 2"/>
          <p:cNvSpPr>
            <a:spLocks noGrp="1"/>
          </p:cNvSpPr>
          <p:nvPr>
            <p:ph idx="1"/>
          </p:nvPr>
        </p:nvSpPr>
        <p:spPr/>
        <p:txBody>
          <a:bodyPr>
            <a:normAutofit fontScale="85000" lnSpcReduction="10000"/>
          </a:bodyPr>
          <a:lstStyle/>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add1-if-true : Boolean Number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dirty="0">
                <a:solidFill>
                  <a:srgbClr val="000000"/>
                </a:solidFill>
                <a:cs typeface="Consolas" pitchFamily="49" charset="0"/>
              </a:rPr>
              <a:t>In general:</a:t>
            </a:r>
            <a:endParaRPr lang="en-US" b="1" dirty="0">
              <a:solidFill>
                <a:srgbClr val="000000"/>
              </a:solidFill>
              <a:latin typeface="Consolas" pitchFamily="49" charset="0"/>
              <a:cs typeface="Consolas" pitchFamily="49" charset="0"/>
            </a:endParaRP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foldr : (X Y -&gt; Y) Y XList -&gt; Y</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dirty="0">
                <a:solidFill>
                  <a:srgbClr val="000000"/>
                </a:solidFill>
              </a:rPr>
              <a:t>In this case, </a:t>
            </a:r>
            <a:r>
              <a:rPr lang="en-US" b="1" dirty="0">
                <a:solidFill>
                  <a:srgbClr val="000000"/>
                </a:solidFill>
              </a:rPr>
              <a:t>X</a:t>
            </a:r>
            <a:r>
              <a:rPr lang="en-US" dirty="0">
                <a:solidFill>
                  <a:srgbClr val="000000"/>
                </a:solidFill>
              </a:rPr>
              <a:t> = Boolean and </a:t>
            </a:r>
            <a:r>
              <a:rPr lang="en-US" b="1" dirty="0">
                <a:solidFill>
                  <a:srgbClr val="000000"/>
                </a:solidFill>
              </a:rPr>
              <a:t>Y</a:t>
            </a:r>
            <a:r>
              <a:rPr lang="en-US" dirty="0">
                <a:solidFill>
                  <a:srgbClr val="000000"/>
                </a:solidFill>
              </a:rPr>
              <a:t> = Number, so we are using</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foldr </a:t>
            </a:r>
            <a:r>
              <a:rPr lang="en-US" dirty="0">
                <a:solidFill>
                  <a:srgbClr val="000000"/>
                </a:solidFill>
                <a:cs typeface="Consolas" pitchFamily="49" charset="0"/>
              </a:rPr>
              <a:t>at the contract </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(Boolean Number -&gt; Number) </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     Number </a:t>
            </a:r>
            <a:r>
              <a:rPr lang="en-US" b="1" dirty="0" err="1">
                <a:solidFill>
                  <a:srgbClr val="000000"/>
                </a:solidFill>
                <a:latin typeface="Consolas" pitchFamily="49" charset="0"/>
                <a:cs typeface="Consolas" pitchFamily="49" charset="0"/>
              </a:rPr>
              <a:t>BooleanList</a:t>
            </a:r>
            <a:r>
              <a:rPr lang="en-US" b="1" dirty="0">
                <a:solidFill>
                  <a:srgbClr val="000000"/>
                </a:solidFill>
                <a:latin typeface="Consolas" pitchFamily="49" charset="0"/>
                <a:cs typeface="Consolas" pitchFamily="49" charset="0"/>
              </a:rPr>
              <a:t>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dirty="0">
                <a:solidFill>
                  <a:srgbClr val="000000"/>
                </a:solidFill>
                <a:cs typeface="Consolas" pitchFamily="49" charset="0"/>
              </a:rPr>
              <a:t>and therefore</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nsolas" pitchFamily="49" charset="0"/>
                <a:cs typeface="Consolas" pitchFamily="49" charset="0"/>
              </a:rPr>
              <a:t>count-trues : </a:t>
            </a:r>
            <a:r>
              <a:rPr lang="en-US" b="1" dirty="0" err="1">
                <a:solidFill>
                  <a:srgbClr val="000000"/>
                </a:solidFill>
                <a:latin typeface="Consolas" pitchFamily="49" charset="0"/>
                <a:cs typeface="Consolas" pitchFamily="49" charset="0"/>
              </a:rPr>
              <a:t>BooleanList</a:t>
            </a:r>
            <a:r>
              <a:rPr lang="en-US" b="1" dirty="0">
                <a:solidFill>
                  <a:srgbClr val="000000"/>
                </a:solidFill>
                <a:latin typeface="Consolas" pitchFamily="49" charset="0"/>
                <a:cs typeface="Consolas" pitchFamily="49" charset="0"/>
              </a:rPr>
              <a:t>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b="1" dirty="0">
              <a:solidFill>
                <a:srgbClr val="000000"/>
              </a:solidFill>
              <a:latin typeface="Consolas" pitchFamily="49" charset="0"/>
              <a:cs typeface="Consolas" pitchFamily="49" charset="0"/>
            </a:endParaRPr>
          </a:p>
          <a:p>
            <a:pPr>
              <a:buNone/>
            </a:pP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19</a:t>
            </a:fld>
            <a:endParaRPr lang="en-US"/>
          </a:p>
        </p:txBody>
      </p:sp>
    </p:spTree>
    <p:extLst>
      <p:ext uri="{BB962C8B-B14F-4D97-AF65-F5344CB8AC3E}">
        <p14:creationId xmlns:p14="http://schemas.microsoft.com/office/powerpoint/2010/main" val="4074498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In this lesson, we will explore another common pattern in functions defined by the list template.</a:t>
            </a:r>
          </a:p>
          <a:p>
            <a:r>
              <a:rPr lang="en-US" dirty="0"/>
              <a:t>We will generalize this to a function called </a:t>
            </a:r>
            <a:r>
              <a:rPr lang="en-US" b="1" dirty="0">
                <a:latin typeface="Consolas" panose="020B0609020204030204" pitchFamily="49" charset="0"/>
                <a:cs typeface="Consolas" panose="020B0609020204030204" pitchFamily="49" charset="0"/>
              </a:rPr>
              <a:t>foldr</a:t>
            </a:r>
            <a:r>
              <a:rPr lang="en-US" dirty="0"/>
              <a:t>.</a:t>
            </a:r>
          </a:p>
          <a:p>
            <a:r>
              <a:rPr lang="en-US" dirty="0"/>
              <a:t>We will visualize how </a:t>
            </a:r>
            <a:r>
              <a:rPr lang="en-US" b="1" dirty="0">
                <a:latin typeface="Consolas" panose="020B0609020204030204" pitchFamily="49" charset="0"/>
                <a:cs typeface="Consolas" panose="020B0609020204030204" pitchFamily="49" charset="0"/>
              </a:rPr>
              <a:t>foldr</a:t>
            </a:r>
            <a:r>
              <a:rPr lang="en-US" dirty="0"/>
              <a:t> works, and show an important application area.</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4237600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Local functions need contracts and purpose statements too</a:t>
            </a:r>
          </a:p>
        </p:txBody>
      </p:sp>
      <p:sp>
        <p:nvSpPr>
          <p:cNvPr id="3" name="Content Placeholder 2"/>
          <p:cNvSpPr>
            <a:spLocks noGrp="1"/>
          </p:cNvSpPr>
          <p:nvPr>
            <p:ph idx="1"/>
          </p:nvPr>
        </p:nvSpPr>
        <p:spPr/>
        <p:txBody>
          <a:bodyPr/>
          <a:lstStyle/>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(define (count-</a:t>
            </a:r>
            <a:r>
              <a:rPr lang="en-US" sz="2000" b="1" dirty="0" err="1">
                <a:solidFill>
                  <a:srgbClr val="000000"/>
                </a:solidFill>
                <a:latin typeface="Consolas" pitchFamily="49" charset="0"/>
                <a:cs typeface="Consolas" pitchFamily="49" charset="0"/>
              </a:rPr>
              <a:t>trues</a:t>
            </a:r>
            <a:r>
              <a:rPr lang="en-US" sz="2000" b="1" dirty="0">
                <a:solidFill>
                  <a:srgbClr val="000000"/>
                </a:solidFill>
                <a:latin typeface="Consolas" pitchFamily="49" charset="0"/>
                <a:cs typeface="Consolas" pitchFamily="49" charset="0"/>
              </a:rPr>
              <a:t>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  (local (; add1-if-true : Boolean Number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          ; RETURNS: the number plus 1 if the </a:t>
            </a:r>
            <a:r>
              <a:rPr lang="en-US" sz="2000" b="1" dirty="0" err="1">
                <a:solidFill>
                  <a:srgbClr val="000000"/>
                </a:solidFill>
                <a:latin typeface="Consolas" pitchFamily="49" charset="0"/>
                <a:cs typeface="Consolas" pitchFamily="49" charset="0"/>
              </a:rPr>
              <a:t>boolean</a:t>
            </a:r>
            <a:r>
              <a:rPr lang="en-US" sz="2000" b="1" dirty="0">
                <a:solidFill>
                  <a:srgbClr val="000000"/>
                </a:solidFill>
                <a:latin typeface="Consolas" pitchFamily="49" charset="0"/>
                <a:cs typeface="Consolas" pitchFamily="49" charset="0"/>
              </a:rPr>
              <a:t> is</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          ; true, otherwise returns the number unchanged.</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          (define (add1-if-true b n) (if b (+ n 1)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2000" b="1" dirty="0">
                <a:solidFill>
                  <a:srgbClr val="000000"/>
                </a:solidFill>
                <a:latin typeface="Consolas" pitchFamily="49" charset="0"/>
                <a:cs typeface="Consolas" pitchFamily="49" charset="0"/>
              </a:rPr>
              <a:t>    (foldr </a:t>
            </a:r>
            <a:r>
              <a:rPr lang="en-US" sz="2000" b="1" dirty="0">
                <a:solidFill>
                  <a:srgbClr val="9BBB59"/>
                </a:solidFill>
                <a:latin typeface="Consolas" pitchFamily="49" charset="0"/>
                <a:cs typeface="Consolas" pitchFamily="49" charset="0"/>
              </a:rPr>
              <a:t>add1-if-true</a:t>
            </a:r>
            <a:r>
              <a:rPr lang="en-US" sz="2000" b="1" dirty="0">
                <a:solidFill>
                  <a:srgbClr val="000000"/>
                </a:solidFill>
                <a:latin typeface="Consolas" pitchFamily="49" charset="0"/>
                <a:cs typeface="Consolas" pitchFamily="49" charset="0"/>
              </a:rPr>
              <a:t> </a:t>
            </a:r>
            <a:r>
              <a:rPr lang="en-US" sz="2000" b="1" dirty="0">
                <a:solidFill>
                  <a:srgbClr val="FF0000"/>
                </a:solidFill>
                <a:latin typeface="Consolas" pitchFamily="49" charset="0"/>
                <a:cs typeface="Consolas" pitchFamily="49" charset="0"/>
              </a:rPr>
              <a:t>0</a:t>
            </a:r>
            <a:r>
              <a:rPr lang="en-US" sz="2000" b="1" dirty="0">
                <a:solidFill>
                  <a:srgbClr val="000000"/>
                </a:solidFill>
                <a:latin typeface="Consolas" pitchFamily="49" charset="0"/>
                <a:cs typeface="Consolas" pitchFamily="49" charset="0"/>
              </a:rPr>
              <a:t> lob)))</a:t>
            </a:r>
          </a:p>
          <a:p>
            <a:r>
              <a:rPr lang="en-US" dirty="0"/>
              <a:t>They count as help functions, so they don't need separate tests.</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20</a:t>
            </a:fld>
            <a:endParaRPr lang="en-US"/>
          </a:p>
        </p:txBody>
      </p:sp>
      <p:sp>
        <p:nvSpPr>
          <p:cNvPr id="6" name="TextBox 5"/>
          <p:cNvSpPr txBox="1"/>
          <p:nvPr/>
        </p:nvSpPr>
        <p:spPr>
          <a:xfrm>
            <a:off x="2209800" y="4800600"/>
            <a:ext cx="6767015" cy="1938992"/>
          </a:xfrm>
          <a:prstGeom prst="rect">
            <a:avLst/>
          </a:prstGeom>
          <a:solidFill>
            <a:schemeClr val="accent1">
              <a:lumMod val="20000"/>
              <a:lumOff val="80000"/>
            </a:schemeClr>
          </a:solidFill>
          <a:ln w="12700">
            <a:noFill/>
          </a:ln>
        </p:spPr>
        <p:txBody>
          <a:bodyPr wrap="square" rtlCol="0">
            <a:spAutoFit/>
          </a:bodyPr>
          <a:lstStyle/>
          <a:p>
            <a:r>
              <a:rPr lang="en-US" sz="2400" dirty="0"/>
              <a:t>Local functions need their deliverables, too.  They count as help functions, so they don't need separate tests.  If they are complicated enough to need examples or tests, then you should make them independent functions with a full set of deliverables.</a:t>
            </a:r>
          </a:p>
        </p:txBody>
      </p:sp>
    </p:spTree>
    <p:extLst>
      <p:ext uri="{BB962C8B-B14F-4D97-AF65-F5344CB8AC3E}">
        <p14:creationId xmlns:p14="http://schemas.microsoft.com/office/powerpoint/2010/main" val="1200499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whole thing </a:t>
            </a:r>
            <a:br>
              <a:rPr lang="en-US" dirty="0"/>
            </a:br>
            <a:r>
              <a:rPr lang="en-US" dirty="0"/>
              <a:t>(less examples and tests)</a:t>
            </a:r>
          </a:p>
        </p:txBody>
      </p:sp>
      <p:sp>
        <p:nvSpPr>
          <p:cNvPr id="3" name="Content Placeholder 2"/>
          <p:cNvSpPr>
            <a:spLocks noGrp="1"/>
          </p:cNvSpPr>
          <p:nvPr>
            <p:ph idx="1"/>
          </p:nvPr>
        </p:nvSpPr>
        <p:spPr/>
        <p:txBody>
          <a:bodyPr>
            <a:normAutofit/>
          </a:bodyPr>
          <a:lstStyle/>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endParaRPr lang="en-US" sz="1800" b="1" dirty="0">
              <a:solidFill>
                <a:srgbClr val="000000"/>
              </a:solidFill>
              <a:latin typeface="Consolas" pitchFamily="49" charset="0"/>
              <a:cs typeface="Consolas" pitchFamily="49" charset="0"/>
            </a:endParaRP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count-trues : </a:t>
            </a:r>
            <a:r>
              <a:rPr lang="en-US" sz="1800" b="1" dirty="0" err="1">
                <a:solidFill>
                  <a:srgbClr val="000000"/>
                </a:solidFill>
                <a:latin typeface="Consolas" pitchFamily="49" charset="0"/>
                <a:cs typeface="Consolas" pitchFamily="49" charset="0"/>
              </a:rPr>
              <a:t>BooleanList</a:t>
            </a:r>
            <a:r>
              <a:rPr lang="en-US" sz="1800" b="1" dirty="0">
                <a:solidFill>
                  <a:srgbClr val="000000"/>
                </a:solidFill>
                <a:latin typeface="Consolas" pitchFamily="49" charset="0"/>
                <a:cs typeface="Consolas" pitchFamily="49" charset="0"/>
              </a:rPr>
              <a:t>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RETURNS: the number of trues in the given list of </a:t>
            </a:r>
            <a:r>
              <a:rPr lang="en-US" sz="1800" b="1" dirty="0" err="1">
                <a:solidFill>
                  <a:srgbClr val="000000"/>
                </a:solidFill>
                <a:latin typeface="Consolas" pitchFamily="49" charset="0"/>
                <a:cs typeface="Consolas" pitchFamily="49" charset="0"/>
              </a:rPr>
              <a:t>booleans</a:t>
            </a:r>
            <a:r>
              <a:rPr lang="en-US" sz="1800" b="1" dirty="0">
                <a:solidFill>
                  <a:srgbClr val="000000"/>
                </a:solidFill>
                <a:latin typeface="Consolas" pitchFamily="49" charset="0"/>
                <a:cs typeface="Consolas" pitchFamily="49" charset="0"/>
              </a:rPr>
              <a:t>.</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STRATEGY: Use HOF </a:t>
            </a:r>
            <a:r>
              <a:rPr lang="en-US" sz="1800" b="1" dirty="0" err="1">
                <a:solidFill>
                  <a:srgbClr val="000000"/>
                </a:solidFill>
                <a:latin typeface="Consolas" pitchFamily="49" charset="0"/>
                <a:cs typeface="Consolas" pitchFamily="49" charset="0"/>
              </a:rPr>
              <a:t>foldr</a:t>
            </a:r>
            <a:r>
              <a:rPr lang="en-US" sz="1800" b="1" dirty="0">
                <a:solidFill>
                  <a:srgbClr val="000000"/>
                </a:solidFill>
                <a:latin typeface="Consolas" pitchFamily="49" charset="0"/>
                <a:cs typeface="Consolas" pitchFamily="49" charset="0"/>
              </a:rPr>
              <a:t> on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(define (count-</a:t>
            </a:r>
            <a:r>
              <a:rPr lang="en-US" sz="1800" b="1" dirty="0" err="1">
                <a:solidFill>
                  <a:srgbClr val="000000"/>
                </a:solidFill>
                <a:latin typeface="Consolas" pitchFamily="49" charset="0"/>
                <a:cs typeface="Consolas" pitchFamily="49" charset="0"/>
              </a:rPr>
              <a:t>trues</a:t>
            </a:r>
            <a:r>
              <a:rPr lang="en-US" sz="1800" b="1" dirty="0">
                <a:solidFill>
                  <a:srgbClr val="000000"/>
                </a:solidFill>
                <a:latin typeface="Consolas" pitchFamily="49" charset="0"/>
                <a:cs typeface="Consolas" pitchFamily="49" charset="0"/>
              </a:rPr>
              <a:t> lob)</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(local (; add1-if-true : Boolean Number -&gt; Number</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 RETURNS: the number plus 1 if the </a:t>
            </a:r>
            <a:r>
              <a:rPr lang="en-US" sz="1800" b="1" dirty="0" err="1">
                <a:solidFill>
                  <a:srgbClr val="000000"/>
                </a:solidFill>
                <a:latin typeface="Consolas" pitchFamily="49" charset="0"/>
                <a:cs typeface="Consolas" pitchFamily="49" charset="0"/>
              </a:rPr>
              <a:t>boolean</a:t>
            </a:r>
            <a:r>
              <a:rPr lang="en-US" sz="1800" b="1" dirty="0">
                <a:solidFill>
                  <a:srgbClr val="000000"/>
                </a:solidFill>
                <a:latin typeface="Consolas" pitchFamily="49" charset="0"/>
                <a:cs typeface="Consolas" pitchFamily="49" charset="0"/>
              </a:rPr>
              <a:t> is</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 true, otherwise returns the number unchanged.</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(define (add1-if-true b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(if b (+ n 1) n)))</a:t>
            </a:r>
          </a:p>
          <a:p>
            <a:pPr>
              <a:lnSpc>
                <a:spcPct val="94000"/>
              </a:lnSpc>
              <a:buNone/>
              <a:tabLst>
                <a:tab pos="723900" algn="l"/>
                <a:tab pos="1447800" algn="l"/>
                <a:tab pos="2171700" algn="l"/>
                <a:tab pos="2895600" algn="l"/>
                <a:tab pos="3619500" algn="l"/>
                <a:tab pos="4343400" algn="l"/>
                <a:tab pos="5067300" algn="l"/>
                <a:tab pos="5791200" algn="l"/>
                <a:tab pos="6515100" algn="l"/>
                <a:tab pos="7239000" algn="l"/>
              </a:tabLst>
            </a:pPr>
            <a:r>
              <a:rPr lang="en-US" sz="1800" b="1" dirty="0">
                <a:solidFill>
                  <a:srgbClr val="000000"/>
                </a:solidFill>
                <a:latin typeface="Consolas" pitchFamily="49" charset="0"/>
                <a:cs typeface="Consolas" pitchFamily="49" charset="0"/>
              </a:rPr>
              <a:t>    (foldr </a:t>
            </a:r>
            <a:r>
              <a:rPr lang="en-US" sz="1800" b="1" dirty="0">
                <a:solidFill>
                  <a:srgbClr val="9BBB59"/>
                </a:solidFill>
                <a:latin typeface="Consolas" pitchFamily="49" charset="0"/>
                <a:cs typeface="Consolas" pitchFamily="49" charset="0"/>
              </a:rPr>
              <a:t>add1-if-true</a:t>
            </a:r>
            <a:r>
              <a:rPr lang="en-US" sz="1800" b="1" dirty="0">
                <a:solidFill>
                  <a:srgbClr val="000000"/>
                </a:solidFill>
                <a:latin typeface="Consolas" pitchFamily="49" charset="0"/>
                <a:cs typeface="Consolas" pitchFamily="49" charset="0"/>
              </a:rPr>
              <a:t> </a:t>
            </a:r>
            <a:r>
              <a:rPr lang="en-US" sz="1800" b="1" dirty="0">
                <a:solidFill>
                  <a:srgbClr val="FF0000"/>
                </a:solidFill>
                <a:latin typeface="Consolas" pitchFamily="49" charset="0"/>
                <a:cs typeface="Consolas" pitchFamily="49" charset="0"/>
              </a:rPr>
              <a:t>0</a:t>
            </a:r>
            <a:r>
              <a:rPr lang="en-US" sz="1800" b="1" dirty="0">
                <a:solidFill>
                  <a:srgbClr val="000000"/>
                </a:solidFill>
                <a:latin typeface="Consolas" pitchFamily="49" charset="0"/>
                <a:cs typeface="Consolas" pitchFamily="49" charset="0"/>
              </a:rPr>
              <a:t> lob)))</a:t>
            </a:r>
            <a:endParaRPr lang="en-US" sz="1800"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21</a:t>
            </a:fld>
            <a:endParaRPr lang="en-US"/>
          </a:p>
        </p:txBody>
      </p:sp>
    </p:spTree>
    <p:extLst>
      <p:ext uri="{BB962C8B-B14F-4D97-AF65-F5344CB8AC3E}">
        <p14:creationId xmlns:p14="http://schemas.microsoft.com/office/powerpoint/2010/main" val="620947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HOFs can help you write code for trees, too</a:t>
            </a:r>
          </a:p>
        </p:txBody>
      </p:sp>
      <p:sp>
        <p:nvSpPr>
          <p:cNvPr id="5" name="Content Placeholder 4"/>
          <p:cNvSpPr>
            <a:spLocks noGrp="1"/>
          </p:cNvSpPr>
          <p:nvPr>
            <p:ph idx="1"/>
          </p:nvPr>
        </p:nvSpPr>
        <p:spPr/>
        <p:txBody>
          <a:bodyPr>
            <a:normAutofit/>
          </a:bodyPr>
          <a:lstStyle/>
          <a:p>
            <a:r>
              <a:rPr lang="en-US" sz="1800" dirty="0"/>
              <a:t>;; grandchildren : Person -&gt; </a:t>
            </a:r>
            <a:r>
              <a:rPr lang="en-US" sz="1800" dirty="0" err="1"/>
              <a:t>PersonList</a:t>
            </a:r>
            <a:endParaRPr lang="en-US" sz="1800" dirty="0"/>
          </a:p>
          <a:p>
            <a:r>
              <a:rPr lang="en-US" sz="1800" dirty="0"/>
              <a:t>;; STRATEGY: Use template for Person on p</a:t>
            </a:r>
          </a:p>
          <a:p>
            <a:r>
              <a:rPr lang="en-US" sz="1800" dirty="0"/>
              <a:t>(define (</a:t>
            </a:r>
            <a:r>
              <a:rPr lang="en-US" sz="1800" dirty="0">
                <a:solidFill>
                  <a:srgbClr val="FF0000"/>
                </a:solidFill>
              </a:rPr>
              <a:t>grandchildren</a:t>
            </a:r>
            <a:r>
              <a:rPr lang="en-US" sz="1800" dirty="0"/>
              <a:t> p)</a:t>
            </a:r>
          </a:p>
          <a:p>
            <a:r>
              <a:rPr lang="en-US" sz="1800" dirty="0"/>
              <a:t>  (all-children (person-children p)))</a:t>
            </a:r>
          </a:p>
          <a:p>
            <a:endParaRPr lang="en-US" sz="1800" dirty="0"/>
          </a:p>
          <a:p>
            <a:r>
              <a:rPr lang="en-US" sz="1800" dirty="0"/>
              <a:t>;; all-children : </a:t>
            </a:r>
            <a:r>
              <a:rPr lang="en-US" sz="1800" dirty="0" err="1"/>
              <a:t>PersonList</a:t>
            </a:r>
            <a:r>
              <a:rPr lang="en-US" sz="1800" dirty="0"/>
              <a:t> -&gt; </a:t>
            </a:r>
            <a:r>
              <a:rPr lang="en-US" sz="1800" dirty="0" err="1"/>
              <a:t>PersonList</a:t>
            </a:r>
            <a:endParaRPr lang="en-US" sz="1800" dirty="0"/>
          </a:p>
          <a:p>
            <a:r>
              <a:rPr lang="en-US" sz="1800" dirty="0"/>
              <a:t>;; STRATEGY: Use HOF map on </a:t>
            </a:r>
            <a:r>
              <a:rPr lang="en-US" sz="1800" dirty="0" err="1"/>
              <a:t>ps</a:t>
            </a:r>
            <a:endParaRPr lang="en-US" sz="1800" dirty="0"/>
          </a:p>
          <a:p>
            <a:r>
              <a:rPr lang="en-US" sz="1800" dirty="0"/>
              <a:t>(define (</a:t>
            </a:r>
            <a:r>
              <a:rPr lang="en-US" sz="1800" dirty="0">
                <a:solidFill>
                  <a:schemeClr val="accent1"/>
                </a:solidFill>
              </a:rPr>
              <a:t>all-children</a:t>
            </a:r>
            <a:r>
              <a:rPr lang="en-US" sz="1800" dirty="0"/>
              <a:t> </a:t>
            </a:r>
            <a:r>
              <a:rPr lang="en-US" sz="1800" dirty="0" err="1"/>
              <a:t>ps</a:t>
            </a:r>
            <a:r>
              <a:rPr lang="en-US" sz="1800" dirty="0"/>
              <a:t>)</a:t>
            </a:r>
          </a:p>
          <a:p>
            <a:r>
              <a:rPr lang="en-US" sz="1800" dirty="0"/>
              <a:t>  (</a:t>
            </a:r>
            <a:r>
              <a:rPr lang="en-US" sz="1800" dirty="0" err="1"/>
              <a:t>foldr</a:t>
            </a:r>
            <a:r>
              <a:rPr lang="en-US" sz="1800" dirty="0"/>
              <a:t> append empty</a:t>
            </a:r>
          </a:p>
          <a:p>
            <a:r>
              <a:rPr lang="en-US" sz="1800" dirty="0"/>
              <a:t>    (map person-children </a:t>
            </a:r>
            <a:r>
              <a:rPr lang="en-US" sz="1800" dirty="0" err="1"/>
              <a:t>ps</a:t>
            </a:r>
            <a:r>
              <a:rPr lang="en-US" sz="1800" dirty="0"/>
              <a:t>)))</a:t>
            </a:r>
          </a:p>
          <a:p>
            <a:r>
              <a:rPr lang="en-US" sz="1800" dirty="0"/>
              <a:t>  </a:t>
            </a:r>
          </a:p>
        </p:txBody>
      </p:sp>
      <p:sp>
        <p:nvSpPr>
          <p:cNvPr id="3" name="Slide Number Placeholder 2"/>
          <p:cNvSpPr>
            <a:spLocks noGrp="1"/>
          </p:cNvSpPr>
          <p:nvPr>
            <p:ph type="sldNum" sz="quarter" idx="12"/>
          </p:nvPr>
        </p:nvSpPr>
        <p:spPr/>
        <p:txBody>
          <a:bodyPr/>
          <a:lstStyle/>
          <a:p>
            <a:fld id="{9F4492BD-6A9C-48FC-AC76-0B4FE11194A1}" type="slidenum">
              <a:rPr lang="en-US" smtClean="0"/>
              <a:pPr/>
              <a:t>22</a:t>
            </a:fld>
            <a:endParaRPr lang="en-US"/>
          </a:p>
        </p:txBody>
      </p:sp>
      <p:sp>
        <p:nvSpPr>
          <p:cNvPr id="7" name="Rectangle 6"/>
          <p:cNvSpPr/>
          <p:nvPr/>
        </p:nvSpPr>
        <p:spPr>
          <a:xfrm>
            <a:off x="5916246" y="3386303"/>
            <a:ext cx="3048000" cy="105822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A </a:t>
            </a:r>
            <a:r>
              <a:rPr lang="en-US" b="1" dirty="0" err="1"/>
              <a:t>PersonList</a:t>
            </a:r>
            <a:r>
              <a:rPr lang="en-US" dirty="0"/>
              <a:t> is a list, so we can use our list abstractions in the definition of </a:t>
            </a:r>
            <a:r>
              <a:rPr lang="en-US" b="1" dirty="0"/>
              <a:t>all-children</a:t>
            </a:r>
            <a:r>
              <a:rPr lang="en-US" dirty="0"/>
              <a:t>.   </a:t>
            </a:r>
          </a:p>
        </p:txBody>
      </p:sp>
      <p:sp>
        <p:nvSpPr>
          <p:cNvPr id="4" name="TextBox 3"/>
          <p:cNvSpPr txBox="1"/>
          <p:nvPr/>
        </p:nvSpPr>
        <p:spPr>
          <a:xfrm>
            <a:off x="5931877" y="1742831"/>
            <a:ext cx="3016738" cy="1200329"/>
          </a:xfrm>
          <a:prstGeom prst="rect">
            <a:avLst/>
          </a:prstGeom>
          <a:solidFill>
            <a:schemeClr val="accent1">
              <a:lumMod val="20000"/>
              <a:lumOff val="80000"/>
            </a:schemeClr>
          </a:solidFill>
          <a:ln w="12700">
            <a:noFill/>
          </a:ln>
        </p:spPr>
        <p:txBody>
          <a:bodyPr wrap="square" rtlCol="0">
            <a:spAutoFit/>
          </a:bodyPr>
          <a:lstStyle/>
          <a:p>
            <a:r>
              <a:rPr lang="en-US" dirty="0"/>
              <a:t>Remember </a:t>
            </a:r>
            <a:r>
              <a:rPr lang="en-US" b="1" dirty="0"/>
              <a:t>grandchildren</a:t>
            </a:r>
            <a:r>
              <a:rPr lang="en-US" dirty="0"/>
              <a:t>, from Lesson 5.2.  Here’s a version that uses </a:t>
            </a:r>
            <a:r>
              <a:rPr lang="en-US" b="1" dirty="0" err="1"/>
              <a:t>foldr</a:t>
            </a:r>
            <a:r>
              <a:rPr lang="en-US" dirty="0"/>
              <a:t> in </a:t>
            </a:r>
            <a:r>
              <a:rPr lang="en-US" b="1" dirty="0"/>
              <a:t>all-children</a:t>
            </a:r>
            <a:r>
              <a:rPr lang="en-US" dirty="0"/>
              <a:t>.</a:t>
            </a:r>
          </a:p>
        </p:txBody>
      </p:sp>
      <p:sp>
        <p:nvSpPr>
          <p:cNvPr id="8" name="TextBox 7"/>
          <p:cNvSpPr txBox="1"/>
          <p:nvPr/>
        </p:nvSpPr>
        <p:spPr>
          <a:xfrm>
            <a:off x="5931877" y="4887669"/>
            <a:ext cx="3032369" cy="1238494"/>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Compare this version of all-children with the one in Lesson 5.2.  Do you see the connection?</a:t>
            </a:r>
          </a:p>
        </p:txBody>
      </p:sp>
    </p:spTree>
    <p:extLst>
      <p:ext uri="{BB962C8B-B14F-4D97-AF65-F5344CB8AC3E}">
        <p14:creationId xmlns:p14="http://schemas.microsoft.com/office/powerpoint/2010/main" val="3141218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Here is </a:t>
            </a:r>
            <a:r>
              <a:rPr lang="en-US" b="1" dirty="0"/>
              <a:t>all-descendants</a:t>
            </a:r>
            <a:r>
              <a:rPr lang="en-US" dirty="0"/>
              <a:t>, rewritten with </a:t>
            </a:r>
            <a:r>
              <a:rPr lang="en-US" b="1" dirty="0" err="1"/>
              <a:t>foldr</a:t>
            </a:r>
            <a:r>
              <a:rPr lang="en-US" dirty="0"/>
              <a:t>.</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Person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STRATEGY: Use template for Person on p</a:t>
            </a:r>
          </a:p>
          <a:p>
            <a:pPr>
              <a:buNone/>
            </a:pPr>
            <a:r>
              <a:rPr lang="en-US" sz="2000" b="1" dirty="0">
                <a:latin typeface="Consolas" pitchFamily="49" charset="0"/>
                <a:cs typeface="Consolas" pitchFamily="49" charset="0"/>
              </a:rPr>
              <a:t>(define (person-descendants p)</a:t>
            </a:r>
          </a:p>
          <a:p>
            <a:pPr>
              <a:buNone/>
            </a:pPr>
            <a:r>
              <a:rPr lang="en-US" sz="2000" b="1" dirty="0">
                <a:latin typeface="Consolas" pitchFamily="49" charset="0"/>
                <a:cs typeface="Consolas" pitchFamily="49" charset="0"/>
              </a:rPr>
              <a:t>  (append</a:t>
            </a:r>
          </a:p>
          <a:p>
            <a:pPr>
              <a:buNone/>
            </a:pPr>
            <a:r>
              <a:rPr lang="en-US" sz="2000" b="1" dirty="0">
                <a:latin typeface="Consolas" pitchFamily="49" charset="0"/>
                <a:cs typeface="Consolas" pitchFamily="49" charset="0"/>
              </a:rPr>
              <a:t>   (person-children p)</a:t>
            </a:r>
          </a:p>
          <a:p>
            <a:pPr>
              <a:buNone/>
            </a:pPr>
            <a:r>
              <a:rPr lang="en-US" sz="2000" b="1" dirty="0">
                <a:latin typeface="Consolas" pitchFamily="49" charset="0"/>
                <a:cs typeface="Consolas" pitchFamily="49" charset="0"/>
              </a:rPr>
              <a:t>   (all-descendants (person-children p))))</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PersonList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PersonList</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STRATEGY: Use HOF map followed by </a:t>
            </a:r>
            <a:r>
              <a:rPr lang="en-US" sz="2000" b="1" dirty="0" err="1">
                <a:latin typeface="Consolas" pitchFamily="49" charset="0"/>
                <a:cs typeface="Consolas" pitchFamily="49" charset="0"/>
              </a:rPr>
              <a:t>foldr</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(all-descendants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foldr</a:t>
            </a:r>
            <a:r>
              <a:rPr lang="en-US" sz="2000" b="1" dirty="0">
                <a:latin typeface="Consolas" pitchFamily="49" charset="0"/>
                <a:cs typeface="Consolas" pitchFamily="49" charset="0"/>
              </a:rPr>
              <a:t> append empty</a:t>
            </a:r>
          </a:p>
          <a:p>
            <a:pPr>
              <a:buNone/>
            </a:pPr>
            <a:r>
              <a:rPr lang="en-US" sz="2000" b="1" dirty="0">
                <a:latin typeface="Consolas" pitchFamily="49" charset="0"/>
                <a:cs typeface="Consolas" pitchFamily="49" charset="0"/>
              </a:rPr>
              <a:t>    (map person-descendants </a:t>
            </a:r>
            <a:r>
              <a:rPr lang="en-US" sz="2000" b="1" dirty="0" err="1">
                <a:latin typeface="Consolas" pitchFamily="49" charset="0"/>
                <a:cs typeface="Consolas" pitchFamily="49" charset="0"/>
              </a:rPr>
              <a:t>ps</a:t>
            </a:r>
            <a:r>
              <a:rPr lang="en-US" sz="2000" b="1" dirty="0">
                <a:latin typeface="Consolas" pitchFamily="49" charset="0"/>
                <a:cs typeface="Consolas" pitchFamily="49" charset="0"/>
              </a:rPr>
              <a:t>)))</a:t>
            </a:r>
          </a:p>
          <a:p>
            <a:pPr>
              <a:buNone/>
            </a:pPr>
            <a:endParaRPr lang="en-US" sz="2000" b="1"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lstStyle/>
          <a:p>
            <a:fld id="{C1D4534E-1B22-4A44-850A-B3E8E9EE687A}" type="slidenum">
              <a:rPr lang="en-US" smtClean="0"/>
              <a:t>23</a:t>
            </a:fld>
            <a:endParaRPr lang="en-US"/>
          </a:p>
        </p:txBody>
      </p:sp>
      <p:sp>
        <p:nvSpPr>
          <p:cNvPr id="7" name="Right Arrow 6"/>
          <p:cNvSpPr/>
          <p:nvPr/>
        </p:nvSpPr>
        <p:spPr>
          <a:xfrm rot="4679866">
            <a:off x="1864402" y="4142830"/>
            <a:ext cx="1104542" cy="484632"/>
          </a:xfrm>
          <a:prstGeom prst="rightArrow">
            <a:avLst/>
          </a:prstGeom>
          <a:solidFill>
            <a:schemeClr val="accent1">
              <a:alpha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ight Arrow 7"/>
          <p:cNvSpPr/>
          <p:nvPr/>
        </p:nvSpPr>
        <p:spPr>
          <a:xfrm rot="15932479">
            <a:off x="1584100" y="3896512"/>
            <a:ext cx="2961027" cy="484632"/>
          </a:xfrm>
          <a:prstGeom prst="rightArrow">
            <a:avLst/>
          </a:prstGeom>
          <a:solidFill>
            <a:srgbClr val="FF0000">
              <a:alpha val="5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Rectangle 3"/>
          <p:cNvSpPr/>
          <p:nvPr/>
        </p:nvSpPr>
        <p:spPr>
          <a:xfrm>
            <a:off x="5660292" y="5032008"/>
            <a:ext cx="3026508" cy="1062893"/>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The functions are still mutually recursive.</a:t>
            </a:r>
          </a:p>
        </p:txBody>
      </p:sp>
    </p:spTree>
    <p:extLst>
      <p:ext uri="{BB962C8B-B14F-4D97-AF65-F5344CB8AC3E}">
        <p14:creationId xmlns:p14="http://schemas.microsoft.com/office/powerpoint/2010/main" val="64802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mapreduce</a:t>
            </a:r>
            <a:endParaRPr lang="en-US" b="1" dirty="0"/>
          </a:p>
        </p:txBody>
      </p:sp>
      <p:sp>
        <p:nvSpPr>
          <p:cNvPr id="5" name="Content Placeholder 4"/>
          <p:cNvSpPr>
            <a:spLocks noGrp="1"/>
          </p:cNvSpPr>
          <p:nvPr>
            <p:ph idx="1"/>
          </p:nvPr>
        </p:nvSpPr>
        <p:spPr/>
        <p:txBody>
          <a:bodyPr>
            <a:normAutofit/>
          </a:bodyPr>
          <a:lstStyle/>
          <a:p>
            <a:r>
              <a:rPr lang="en-US" sz="2400" dirty="0"/>
              <a:t>;; </a:t>
            </a:r>
            <a:r>
              <a:rPr lang="en-US" sz="2400" dirty="0" err="1"/>
              <a:t>mapreduce</a:t>
            </a:r>
            <a:r>
              <a:rPr lang="en-US" sz="2400" dirty="0"/>
              <a:t> : (Y </a:t>
            </a:r>
            <a:r>
              <a:rPr lang="en-US" sz="2400" dirty="0" err="1"/>
              <a:t>Y</a:t>
            </a:r>
            <a:r>
              <a:rPr lang="en-US" sz="2400" dirty="0"/>
              <a:t> -&gt; Y) Y (X -&gt; Y) XList -&gt; Y</a:t>
            </a:r>
          </a:p>
          <a:p>
            <a:r>
              <a:rPr lang="en-US" sz="2400" dirty="0"/>
              <a:t>;; GIVEN: f v g (list x1 ... </a:t>
            </a:r>
            <a:r>
              <a:rPr lang="en-US" sz="2400" dirty="0" err="1"/>
              <a:t>xn</a:t>
            </a:r>
            <a:r>
              <a:rPr lang="en-US" sz="2400" dirty="0"/>
              <a:t>))</a:t>
            </a:r>
          </a:p>
          <a:p>
            <a:r>
              <a:rPr lang="en-US" sz="2400" dirty="0"/>
              <a:t>;; RETURNS: </a:t>
            </a:r>
          </a:p>
          <a:p>
            <a:r>
              <a:rPr lang="en-US" sz="2400" dirty="0"/>
              <a:t>;;  (f (g x1) (f (g x2) (f (g x3) ... v)))</a:t>
            </a:r>
          </a:p>
          <a:p>
            <a:r>
              <a:rPr lang="en-US" sz="2400" dirty="0"/>
              <a:t>(define (</a:t>
            </a:r>
            <a:r>
              <a:rPr lang="en-US" sz="2400" dirty="0" err="1"/>
              <a:t>mapreduce</a:t>
            </a:r>
            <a:r>
              <a:rPr lang="en-US" sz="2400" dirty="0"/>
              <a:t> f v g </a:t>
            </a:r>
            <a:r>
              <a:rPr lang="en-US" sz="2400" dirty="0" err="1"/>
              <a:t>lst</a:t>
            </a:r>
            <a:r>
              <a:rPr lang="en-US" sz="2400" dirty="0"/>
              <a:t>)</a:t>
            </a:r>
          </a:p>
          <a:p>
            <a:r>
              <a:rPr lang="en-US" sz="2400" dirty="0"/>
              <a:t>  (</a:t>
            </a:r>
            <a:r>
              <a:rPr lang="en-US" sz="2400" dirty="0" err="1"/>
              <a:t>foldr</a:t>
            </a:r>
            <a:r>
              <a:rPr lang="en-US" sz="2400" dirty="0"/>
              <a:t> f v (map g </a:t>
            </a:r>
            <a:r>
              <a:rPr lang="en-US" sz="2400" dirty="0" err="1"/>
              <a:t>lst</a:t>
            </a:r>
            <a:r>
              <a:rPr lang="en-US" sz="2400"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24</a:t>
            </a:fld>
            <a:endParaRPr lang="en-US"/>
          </a:p>
        </p:txBody>
      </p:sp>
      <p:sp>
        <p:nvSpPr>
          <p:cNvPr id="7" name="TextBox 6"/>
          <p:cNvSpPr txBox="1"/>
          <p:nvPr/>
        </p:nvSpPr>
        <p:spPr>
          <a:xfrm>
            <a:off x="2118511" y="4614619"/>
            <a:ext cx="5776111" cy="1384995"/>
          </a:xfrm>
          <a:prstGeom prst="rect">
            <a:avLst/>
          </a:prstGeom>
          <a:solidFill>
            <a:schemeClr val="accent1">
              <a:lumMod val="20000"/>
              <a:lumOff val="80000"/>
            </a:schemeClr>
          </a:solidFill>
          <a:ln w="12700">
            <a:noFill/>
          </a:ln>
        </p:spPr>
        <p:txBody>
          <a:bodyPr wrap="square" rtlCol="0">
            <a:spAutoFit/>
          </a:bodyPr>
          <a:lstStyle/>
          <a:p>
            <a:r>
              <a:rPr lang="en-US" sz="2800" dirty="0"/>
              <a:t>Many problems can be stated in this form, </a:t>
            </a:r>
            <a:r>
              <a:rPr lang="en-US" sz="2800" dirty="0">
                <a:solidFill>
                  <a:srgbClr val="FF0000"/>
                </a:solidFill>
              </a:rPr>
              <a:t>with f associative</a:t>
            </a:r>
            <a:r>
              <a:rPr lang="en-US" sz="2800" dirty="0"/>
              <a:t>, and v the identity of f.</a:t>
            </a:r>
          </a:p>
        </p:txBody>
      </p:sp>
    </p:spTree>
    <p:extLst>
      <p:ext uri="{BB962C8B-B14F-4D97-AF65-F5344CB8AC3E}">
        <p14:creationId xmlns:p14="http://schemas.microsoft.com/office/powerpoint/2010/main" val="2547388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Mapreduce</a:t>
            </a:r>
            <a:r>
              <a:rPr lang="en-US" dirty="0"/>
              <a:t> (cont’d)</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r>
                  <a:rPr lang="en-US" dirty="0"/>
                  <a:t>When f is associative and v is the identity of f, we can write f infix, i.e.:</a:t>
                </a:r>
              </a:p>
              <a:p>
                <a:pPr lvl="1"/>
                <a:r>
                  <a:rPr lang="en-US" dirty="0"/>
                  <a:t>We write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𝑓</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  </m:t>
                    </m:r>
                  </m:oMath>
                </a14:m>
                <a:r>
                  <a:rPr lang="en-US" dirty="0"/>
                  <a:t>instead of </a:t>
                </a:r>
                <a:r>
                  <a:rPr lang="en-US" b="1" dirty="0">
                    <a:latin typeface="Consolas" panose="020B0609020204030204" pitchFamily="49" charset="0"/>
                  </a:rPr>
                  <a:t>(f x y)</a:t>
                </a:r>
              </a:p>
              <a:p>
                <a:r>
                  <a:rPr lang="en-US" dirty="0"/>
                  <a:t>Then we can write the result of </a:t>
                </a:r>
                <a:r>
                  <a:rPr lang="en-US" dirty="0" err="1"/>
                  <a:t>mapreduce</a:t>
                </a:r>
                <a:r>
                  <a:rPr lang="en-US" dirty="0"/>
                  <a:t> as</a:t>
                </a:r>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𝑔</m:t>
                      </m:r>
                      <m:r>
                        <a:rPr lang="en-US"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1) [</m:t>
                      </m:r>
                      <m:r>
                        <a:rPr lang="en-US" i="1" dirty="0" smtClean="0">
                          <a:latin typeface="Cambria Math" panose="02040503050406030204" pitchFamily="18" charset="0"/>
                        </a:rPr>
                        <m:t>𝑓</m:t>
                      </m:r>
                      <m:r>
                        <a:rPr lang="en-US" i="1" dirty="0" smtClean="0">
                          <a:latin typeface="Cambria Math" panose="02040503050406030204" pitchFamily="18" charset="0"/>
                        </a:rPr>
                        <m:t>] (</m:t>
                      </m:r>
                      <m:r>
                        <a:rPr lang="en-US" i="1" dirty="0" smtClean="0">
                          <a:latin typeface="Cambria Math" panose="02040503050406030204" pitchFamily="18" charset="0"/>
                        </a:rPr>
                        <m:t>𝑔</m:t>
                      </m:r>
                      <m:r>
                        <a:rPr lang="en-US"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2) [</m:t>
                      </m:r>
                      <m:r>
                        <a:rPr lang="en-US" i="1" dirty="0" smtClean="0">
                          <a:latin typeface="Cambria Math" panose="02040503050406030204" pitchFamily="18" charset="0"/>
                        </a:rPr>
                        <m:t>𝑓</m:t>
                      </m:r>
                      <m:r>
                        <a:rPr lang="en-US" i="1" dirty="0" smtClean="0">
                          <a:latin typeface="Cambria Math" panose="02040503050406030204" pitchFamily="18" charset="0"/>
                        </a:rPr>
                        <m:t>] … [</m:t>
                      </m:r>
                      <m:r>
                        <a:rPr lang="en-US" i="1" dirty="0" smtClean="0">
                          <a:latin typeface="Cambria Math" panose="02040503050406030204" pitchFamily="18" charset="0"/>
                        </a:rPr>
                        <m:t>𝑓</m:t>
                      </m:r>
                      <m:r>
                        <a:rPr lang="en-US" i="1" dirty="0" smtClean="0">
                          <a:latin typeface="Cambria Math" panose="02040503050406030204" pitchFamily="18" charset="0"/>
                        </a:rPr>
                        <m:t>] (</m:t>
                      </m:r>
                      <m:r>
                        <a:rPr lang="en-US" i="1" dirty="0" smtClean="0">
                          <a:latin typeface="Cambria Math" panose="02040503050406030204" pitchFamily="18" charset="0"/>
                        </a:rPr>
                        <m:t>𝑔</m:t>
                      </m:r>
                      <m:r>
                        <a:rPr lang="en-US" i="1" dirty="0" smtClean="0">
                          <a:latin typeface="Cambria Math" panose="02040503050406030204" pitchFamily="18" charset="0"/>
                        </a:rPr>
                        <m:t> </m:t>
                      </m:r>
                      <m:r>
                        <a:rPr lang="en-US" i="1" dirty="0" err="1" smtClean="0">
                          <a:latin typeface="Cambria Math" panose="02040503050406030204" pitchFamily="18" charset="0"/>
                        </a:rPr>
                        <m:t>𝑥𝑛</m:t>
                      </m:r>
                      <m:r>
                        <a:rPr lang="en-US" i="1" dirty="0" smtClean="0">
                          <a:latin typeface="Cambria Math" panose="02040503050406030204" pitchFamily="18" charset="0"/>
                        </a:rPr>
                        <m:t>)</m:t>
                      </m:r>
                    </m:oMath>
                  </m:oMathPara>
                </a14:m>
                <a:endParaRPr lang="en-US" dirty="0"/>
              </a:p>
              <a:p>
                <a:pPr marL="0" indent="0">
                  <a:buNone/>
                </a:pP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1704" t="-1752" r="-59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AF3B5EA-18B6-4040-9F78-6052AF49C681}" type="slidenum">
              <a:rPr lang="en-US" smtClean="0"/>
              <a:t>25</a:t>
            </a:fld>
            <a:endParaRPr lang="en-US"/>
          </a:p>
        </p:txBody>
      </p:sp>
    </p:spTree>
    <p:extLst>
      <p:ext uri="{BB962C8B-B14F-4D97-AF65-F5344CB8AC3E}">
        <p14:creationId xmlns:p14="http://schemas.microsoft.com/office/powerpoint/2010/main" val="1951266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2000" dirty="0"/>
              <a:t>;; </a:t>
            </a:r>
            <a:r>
              <a:rPr lang="en-US" sz="2000" dirty="0" err="1"/>
              <a:t>BoolList</a:t>
            </a:r>
            <a:r>
              <a:rPr lang="en-US" sz="2000" dirty="0"/>
              <a:t> -&gt; </a:t>
            </a:r>
            <a:r>
              <a:rPr lang="en-US" sz="2000" dirty="0" err="1"/>
              <a:t>NonNegInt</a:t>
            </a:r>
            <a:endParaRPr lang="en-US" sz="2000" dirty="0"/>
          </a:p>
          <a:p>
            <a:r>
              <a:rPr lang="en-US" sz="2000" dirty="0"/>
              <a:t>;; RETURNS: the number of trues in the given list of</a:t>
            </a:r>
          </a:p>
          <a:p>
            <a:r>
              <a:rPr lang="en-US" sz="2000" dirty="0"/>
              <a:t>;; Booleans.</a:t>
            </a:r>
          </a:p>
          <a:p>
            <a:endParaRPr lang="en-US" sz="2000" dirty="0"/>
          </a:p>
          <a:p>
            <a:r>
              <a:rPr lang="en-US" sz="2000" dirty="0"/>
              <a:t>(define (number-of-trues lob)</a:t>
            </a:r>
          </a:p>
          <a:p>
            <a:r>
              <a:rPr lang="en-US" sz="2000" dirty="0"/>
              <a:t>  (let ((mapper (lambda (b) (if b 1 0))))</a:t>
            </a:r>
          </a:p>
          <a:p>
            <a:r>
              <a:rPr lang="en-US" sz="2000" dirty="0"/>
              <a:t>    (</a:t>
            </a:r>
            <a:r>
              <a:rPr lang="en-US" sz="2000" dirty="0" err="1"/>
              <a:t>mapreduce</a:t>
            </a:r>
            <a:r>
              <a:rPr lang="en-US" sz="2000" dirty="0"/>
              <a:t> + 0 mapper lob)))</a:t>
            </a:r>
          </a:p>
        </p:txBody>
      </p:sp>
      <p:sp>
        <p:nvSpPr>
          <p:cNvPr id="2" name="Title 1"/>
          <p:cNvSpPr>
            <a:spLocks noGrp="1"/>
          </p:cNvSpPr>
          <p:nvPr>
            <p:ph type="title"/>
          </p:nvPr>
        </p:nvSpPr>
        <p:spPr/>
        <p:txBody>
          <a:bodyPr/>
          <a:lstStyle/>
          <a:p>
            <a:r>
              <a:rPr lang="en-US" dirty="0"/>
              <a:t>Tiny Example</a:t>
            </a:r>
          </a:p>
        </p:txBody>
      </p:sp>
      <p:sp>
        <p:nvSpPr>
          <p:cNvPr id="4" name="Slide Number Placeholder 3"/>
          <p:cNvSpPr>
            <a:spLocks noGrp="1"/>
          </p:cNvSpPr>
          <p:nvPr>
            <p:ph type="sldNum" sz="quarter" idx="12"/>
          </p:nvPr>
        </p:nvSpPr>
        <p:spPr/>
        <p:txBody>
          <a:bodyPr/>
          <a:lstStyle/>
          <a:p>
            <a:fld id="{2AF3B5EA-18B6-4040-9F78-6052AF49C681}" type="slidenum">
              <a:rPr lang="en-US" smtClean="0"/>
              <a:t>26</a:t>
            </a:fld>
            <a:endParaRPr lang="en-US"/>
          </a:p>
        </p:txBody>
      </p:sp>
      <p:sp>
        <p:nvSpPr>
          <p:cNvPr id="6" name="TextBox 5"/>
          <p:cNvSpPr txBox="1"/>
          <p:nvPr/>
        </p:nvSpPr>
        <p:spPr>
          <a:xfrm>
            <a:off x="2109458" y="4789283"/>
            <a:ext cx="3530851" cy="830997"/>
          </a:xfrm>
          <a:prstGeom prst="rect">
            <a:avLst/>
          </a:prstGeom>
          <a:solidFill>
            <a:schemeClr val="accent6">
              <a:lumMod val="60000"/>
              <a:lumOff val="40000"/>
            </a:schemeClr>
          </a:solidFill>
          <a:ln w="12700">
            <a:noFill/>
          </a:ln>
        </p:spPr>
        <p:txBody>
          <a:bodyPr wrap="square" rtlCol="0">
            <a:spAutoFit/>
          </a:bodyPr>
          <a:lstStyle/>
          <a:p>
            <a:r>
              <a:rPr lang="en-US" sz="2400" dirty="0"/>
              <a:t>+ is associative, and 0 is its identity</a:t>
            </a:r>
          </a:p>
        </p:txBody>
      </p:sp>
      <p:cxnSp>
        <p:nvCxnSpPr>
          <p:cNvPr id="8" name="Straight Arrow Connector 7"/>
          <p:cNvCxnSpPr>
            <a:stCxn id="6" idx="0"/>
          </p:cNvCxnSpPr>
          <p:nvPr/>
        </p:nvCxnSpPr>
        <p:spPr>
          <a:xfrm flipH="1" flipV="1">
            <a:off x="2924269" y="4182701"/>
            <a:ext cx="950615" cy="606582"/>
          </a:xfrm>
          <a:prstGeom prst="straightConnector1">
            <a:avLst/>
          </a:prstGeom>
          <a:ln w="28575">
            <a:solidFill>
              <a:schemeClr val="accent6">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894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Many database tasks can be expressed in this form</a:t>
            </a:r>
          </a:p>
        </p:txBody>
      </p:sp>
      <p:sp>
        <p:nvSpPr>
          <p:cNvPr id="6" name="Content Placeholder 5"/>
          <p:cNvSpPr>
            <a:spLocks noGrp="1"/>
          </p:cNvSpPr>
          <p:nvPr>
            <p:ph idx="1"/>
          </p:nvPr>
        </p:nvSpPr>
        <p:spPr/>
        <p:txBody>
          <a:bodyPr/>
          <a:lstStyle/>
          <a:p>
            <a:r>
              <a:rPr lang="en-US" dirty="0"/>
              <a:t>SQL operations:</a:t>
            </a:r>
          </a:p>
          <a:p>
            <a:pPr lvl="1"/>
            <a:r>
              <a:rPr lang="en-US" dirty="0"/>
              <a:t>Count</a:t>
            </a:r>
          </a:p>
          <a:p>
            <a:pPr lvl="1"/>
            <a:r>
              <a:rPr lang="en-US" dirty="0"/>
              <a:t>Filter</a:t>
            </a:r>
          </a:p>
          <a:p>
            <a:pPr lvl="1"/>
            <a:r>
              <a:rPr lang="en-US" dirty="0"/>
              <a:t>ALL</a:t>
            </a:r>
          </a:p>
          <a:p>
            <a:pPr lvl="1"/>
            <a:r>
              <a:rPr lang="en-US" dirty="0"/>
              <a:t>EXISTS</a:t>
            </a:r>
          </a:p>
        </p:txBody>
      </p:sp>
      <p:sp>
        <p:nvSpPr>
          <p:cNvPr id="4" name="Slide Number Placeholder 3"/>
          <p:cNvSpPr>
            <a:spLocks noGrp="1"/>
          </p:cNvSpPr>
          <p:nvPr>
            <p:ph type="sldNum" sz="quarter" idx="12"/>
          </p:nvPr>
        </p:nvSpPr>
        <p:spPr/>
        <p:txBody>
          <a:bodyPr/>
          <a:lstStyle/>
          <a:p>
            <a:fld id="{2AF3B5EA-18B6-4040-9F78-6052AF49C681}" type="slidenum">
              <a:rPr lang="en-US" smtClean="0"/>
              <a:t>27</a:t>
            </a:fld>
            <a:endParaRPr lang="en-US"/>
          </a:p>
        </p:txBody>
      </p:sp>
    </p:spTree>
    <p:extLst>
      <p:ext uri="{BB962C8B-B14F-4D97-AF65-F5344CB8AC3E}">
        <p14:creationId xmlns:p14="http://schemas.microsoft.com/office/powerpoint/2010/main" val="1477857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this wins</a:t>
            </a:r>
          </a:p>
        </p:txBody>
      </p:sp>
      <p:sp>
        <p:nvSpPr>
          <p:cNvPr id="3" name="Content Placeholder 2"/>
          <p:cNvSpPr>
            <a:spLocks noGrp="1"/>
          </p:cNvSpPr>
          <p:nvPr>
            <p:ph idx="1"/>
          </p:nvPr>
        </p:nvSpPr>
        <p:spPr/>
        <p:txBody>
          <a:bodyPr/>
          <a:lstStyle/>
          <a:p>
            <a:r>
              <a:rPr lang="en-US" dirty="0"/>
              <a:t>When </a:t>
            </a:r>
            <a:r>
              <a:rPr lang="en-US" b="1" dirty="0"/>
              <a:t>f</a:t>
            </a:r>
            <a:r>
              <a:rPr lang="en-US" dirty="0"/>
              <a:t> is associative, and </a:t>
            </a:r>
            <a:r>
              <a:rPr lang="en-US" b="1" dirty="0"/>
              <a:t>v</a:t>
            </a:r>
            <a:r>
              <a:rPr lang="en-US" dirty="0"/>
              <a:t> is its identity, can turn the calls to </a:t>
            </a:r>
            <a:r>
              <a:rPr lang="en-US" b="1" dirty="0"/>
              <a:t>f</a:t>
            </a:r>
            <a:r>
              <a:rPr lang="en-US" dirty="0"/>
              <a:t> into a tree and do them in parallel on a server farm!  </a:t>
            </a:r>
          </a:p>
          <a:p>
            <a:r>
              <a:rPr lang="en-US" dirty="0"/>
              <a:t>For a data set of size </a:t>
            </a:r>
            <a:r>
              <a:rPr lang="en-US" i="1" dirty="0"/>
              <a:t>n</a:t>
            </a:r>
            <a:r>
              <a:rPr lang="en-US" dirty="0"/>
              <a:t>, this reduces the processing time from </a:t>
            </a:r>
            <a:r>
              <a:rPr lang="en-US" i="1" dirty="0"/>
              <a:t>n</a:t>
            </a:r>
            <a:r>
              <a:rPr lang="en-US" dirty="0"/>
              <a:t> to log(</a:t>
            </a:r>
            <a:r>
              <a:rPr lang="en-US" i="1" dirty="0"/>
              <a:t>n</a:t>
            </a:r>
            <a:r>
              <a:rPr lang="en-US" dirty="0"/>
              <a:t>).</a:t>
            </a:r>
          </a:p>
          <a:p>
            <a:r>
              <a:rPr lang="en-US" dirty="0"/>
              <a:t>Here is a picture:</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28</a:t>
            </a:fld>
            <a:endParaRPr lang="en-US"/>
          </a:p>
        </p:txBody>
      </p:sp>
    </p:spTree>
    <p:extLst>
      <p:ext uri="{BB962C8B-B14F-4D97-AF65-F5344CB8AC3E}">
        <p14:creationId xmlns:p14="http://schemas.microsoft.com/office/powerpoint/2010/main" val="788399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linear time to logarithmic</a:t>
            </a:r>
          </a:p>
        </p:txBody>
      </p:sp>
      <p:sp>
        <p:nvSpPr>
          <p:cNvPr id="3" name="Slide Number Placeholder 2"/>
          <p:cNvSpPr>
            <a:spLocks noGrp="1"/>
          </p:cNvSpPr>
          <p:nvPr>
            <p:ph type="sldNum" sz="quarter" idx="12"/>
          </p:nvPr>
        </p:nvSpPr>
        <p:spPr/>
        <p:txBody>
          <a:bodyPr/>
          <a:lstStyle/>
          <a:p>
            <a:fld id="{2AF3B5EA-18B6-4040-9F78-6052AF49C681}" type="slidenum">
              <a:rPr lang="en-US" smtClean="0"/>
              <a:t>29</a:t>
            </a:fld>
            <a:endParaRPr lang="en-US"/>
          </a:p>
        </p:txBody>
      </p:sp>
      <p:sp>
        <p:nvSpPr>
          <p:cNvPr id="172" name="Right Brace 171"/>
          <p:cNvSpPr/>
          <p:nvPr/>
        </p:nvSpPr>
        <p:spPr>
          <a:xfrm rot="19066928">
            <a:off x="3139994" y="1054053"/>
            <a:ext cx="437661" cy="4176988"/>
          </a:xfrm>
          <a:prstGeom prst="rightBrace">
            <a:avLst>
              <a:gd name="adj1" fmla="val 3650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177" name="Group 176"/>
          <p:cNvGrpSpPr/>
          <p:nvPr/>
        </p:nvGrpSpPr>
        <p:grpSpPr>
          <a:xfrm>
            <a:off x="351906" y="1719274"/>
            <a:ext cx="4124660" cy="4142294"/>
            <a:chOff x="546182" y="1719274"/>
            <a:chExt cx="4124660" cy="4142294"/>
          </a:xfrm>
        </p:grpSpPr>
        <p:grpSp>
          <p:nvGrpSpPr>
            <p:cNvPr id="19" name="Group 18"/>
            <p:cNvGrpSpPr/>
            <p:nvPr/>
          </p:nvGrpSpPr>
          <p:grpSpPr>
            <a:xfrm>
              <a:off x="546182" y="1719274"/>
              <a:ext cx="973911" cy="932581"/>
              <a:chOff x="5579289" y="1891212"/>
              <a:chExt cx="973911" cy="932581"/>
            </a:xfrm>
          </p:grpSpPr>
          <p:sp>
            <p:nvSpPr>
              <p:cNvPr id="4" name="Oval 3"/>
              <p:cNvSpPr/>
              <p:nvPr/>
            </p:nvSpPr>
            <p:spPr>
              <a:xfrm>
                <a:off x="6107723" y="1891212"/>
                <a:ext cx="445477" cy="445477"/>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f</a:t>
                </a:r>
              </a:p>
            </p:txBody>
          </p:sp>
          <p:sp>
            <p:nvSpPr>
              <p:cNvPr id="16" name="Rectangle 15"/>
              <p:cNvSpPr/>
              <p:nvPr/>
            </p:nvSpPr>
            <p:spPr>
              <a:xfrm>
                <a:off x="5579289" y="2442569"/>
                <a:ext cx="381224" cy="381224"/>
              </a:xfrm>
              <a:prstGeom prst="rect">
                <a:avLst/>
              </a:prstGeom>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a:t>
                </a:r>
              </a:p>
            </p:txBody>
          </p:sp>
          <p:cxnSp>
            <p:nvCxnSpPr>
              <p:cNvPr id="18" name="Straight Arrow Connector 17"/>
              <p:cNvCxnSpPr>
                <a:endCxn id="4" idx="3"/>
              </p:cNvCxnSpPr>
              <p:nvPr/>
            </p:nvCxnSpPr>
            <p:spPr>
              <a:xfrm flipV="1">
                <a:off x="5960513" y="2271450"/>
                <a:ext cx="212449" cy="1678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37079" y="2177804"/>
              <a:ext cx="973911" cy="932581"/>
              <a:chOff x="5579289" y="1891212"/>
              <a:chExt cx="973911" cy="932581"/>
            </a:xfrm>
          </p:grpSpPr>
          <p:sp>
            <p:nvSpPr>
              <p:cNvPr id="21" name="Oval 20"/>
              <p:cNvSpPr/>
              <p:nvPr/>
            </p:nvSpPr>
            <p:spPr>
              <a:xfrm>
                <a:off x="6107723" y="1891212"/>
                <a:ext cx="445477" cy="445477"/>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f</a:t>
                </a:r>
              </a:p>
            </p:txBody>
          </p:sp>
          <p:sp>
            <p:nvSpPr>
              <p:cNvPr id="22" name="Rectangle 21"/>
              <p:cNvSpPr/>
              <p:nvPr/>
            </p:nvSpPr>
            <p:spPr>
              <a:xfrm>
                <a:off x="5579289" y="2442569"/>
                <a:ext cx="381224" cy="381224"/>
              </a:xfrm>
              <a:prstGeom prst="rect">
                <a:avLst/>
              </a:prstGeom>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a:t>
                </a:r>
              </a:p>
            </p:txBody>
          </p:sp>
          <p:cxnSp>
            <p:nvCxnSpPr>
              <p:cNvPr id="23" name="Straight Arrow Connector 22"/>
              <p:cNvCxnSpPr>
                <a:endCxn id="21" idx="3"/>
              </p:cNvCxnSpPr>
              <p:nvPr/>
            </p:nvCxnSpPr>
            <p:spPr>
              <a:xfrm flipV="1">
                <a:off x="5960513" y="2271450"/>
                <a:ext cx="212449" cy="1678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1327976" y="2636334"/>
              <a:ext cx="973911" cy="932581"/>
              <a:chOff x="5579289" y="1891212"/>
              <a:chExt cx="973911" cy="932581"/>
            </a:xfrm>
          </p:grpSpPr>
          <p:sp>
            <p:nvSpPr>
              <p:cNvPr id="25" name="Oval 24"/>
              <p:cNvSpPr/>
              <p:nvPr/>
            </p:nvSpPr>
            <p:spPr>
              <a:xfrm>
                <a:off x="6107723" y="1891212"/>
                <a:ext cx="445477" cy="445477"/>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f</a:t>
                </a:r>
              </a:p>
            </p:txBody>
          </p:sp>
          <p:sp>
            <p:nvSpPr>
              <p:cNvPr id="26" name="Rectangle 25"/>
              <p:cNvSpPr/>
              <p:nvPr/>
            </p:nvSpPr>
            <p:spPr>
              <a:xfrm>
                <a:off x="5579289" y="2442569"/>
                <a:ext cx="381224" cy="381224"/>
              </a:xfrm>
              <a:prstGeom prst="rect">
                <a:avLst/>
              </a:prstGeom>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a:t>
                </a:r>
              </a:p>
            </p:txBody>
          </p:sp>
          <p:cxnSp>
            <p:nvCxnSpPr>
              <p:cNvPr id="27" name="Straight Arrow Connector 26"/>
              <p:cNvCxnSpPr>
                <a:endCxn id="25" idx="3"/>
              </p:cNvCxnSpPr>
              <p:nvPr/>
            </p:nvCxnSpPr>
            <p:spPr>
              <a:xfrm flipV="1">
                <a:off x="5960513" y="2271450"/>
                <a:ext cx="212449" cy="1678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718873" y="3094864"/>
              <a:ext cx="973911" cy="932581"/>
              <a:chOff x="5579289" y="1891212"/>
              <a:chExt cx="973911" cy="932581"/>
            </a:xfrm>
          </p:grpSpPr>
          <p:sp>
            <p:nvSpPr>
              <p:cNvPr id="29" name="Oval 28"/>
              <p:cNvSpPr/>
              <p:nvPr/>
            </p:nvSpPr>
            <p:spPr>
              <a:xfrm>
                <a:off x="6107723" y="1891212"/>
                <a:ext cx="445477" cy="445477"/>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f</a:t>
                </a:r>
              </a:p>
            </p:txBody>
          </p:sp>
          <p:sp>
            <p:nvSpPr>
              <p:cNvPr id="30" name="Rectangle 29"/>
              <p:cNvSpPr/>
              <p:nvPr/>
            </p:nvSpPr>
            <p:spPr>
              <a:xfrm>
                <a:off x="5579289" y="2442569"/>
                <a:ext cx="381224" cy="381224"/>
              </a:xfrm>
              <a:prstGeom prst="rect">
                <a:avLst/>
              </a:prstGeom>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a:t>
                </a:r>
              </a:p>
            </p:txBody>
          </p:sp>
          <p:cxnSp>
            <p:nvCxnSpPr>
              <p:cNvPr id="31" name="Straight Arrow Connector 30"/>
              <p:cNvCxnSpPr>
                <a:endCxn id="29" idx="3"/>
              </p:cNvCxnSpPr>
              <p:nvPr/>
            </p:nvCxnSpPr>
            <p:spPr>
              <a:xfrm flipV="1">
                <a:off x="5960513" y="2271450"/>
                <a:ext cx="212449" cy="1678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2109770" y="3553394"/>
              <a:ext cx="973911" cy="932581"/>
              <a:chOff x="5579289" y="1891212"/>
              <a:chExt cx="973911" cy="932581"/>
            </a:xfrm>
          </p:grpSpPr>
          <p:sp>
            <p:nvSpPr>
              <p:cNvPr id="33" name="Oval 32"/>
              <p:cNvSpPr/>
              <p:nvPr/>
            </p:nvSpPr>
            <p:spPr>
              <a:xfrm>
                <a:off x="6107723" y="1891212"/>
                <a:ext cx="445477" cy="445477"/>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f</a:t>
                </a:r>
              </a:p>
            </p:txBody>
          </p:sp>
          <p:sp>
            <p:nvSpPr>
              <p:cNvPr id="34" name="Rectangle 33"/>
              <p:cNvSpPr/>
              <p:nvPr/>
            </p:nvSpPr>
            <p:spPr>
              <a:xfrm>
                <a:off x="5579289" y="2442569"/>
                <a:ext cx="381224" cy="381224"/>
              </a:xfrm>
              <a:prstGeom prst="rect">
                <a:avLst/>
              </a:prstGeom>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a:t>
                </a:r>
              </a:p>
            </p:txBody>
          </p:sp>
          <p:cxnSp>
            <p:nvCxnSpPr>
              <p:cNvPr id="35" name="Straight Arrow Connector 34"/>
              <p:cNvCxnSpPr>
                <a:endCxn id="33" idx="3"/>
              </p:cNvCxnSpPr>
              <p:nvPr/>
            </p:nvCxnSpPr>
            <p:spPr>
              <a:xfrm flipV="1">
                <a:off x="5960513" y="2271450"/>
                <a:ext cx="212449" cy="1678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2500667" y="4011924"/>
              <a:ext cx="973911" cy="932581"/>
              <a:chOff x="5579289" y="1891212"/>
              <a:chExt cx="973911" cy="932581"/>
            </a:xfrm>
          </p:grpSpPr>
          <p:sp>
            <p:nvSpPr>
              <p:cNvPr id="37" name="Oval 36"/>
              <p:cNvSpPr/>
              <p:nvPr/>
            </p:nvSpPr>
            <p:spPr>
              <a:xfrm>
                <a:off x="6107723" y="1891212"/>
                <a:ext cx="445477" cy="445477"/>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f</a:t>
                </a:r>
              </a:p>
            </p:txBody>
          </p:sp>
          <p:sp>
            <p:nvSpPr>
              <p:cNvPr id="38" name="Rectangle 37"/>
              <p:cNvSpPr/>
              <p:nvPr/>
            </p:nvSpPr>
            <p:spPr>
              <a:xfrm>
                <a:off x="5579289" y="2442569"/>
                <a:ext cx="381224" cy="381224"/>
              </a:xfrm>
              <a:prstGeom prst="rect">
                <a:avLst/>
              </a:prstGeom>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a:t>
                </a:r>
              </a:p>
            </p:txBody>
          </p:sp>
          <p:cxnSp>
            <p:nvCxnSpPr>
              <p:cNvPr id="39" name="Straight Arrow Connector 38"/>
              <p:cNvCxnSpPr>
                <a:endCxn id="37" idx="3"/>
              </p:cNvCxnSpPr>
              <p:nvPr/>
            </p:nvCxnSpPr>
            <p:spPr>
              <a:xfrm flipV="1">
                <a:off x="5960513" y="2271450"/>
                <a:ext cx="212449" cy="1678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891564" y="4470454"/>
              <a:ext cx="973911" cy="932581"/>
              <a:chOff x="5579289" y="1891212"/>
              <a:chExt cx="973911" cy="932581"/>
            </a:xfrm>
          </p:grpSpPr>
          <p:sp>
            <p:nvSpPr>
              <p:cNvPr id="41" name="Oval 40"/>
              <p:cNvSpPr/>
              <p:nvPr/>
            </p:nvSpPr>
            <p:spPr>
              <a:xfrm>
                <a:off x="6107723" y="1891212"/>
                <a:ext cx="445477" cy="445477"/>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f</a:t>
                </a:r>
              </a:p>
            </p:txBody>
          </p:sp>
          <p:sp>
            <p:nvSpPr>
              <p:cNvPr id="42" name="Rectangle 41"/>
              <p:cNvSpPr/>
              <p:nvPr/>
            </p:nvSpPr>
            <p:spPr>
              <a:xfrm>
                <a:off x="5579289" y="2442569"/>
                <a:ext cx="381224" cy="381224"/>
              </a:xfrm>
              <a:prstGeom prst="rect">
                <a:avLst/>
              </a:prstGeom>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a:t>
                </a:r>
              </a:p>
            </p:txBody>
          </p:sp>
          <p:cxnSp>
            <p:nvCxnSpPr>
              <p:cNvPr id="43" name="Straight Arrow Connector 42"/>
              <p:cNvCxnSpPr>
                <a:endCxn id="41" idx="3"/>
              </p:cNvCxnSpPr>
              <p:nvPr/>
            </p:nvCxnSpPr>
            <p:spPr>
              <a:xfrm flipV="1">
                <a:off x="5960513" y="2271450"/>
                <a:ext cx="212449" cy="1678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3313280" y="4928987"/>
              <a:ext cx="973911" cy="932581"/>
              <a:chOff x="5579289" y="1891212"/>
              <a:chExt cx="973911" cy="932581"/>
            </a:xfrm>
          </p:grpSpPr>
          <p:sp>
            <p:nvSpPr>
              <p:cNvPr id="45" name="Oval 44"/>
              <p:cNvSpPr/>
              <p:nvPr/>
            </p:nvSpPr>
            <p:spPr>
              <a:xfrm>
                <a:off x="6107723" y="1891212"/>
                <a:ext cx="445477" cy="445477"/>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f</a:t>
                </a:r>
              </a:p>
            </p:txBody>
          </p:sp>
          <p:sp>
            <p:nvSpPr>
              <p:cNvPr id="46" name="Rectangle 45"/>
              <p:cNvSpPr/>
              <p:nvPr/>
            </p:nvSpPr>
            <p:spPr>
              <a:xfrm>
                <a:off x="5579289" y="2442569"/>
                <a:ext cx="381224" cy="381224"/>
              </a:xfrm>
              <a:prstGeom prst="rect">
                <a:avLst/>
              </a:prstGeom>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a:t>
                </a:r>
              </a:p>
            </p:txBody>
          </p:sp>
          <p:cxnSp>
            <p:nvCxnSpPr>
              <p:cNvPr id="47" name="Straight Arrow Connector 46"/>
              <p:cNvCxnSpPr>
                <a:endCxn id="45" idx="3"/>
              </p:cNvCxnSpPr>
              <p:nvPr/>
            </p:nvCxnSpPr>
            <p:spPr>
              <a:xfrm flipV="1">
                <a:off x="5960513" y="2271450"/>
                <a:ext cx="212449" cy="1678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48" name="Straight Arrow Connector 47"/>
            <p:cNvCxnSpPr>
              <a:endCxn id="4" idx="5"/>
            </p:cNvCxnSpPr>
            <p:nvPr/>
          </p:nvCxnSpPr>
          <p:spPr>
            <a:xfrm flipH="1" flipV="1">
              <a:off x="1454854" y="2099512"/>
              <a:ext cx="94581" cy="121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flipV="1">
              <a:off x="1827068" y="2573995"/>
              <a:ext cx="94581" cy="121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2225460" y="3031346"/>
              <a:ext cx="94581" cy="121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2617345" y="3471827"/>
              <a:ext cx="94581" cy="121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flipV="1">
              <a:off x="2994083" y="3951222"/>
              <a:ext cx="94581" cy="121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3800236" y="4850692"/>
              <a:ext cx="94581" cy="121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flipV="1">
              <a:off x="3390656" y="4403702"/>
              <a:ext cx="94581" cy="121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4161794" y="5326819"/>
              <a:ext cx="125397" cy="1502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289618" y="5480344"/>
              <a:ext cx="381224" cy="381224"/>
            </a:xfrm>
            <a:prstGeom prst="rect">
              <a:avLst/>
            </a:prstGeom>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v</a:t>
              </a:r>
            </a:p>
          </p:txBody>
        </p:sp>
        <mc:AlternateContent xmlns:mc="http://schemas.openxmlformats.org/markup-compatibility/2006">
          <mc:Choice xmlns:a14="http://schemas.microsoft.com/office/drawing/2010/main" Requires="a14">
            <p:sp>
              <p:nvSpPr>
                <p:cNvPr id="173" name="Rectangle 172"/>
                <p:cNvSpPr/>
                <p:nvPr/>
              </p:nvSpPr>
              <p:spPr>
                <a:xfrm>
                  <a:off x="3248604" y="2506410"/>
                  <a:ext cx="1053118" cy="60543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800" i="1" dirty="0" smtClean="0">
                            <a:solidFill>
                              <a:schemeClr val="tx1"/>
                            </a:solidFill>
                            <a:latin typeface="Cambria Math" panose="02040503050406030204" pitchFamily="18" charset="0"/>
                          </a:rPr>
                          <m:t>𝑛</m:t>
                        </m:r>
                      </m:oMath>
                    </m:oMathPara>
                  </a14:m>
                  <a:endParaRPr lang="en-US" sz="2800" dirty="0">
                    <a:solidFill>
                      <a:schemeClr val="tx1"/>
                    </a:solidFill>
                  </a:endParaRPr>
                </a:p>
              </p:txBody>
            </p:sp>
          </mc:Choice>
          <mc:Fallback>
            <p:sp>
              <p:nvSpPr>
                <p:cNvPr id="173" name="Rectangle 172"/>
                <p:cNvSpPr>
                  <a:spLocks noRot="1" noChangeAspect="1" noMove="1" noResize="1" noEditPoints="1" noAdjustHandles="1" noChangeArrowheads="1" noChangeShapeType="1" noTextEdit="1"/>
                </p:cNvSpPr>
                <p:nvPr/>
              </p:nvSpPr>
              <p:spPr>
                <a:xfrm>
                  <a:off x="3248604" y="2506410"/>
                  <a:ext cx="1053118" cy="605431"/>
                </a:xfrm>
                <a:prstGeom prst="rect">
                  <a:avLst/>
                </a:prstGeom>
                <a:blipFill>
                  <a:blip r:embed="rId2"/>
                  <a:stretch>
                    <a:fillRect/>
                  </a:stretch>
                </a:blipFill>
                <a:ln>
                  <a:noFill/>
                </a:ln>
              </p:spPr>
              <p:txBody>
                <a:bodyPr/>
                <a:lstStyle/>
                <a:p>
                  <a:r>
                    <a:rPr lang="en-US">
                      <a:noFill/>
                    </a:rPr>
                    <a:t> </a:t>
                  </a:r>
                </a:p>
              </p:txBody>
            </p:sp>
          </mc:Fallback>
        </mc:AlternateContent>
      </p:grpSp>
      <p:grpSp>
        <p:nvGrpSpPr>
          <p:cNvPr id="178" name="Group 177"/>
          <p:cNvGrpSpPr/>
          <p:nvPr/>
        </p:nvGrpSpPr>
        <p:grpSpPr>
          <a:xfrm>
            <a:off x="4859231" y="2673047"/>
            <a:ext cx="4422760" cy="3179347"/>
            <a:chOff x="5145567" y="2683115"/>
            <a:chExt cx="4422760" cy="3179347"/>
          </a:xfrm>
        </p:grpSpPr>
        <p:sp>
          <p:nvSpPr>
            <p:cNvPr id="58" name="Rectangle 57"/>
            <p:cNvSpPr/>
            <p:nvPr/>
          </p:nvSpPr>
          <p:spPr>
            <a:xfrm>
              <a:off x="5560341" y="5481238"/>
              <a:ext cx="381224" cy="381224"/>
            </a:xfrm>
            <a:prstGeom prst="rect">
              <a:avLst/>
            </a:prstGeom>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a:t>
              </a:r>
            </a:p>
          </p:txBody>
        </p:sp>
        <p:sp>
          <p:nvSpPr>
            <p:cNvPr id="59" name="Rectangle 58"/>
            <p:cNvSpPr/>
            <p:nvPr/>
          </p:nvSpPr>
          <p:spPr>
            <a:xfrm>
              <a:off x="5975115" y="5481238"/>
              <a:ext cx="381224" cy="381224"/>
            </a:xfrm>
            <a:prstGeom prst="rect">
              <a:avLst/>
            </a:prstGeom>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a:t>
              </a:r>
            </a:p>
          </p:txBody>
        </p:sp>
        <p:sp>
          <p:nvSpPr>
            <p:cNvPr id="60" name="Rectangle 59"/>
            <p:cNvSpPr/>
            <p:nvPr/>
          </p:nvSpPr>
          <p:spPr>
            <a:xfrm>
              <a:off x="6389889" y="5481238"/>
              <a:ext cx="381224" cy="381224"/>
            </a:xfrm>
            <a:prstGeom prst="rect">
              <a:avLst/>
            </a:prstGeom>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a:t>
              </a:r>
            </a:p>
          </p:txBody>
        </p:sp>
        <p:sp>
          <p:nvSpPr>
            <p:cNvPr id="61" name="Rectangle 60"/>
            <p:cNvSpPr/>
            <p:nvPr/>
          </p:nvSpPr>
          <p:spPr>
            <a:xfrm>
              <a:off x="6804663" y="5481238"/>
              <a:ext cx="381224" cy="381224"/>
            </a:xfrm>
            <a:prstGeom prst="rect">
              <a:avLst/>
            </a:prstGeom>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a:t>
              </a:r>
            </a:p>
          </p:txBody>
        </p:sp>
        <p:sp>
          <p:nvSpPr>
            <p:cNvPr id="62" name="Rectangle 61"/>
            <p:cNvSpPr/>
            <p:nvPr/>
          </p:nvSpPr>
          <p:spPr>
            <a:xfrm>
              <a:off x="7219437" y="5481238"/>
              <a:ext cx="381224" cy="381224"/>
            </a:xfrm>
            <a:prstGeom prst="rect">
              <a:avLst/>
            </a:prstGeom>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a:t>
              </a:r>
            </a:p>
          </p:txBody>
        </p:sp>
        <p:sp>
          <p:nvSpPr>
            <p:cNvPr id="63" name="Rectangle 62"/>
            <p:cNvSpPr/>
            <p:nvPr/>
          </p:nvSpPr>
          <p:spPr>
            <a:xfrm>
              <a:off x="7634211" y="5481238"/>
              <a:ext cx="381224" cy="381224"/>
            </a:xfrm>
            <a:prstGeom prst="rect">
              <a:avLst/>
            </a:prstGeom>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a:t>
              </a:r>
            </a:p>
          </p:txBody>
        </p:sp>
        <p:sp>
          <p:nvSpPr>
            <p:cNvPr id="64" name="Rectangle 63"/>
            <p:cNvSpPr/>
            <p:nvPr/>
          </p:nvSpPr>
          <p:spPr>
            <a:xfrm>
              <a:off x="8048983" y="5481238"/>
              <a:ext cx="381224" cy="381224"/>
            </a:xfrm>
            <a:prstGeom prst="rect">
              <a:avLst/>
            </a:prstGeom>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a:t>
              </a:r>
            </a:p>
          </p:txBody>
        </p:sp>
        <p:sp>
          <p:nvSpPr>
            <p:cNvPr id="65" name="Oval 64"/>
            <p:cNvSpPr/>
            <p:nvPr/>
          </p:nvSpPr>
          <p:spPr>
            <a:xfrm>
              <a:off x="5336179" y="4688654"/>
              <a:ext cx="445477" cy="445477"/>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f</a:t>
              </a:r>
            </a:p>
          </p:txBody>
        </p:sp>
        <p:sp>
          <p:nvSpPr>
            <p:cNvPr id="66" name="Oval 65"/>
            <p:cNvSpPr/>
            <p:nvPr/>
          </p:nvSpPr>
          <p:spPr>
            <a:xfrm>
              <a:off x="6165727" y="4688654"/>
              <a:ext cx="445477" cy="445477"/>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f</a:t>
              </a:r>
            </a:p>
          </p:txBody>
        </p:sp>
        <p:sp>
          <p:nvSpPr>
            <p:cNvPr id="67" name="Oval 66"/>
            <p:cNvSpPr/>
            <p:nvPr/>
          </p:nvSpPr>
          <p:spPr>
            <a:xfrm>
              <a:off x="6995275" y="4688654"/>
              <a:ext cx="445477" cy="445477"/>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f</a:t>
              </a:r>
            </a:p>
          </p:txBody>
        </p:sp>
        <p:sp>
          <p:nvSpPr>
            <p:cNvPr id="68" name="Oval 67"/>
            <p:cNvSpPr/>
            <p:nvPr/>
          </p:nvSpPr>
          <p:spPr>
            <a:xfrm>
              <a:off x="7792696" y="4688654"/>
              <a:ext cx="445477" cy="445477"/>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f</a:t>
              </a:r>
            </a:p>
          </p:txBody>
        </p:sp>
        <p:sp>
          <p:nvSpPr>
            <p:cNvPr id="69" name="Oval 68"/>
            <p:cNvSpPr/>
            <p:nvPr/>
          </p:nvSpPr>
          <p:spPr>
            <a:xfrm>
              <a:off x="5781656" y="4019684"/>
              <a:ext cx="445477" cy="445477"/>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f</a:t>
              </a:r>
            </a:p>
          </p:txBody>
        </p:sp>
        <p:sp>
          <p:nvSpPr>
            <p:cNvPr id="70" name="Oval 69"/>
            <p:cNvSpPr/>
            <p:nvPr/>
          </p:nvSpPr>
          <p:spPr>
            <a:xfrm>
              <a:off x="7421794" y="4019684"/>
              <a:ext cx="445477" cy="445477"/>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f</a:t>
              </a:r>
            </a:p>
          </p:txBody>
        </p:sp>
        <p:sp>
          <p:nvSpPr>
            <p:cNvPr id="71" name="Oval 70"/>
            <p:cNvSpPr/>
            <p:nvPr/>
          </p:nvSpPr>
          <p:spPr>
            <a:xfrm>
              <a:off x="6548374" y="3100494"/>
              <a:ext cx="445477" cy="445477"/>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f</a:t>
              </a:r>
            </a:p>
          </p:txBody>
        </p:sp>
        <p:cxnSp>
          <p:nvCxnSpPr>
            <p:cNvPr id="72" name="Straight Arrow Connector 71"/>
            <p:cNvCxnSpPr>
              <a:endCxn id="70" idx="5"/>
            </p:cNvCxnSpPr>
            <p:nvPr/>
          </p:nvCxnSpPr>
          <p:spPr>
            <a:xfrm flipH="1" flipV="1">
              <a:off x="7802032" y="4399922"/>
              <a:ext cx="105098" cy="3166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69" idx="3"/>
            </p:cNvCxnSpPr>
            <p:nvPr/>
          </p:nvCxnSpPr>
          <p:spPr>
            <a:xfrm flipV="1">
              <a:off x="5661831" y="4399922"/>
              <a:ext cx="185064" cy="3188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4" idx="0"/>
            </p:cNvCxnSpPr>
            <p:nvPr/>
          </p:nvCxnSpPr>
          <p:spPr>
            <a:xfrm flipH="1" flipV="1">
              <a:off x="8107221" y="5128502"/>
              <a:ext cx="132374" cy="3527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62" idx="0"/>
            </p:cNvCxnSpPr>
            <p:nvPr/>
          </p:nvCxnSpPr>
          <p:spPr>
            <a:xfrm flipH="1" flipV="1">
              <a:off x="7289144" y="5120427"/>
              <a:ext cx="120905" cy="3608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3" idx="0"/>
            </p:cNvCxnSpPr>
            <p:nvPr/>
          </p:nvCxnSpPr>
          <p:spPr>
            <a:xfrm flipV="1">
              <a:off x="7824823" y="5128501"/>
              <a:ext cx="124761" cy="3527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endCxn id="70" idx="3"/>
            </p:cNvCxnSpPr>
            <p:nvPr/>
          </p:nvCxnSpPr>
          <p:spPr>
            <a:xfrm flipV="1">
              <a:off x="7314114" y="4399922"/>
              <a:ext cx="172919" cy="3201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69" idx="5"/>
            </p:cNvCxnSpPr>
            <p:nvPr/>
          </p:nvCxnSpPr>
          <p:spPr>
            <a:xfrm flipH="1" flipV="1">
              <a:off x="6161894" y="4399922"/>
              <a:ext cx="110155" cy="3046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61" idx="0"/>
            </p:cNvCxnSpPr>
            <p:nvPr/>
          </p:nvCxnSpPr>
          <p:spPr>
            <a:xfrm flipV="1">
              <a:off x="6995275" y="5110959"/>
              <a:ext cx="144744" cy="3702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59" idx="0"/>
            </p:cNvCxnSpPr>
            <p:nvPr/>
          </p:nvCxnSpPr>
          <p:spPr>
            <a:xfrm flipV="1">
              <a:off x="6165727" y="5100737"/>
              <a:ext cx="146535" cy="3805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60" idx="0"/>
            </p:cNvCxnSpPr>
            <p:nvPr/>
          </p:nvCxnSpPr>
          <p:spPr>
            <a:xfrm flipH="1" flipV="1">
              <a:off x="6465449" y="5117566"/>
              <a:ext cx="115052" cy="3636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H="1" flipV="1">
              <a:off x="5617895" y="5113397"/>
              <a:ext cx="115052" cy="3636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endCxn id="71" idx="5"/>
            </p:cNvCxnSpPr>
            <p:nvPr/>
          </p:nvCxnSpPr>
          <p:spPr>
            <a:xfrm flipH="1" flipV="1">
              <a:off x="6928612" y="3480732"/>
              <a:ext cx="558421" cy="6007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endCxn id="71" idx="3"/>
            </p:cNvCxnSpPr>
            <p:nvPr/>
          </p:nvCxnSpPr>
          <p:spPr>
            <a:xfrm flipV="1">
              <a:off x="6145753" y="3480732"/>
              <a:ext cx="467860" cy="5779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5145567" y="5481238"/>
              <a:ext cx="381224" cy="381224"/>
            </a:xfrm>
            <a:prstGeom prst="rect">
              <a:avLst/>
            </a:prstGeom>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h</a:t>
              </a:r>
            </a:p>
          </p:txBody>
        </p:sp>
        <p:cxnSp>
          <p:nvCxnSpPr>
            <p:cNvPr id="158" name="Straight Arrow Connector 157"/>
            <p:cNvCxnSpPr/>
            <p:nvPr/>
          </p:nvCxnSpPr>
          <p:spPr>
            <a:xfrm flipV="1">
              <a:off x="5318173" y="5096568"/>
              <a:ext cx="146535" cy="3805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4" name="Right Brace 173"/>
            <p:cNvSpPr/>
            <p:nvPr/>
          </p:nvSpPr>
          <p:spPr>
            <a:xfrm rot="19230451">
              <a:off x="7870935" y="2683115"/>
              <a:ext cx="437661" cy="2484159"/>
            </a:xfrm>
            <a:prstGeom prst="rightBrace">
              <a:avLst>
                <a:gd name="adj1" fmla="val 3650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75" name="Rectangle 174"/>
                <p:cNvSpPr/>
                <p:nvPr/>
              </p:nvSpPr>
              <p:spPr>
                <a:xfrm>
                  <a:off x="8217023" y="3189021"/>
                  <a:ext cx="1351304" cy="914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m:rPr>
                            <m:sty m:val="p"/>
                          </m:rPr>
                          <a:rPr lang="en-US" sz="2800" i="1" dirty="0" smtClean="0">
                            <a:solidFill>
                              <a:schemeClr val="tx1"/>
                            </a:solidFill>
                            <a:latin typeface="Cambria Math" panose="02040503050406030204" pitchFamily="18" charset="0"/>
                          </a:rPr>
                          <m:t>log</m:t>
                        </m:r>
                        <m:r>
                          <a:rPr lang="en-US" sz="2800" i="1" dirty="0" smtClean="0">
                            <a:solidFill>
                              <a:schemeClr val="tx1"/>
                            </a:solidFill>
                            <a:latin typeface="Cambria Math" panose="02040503050406030204" pitchFamily="18" charset="0"/>
                          </a:rPr>
                          <m:t>⁡(</m:t>
                        </m:r>
                        <m:r>
                          <a:rPr lang="en-US" sz="2800" i="1" dirty="0" smtClean="0">
                            <a:solidFill>
                              <a:schemeClr val="tx1"/>
                            </a:solidFill>
                            <a:latin typeface="Cambria Math" panose="02040503050406030204" pitchFamily="18" charset="0"/>
                          </a:rPr>
                          <m:t>𝑛</m:t>
                        </m:r>
                        <m:r>
                          <a:rPr lang="en-US" sz="2800" i="1" dirty="0" smtClean="0">
                            <a:solidFill>
                              <a:schemeClr val="tx1"/>
                            </a:solidFill>
                            <a:latin typeface="Cambria Math" panose="02040503050406030204" pitchFamily="18" charset="0"/>
                          </a:rPr>
                          <m:t>) </m:t>
                        </m:r>
                      </m:oMath>
                    </m:oMathPara>
                  </a14:m>
                  <a:endParaRPr lang="en-US" sz="2800" i="1" dirty="0">
                    <a:solidFill>
                      <a:schemeClr val="tx1"/>
                    </a:solidFill>
                  </a:endParaRPr>
                </a:p>
              </p:txBody>
            </p:sp>
          </mc:Choice>
          <mc:Fallback>
            <p:sp>
              <p:nvSpPr>
                <p:cNvPr id="175" name="Rectangle 174"/>
                <p:cNvSpPr>
                  <a:spLocks noRot="1" noChangeAspect="1" noMove="1" noResize="1" noEditPoints="1" noAdjustHandles="1" noChangeArrowheads="1" noChangeShapeType="1" noTextEdit="1"/>
                </p:cNvSpPr>
                <p:nvPr/>
              </p:nvSpPr>
              <p:spPr>
                <a:xfrm>
                  <a:off x="8217023" y="3189021"/>
                  <a:ext cx="1351304" cy="914400"/>
                </a:xfrm>
                <a:prstGeom prst="rect">
                  <a:avLst/>
                </a:prstGeom>
                <a:blipFill>
                  <a:blip r:embed="rId3"/>
                  <a:stretch>
                    <a:fillRect/>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617563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a:bodyPr>
          <a:lstStyle/>
          <a:p>
            <a:r>
              <a:rPr lang="en-US" dirty="0"/>
              <a:t>At the end of this lesson you should be able to:</a:t>
            </a:r>
          </a:p>
          <a:p>
            <a:pPr lvl="1"/>
            <a:r>
              <a:rPr lang="en-US" dirty="0"/>
              <a:t>describe, recognize, and use the </a:t>
            </a:r>
            <a:r>
              <a:rPr lang="en-US" b="1" dirty="0">
                <a:latin typeface="Consolas" panose="020B0609020204030204" pitchFamily="49" charset="0"/>
                <a:cs typeface="Consolas" panose="020B0609020204030204" pitchFamily="49" charset="0"/>
              </a:rPr>
              <a:t>foldr</a:t>
            </a:r>
            <a:r>
              <a:rPr lang="en-US" dirty="0"/>
              <a:t> pattern.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26047427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You could do some of this in parallel</a:t>
            </a:r>
          </a:p>
        </p:txBody>
      </p:sp>
      <p:sp>
        <p:nvSpPr>
          <p:cNvPr id="4" name="Content Placeholder 3"/>
          <p:cNvSpPr>
            <a:spLocks noGrp="1"/>
          </p:cNvSpPr>
          <p:nvPr>
            <p:ph idx="1"/>
          </p:nvPr>
        </p:nvSpPr>
        <p:spPr/>
        <p:txBody>
          <a:bodyPr/>
          <a:lstStyle/>
          <a:p>
            <a:r>
              <a:rPr lang="en-US" dirty="0"/>
              <a:t>Divide the subtrees across several different processors or clusters…</a:t>
            </a:r>
          </a:p>
        </p:txBody>
      </p:sp>
      <p:sp>
        <p:nvSpPr>
          <p:cNvPr id="3" name="Slide Number Placeholder 2"/>
          <p:cNvSpPr>
            <a:spLocks noGrp="1"/>
          </p:cNvSpPr>
          <p:nvPr>
            <p:ph type="sldNum" sz="quarter" idx="12"/>
          </p:nvPr>
        </p:nvSpPr>
        <p:spPr/>
        <p:txBody>
          <a:bodyPr/>
          <a:lstStyle/>
          <a:p>
            <a:fld id="{2AF3B5EA-18B6-4040-9F78-6052AF49C681}" type="slidenum">
              <a:rPr lang="en-US" smtClean="0"/>
              <a:t>30</a:t>
            </a:fld>
            <a:endParaRPr lang="en-US"/>
          </a:p>
        </p:txBody>
      </p:sp>
    </p:spTree>
    <p:extLst>
      <p:ext uri="{BB962C8B-B14F-4D97-AF65-F5344CB8AC3E}">
        <p14:creationId xmlns:p14="http://schemas.microsoft.com/office/powerpoint/2010/main" val="2102895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the data come from?</a:t>
            </a:r>
          </a:p>
        </p:txBody>
      </p:sp>
      <p:sp>
        <p:nvSpPr>
          <p:cNvPr id="3" name="Content Placeholder 2"/>
          <p:cNvSpPr>
            <a:spLocks noGrp="1"/>
          </p:cNvSpPr>
          <p:nvPr>
            <p:ph idx="1"/>
          </p:nvPr>
        </p:nvSpPr>
        <p:spPr/>
        <p:txBody>
          <a:bodyPr>
            <a:normAutofit fontScale="85000" lnSpcReduction="20000"/>
          </a:bodyPr>
          <a:lstStyle/>
          <a:p>
            <a:r>
              <a:rPr lang="en-US" dirty="0"/>
              <a:t>The data might not be a list.</a:t>
            </a:r>
          </a:p>
          <a:p>
            <a:r>
              <a:rPr lang="en-US" dirty="0"/>
              <a:t>It might be data extracted from a large database.</a:t>
            </a:r>
          </a:p>
          <a:p>
            <a:r>
              <a:rPr lang="en-US" dirty="0"/>
              <a:t>So your application would have 2 parts</a:t>
            </a:r>
          </a:p>
          <a:p>
            <a:pPr lvl="1"/>
            <a:r>
              <a:rPr lang="en-US" dirty="0"/>
              <a:t>some SQL to extract a table full of data (like "map")</a:t>
            </a:r>
          </a:p>
          <a:p>
            <a:pPr lvl="1"/>
            <a:r>
              <a:rPr lang="en-US" dirty="0"/>
              <a:t>the function you want to reduce the data with.</a:t>
            </a:r>
          </a:p>
          <a:p>
            <a:r>
              <a:rPr lang="en-US" dirty="0"/>
              <a:t>The SQL insulates your application from the physical layout of the DB; the SQL query optimizer can probably get your data out of the DB fast.</a:t>
            </a:r>
          </a:p>
          <a:p>
            <a:r>
              <a:rPr lang="en-US" dirty="0" err="1"/>
              <a:t>mapreduce</a:t>
            </a:r>
            <a:r>
              <a:rPr lang="en-US" dirty="0"/>
              <a:t> systems (like Hadoop or Spark) allow you to configure the 'reduce' phase to make use of the available hardware.</a:t>
            </a:r>
          </a:p>
          <a:p>
            <a:pPr lvl="1"/>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31</a:t>
            </a:fld>
            <a:endParaRPr lang="en-US"/>
          </a:p>
        </p:txBody>
      </p:sp>
    </p:spTree>
    <p:extLst>
      <p:ext uri="{BB962C8B-B14F-4D97-AF65-F5344CB8AC3E}">
        <p14:creationId xmlns:p14="http://schemas.microsoft.com/office/powerpoint/2010/main" val="500735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You should now be able to:</a:t>
            </a:r>
          </a:p>
          <a:p>
            <a:pPr lvl="1"/>
            <a:r>
              <a:rPr lang="en-US" dirty="0"/>
              <a:t>describe, recognize, and use the </a:t>
            </a:r>
            <a:r>
              <a:rPr lang="en-US" b="1" dirty="0">
                <a:latin typeface="Consolas" panose="020B0609020204030204" pitchFamily="49" charset="0"/>
                <a:cs typeface="Consolas" panose="020B0609020204030204" pitchFamily="49" charset="0"/>
              </a:rPr>
              <a:t>foldr</a:t>
            </a:r>
            <a:r>
              <a:rPr lang="en-US" dirty="0"/>
              <a:t> pattern.</a:t>
            </a:r>
          </a:p>
          <a:p>
            <a:pPr lvl="1"/>
            <a:r>
              <a:rPr lang="en-US" dirty="0"/>
              <a:t>state the contracts for </a:t>
            </a:r>
            <a:r>
              <a:rPr lang="en-US" b="1" dirty="0" err="1">
                <a:latin typeface="Consolas" panose="020B0609020204030204" pitchFamily="49" charset="0"/>
                <a:cs typeface="Consolas" panose="020B0609020204030204" pitchFamily="49" charset="0"/>
              </a:rPr>
              <a:t>ormap</a:t>
            </a:r>
            <a:r>
              <a:rPr lang="en-US" dirty="0"/>
              <a:t>, </a:t>
            </a:r>
            <a:r>
              <a:rPr lang="en-US" b="1" dirty="0" err="1">
                <a:latin typeface="Consolas" panose="020B0609020204030204" pitchFamily="49" charset="0"/>
                <a:cs typeface="Consolas" panose="020B0609020204030204" pitchFamily="49" charset="0"/>
              </a:rPr>
              <a:t>andmap</a:t>
            </a:r>
            <a:r>
              <a:rPr lang="en-US" dirty="0"/>
              <a:t>, and </a:t>
            </a:r>
            <a:r>
              <a:rPr lang="en-US" b="1" dirty="0">
                <a:latin typeface="Consolas" panose="020B0609020204030204" pitchFamily="49" charset="0"/>
                <a:cs typeface="Consolas" panose="020B0609020204030204" pitchFamily="49" charset="0"/>
              </a:rPr>
              <a:t>filter</a:t>
            </a:r>
            <a:r>
              <a:rPr lang="en-US" dirty="0"/>
              <a:t> and </a:t>
            </a:r>
            <a:r>
              <a:rPr lang="en-US" b="1" dirty="0">
                <a:latin typeface="Consolas" panose="020B0609020204030204" pitchFamily="49" charset="0"/>
                <a:cs typeface="Consolas" panose="020B0609020204030204" pitchFamily="49" charset="0"/>
              </a:rPr>
              <a:t>foldr</a:t>
            </a:r>
            <a:r>
              <a:rPr lang="en-US" dirty="0"/>
              <a:t>, and use them appropriately.</a:t>
            </a:r>
          </a:p>
          <a:p>
            <a:pPr lvl="1"/>
            <a:r>
              <a:rPr lang="en-US" dirty="0"/>
              <a:t>combine these functions using higher-order function combination.</a:t>
            </a:r>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32</a:t>
            </a:fld>
            <a:endParaRPr lang="en-US"/>
          </a:p>
        </p:txBody>
      </p:sp>
    </p:spTree>
    <p:extLst>
      <p:ext uri="{BB962C8B-B14F-4D97-AF65-F5344CB8AC3E}">
        <p14:creationId xmlns:p14="http://schemas.microsoft.com/office/powerpoint/2010/main" val="2015971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dirty="0"/>
              <a:t>Do Guided Practice 6.4 </a:t>
            </a:r>
          </a:p>
          <a:p>
            <a:r>
              <a:rPr lang="en-US" dirty="0"/>
              <a:t>Go on to the next lesson</a:t>
            </a:r>
          </a:p>
        </p:txBody>
      </p:sp>
      <p:sp>
        <p:nvSpPr>
          <p:cNvPr id="4" name="Slide Number Placeholder 3"/>
          <p:cNvSpPr>
            <a:spLocks noGrp="1"/>
          </p:cNvSpPr>
          <p:nvPr>
            <p:ph type="sldNum" sz="quarter" idx="12"/>
          </p:nvPr>
        </p:nvSpPr>
        <p:spPr/>
        <p:txBody>
          <a:bodyPr/>
          <a:lstStyle/>
          <a:p>
            <a:fld id="{9F4492BD-6A9C-48FC-AC76-0B4FE11194A1}" type="slidenum">
              <a:rPr lang="en-US" smtClean="0"/>
              <a:pPr/>
              <a:t>33</a:t>
            </a:fld>
            <a:endParaRPr lang="en-US"/>
          </a:p>
        </p:txBody>
      </p:sp>
    </p:spTree>
    <p:extLst>
      <p:ext uri="{BB962C8B-B14F-4D97-AF65-F5344CB8AC3E}">
        <p14:creationId xmlns:p14="http://schemas.microsoft.com/office/powerpoint/2010/main" val="335276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else could be different?</a:t>
            </a:r>
          </a:p>
        </p:txBody>
      </p:sp>
      <p:sp>
        <p:nvSpPr>
          <p:cNvPr id="3" name="Slide Number Placeholder 2"/>
          <p:cNvSpPr>
            <a:spLocks noGrp="1"/>
          </p:cNvSpPr>
          <p:nvPr>
            <p:ph type="sldNum" sz="quarter" idx="12"/>
          </p:nvPr>
        </p:nvSpPr>
        <p:spPr/>
        <p:txBody>
          <a:bodyPr/>
          <a:lstStyle/>
          <a:p>
            <a:fld id="{9F4492BD-6A9C-48FC-AC76-0B4FE11194A1}" type="slidenum">
              <a:rPr lang="en-US" smtClean="0"/>
              <a:pPr/>
              <a:t>4</a:t>
            </a:fld>
            <a:endParaRPr lang="en-US"/>
          </a:p>
        </p:txBody>
      </p:sp>
      <p:sp>
        <p:nvSpPr>
          <p:cNvPr id="4" name="Rectangle 3"/>
          <p:cNvSpPr/>
          <p:nvPr/>
        </p:nvSpPr>
        <p:spPr>
          <a:xfrm>
            <a:off x="-228600" y="1828800"/>
            <a:ext cx="4572000" cy="2585323"/>
          </a:xfrm>
          <a:prstGeom prst="rect">
            <a:avLst/>
          </a:prstGeom>
        </p:spPr>
        <p:txBody>
          <a:bodyPr>
            <a:spAutoFit/>
          </a:bodyPr>
          <a:lstStyle/>
          <a:p>
            <a:pPr>
              <a:buNone/>
            </a:pPr>
            <a:r>
              <a:rPr lang="en-US" sz="1600" dirty="0">
                <a:latin typeface="Lucida Console" pitchFamily="49" charset="0"/>
              </a:rPr>
              <a:t>  </a:t>
            </a:r>
            <a:r>
              <a:rPr lang="en-US" b="1" dirty="0">
                <a:latin typeface="Consolas" pitchFamily="49" charset="0"/>
                <a:cs typeface="Consolas" pitchFamily="49" charset="0"/>
              </a:rPr>
              <a:t>;</a:t>
            </a:r>
            <a:r>
              <a:rPr lang="en-US" b="1" dirty="0" err="1">
                <a:latin typeface="Consolas" pitchFamily="49" charset="0"/>
                <a:cs typeface="Consolas" pitchFamily="49" charset="0"/>
              </a:rPr>
              <a:t>NumberList</a:t>
            </a:r>
            <a:r>
              <a:rPr lang="en-US" b="1" dirty="0">
                <a:latin typeface="Consolas" pitchFamily="49" charset="0"/>
                <a:cs typeface="Consolas" pitchFamily="49" charset="0"/>
              </a:rPr>
              <a:t> -&gt; </a:t>
            </a:r>
            <a:r>
              <a:rPr lang="en-US" b="1" dirty="0" err="1">
                <a:latin typeface="Consolas" pitchFamily="49" charset="0"/>
                <a:cs typeface="Consolas" pitchFamily="49" charset="0"/>
              </a:rPr>
              <a:t>NumberList</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(define (</a:t>
            </a:r>
            <a:r>
              <a:rPr lang="en-US" b="1" dirty="0">
                <a:solidFill>
                  <a:srgbClr val="FF0000"/>
                </a:solidFill>
                <a:latin typeface="Consolas" pitchFamily="49" charset="0"/>
                <a:cs typeface="Consolas" pitchFamily="49" charset="0"/>
              </a:rPr>
              <a:t>add-1-to-each</a:t>
            </a:r>
            <a:r>
              <a:rPr lang="en-US" b="1" dirty="0">
                <a:latin typeface="Consolas" pitchFamily="49" charset="0"/>
                <a:cs typeface="Consolas" pitchFamily="49" charset="0"/>
              </a:rPr>
              <a: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lon</a:t>
            </a:r>
            <a:r>
              <a:rPr lang="en-US" b="1" dirty="0">
                <a:latin typeface="Consolas" pitchFamily="49" charset="0"/>
                <a:cs typeface="Consolas" pitchFamily="49" charset="0"/>
              </a:rPr>
              <a:t>) empty]</a:t>
            </a:r>
          </a:p>
          <a:p>
            <a:pPr>
              <a:buNone/>
            </a:pPr>
            <a:r>
              <a:rPr lang="en-US" b="1" dirty="0">
                <a:latin typeface="Consolas" pitchFamily="49" charset="0"/>
                <a:cs typeface="Consolas" pitchFamily="49" charset="0"/>
              </a:rPr>
              <a:t>      [(else (</a:t>
            </a:r>
            <a:r>
              <a:rPr lang="en-US" b="1" dirty="0">
                <a:solidFill>
                  <a:schemeClr val="accent6">
                    <a:lumMod val="75000"/>
                  </a:schemeClr>
                </a:solidFill>
                <a:latin typeface="Consolas" pitchFamily="49" charset="0"/>
                <a:cs typeface="Consolas" pitchFamily="49" charset="0"/>
              </a:rPr>
              <a:t>cons</a:t>
            </a:r>
          </a:p>
          <a:p>
            <a:pPr>
              <a:buNone/>
            </a:pPr>
            <a:r>
              <a:rPr lang="en-US" b="1" dirty="0">
                <a:latin typeface="Consolas" pitchFamily="49" charset="0"/>
                <a:cs typeface="Consolas" pitchFamily="49" charset="0"/>
              </a:rPr>
              <a:t>               (</a:t>
            </a:r>
            <a:r>
              <a:rPr lang="en-US" b="1" dirty="0">
                <a:solidFill>
                  <a:srgbClr val="00B050"/>
                </a:solidFill>
                <a:latin typeface="Consolas" pitchFamily="49" charset="0"/>
                <a:cs typeface="Consolas" pitchFamily="49" charset="0"/>
              </a:rPr>
              <a:t>add1</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(first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add1-to-each</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(rest </a:t>
            </a:r>
            <a:r>
              <a:rPr lang="en-US" b="1" dirty="0" err="1">
                <a:latin typeface="Consolas" pitchFamily="49" charset="0"/>
                <a:cs typeface="Consolas" pitchFamily="49" charset="0"/>
              </a:rPr>
              <a:t>lon</a:t>
            </a:r>
            <a:r>
              <a:rPr lang="en-US" b="1" dirty="0">
                <a:latin typeface="Consolas" pitchFamily="49" charset="0"/>
                <a:cs typeface="Consolas" pitchFamily="49" charset="0"/>
              </a:rPr>
              <a:t>))))]))</a:t>
            </a:r>
          </a:p>
        </p:txBody>
      </p:sp>
      <p:sp>
        <p:nvSpPr>
          <p:cNvPr id="5" name="Rectangle 4"/>
          <p:cNvSpPr/>
          <p:nvPr/>
        </p:nvSpPr>
        <p:spPr>
          <a:xfrm>
            <a:off x="4191000" y="1828800"/>
            <a:ext cx="5257800" cy="2585323"/>
          </a:xfrm>
          <a:prstGeom prst="rect">
            <a:avLst/>
          </a:prstGeom>
        </p:spPr>
        <p:txBody>
          <a:bodyPr wrap="square">
            <a:spAutoFit/>
          </a:bodyPr>
          <a:lstStyle/>
          <a:p>
            <a:pPr>
              <a:buNone/>
            </a:pPr>
            <a:r>
              <a:rPr lang="en-US" sz="1600" dirty="0">
                <a:latin typeface="Lucida Console" pitchFamily="49" charset="0"/>
              </a:rPr>
              <a:t>  </a:t>
            </a:r>
            <a:r>
              <a:rPr lang="en-US" b="1" dirty="0">
                <a:latin typeface="Consolas" pitchFamily="49" charset="0"/>
                <a:cs typeface="Consolas" pitchFamily="49" charset="0"/>
              </a:rPr>
              <a:t>;</a:t>
            </a:r>
            <a:r>
              <a:rPr lang="en-US" b="1" dirty="0" err="1">
                <a:latin typeface="Consolas" pitchFamily="49" charset="0"/>
                <a:cs typeface="Consolas" pitchFamily="49" charset="0"/>
              </a:rPr>
              <a:t>EmployeeList</a:t>
            </a:r>
            <a:r>
              <a:rPr lang="en-US" b="1" dirty="0">
                <a:latin typeface="Consolas" pitchFamily="49" charset="0"/>
                <a:cs typeface="Consolas" pitchFamily="49" charset="0"/>
              </a:rPr>
              <a:t> -&gt; </a:t>
            </a:r>
            <a:r>
              <a:rPr lang="en-US" b="1" dirty="0" err="1">
                <a:latin typeface="Consolas" pitchFamily="49" charset="0"/>
                <a:cs typeface="Consolas" pitchFamily="49" charset="0"/>
              </a:rPr>
              <a:t>ListOfString</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(define (</a:t>
            </a:r>
            <a:r>
              <a:rPr lang="en-US" b="1" dirty="0">
                <a:solidFill>
                  <a:srgbClr val="FF0000"/>
                </a:solidFill>
                <a:latin typeface="Consolas" pitchFamily="49" charset="0"/>
                <a:cs typeface="Consolas" pitchFamily="49" charset="0"/>
              </a:rPr>
              <a:t>extract-names</a:t>
            </a:r>
            <a:r>
              <a:rPr lang="en-US" b="1" dirty="0">
                <a:latin typeface="Consolas" pitchFamily="49" charset="0"/>
                <a:cs typeface="Consolas" pitchFamily="49" charset="0"/>
              </a:rPr>
              <a:t> lop)</a:t>
            </a:r>
          </a:p>
          <a:p>
            <a:pPr>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[(empty? lop) empty]</a:t>
            </a:r>
          </a:p>
          <a:p>
            <a:pPr>
              <a:buNone/>
            </a:pPr>
            <a:r>
              <a:rPr lang="en-US" b="1" dirty="0">
                <a:latin typeface="Consolas" pitchFamily="49" charset="0"/>
                <a:cs typeface="Consolas" pitchFamily="49" charset="0"/>
              </a:rPr>
              <a:t>      [else (</a:t>
            </a:r>
            <a:r>
              <a:rPr lang="en-US" b="1" dirty="0">
                <a:solidFill>
                  <a:schemeClr val="accent6">
                    <a:lumMod val="75000"/>
                  </a:schemeClr>
                </a:solidFill>
                <a:latin typeface="Consolas" pitchFamily="49" charset="0"/>
                <a:cs typeface="Consolas" pitchFamily="49" charset="0"/>
              </a:rPr>
              <a:t>cons</a:t>
            </a:r>
          </a:p>
          <a:p>
            <a:pPr>
              <a:buNone/>
            </a:pPr>
            <a:r>
              <a:rPr lang="en-US" b="1" dirty="0">
                <a:latin typeface="Consolas" pitchFamily="49" charset="0"/>
                <a:cs typeface="Consolas" pitchFamily="49" charset="0"/>
              </a:rPr>
              <a:t>              (</a:t>
            </a:r>
            <a:r>
              <a:rPr lang="en-US" b="1" dirty="0">
                <a:solidFill>
                  <a:srgbClr val="00B050"/>
                </a:solidFill>
                <a:latin typeface="Consolas" pitchFamily="49" charset="0"/>
                <a:cs typeface="Consolas" pitchFamily="49" charset="0"/>
              </a:rPr>
              <a:t>Employee-name</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(first lop))</a:t>
            </a:r>
          </a:p>
          <a:p>
            <a:pPr>
              <a:buNone/>
            </a:pPr>
            <a:r>
              <a:rPr lang="en-US" b="1" dirty="0">
                <a:latin typeface="Consolas" pitchFamily="49" charset="0"/>
                <a:cs typeface="Consolas" pitchFamily="49" charset="0"/>
              </a:rPr>
              <a:t>              (</a:t>
            </a:r>
            <a:r>
              <a:rPr lang="en-US" b="1" dirty="0">
                <a:solidFill>
                  <a:srgbClr val="FF0000"/>
                </a:solidFill>
                <a:latin typeface="Consolas" pitchFamily="49" charset="0"/>
                <a:cs typeface="Consolas" pitchFamily="49" charset="0"/>
              </a:rPr>
              <a:t>extract-names</a:t>
            </a:r>
            <a:r>
              <a:rPr lang="en-US" b="1" dirty="0">
                <a:latin typeface="Consolas" pitchFamily="49" charset="0"/>
                <a:cs typeface="Consolas" pitchFamily="49" charset="0"/>
              </a:rPr>
              <a:t> </a:t>
            </a:r>
          </a:p>
          <a:p>
            <a:pPr>
              <a:buNone/>
            </a:pPr>
            <a:r>
              <a:rPr lang="en-US" b="1" dirty="0">
                <a:latin typeface="Consolas" pitchFamily="49" charset="0"/>
                <a:cs typeface="Consolas" pitchFamily="49" charset="0"/>
              </a:rPr>
              <a:t>                (rest lop)))]))</a:t>
            </a:r>
          </a:p>
        </p:txBody>
      </p:sp>
      <p:sp>
        <p:nvSpPr>
          <p:cNvPr id="6" name="Left-Right Arrow 5"/>
          <p:cNvSpPr/>
          <p:nvPr/>
        </p:nvSpPr>
        <p:spPr>
          <a:xfrm flipV="1">
            <a:off x="2514600" y="3048000"/>
            <a:ext cx="3124200" cy="121918"/>
          </a:xfrm>
          <a:prstGeom prst="leftRightArrow">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75000"/>
                </a:schemeClr>
              </a:solidFill>
            </a:endParaRPr>
          </a:p>
        </p:txBody>
      </p:sp>
      <p:sp>
        <p:nvSpPr>
          <p:cNvPr id="10" name="TextBox 9"/>
          <p:cNvSpPr txBox="1"/>
          <p:nvPr/>
        </p:nvSpPr>
        <p:spPr>
          <a:xfrm>
            <a:off x="1230284" y="4770591"/>
            <a:ext cx="6683433" cy="1569660"/>
          </a:xfrm>
          <a:prstGeom prst="rect">
            <a:avLst/>
          </a:prstGeom>
          <a:solidFill>
            <a:schemeClr val="accent1">
              <a:lumMod val="20000"/>
              <a:lumOff val="80000"/>
            </a:schemeClr>
          </a:solidFill>
          <a:ln w="12700">
            <a:noFill/>
          </a:ln>
        </p:spPr>
        <p:txBody>
          <a:bodyPr wrap="square" rtlCol="0">
            <a:spAutoFit/>
          </a:bodyPr>
          <a:lstStyle/>
          <a:p>
            <a:pPr>
              <a:defRPr/>
            </a:pPr>
            <a:r>
              <a:rPr lang="en-US" sz="2400" dirty="0"/>
              <a:t>Here is the example we used to introduce map.  In this example, both of the brown functions are </a:t>
            </a:r>
            <a:r>
              <a:rPr lang="en-US" sz="2400" b="1" dirty="0"/>
              <a:t>cons</a:t>
            </a:r>
            <a:r>
              <a:rPr lang="en-US" sz="2400" dirty="0"/>
              <a:t>, but in some other function there could be something else in that position.</a:t>
            </a:r>
          </a:p>
        </p:txBody>
      </p:sp>
    </p:spTree>
    <p:extLst>
      <p:ext uri="{BB962C8B-B14F-4D97-AF65-F5344CB8AC3E}">
        <p14:creationId xmlns:p14="http://schemas.microsoft.com/office/powerpoint/2010/main" val="2861612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7" name="Slide Number Placeholder 6"/>
          <p:cNvSpPr>
            <a:spLocks noGrp="1"/>
          </p:cNvSpPr>
          <p:nvPr>
            <p:ph type="sldNum" sz="quarter" idx="12"/>
          </p:nvPr>
        </p:nvSpPr>
        <p:spPr/>
        <p:txBody>
          <a:bodyPr/>
          <a:lstStyle/>
          <a:p>
            <a:fld id="{9F4492BD-6A9C-48FC-AC76-0B4FE11194A1}" type="slidenum">
              <a:rPr lang="en-US" smtClean="0"/>
              <a:pPr/>
              <a:t>5</a:t>
            </a:fld>
            <a:endParaRPr lang="en-US"/>
          </a:p>
        </p:txBody>
      </p:sp>
      <p:sp>
        <p:nvSpPr>
          <p:cNvPr id="4" name="Rectangle 3"/>
          <p:cNvSpPr/>
          <p:nvPr/>
        </p:nvSpPr>
        <p:spPr>
          <a:xfrm>
            <a:off x="0" y="1600200"/>
            <a:ext cx="4572000" cy="2616101"/>
          </a:xfrm>
          <a:prstGeom prst="rect">
            <a:avLst/>
          </a:prstGeom>
        </p:spPr>
        <p:txBody>
          <a:bodyPr wrap="square">
            <a:spAutoFit/>
          </a:bodyPr>
          <a:lstStyle/>
          <a:p>
            <a:r>
              <a:rPr lang="en-US" sz="2400" dirty="0"/>
              <a:t> </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NumberList</a:t>
            </a:r>
            <a:r>
              <a:rPr lang="en-US" sz="2000" b="1" dirty="0">
                <a:latin typeface="Consolas" pitchFamily="49" charset="0"/>
                <a:cs typeface="Consolas" pitchFamily="49" charset="0"/>
              </a:rPr>
              <a:t> -&gt; Number </a:t>
            </a:r>
          </a:p>
          <a:p>
            <a:r>
              <a:rPr lang="en-US" sz="2000" b="1" dirty="0">
                <a:latin typeface="Consolas" pitchFamily="49" charset="0"/>
                <a:cs typeface="Consolas" pitchFamily="49" charset="0"/>
              </a:rPr>
              <a:t>  (define (sum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r>
              <a:rPr lang="en-US" sz="2000" b="1" dirty="0">
                <a:latin typeface="Consolas" pitchFamily="49" charset="0"/>
                <a:cs typeface="Consolas" pitchFamily="49" charset="0"/>
              </a:rPr>
              <a:t> </a:t>
            </a:r>
          </a:p>
          <a:p>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0</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[else (</a:t>
            </a:r>
            <a:r>
              <a:rPr lang="en-US" sz="2000" b="1" dirty="0">
                <a:solidFill>
                  <a:schemeClr val="accent3"/>
                </a:solidFill>
                <a:latin typeface="Consolas" pitchFamily="49" charset="0"/>
                <a:cs typeface="Consolas" pitchFamily="49" charset="0"/>
              </a:rPr>
              <a:t>+</a:t>
            </a:r>
            <a:r>
              <a:rPr lang="en-US" sz="2000" b="1" dirty="0">
                <a:latin typeface="Consolas" pitchFamily="49" charset="0"/>
                <a:cs typeface="Consolas" pitchFamily="49" charset="0"/>
              </a:rPr>
              <a:t> </a:t>
            </a:r>
          </a:p>
          <a:p>
            <a:r>
              <a:rPr lang="en-US" sz="2000" b="1" dirty="0">
                <a:latin typeface="Consolas" pitchFamily="49" charset="0"/>
                <a:cs typeface="Consolas" pitchFamily="49" charset="0"/>
              </a:rPr>
              <a:t>              (first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(sum </a:t>
            </a:r>
          </a:p>
          <a:p>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p:txBody>
      </p:sp>
      <p:sp>
        <p:nvSpPr>
          <p:cNvPr id="5" name="Rectangle 4"/>
          <p:cNvSpPr/>
          <p:nvPr/>
        </p:nvSpPr>
        <p:spPr>
          <a:xfrm>
            <a:off x="4572000" y="1600200"/>
            <a:ext cx="4572000" cy="2554545"/>
          </a:xfrm>
          <a:prstGeom prst="rect">
            <a:avLst/>
          </a:prstGeom>
        </p:spPr>
        <p:txBody>
          <a:bodyPr>
            <a:spAutoFit/>
          </a:bodyPr>
          <a:lstStyle/>
          <a:p>
            <a:r>
              <a:rPr lang="en-US" sz="2000" b="1" dirty="0">
                <a:latin typeface="Consolas" pitchFamily="49" charset="0"/>
                <a:cs typeface="Consolas" pitchFamily="49" charset="0"/>
              </a:rPr>
              <a:t> ;; </a:t>
            </a:r>
            <a:r>
              <a:rPr lang="en-US" sz="2000" b="1" dirty="0" err="1">
                <a:latin typeface="Consolas" pitchFamily="49" charset="0"/>
                <a:cs typeface="Consolas" pitchFamily="49" charset="0"/>
              </a:rPr>
              <a:t>NumberList</a:t>
            </a:r>
            <a:r>
              <a:rPr lang="en-US" sz="2000" b="1" dirty="0">
                <a:latin typeface="Consolas" pitchFamily="49" charset="0"/>
                <a:cs typeface="Consolas" pitchFamily="49" charset="0"/>
              </a:rPr>
              <a:t> -&gt; Number</a:t>
            </a:r>
          </a:p>
          <a:p>
            <a:r>
              <a:rPr lang="en-US" sz="2000" b="1" dirty="0">
                <a:latin typeface="Consolas" pitchFamily="49" charset="0"/>
                <a:cs typeface="Consolas" pitchFamily="49" charset="0"/>
              </a:rPr>
              <a:t>  (define (product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 </a:t>
            </a:r>
          </a:p>
          <a:p>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r>
              <a:rPr lang="en-US" sz="2000" b="1" dirty="0">
                <a:latin typeface="Consolas" pitchFamily="49" charset="0"/>
                <a:cs typeface="Consolas" pitchFamily="49" charset="0"/>
              </a:rPr>
              <a:t>      [(empty?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1</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[else (</a:t>
            </a:r>
            <a:r>
              <a:rPr lang="en-US" sz="2000" b="1" dirty="0">
                <a:solidFill>
                  <a:schemeClr val="accent3"/>
                </a:solidFill>
                <a:latin typeface="Consolas" pitchFamily="49" charset="0"/>
                <a:cs typeface="Consolas" pitchFamily="49" charset="0"/>
              </a:rPr>
              <a:t>*</a:t>
            </a:r>
          </a:p>
          <a:p>
            <a:r>
              <a:rPr lang="en-US" sz="2000" b="1" dirty="0">
                <a:latin typeface="Consolas" pitchFamily="49" charset="0"/>
                <a:cs typeface="Consolas" pitchFamily="49" charset="0"/>
              </a:rPr>
              <a:t>              (first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a:p>
            <a:r>
              <a:rPr lang="en-US" sz="2000" b="1" dirty="0">
                <a:latin typeface="Consolas" pitchFamily="49" charset="0"/>
                <a:cs typeface="Consolas" pitchFamily="49" charset="0"/>
              </a:rPr>
              <a:t>              (product</a:t>
            </a:r>
          </a:p>
          <a:p>
            <a:r>
              <a:rPr lang="en-US" sz="2000" b="1" dirty="0">
                <a:latin typeface="Consolas" pitchFamily="49" charset="0"/>
                <a:cs typeface="Consolas" pitchFamily="49" charset="0"/>
              </a:rPr>
              <a:t>               (rest </a:t>
            </a:r>
            <a:r>
              <a:rPr lang="en-US" sz="2000" b="1" dirty="0" err="1">
                <a:latin typeface="Consolas" pitchFamily="49" charset="0"/>
                <a:cs typeface="Consolas" pitchFamily="49" charset="0"/>
              </a:rPr>
              <a:t>lon</a:t>
            </a:r>
            <a:r>
              <a:rPr lang="en-US" sz="2000" b="1" dirty="0">
                <a:latin typeface="Consolas" pitchFamily="49" charset="0"/>
                <a:cs typeface="Consolas" pitchFamily="49" charset="0"/>
              </a:rPr>
              <a:t>)))]))</a:t>
            </a:r>
          </a:p>
        </p:txBody>
      </p:sp>
      <p:sp>
        <p:nvSpPr>
          <p:cNvPr id="6" name="Left-Right Arrow 5"/>
          <p:cNvSpPr/>
          <p:nvPr/>
        </p:nvSpPr>
        <p:spPr>
          <a:xfrm>
            <a:off x="3200400" y="2743200"/>
            <a:ext cx="2209800" cy="152400"/>
          </a:xfrm>
          <a:prstGeom prst="leftRightArrow">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Left-Right Arrow 7"/>
          <p:cNvSpPr/>
          <p:nvPr/>
        </p:nvSpPr>
        <p:spPr>
          <a:xfrm>
            <a:off x="3200400" y="2971800"/>
            <a:ext cx="2209800" cy="152400"/>
          </a:xfrm>
          <a:prstGeom prst="leftRightArrow">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457200" y="4572000"/>
            <a:ext cx="8458200" cy="1938992"/>
          </a:xfrm>
          <a:prstGeom prst="rect">
            <a:avLst/>
          </a:prstGeom>
          <a:solidFill>
            <a:schemeClr val="accent1">
              <a:lumMod val="20000"/>
              <a:lumOff val="80000"/>
            </a:schemeClr>
          </a:solidFill>
          <a:ln w="12700">
            <a:noFill/>
          </a:ln>
        </p:spPr>
        <p:txBody>
          <a:bodyPr wrap="square" rtlCol="0">
            <a:spAutoFit/>
          </a:bodyPr>
          <a:lstStyle/>
          <a:p>
            <a:r>
              <a:rPr lang="en-US" sz="2400" dirty="0"/>
              <a:t>Both these functions take a list of numbers and return a number.  </a:t>
            </a:r>
            <a:r>
              <a:rPr lang="en-US" sz="2400" b="1" dirty="0"/>
              <a:t>sum</a:t>
            </a:r>
            <a:r>
              <a:rPr lang="en-US" sz="2400" dirty="0"/>
              <a:t> returns the sum of the elements of the given list.  </a:t>
            </a:r>
            <a:r>
              <a:rPr lang="en-US" sz="2400" b="1" dirty="0"/>
              <a:t>product</a:t>
            </a:r>
            <a:r>
              <a:rPr lang="en-US" sz="2400" dirty="0"/>
              <a:t> returns the product of the elements of the given list.</a:t>
            </a:r>
          </a:p>
          <a:p>
            <a:r>
              <a:rPr lang="en-US" sz="2400" dirty="0"/>
              <a:t>These functions are just alike, except for the differences marked in red and green.</a:t>
            </a:r>
          </a:p>
        </p:txBody>
      </p:sp>
    </p:spTree>
    <p:extLst>
      <p:ext uri="{BB962C8B-B14F-4D97-AF65-F5344CB8AC3E}">
        <p14:creationId xmlns:p14="http://schemas.microsoft.com/office/powerpoint/2010/main" val="2622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generalize these</a:t>
            </a:r>
          </a:p>
        </p:txBody>
      </p:sp>
      <p:sp>
        <p:nvSpPr>
          <p:cNvPr id="3" name="Content Placeholder 2"/>
          <p:cNvSpPr>
            <a:spLocks noGrp="1"/>
          </p:cNvSpPr>
          <p:nvPr>
            <p:ph idx="1"/>
          </p:nvPr>
        </p:nvSpPr>
        <p:spPr/>
        <p:txBody>
          <a:bodyPr>
            <a:normAutofit fontScale="77500" lnSpcReduction="20000"/>
          </a:bodyPr>
          <a:lstStyle/>
          <a:p>
            <a:r>
              <a:rPr lang="en-US" b="1" dirty="0"/>
              <a:t>sum</a:t>
            </a:r>
            <a:r>
              <a:rPr lang="en-US" dirty="0"/>
              <a:t> and </a:t>
            </a:r>
            <a:r>
              <a:rPr lang="en-US" b="1" dirty="0"/>
              <a:t>product</a:t>
            </a:r>
            <a:r>
              <a:rPr lang="en-US" dirty="0"/>
              <a:t> can be generalized to a function we call </a:t>
            </a:r>
            <a:r>
              <a:rPr lang="en-US" b="1" dirty="0"/>
              <a:t>foldr</a:t>
            </a:r>
            <a:r>
              <a:rPr lang="en-US" dirty="0"/>
              <a:t>, with two new arguments: one called </a:t>
            </a:r>
            <a:r>
              <a:rPr lang="en-US" b="1" dirty="0" err="1"/>
              <a:t>fcn</a:t>
            </a:r>
            <a:r>
              <a:rPr lang="en-US" dirty="0"/>
              <a:t>, for the function in the green position, and one called </a:t>
            </a:r>
            <a:r>
              <a:rPr lang="en-US" b="1" dirty="0" err="1"/>
              <a:t>val</a:t>
            </a:r>
            <a:r>
              <a:rPr lang="en-US" dirty="0"/>
              <a:t>, for the value in the red position.  The strategy for </a:t>
            </a:r>
            <a:r>
              <a:rPr lang="en-US" b="1" dirty="0"/>
              <a:t>foldr</a:t>
            </a:r>
            <a:r>
              <a:rPr lang="en-US" dirty="0"/>
              <a:t> is using the template for XList on its list argument.</a:t>
            </a:r>
          </a:p>
          <a:p>
            <a:r>
              <a:rPr lang="en-US" dirty="0"/>
              <a:t>Our original </a:t>
            </a:r>
            <a:r>
              <a:rPr lang="en-US" b="1" dirty="0"/>
              <a:t>sum</a:t>
            </a:r>
            <a:r>
              <a:rPr lang="en-US" dirty="0"/>
              <a:t> and </a:t>
            </a:r>
            <a:r>
              <a:rPr lang="en-US" b="1" dirty="0"/>
              <a:t>product</a:t>
            </a:r>
            <a:r>
              <a:rPr lang="en-US" dirty="0"/>
              <a:t> functions can be recreated by supplying </a:t>
            </a:r>
            <a:r>
              <a:rPr lang="en-US" b="1" dirty="0"/>
              <a:t>+</a:t>
            </a:r>
            <a:r>
              <a:rPr lang="en-US" dirty="0"/>
              <a:t> and </a:t>
            </a:r>
            <a:r>
              <a:rPr lang="en-US" b="1" dirty="0"/>
              <a:t>0</a:t>
            </a:r>
            <a:r>
              <a:rPr lang="en-US" dirty="0"/>
              <a:t>, or </a:t>
            </a:r>
            <a:r>
              <a:rPr lang="en-US" b="1" dirty="0"/>
              <a:t>*</a:t>
            </a:r>
            <a:r>
              <a:rPr lang="en-US" dirty="0"/>
              <a:t> and </a:t>
            </a:r>
            <a:r>
              <a:rPr lang="en-US" b="1" dirty="0"/>
              <a:t>1</a:t>
            </a:r>
            <a:r>
              <a:rPr lang="en-US" dirty="0"/>
              <a:t>, as the two arguments.  The strategy for these new versions of </a:t>
            </a:r>
            <a:r>
              <a:rPr lang="en-US" b="1" dirty="0"/>
              <a:t>sum</a:t>
            </a:r>
            <a:r>
              <a:rPr lang="en-US" dirty="0"/>
              <a:t> and </a:t>
            </a:r>
            <a:r>
              <a:rPr lang="en-US" b="1" dirty="0"/>
              <a:t>product</a:t>
            </a:r>
            <a:r>
              <a:rPr lang="en-US" dirty="0"/>
              <a:t> is "Use HOF </a:t>
            </a:r>
            <a:r>
              <a:rPr lang="en-US" dirty="0" err="1"/>
              <a:t>foldr</a:t>
            </a:r>
            <a:r>
              <a:rPr lang="en-US" dirty="0"/>
              <a:t> on ...".</a:t>
            </a:r>
          </a:p>
          <a:p>
            <a:r>
              <a:rPr lang="en-US" dirty="0"/>
              <a:t>The name </a:t>
            </a:r>
            <a:r>
              <a:rPr lang="en-US" b="1" dirty="0"/>
              <a:t>foldr</a:t>
            </a:r>
            <a:r>
              <a:rPr lang="en-US" dirty="0"/>
              <a:t> is a standard name for this function, so that is the name we will use.  </a:t>
            </a:r>
            <a:r>
              <a:rPr lang="en-US" b="1" dirty="0"/>
              <a:t>foldr</a:t>
            </a:r>
            <a:r>
              <a:rPr lang="en-US" dirty="0"/>
              <a:t> is already defined in ISL, so you don't need to write out the definition.</a:t>
            </a:r>
          </a:p>
          <a:p>
            <a:r>
              <a:rPr lang="en-US" dirty="0"/>
              <a:t>Let's look at the code:</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6</a:t>
            </a:fld>
            <a:endParaRPr lang="en-US"/>
          </a:p>
        </p:txBody>
      </p:sp>
    </p:spTree>
    <p:extLst>
      <p:ext uri="{BB962C8B-B14F-4D97-AF65-F5344CB8AC3E}">
        <p14:creationId xmlns:p14="http://schemas.microsoft.com/office/powerpoint/2010/main" val="282227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two new arguments for the two differences.  </a:t>
            </a:r>
          </a:p>
        </p:txBody>
      </p:sp>
      <p:sp>
        <p:nvSpPr>
          <p:cNvPr id="3" name="Slide Number Placeholder 2"/>
          <p:cNvSpPr>
            <a:spLocks noGrp="1"/>
          </p:cNvSpPr>
          <p:nvPr>
            <p:ph type="sldNum" sz="quarter" idx="12"/>
          </p:nvPr>
        </p:nvSpPr>
        <p:spPr/>
        <p:txBody>
          <a:bodyPr/>
          <a:lstStyle/>
          <a:p>
            <a:fld id="{9F4492BD-6A9C-48FC-AC76-0B4FE11194A1}" type="slidenum">
              <a:rPr lang="en-US" smtClean="0"/>
              <a:pPr/>
              <a:t>7</a:t>
            </a:fld>
            <a:endParaRPr lang="en-US" dirty="0"/>
          </a:p>
        </p:txBody>
      </p:sp>
      <p:sp>
        <p:nvSpPr>
          <p:cNvPr id="4" name="Rectangle 3"/>
          <p:cNvSpPr/>
          <p:nvPr/>
        </p:nvSpPr>
        <p:spPr>
          <a:xfrm>
            <a:off x="304800" y="2136339"/>
            <a:ext cx="8610600" cy="3785652"/>
          </a:xfrm>
          <a:prstGeom prst="rect">
            <a:avLst/>
          </a:prstGeom>
        </p:spPr>
        <p:txBody>
          <a:bodyPr wrap="square">
            <a:spAutoFit/>
          </a:bodyPr>
          <a:lstStyle/>
          <a:p>
            <a:r>
              <a:rPr lang="en-US" sz="2400" b="1" dirty="0">
                <a:latin typeface="Courier New" pitchFamily="49" charset="0"/>
                <a:cs typeface="Courier New" pitchFamily="49" charset="0"/>
              </a:rPr>
              <a:t> </a:t>
            </a:r>
            <a:r>
              <a:rPr lang="en-US" sz="2400" b="1" dirty="0">
                <a:latin typeface="Consolas" pitchFamily="49" charset="0"/>
                <a:cs typeface="Consolas" pitchFamily="49" charset="0"/>
              </a:rPr>
              <a:t>(define (foldr </a:t>
            </a:r>
            <a:r>
              <a:rPr lang="en-US" sz="2400" b="1" dirty="0" err="1">
                <a:solidFill>
                  <a:schemeClr val="accent3"/>
                </a:solidFill>
                <a:latin typeface="Consolas" pitchFamily="49" charset="0"/>
                <a:cs typeface="Consolas" pitchFamily="49" charset="0"/>
              </a:rPr>
              <a:t>fcn</a:t>
            </a:r>
            <a:r>
              <a:rPr lang="en-US" sz="2400" b="1" dirty="0">
                <a:solidFill>
                  <a:schemeClr val="accent3"/>
                </a:solidFill>
                <a:latin typeface="Consolas" pitchFamily="49" charset="0"/>
                <a:cs typeface="Consolas" pitchFamily="49" charset="0"/>
              </a:rPr>
              <a:t> </a:t>
            </a:r>
            <a:r>
              <a:rPr lang="en-US" sz="2400" b="1" dirty="0" err="1">
                <a:solidFill>
                  <a:srgbClr val="FF0000"/>
                </a:solidFill>
                <a:latin typeface="Consolas" pitchFamily="49" charset="0"/>
                <a:cs typeface="Consolas" pitchFamily="49" charset="0"/>
              </a:rPr>
              <a:t>val</a:t>
            </a:r>
            <a:r>
              <a:rPr lang="en-US" sz="2400" b="1" dirty="0">
                <a:solidFill>
                  <a:srgbClr val="FF0000"/>
                </a:solidFill>
                <a:latin typeface="Consolas" pitchFamily="49" charset="0"/>
                <a:cs typeface="Consolas" pitchFamily="49" charset="0"/>
              </a:rPr>
              <a: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 </a:t>
            </a:r>
            <a:r>
              <a:rPr lang="en-US" sz="2400" b="1" dirty="0" err="1">
                <a:solidFill>
                  <a:srgbClr val="FF0000"/>
                </a:solidFill>
                <a:latin typeface="Consolas" pitchFamily="49" charset="0"/>
                <a:cs typeface="Consolas" pitchFamily="49" charset="0"/>
              </a:rPr>
              <a:t>val</a:t>
            </a:r>
            <a:r>
              <a:rPr lang="en-US" sz="2400" b="1" dirty="0">
                <a:latin typeface="Consolas" pitchFamily="49" charset="0"/>
                <a:cs typeface="Consolas" pitchFamily="49" charset="0"/>
              </a:rPr>
              <a:t>]</a:t>
            </a:r>
          </a:p>
          <a:p>
            <a:r>
              <a:rPr lang="en-US" sz="2400" b="1" dirty="0">
                <a:latin typeface="Consolas" pitchFamily="49" charset="0"/>
                <a:cs typeface="Consolas" pitchFamily="49" charset="0"/>
              </a:rPr>
              <a:t>      [else (</a:t>
            </a:r>
            <a:r>
              <a:rPr lang="en-US" sz="2400" b="1" dirty="0" err="1">
                <a:solidFill>
                  <a:schemeClr val="accent3"/>
                </a:solidFill>
                <a:latin typeface="Consolas" pitchFamily="49" charset="0"/>
                <a:cs typeface="Consolas" pitchFamily="49" charset="0"/>
              </a:rPr>
              <a:t>fcn</a:t>
            </a:r>
            <a:r>
              <a:rPr lang="en-US" sz="2400" b="1" dirty="0">
                <a:solidFill>
                  <a:schemeClr val="accent3"/>
                </a:solidFill>
                <a:latin typeface="Consolas" pitchFamily="49" charset="0"/>
                <a:cs typeface="Consolas" pitchFamily="49" charset="0"/>
              </a:rPr>
              <a:t> </a:t>
            </a:r>
          </a:p>
          <a:p>
            <a:r>
              <a:rPr lang="en-US" sz="2400" b="1" dirty="0">
                <a:latin typeface="Consolas" pitchFamily="49" charset="0"/>
                <a:cs typeface="Consolas" pitchFamily="49" charset="0"/>
              </a:rPr>
              <a:t>              (first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r>
              <a:rPr lang="en-US" sz="2400" b="1" dirty="0">
                <a:latin typeface="Consolas" pitchFamily="49" charset="0"/>
                <a:cs typeface="Consolas" pitchFamily="49" charset="0"/>
              </a:rPr>
              <a:t>              (foldr </a:t>
            </a:r>
            <a:r>
              <a:rPr lang="en-US" sz="2400" b="1" dirty="0" err="1">
                <a:latin typeface="Consolas" pitchFamily="49" charset="0"/>
                <a:cs typeface="Consolas" pitchFamily="49" charset="0"/>
              </a:rPr>
              <a:t>fcn</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val</a:t>
            </a: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endParaRPr lang="en-US" sz="2400" b="1" dirty="0">
              <a:latin typeface="Consolas" pitchFamily="49" charset="0"/>
              <a:cs typeface="Consolas" pitchFamily="49" charset="0"/>
            </a:endParaRPr>
          </a:p>
          <a:p>
            <a:r>
              <a:rPr lang="en-US" sz="2400" b="1" dirty="0">
                <a:latin typeface="Consolas" pitchFamily="49" charset="0"/>
                <a:cs typeface="Consolas" pitchFamily="49" charset="0"/>
              </a:rPr>
              <a:t> ;; strategy: Use HOF </a:t>
            </a:r>
            <a:r>
              <a:rPr lang="en-US" sz="2400" b="1" dirty="0" err="1">
                <a:latin typeface="Consolas" pitchFamily="49" charset="0"/>
                <a:cs typeface="Consolas" pitchFamily="49" charset="0"/>
              </a:rPr>
              <a:t>foldr</a:t>
            </a:r>
            <a:r>
              <a:rPr lang="en-US" sz="2400" b="1" dirty="0">
                <a:latin typeface="Consolas" pitchFamily="49" charset="0"/>
                <a:cs typeface="Consolas" pitchFamily="49" charset="0"/>
              </a:rPr>
              <a:t> on </a:t>
            </a:r>
            <a:r>
              <a:rPr lang="en-US" sz="2400" b="1" dirty="0" err="1">
                <a:latin typeface="Consolas" pitchFamily="49" charset="0"/>
                <a:cs typeface="Consolas" pitchFamily="49" charset="0"/>
              </a:rPr>
              <a:t>lon</a:t>
            </a:r>
            <a:endParaRPr lang="en-US" sz="2400" b="1" dirty="0">
              <a:latin typeface="Consolas" pitchFamily="49" charset="0"/>
              <a:cs typeface="Consolas" pitchFamily="49" charset="0"/>
            </a:endParaRPr>
          </a:p>
          <a:p>
            <a:r>
              <a:rPr lang="en-US" sz="2400" b="1" dirty="0">
                <a:latin typeface="Consolas" pitchFamily="49" charset="0"/>
                <a:cs typeface="Consolas" pitchFamily="49" charset="0"/>
              </a:rPr>
              <a:t> (define (sum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 (foldr </a:t>
            </a:r>
            <a:r>
              <a:rPr lang="en-US" sz="2400" b="1" dirty="0">
                <a:solidFill>
                  <a:schemeClr val="accent3"/>
                </a:solidFill>
                <a:latin typeface="Consolas" pitchFamily="49" charset="0"/>
                <a:cs typeface="Consolas" pitchFamily="49" charset="0"/>
              </a:rPr>
              <a:t>+</a:t>
            </a: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0</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a:p>
            <a:r>
              <a:rPr lang="en-US" sz="2400" b="1" dirty="0">
                <a:latin typeface="Consolas" pitchFamily="49" charset="0"/>
                <a:cs typeface="Consolas" pitchFamily="49" charset="0"/>
              </a:rPr>
              <a:t> (define (product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 (foldr </a:t>
            </a:r>
            <a:r>
              <a:rPr lang="en-US" sz="2400" b="1" dirty="0">
                <a:solidFill>
                  <a:schemeClr val="accent3"/>
                </a:solidFill>
                <a:latin typeface="Consolas" pitchFamily="49" charset="0"/>
                <a:cs typeface="Consolas" pitchFamily="49" charset="0"/>
              </a:rPr>
              <a:t>* </a:t>
            </a:r>
            <a:r>
              <a:rPr lang="en-US" sz="2400" b="1" dirty="0">
                <a:solidFill>
                  <a:srgbClr val="FF0000"/>
                </a:solidFill>
                <a:latin typeface="Consolas" pitchFamily="49" charset="0"/>
                <a:cs typeface="Consolas" pitchFamily="49" charset="0"/>
              </a:rPr>
              <a:t>1 </a:t>
            </a:r>
            <a:r>
              <a:rPr lang="en-US" sz="2400" b="1" dirty="0" err="1">
                <a:latin typeface="Consolas" pitchFamily="49" charset="0"/>
                <a:cs typeface="Consolas" pitchFamily="49" charset="0"/>
              </a:rPr>
              <a:t>lon</a:t>
            </a:r>
            <a:r>
              <a:rPr lang="en-US" sz="2400" b="1" dirty="0">
                <a:latin typeface="Consolas" pitchFamily="49" charset="0"/>
                <a:cs typeface="Consolas" pitchFamily="49" charset="0"/>
              </a:rPr>
              <a:t>))</a:t>
            </a:r>
          </a:p>
        </p:txBody>
      </p:sp>
      <p:sp>
        <p:nvSpPr>
          <p:cNvPr id="5" name="TextBox 4"/>
          <p:cNvSpPr txBox="1"/>
          <p:nvPr/>
        </p:nvSpPr>
        <p:spPr>
          <a:xfrm>
            <a:off x="457200" y="1524000"/>
            <a:ext cx="8254054" cy="584775"/>
          </a:xfrm>
          <a:prstGeom prst="rect">
            <a:avLst/>
          </a:prstGeom>
          <a:noFill/>
        </p:spPr>
        <p:txBody>
          <a:bodyPr wrap="none" rtlCol="0">
            <a:spAutoFit/>
          </a:bodyPr>
          <a:lstStyle/>
          <a:p>
            <a:r>
              <a:rPr lang="en-US" sz="3200" dirty="0"/>
              <a:t>We call this "foldr" (we'll explain the name later)</a:t>
            </a:r>
          </a:p>
        </p:txBody>
      </p:sp>
      <p:sp>
        <p:nvSpPr>
          <p:cNvPr id="7" name="TextBox 6"/>
          <p:cNvSpPr txBox="1"/>
          <p:nvPr/>
        </p:nvSpPr>
        <p:spPr>
          <a:xfrm>
            <a:off x="6248400" y="2362200"/>
            <a:ext cx="2723755" cy="923330"/>
          </a:xfrm>
          <a:prstGeom prst="rect">
            <a:avLst/>
          </a:prstGeom>
          <a:solidFill>
            <a:schemeClr val="accent5">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This is predefined in ISL, so you don't need to write out this definition</a:t>
            </a:r>
          </a:p>
        </p:txBody>
      </p:sp>
    </p:spTree>
    <p:extLst>
      <p:ext uri="{BB962C8B-B14F-4D97-AF65-F5344CB8AC3E}">
        <p14:creationId xmlns:p14="http://schemas.microsoft.com/office/powerpoint/2010/main" val="2115243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purpose statement?</a:t>
            </a:r>
          </a:p>
        </p:txBody>
      </p:sp>
      <p:sp>
        <p:nvSpPr>
          <p:cNvPr id="4" name="Content Placeholder 3"/>
          <p:cNvSpPr>
            <a:spLocks noGrp="1"/>
          </p:cNvSpPr>
          <p:nvPr>
            <p:ph idx="1"/>
          </p:nvPr>
        </p:nvSpPr>
        <p:spPr/>
        <p:txBody>
          <a:bodyPr>
            <a:normAutofit/>
          </a:bodyPr>
          <a:lstStyle/>
          <a:p>
            <a:pPr>
              <a:spcBef>
                <a:spcPts val="0"/>
              </a:spcBef>
            </a:pPr>
            <a:r>
              <a:rPr lang="en-US" sz="2400" dirty="0"/>
              <a:t>;; foldr : (X Y -&gt; Y) Y XList -&gt; Y</a:t>
            </a:r>
          </a:p>
          <a:p>
            <a:pPr>
              <a:spcBef>
                <a:spcPts val="0"/>
              </a:spcBef>
            </a:pPr>
            <a:r>
              <a:rPr lang="en-US" sz="2400" dirty="0"/>
              <a:t>;; RETURNS: the result of applying f on the</a:t>
            </a:r>
          </a:p>
          <a:p>
            <a:pPr>
              <a:spcBef>
                <a:spcPts val="0"/>
              </a:spcBef>
            </a:pPr>
            <a:r>
              <a:rPr lang="en-US" sz="2400" dirty="0"/>
              <a:t>;; elements of the given list</a:t>
            </a:r>
          </a:p>
          <a:p>
            <a:pPr>
              <a:spcBef>
                <a:spcPts val="0"/>
              </a:spcBef>
            </a:pPr>
            <a:r>
              <a:rPr lang="en-US" sz="2400" dirty="0"/>
              <a:t>;; from right to left, starting with base. </a:t>
            </a:r>
          </a:p>
          <a:p>
            <a:pPr>
              <a:spcBef>
                <a:spcPts val="0"/>
              </a:spcBef>
            </a:pPr>
            <a:r>
              <a:rPr lang="en-US" sz="2400" dirty="0"/>
              <a:t>;; (foldr f base (list x_1 ... </a:t>
            </a:r>
            <a:r>
              <a:rPr lang="en-US" sz="2400" dirty="0" err="1"/>
              <a:t>x_n</a:t>
            </a:r>
            <a:r>
              <a:rPr lang="en-US" sz="2400" dirty="0"/>
              <a:t>)) </a:t>
            </a:r>
          </a:p>
          <a:p>
            <a:pPr>
              <a:spcBef>
                <a:spcPts val="0"/>
              </a:spcBef>
            </a:pPr>
            <a:r>
              <a:rPr lang="en-US" sz="2400" dirty="0"/>
              <a:t>;;   = (f x_1 ... (f </a:t>
            </a:r>
            <a:r>
              <a:rPr lang="en-US" sz="2400" dirty="0" err="1"/>
              <a:t>x_n</a:t>
            </a:r>
            <a:r>
              <a:rPr lang="en-US" sz="2400" dirty="0"/>
              <a:t> base)) </a:t>
            </a:r>
          </a:p>
          <a:p>
            <a:endParaRPr lang="en-US" sz="2400" dirty="0"/>
          </a:p>
        </p:txBody>
      </p:sp>
      <p:sp>
        <p:nvSpPr>
          <p:cNvPr id="3" name="Slide Number Placeholder 2"/>
          <p:cNvSpPr>
            <a:spLocks noGrp="1"/>
          </p:cNvSpPr>
          <p:nvPr>
            <p:ph type="sldNum" sz="quarter" idx="12"/>
          </p:nvPr>
        </p:nvSpPr>
        <p:spPr/>
        <p:txBody>
          <a:bodyPr/>
          <a:lstStyle/>
          <a:p>
            <a:fld id="{2AF3B5EA-18B6-4040-9F78-6052AF49C681}" type="slidenum">
              <a:rPr lang="en-US" smtClean="0"/>
              <a:t>8</a:t>
            </a:fld>
            <a:endParaRPr lang="en-US"/>
          </a:p>
        </p:txBody>
      </p:sp>
    </p:spTree>
    <p:extLst>
      <p:ext uri="{BB962C8B-B14F-4D97-AF65-F5344CB8AC3E}">
        <p14:creationId xmlns:p14="http://schemas.microsoft.com/office/powerpoint/2010/main" val="2188476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contract for foldr?</a:t>
            </a:r>
          </a:p>
        </p:txBody>
      </p:sp>
      <p:sp>
        <p:nvSpPr>
          <p:cNvPr id="5" name="Content Placeholder 4"/>
          <p:cNvSpPr>
            <a:spLocks noGrp="1"/>
          </p:cNvSpPr>
          <p:nvPr>
            <p:ph idx="1"/>
          </p:nvPr>
        </p:nvSpPr>
        <p:spPr/>
        <p:txBody>
          <a:bodyPr>
            <a:normAutofit fontScale="85000" lnSpcReduction="20000"/>
          </a:bodyPr>
          <a:lstStyle/>
          <a:p>
            <a:pPr marL="0" indent="0">
              <a:buNone/>
            </a:pPr>
            <a:r>
              <a:rPr lang="en-US" sz="3300" dirty="0"/>
              <a:t>Based on our two examples we might guess the following contract for foldr: Here is one guess for the contract for </a:t>
            </a:r>
            <a:r>
              <a:rPr lang="en-US" sz="3300" b="1" dirty="0"/>
              <a:t>foldr</a:t>
            </a:r>
            <a:r>
              <a:rPr lang="en-US" sz="3300" dirty="0"/>
              <a:t>, based on our two examples: </a:t>
            </a:r>
          </a:p>
          <a:p>
            <a:pPr>
              <a:buNone/>
            </a:pPr>
            <a:endParaRPr lang="en-US" b="1" dirty="0">
              <a:latin typeface="Consolas" pitchFamily="49" charset="0"/>
              <a:cs typeface="Consolas" pitchFamily="49" charset="0"/>
            </a:endParaRPr>
          </a:p>
          <a:p>
            <a:pPr>
              <a:buNone/>
            </a:pPr>
            <a:r>
              <a:rPr lang="en-US" sz="2800" b="1" dirty="0">
                <a:latin typeface="Consolas" pitchFamily="49" charset="0"/>
                <a:cs typeface="Consolas" pitchFamily="49" charset="0"/>
              </a:rPr>
              <a:t>foldr : </a:t>
            </a:r>
          </a:p>
          <a:p>
            <a:pPr>
              <a:buNone/>
            </a:pPr>
            <a:r>
              <a:rPr lang="en-US" sz="2800" b="1" dirty="0">
                <a:latin typeface="Consolas" pitchFamily="49" charset="0"/>
                <a:cs typeface="Consolas" pitchFamily="49" charset="0"/>
              </a:rPr>
              <a:t>  (Number </a:t>
            </a:r>
            <a:r>
              <a:rPr lang="en-US" sz="2800" b="1" dirty="0" err="1">
                <a:latin typeface="Consolas" pitchFamily="49" charset="0"/>
                <a:cs typeface="Consolas" pitchFamily="49" charset="0"/>
              </a:rPr>
              <a:t>Number</a:t>
            </a:r>
            <a:r>
              <a:rPr lang="en-US" sz="2800" b="1" dirty="0">
                <a:latin typeface="Consolas" pitchFamily="49" charset="0"/>
                <a:cs typeface="Consolas" pitchFamily="49" charset="0"/>
              </a:rPr>
              <a:t> -&gt; Number) Number </a:t>
            </a:r>
            <a:r>
              <a:rPr lang="en-US" sz="2800" b="1" dirty="0" err="1">
                <a:latin typeface="Consolas" pitchFamily="49" charset="0"/>
                <a:cs typeface="Consolas" pitchFamily="49" charset="0"/>
              </a:rPr>
              <a:t>NumberList</a:t>
            </a:r>
            <a:endParaRPr lang="en-US" sz="2800" b="1" dirty="0">
              <a:latin typeface="Consolas" pitchFamily="49" charset="0"/>
              <a:cs typeface="Consolas" pitchFamily="49" charset="0"/>
            </a:endParaRPr>
          </a:p>
          <a:p>
            <a:pPr>
              <a:buNone/>
            </a:pPr>
            <a:r>
              <a:rPr lang="en-US" sz="2800" b="1" dirty="0">
                <a:latin typeface="Consolas" pitchFamily="49" charset="0"/>
                <a:cs typeface="Consolas" pitchFamily="49" charset="0"/>
              </a:rPr>
              <a:t>    -&gt; Number</a:t>
            </a:r>
            <a:endParaRPr lang="en-US" sz="2800" dirty="0"/>
          </a:p>
          <a:p>
            <a:endParaRPr lang="en-US" b="1" dirty="0"/>
          </a:p>
          <a:p>
            <a:pPr marL="0" indent="0">
              <a:buNone/>
            </a:pPr>
            <a:r>
              <a:rPr lang="en-US" sz="3300" dirty="0"/>
              <a:t>This works, because </a:t>
            </a:r>
            <a:r>
              <a:rPr lang="en-US" sz="3300" b="1" dirty="0"/>
              <a:t>+</a:t>
            </a:r>
            <a:r>
              <a:rPr lang="en-US" sz="3300" dirty="0"/>
              <a:t> and </a:t>
            </a:r>
            <a:r>
              <a:rPr lang="en-US" sz="3300" b="1" dirty="0"/>
              <a:t>*</a:t>
            </a:r>
            <a:r>
              <a:rPr lang="en-US" sz="3300" dirty="0"/>
              <a:t> both have contract </a:t>
            </a:r>
            <a:r>
              <a:rPr lang="en-US" sz="3300" b="1" dirty="0">
                <a:latin typeface="Consolas" panose="020B0609020204030204" pitchFamily="49" charset="0"/>
                <a:cs typeface="Consolas" panose="020B0609020204030204" pitchFamily="49" charset="0"/>
              </a:rPr>
              <a:t>(Number </a:t>
            </a:r>
            <a:r>
              <a:rPr lang="en-US" sz="3300" b="1" dirty="0" err="1">
                <a:latin typeface="Consolas" panose="020B0609020204030204" pitchFamily="49" charset="0"/>
                <a:cs typeface="Consolas" panose="020B0609020204030204" pitchFamily="49" charset="0"/>
              </a:rPr>
              <a:t>Number</a:t>
            </a:r>
            <a:r>
              <a:rPr lang="en-US" sz="3300" b="1" dirty="0">
                <a:latin typeface="Consolas" panose="020B0609020204030204" pitchFamily="49" charset="0"/>
                <a:cs typeface="Consolas" panose="020B0609020204030204" pitchFamily="49" charset="0"/>
              </a:rPr>
              <a:t> -&gt; Number)</a:t>
            </a:r>
            <a:r>
              <a:rPr lang="en-US" sz="3300" dirty="0"/>
              <a:t>, and 0 and 1 are both numbers.</a:t>
            </a:r>
          </a:p>
          <a:p>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pPr/>
              <a:t>9</a:t>
            </a:fld>
            <a:endParaRPr lang="en-US"/>
          </a:p>
        </p:txBody>
      </p:sp>
    </p:spTree>
    <p:extLst>
      <p:ext uri="{BB962C8B-B14F-4D97-AF65-F5344CB8AC3E}">
        <p14:creationId xmlns:p14="http://schemas.microsoft.com/office/powerpoint/2010/main" val="8164337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32c4153e5d9a12be7a8cf4b227354fb9174d462"/>
  <p:tag name="ISPRING_RESOURCE_PATHS_HASH_PRESENTER" val="9755fa4c3b163db5981c4998a8ee43d5bf35c"/>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txDef>
      <a:spPr>
        <a:solidFill>
          <a:schemeClr val="accent1">
            <a:lumMod val="20000"/>
            <a:lumOff val="80000"/>
          </a:schemeClr>
        </a:solidFill>
        <a:ln w="12700">
          <a:noFill/>
        </a:ln>
      </a:spPr>
      <a:bodyPr wrap="square" rtlCol="0">
        <a:spAutoFit/>
      </a:bodyPr>
      <a:lstStyle>
        <a:defPPr>
          <a:defRPr sz="2400"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8886</TotalTime>
  <Words>2332</Words>
  <Application>Microsoft Office PowerPoint</Application>
  <PresentationFormat>On-screen Show (4:3)</PresentationFormat>
  <Paragraphs>398</Paragraphs>
  <Slides>33</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Arial</vt:lpstr>
      <vt:lpstr>Calibri</vt:lpstr>
      <vt:lpstr>Cambria Math</vt:lpstr>
      <vt:lpstr>CMMI10</vt:lpstr>
      <vt:lpstr>CMR10</vt:lpstr>
      <vt:lpstr>CMSY10ORIG</vt:lpstr>
      <vt:lpstr>Consolas</vt:lpstr>
      <vt:lpstr>Courier New</vt:lpstr>
      <vt:lpstr>Helvetica Neue</vt:lpstr>
      <vt:lpstr>Lucida Console</vt:lpstr>
      <vt:lpstr>Optima</vt:lpstr>
      <vt:lpstr>1_Office Theme</vt:lpstr>
      <vt:lpstr>foldr</vt:lpstr>
      <vt:lpstr>Introduction</vt:lpstr>
      <vt:lpstr>Learning Objectives</vt:lpstr>
      <vt:lpstr>What else could be different?</vt:lpstr>
      <vt:lpstr>Another example</vt:lpstr>
      <vt:lpstr>Let's generalize these</vt:lpstr>
      <vt:lpstr>Create two new arguments for the two differences.  </vt:lpstr>
      <vt:lpstr>What is the purpose statement?</vt:lpstr>
      <vt:lpstr>What is the contract for foldr?</vt:lpstr>
      <vt:lpstr>What is the contract for foldr?</vt:lpstr>
      <vt:lpstr>Let's watch foldr compute on this list</vt:lpstr>
      <vt:lpstr>What can we learn from this?</vt:lpstr>
      <vt:lpstr>What else can we learn?</vt:lpstr>
      <vt:lpstr>The contract for foldr (again!)</vt:lpstr>
      <vt:lpstr>Another picture of foldr</vt:lpstr>
      <vt:lpstr>What kind of data is on each arrow?</vt:lpstr>
      <vt:lpstr>PowerPoint Presentation</vt:lpstr>
      <vt:lpstr>Another example:</vt:lpstr>
      <vt:lpstr>What are the contracts?</vt:lpstr>
      <vt:lpstr>Local functions need contracts and purpose statements too</vt:lpstr>
      <vt:lpstr>The whole thing  (less examples and tests)</vt:lpstr>
      <vt:lpstr>HOFs can help you write code for trees, too</vt:lpstr>
      <vt:lpstr>Here is all-descendants, rewritten with foldr.</vt:lpstr>
      <vt:lpstr>mapreduce</vt:lpstr>
      <vt:lpstr>Mapreduce (cont’d)</vt:lpstr>
      <vt:lpstr>Tiny Example</vt:lpstr>
      <vt:lpstr>Many database tasks can be expressed in this form</vt:lpstr>
      <vt:lpstr>Why this wins</vt:lpstr>
      <vt:lpstr>From linear time to logarithmic</vt:lpstr>
      <vt:lpstr>You could do some of this in parallel</vt:lpstr>
      <vt:lpstr>Where does the data come from?</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202</cp:revision>
  <dcterms:created xsi:type="dcterms:W3CDTF">2010-06-24T16:22:15Z</dcterms:created>
  <dcterms:modified xsi:type="dcterms:W3CDTF">2017-09-16T15:07:36Z</dcterms:modified>
</cp:coreProperties>
</file>