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5"/>
  </p:notesMasterIdLst>
  <p:sldIdLst>
    <p:sldId id="257" r:id="rId2"/>
    <p:sldId id="258" r:id="rId3"/>
    <p:sldId id="259" r:id="rId4"/>
    <p:sldId id="362" r:id="rId5"/>
    <p:sldId id="365" r:id="rId6"/>
    <p:sldId id="367" r:id="rId7"/>
    <p:sldId id="364" r:id="rId8"/>
    <p:sldId id="368" r:id="rId9"/>
    <p:sldId id="370" r:id="rId10"/>
    <p:sldId id="363"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7" r:id="rId27"/>
    <p:sldId id="388" r:id="rId28"/>
    <p:sldId id="389" r:id="rId29"/>
    <p:sldId id="386" r:id="rId30"/>
    <p:sldId id="311" r:id="rId31"/>
    <p:sldId id="263" r:id="rId32"/>
    <p:sldId id="264" r:id="rId33"/>
    <p:sldId id="272" r:id="rId34"/>
    <p:sldId id="273" r:id="rId35"/>
    <p:sldId id="274" r:id="rId36"/>
    <p:sldId id="268" r:id="rId37"/>
    <p:sldId id="271" r:id="rId38"/>
    <p:sldId id="312" r:id="rId39"/>
    <p:sldId id="313" r:id="rId40"/>
    <p:sldId id="314" r:id="rId41"/>
    <p:sldId id="315" r:id="rId42"/>
    <p:sldId id="318" r:id="rId43"/>
    <p:sldId id="319" r:id="rId44"/>
    <p:sldId id="320" r:id="rId45"/>
    <p:sldId id="317" r:id="rId46"/>
    <p:sldId id="326" r:id="rId47"/>
    <p:sldId id="328" r:id="rId48"/>
    <p:sldId id="330" r:id="rId49"/>
    <p:sldId id="331" r:id="rId50"/>
    <p:sldId id="339" r:id="rId51"/>
    <p:sldId id="340" r:id="rId52"/>
    <p:sldId id="341" r:id="rId53"/>
    <p:sldId id="342" r:id="rId54"/>
    <p:sldId id="343" r:id="rId55"/>
    <p:sldId id="344" r:id="rId56"/>
    <p:sldId id="369"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Lst>
  <p:sldSz cx="9144000" cy="6858000" type="screen4x3"/>
  <p:notesSz cx="6858000" cy="91440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7A879D-3FE9-4588-80FC-A6293B47B9FE}">
          <p14:sldIdLst>
            <p14:sldId id="257"/>
            <p14:sldId id="258"/>
            <p14:sldId id="259"/>
            <p14:sldId id="362"/>
            <p14:sldId id="365"/>
            <p14:sldId id="367"/>
            <p14:sldId id="364"/>
            <p14:sldId id="368"/>
            <p14:sldId id="370"/>
            <p14:sldId id="363"/>
            <p14:sldId id="371"/>
            <p14:sldId id="372"/>
            <p14:sldId id="373"/>
            <p14:sldId id="374"/>
          </p14:sldIdLst>
        </p14:section>
        <p14:section name="Untitled Section" id="{242B5651-5E06-4F73-918B-9F844BCE06CE}">
          <p14:sldIdLst>
            <p14:sldId id="375"/>
            <p14:sldId id="376"/>
            <p14:sldId id="377"/>
            <p14:sldId id="378"/>
            <p14:sldId id="379"/>
            <p14:sldId id="380"/>
            <p14:sldId id="381"/>
            <p14:sldId id="382"/>
            <p14:sldId id="383"/>
            <p14:sldId id="384"/>
            <p14:sldId id="385"/>
            <p14:sldId id="387"/>
            <p14:sldId id="388"/>
            <p14:sldId id="389"/>
          </p14:sldIdLst>
        </p14:section>
        <p14:section name="Untitled Section" id="{F6D8DB7E-1023-44A1-8D69-E7D04D4D2ED4}">
          <p14:sldIdLst>
            <p14:sldId id="386"/>
            <p14:sldId id="311"/>
            <p14:sldId id="263"/>
            <p14:sldId id="264"/>
            <p14:sldId id="272"/>
            <p14:sldId id="273"/>
            <p14:sldId id="274"/>
            <p14:sldId id="268"/>
            <p14:sldId id="271"/>
            <p14:sldId id="312"/>
            <p14:sldId id="313"/>
            <p14:sldId id="314"/>
            <p14:sldId id="315"/>
            <p14:sldId id="318"/>
            <p14:sldId id="319"/>
            <p14:sldId id="320"/>
            <p14:sldId id="317"/>
            <p14:sldId id="326"/>
            <p14:sldId id="328"/>
          </p14:sldIdLst>
        </p14:section>
        <p14:section name="Untitled Section" id="{541002D8-6B93-478C-A7D2-94B4B9547C20}">
          <p14:sldIdLst>
            <p14:sldId id="330"/>
            <p14:sldId id="331"/>
            <p14:sldId id="339"/>
            <p14:sldId id="340"/>
            <p14:sldId id="341"/>
            <p14:sldId id="342"/>
            <p14:sldId id="343"/>
            <p14:sldId id="344"/>
            <p14:sldId id="369"/>
          </p14:sldIdLst>
        </p14:section>
        <p14:section name="Untitled Section" id="{AE1F41E7-1E7F-4FB8-98C9-7040BCD6F63E}">
          <p14:sldIdLst>
            <p14:sldId id="345"/>
            <p14:sldId id="346"/>
            <p14:sldId id="347"/>
            <p14:sldId id="348"/>
            <p14:sldId id="349"/>
            <p14:sldId id="350"/>
            <p14:sldId id="351"/>
            <p14:sldId id="352"/>
            <p14:sldId id="353"/>
            <p14:sldId id="354"/>
            <p14:sldId id="355"/>
            <p14:sldId id="356"/>
            <p14:sldId id="357"/>
            <p14:sldId id="358"/>
            <p14:sldId id="359"/>
            <p14:sldId id="360"/>
            <p14:sldId id="361"/>
          </p14:sldIdLst>
        </p14:section>
        <p14:section name="Untitled Section" id="{F3093ADF-E636-4324-B0A3-2EC68E4CBD7C}">
          <p14:sldIdLst/>
        </p14:section>
      </p14:sectionLst>
    </p:ext>
    <p:ext uri="{EFAFB233-063F-42B5-8137-9DF3F51BA10A}">
      <p15:sldGuideLst xmlns:p15="http://schemas.microsoft.com/office/powerpoint/2012/main">
        <p15:guide id="1" orient="horz" pos="10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675" y="33"/>
      </p:cViewPr>
      <p:guideLst>
        <p:guide orient="horz" pos="1008"/>
        <p:guide pos="2880"/>
      </p:guideLst>
    </p:cSldViewPr>
  </p:slideViewPr>
  <p:notesTextViewPr>
    <p:cViewPr>
      <p:scale>
        <a:sx n="1" d="1"/>
        <a:sy n="1" d="1"/>
      </p:scale>
      <p:origin x="0" y="0"/>
    </p:cViewPr>
  </p:notesTextViewPr>
  <p:sorterViewPr>
    <p:cViewPr varScale="1">
      <p:scale>
        <a:sx n="100" d="100"/>
        <a:sy n="100" d="100"/>
      </p:scale>
      <p:origin x="0" y="-317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22860" tIns="15240" rIns="22860" bIns="15240" numCol="1" spcCol="1270" anchor="ctr" anchorCtr="0"/>
        <a:lstStyle/>
        <a:p>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a:xfrm>
          <a:off x="2681882" y="1525860"/>
          <a:ext cx="976312" cy="610195"/>
        </a:xfrm>
        <a:prstGeom prst="roundRect">
          <a:avLst>
            <a:gd name="adj" fmla="val 10000"/>
          </a:avLst>
        </a:prstGeom>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a:xfrm>
          <a:off x="2681882" y="2288604"/>
          <a:ext cx="976312" cy="610195"/>
        </a:xfrm>
        <a:prstGeom prst="roundRect">
          <a:avLst>
            <a:gd name="adj" fmla="val 10000"/>
          </a:avLst>
        </a:prstGeom>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a:xfrm>
          <a:off x="2681882" y="3051348"/>
          <a:ext cx="976312" cy="610195"/>
        </a:xfrm>
        <a:prstGeom prst="roundRect">
          <a:avLst>
            <a:gd name="adj" fmla="val 10000"/>
          </a:avLst>
        </a:prstGeom>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a:ea typeface="+mn-ea"/>
              <a:cs typeface="+mn-cs"/>
            </a:rPr>
            <a:t>Computing</a:t>
          </a:r>
          <a:r>
            <a:rPr lang="en-US" sz="1000" kern="1200" dirty="0"/>
            <a:t>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533400">
            <a:lnSpc>
              <a:spcPct val="90000"/>
            </a:lnSpc>
            <a:spcBef>
              <a:spcPct val="0"/>
            </a:spcBef>
            <a:spcAft>
              <a:spcPct val="35000"/>
            </a:spcAft>
            <a:buNone/>
          </a:pPr>
          <a:r>
            <a:rPr lang="en-US" sz="12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E423A9-C257-460A-A8ED-9083CE03CE3B}" type="slidenum">
              <a:rPr lang="en-US" smtClean="0"/>
              <a:pPr/>
              <a:t>53</a:t>
            </a:fld>
            <a:endParaRPr lang="en-US"/>
          </a:p>
        </p:txBody>
      </p:sp>
    </p:spTree>
    <p:extLst>
      <p:ext uri="{BB962C8B-B14F-4D97-AF65-F5344CB8AC3E}">
        <p14:creationId xmlns:p14="http://schemas.microsoft.com/office/powerpoint/2010/main" val="271720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57</a:t>
            </a:fld>
            <a:endParaRPr lang="en-US"/>
          </a:p>
        </p:txBody>
      </p:sp>
    </p:spTree>
    <p:extLst>
      <p:ext uri="{BB962C8B-B14F-4D97-AF65-F5344CB8AC3E}">
        <p14:creationId xmlns:p14="http://schemas.microsoft.com/office/powerpoint/2010/main" val="18256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60</a:t>
            </a:fld>
            <a:endParaRPr lang="en-US"/>
          </a:p>
        </p:txBody>
      </p:sp>
    </p:spTree>
    <p:extLst>
      <p:ext uri="{BB962C8B-B14F-4D97-AF65-F5344CB8AC3E}">
        <p14:creationId xmlns:p14="http://schemas.microsoft.com/office/powerpoint/2010/main" val="227127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484B4-7F93-45CD-84A0-E7476B171D3B}" type="slidenum">
              <a:rPr lang="en-US" smtClean="0"/>
              <a:t>71</a:t>
            </a:fld>
            <a:endParaRPr lang="en-US"/>
          </a:p>
        </p:txBody>
      </p:sp>
    </p:spTree>
    <p:extLst>
      <p:ext uri="{BB962C8B-B14F-4D97-AF65-F5344CB8AC3E}">
        <p14:creationId xmlns:p14="http://schemas.microsoft.com/office/powerpoint/2010/main" val="2619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15</a:t>
            </a:fld>
            <a:endParaRPr lang="en-US"/>
          </a:p>
        </p:txBody>
      </p:sp>
    </p:spTree>
    <p:extLst>
      <p:ext uri="{BB962C8B-B14F-4D97-AF65-F5344CB8AC3E}">
        <p14:creationId xmlns:p14="http://schemas.microsoft.com/office/powerpoint/2010/main" val="207958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18</a:t>
            </a:fld>
            <a:endParaRPr lang="en-US"/>
          </a:p>
        </p:txBody>
      </p:sp>
    </p:spTree>
    <p:extLst>
      <p:ext uri="{BB962C8B-B14F-4D97-AF65-F5344CB8AC3E}">
        <p14:creationId xmlns:p14="http://schemas.microsoft.com/office/powerpoint/2010/main" val="14807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21</a:t>
            </a:fld>
            <a:endParaRPr lang="en-US"/>
          </a:p>
        </p:txBody>
      </p:sp>
    </p:spTree>
    <p:extLst>
      <p:ext uri="{BB962C8B-B14F-4D97-AF65-F5344CB8AC3E}">
        <p14:creationId xmlns:p14="http://schemas.microsoft.com/office/powerpoint/2010/main" val="268989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872C-8A4C-45D2-AF62-240BF2DAD4C3}" type="slidenum">
              <a:rPr lang="en-US" smtClean="0"/>
              <a:t>30</a:t>
            </a:fld>
            <a:endParaRPr lang="en-US"/>
          </a:p>
        </p:txBody>
      </p:sp>
    </p:spTree>
    <p:extLst>
      <p:ext uri="{BB962C8B-B14F-4D97-AF65-F5344CB8AC3E}">
        <p14:creationId xmlns:p14="http://schemas.microsoft.com/office/powerpoint/2010/main" val="335069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40</a:t>
            </a:fld>
            <a:endParaRPr lang="en-US"/>
          </a:p>
        </p:txBody>
      </p:sp>
    </p:spTree>
    <p:extLst>
      <p:ext uri="{BB962C8B-B14F-4D97-AF65-F5344CB8AC3E}">
        <p14:creationId xmlns:p14="http://schemas.microsoft.com/office/powerpoint/2010/main" val="6990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48</a:t>
            </a:fld>
            <a:endParaRPr lang="en-US"/>
          </a:p>
        </p:txBody>
      </p:sp>
    </p:spTree>
    <p:extLst>
      <p:ext uri="{BB962C8B-B14F-4D97-AF65-F5344CB8AC3E}">
        <p14:creationId xmlns:p14="http://schemas.microsoft.com/office/powerpoint/2010/main" val="219505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51</a:t>
            </a:fld>
            <a:endParaRPr lang="en-US"/>
          </a:p>
        </p:txBody>
      </p:sp>
    </p:spTree>
    <p:extLst>
      <p:ext uri="{BB962C8B-B14F-4D97-AF65-F5344CB8AC3E}">
        <p14:creationId xmlns:p14="http://schemas.microsoft.com/office/powerpoint/2010/main" val="39343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52</a:t>
            </a:fld>
            <a:endParaRPr lang="en-US"/>
          </a:p>
        </p:txBody>
      </p:sp>
    </p:spTree>
    <p:extLst>
      <p:ext uri="{BB962C8B-B14F-4D97-AF65-F5344CB8AC3E}">
        <p14:creationId xmlns:p14="http://schemas.microsoft.com/office/powerpoint/2010/main" val="401441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Designing with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normAutofit fontScale="92500"/>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  </a:t>
            </a:r>
          </a:p>
          <a:p>
            <a:r>
              <a:rPr lang="en-US" dirty="0"/>
              <a:t>The function does not need to check that the invariant is true– indeed, often that is impossible.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10</a:t>
            </a:fld>
            <a:endParaRPr lang="en-US"/>
          </a:p>
        </p:txBody>
      </p:sp>
    </p:spTree>
    <p:extLst>
      <p:ext uri="{BB962C8B-B14F-4D97-AF65-F5344CB8AC3E}">
        <p14:creationId xmlns:p14="http://schemas.microsoft.com/office/powerpoint/2010/main" val="30961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Tree>
    <p:extLst>
      <p:ext uri="{BB962C8B-B14F-4D97-AF65-F5344CB8AC3E}">
        <p14:creationId xmlns:p14="http://schemas.microsoft.com/office/powerpoint/2010/main" val="1830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ball-bounce-motion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
        <p:nvSpPr>
          <p:cNvPr id="5" name="Rectangle 4"/>
          <p:cNvSpPr/>
          <p:nvPr/>
        </p:nvSpPr>
        <p:spPr>
          <a:xfrm>
            <a:off x="685800" y="5543396"/>
            <a:ext cx="38100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268782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Invariants can help us keep track of our assumptions </a:t>
            </a:r>
          </a:p>
        </p:txBody>
      </p:sp>
      <p:sp>
        <p:nvSpPr>
          <p:cNvPr id="3" name="Content Placeholder 2"/>
          <p:cNvSpPr>
            <a:spLocks noGrp="1"/>
          </p:cNvSpPr>
          <p:nvPr>
            <p:ph idx="1"/>
          </p:nvPr>
        </p:nvSpPr>
        <p:spPr>
          <a:xfrm>
            <a:off x="2667000" y="1610565"/>
            <a:ext cx="8229600" cy="4525963"/>
          </a:xfrm>
        </p:spPr>
        <p:txBody>
          <a:bodyPr>
            <a:normAutofit/>
          </a:bodyPr>
          <a:lstStyle/>
          <a:p>
            <a:r>
              <a:rPr lang="en-US" sz="2400" dirty="0"/>
              <a:t>;; ball-after-tick : Ball -&gt; Ball</a:t>
            </a:r>
          </a:p>
          <a:p>
            <a:r>
              <a:rPr lang="en-US" sz="2400" dirty="0"/>
              <a:t>;; GIVEN: the state of a ball</a:t>
            </a:r>
          </a:p>
          <a:p>
            <a:r>
              <a:rPr lang="en-US" sz="2400" dirty="0"/>
              <a:t>;; RETURNS: the state of the ball</a:t>
            </a:r>
          </a:p>
          <a:p>
            <a:r>
              <a:rPr lang="en-US" sz="2400" dirty="0"/>
              <a:t>;; after the next tick</a:t>
            </a:r>
          </a:p>
          <a:p>
            <a:r>
              <a:rPr lang="en-US" sz="2400" dirty="0"/>
              <a:t>(define (ball-after-tick b)</a:t>
            </a:r>
          </a:p>
          <a:p>
            <a:r>
              <a:rPr lang="en-US" sz="2400" dirty="0"/>
              <a:t>  (if (ball-would-hit-wall? b)</a:t>
            </a:r>
          </a:p>
          <a:p>
            <a:r>
              <a:rPr lang="en-US" sz="2400" dirty="0"/>
              <a:t>      (ball-after-bounce b)</a:t>
            </a:r>
          </a:p>
          <a:p>
            <a:r>
              <a:rPr lang="en-US" sz="2400" dirty="0"/>
              <a:t>      (ball-normal-motion b)))</a:t>
            </a:r>
            <a:endParaRPr lang="en-US" sz="2400" dirty="0"/>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dirty="0"/>
          </a:p>
        </p:txBody>
      </p:sp>
      <p:sp>
        <p:nvSpPr>
          <p:cNvPr id="5" name="TextBox 4"/>
          <p:cNvSpPr txBox="1"/>
          <p:nvPr/>
        </p:nvSpPr>
        <p:spPr>
          <a:xfrm>
            <a:off x="457200" y="1616328"/>
            <a:ext cx="1924850" cy="2308324"/>
          </a:xfrm>
          <a:prstGeom prst="rect">
            <a:avLst/>
          </a:prstGeom>
          <a:solidFill>
            <a:schemeClr val="accent1">
              <a:lumMod val="20000"/>
              <a:lumOff val="80000"/>
            </a:schemeClr>
          </a:solidFill>
        </p:spPr>
        <p:txBody>
          <a:bodyPr wrap="square" rtlCol="0">
            <a:spAutoFit/>
          </a:bodyPr>
          <a:lstStyle/>
          <a:p>
            <a:r>
              <a:rPr lang="en-US" sz="2400" dirty="0"/>
              <a:t>Consider our ball again.  We might write something like this:</a:t>
            </a:r>
          </a:p>
        </p:txBody>
      </p:sp>
    </p:spTree>
    <p:extLst>
      <p:ext uri="{BB962C8B-B14F-4D97-AF65-F5344CB8AC3E}">
        <p14:creationId xmlns:p14="http://schemas.microsoft.com/office/powerpoint/2010/main" val="61510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statements for our helper functions</a:t>
            </a:r>
          </a:p>
        </p:txBody>
      </p:sp>
      <p:sp>
        <p:nvSpPr>
          <p:cNvPr id="3" name="Content Placeholder 2"/>
          <p:cNvSpPr>
            <a:spLocks noGrp="1"/>
          </p:cNvSpPr>
          <p:nvPr>
            <p:ph idx="1"/>
          </p:nvPr>
        </p:nvSpPr>
        <p:spPr/>
        <p:txBody>
          <a:bodyPr>
            <a:noAutofit/>
          </a:bodyPr>
          <a:lstStyle/>
          <a:p>
            <a:r>
              <a:rPr lang="en-US" sz="1600" dirty="0"/>
              <a:t>;; ball-would-hit-wall? : Ball -&gt; Boolean</a:t>
            </a:r>
          </a:p>
          <a:p>
            <a:r>
              <a:rPr lang="en-US" sz="1600" dirty="0"/>
              <a:t>;; GIVEN: the state of a Ball</a:t>
            </a:r>
          </a:p>
          <a:p>
            <a:r>
              <a:rPr lang="en-US" sz="1600" dirty="0"/>
              <a:t>;; RETURNS: true </a:t>
            </a:r>
            <a:r>
              <a:rPr lang="en-US" sz="1600" dirty="0" err="1"/>
              <a:t>iff</a:t>
            </a:r>
            <a:r>
              <a:rPr lang="en-US" sz="1600" dirty="0"/>
              <a:t> the ball, in its normal motion, would hit the</a:t>
            </a:r>
          </a:p>
          <a:p>
            <a:r>
              <a:rPr lang="en-US" sz="1600" dirty="0"/>
              <a:t>;; wall on the next tick</a:t>
            </a:r>
          </a:p>
          <a:p>
            <a:endParaRPr lang="en-US" sz="1600" dirty="0"/>
          </a:p>
          <a:p>
            <a:r>
              <a:rPr lang="en-US" sz="1600" dirty="0"/>
              <a:t>;; ball-after-bounce : Ball -&gt; Ball</a:t>
            </a:r>
          </a:p>
          <a:p>
            <a:r>
              <a:rPr lang="en-US" sz="1600" dirty="0"/>
              <a:t>;; GIVEN: the state of a Ball</a:t>
            </a:r>
          </a:p>
          <a:p>
            <a:r>
              <a:rPr lang="en-US" sz="1600" dirty="0">
                <a:solidFill>
                  <a:srgbClr val="FF0000"/>
                </a:solidFill>
              </a:rPr>
              <a:t>;; WHERE: the ball, in its normal motion, would hit the wall on the</a:t>
            </a:r>
          </a:p>
          <a:p>
            <a:r>
              <a:rPr lang="en-US" sz="1600" dirty="0">
                <a:solidFill>
                  <a:srgbClr val="FF0000"/>
                </a:solidFill>
              </a:rPr>
              <a:t>;; next tick</a:t>
            </a:r>
          </a:p>
          <a:p>
            <a:r>
              <a:rPr lang="en-US" sz="1600" dirty="0"/>
              <a:t>;; RETURNS: the state of the ball after the next tick</a:t>
            </a:r>
          </a:p>
          <a:p>
            <a:endParaRPr lang="en-US" sz="1600" dirty="0"/>
          </a:p>
          <a:p>
            <a:r>
              <a:rPr lang="en-US" sz="1600" dirty="0"/>
              <a:t>;; ball-normal-motion : Ball -&gt; Ball</a:t>
            </a:r>
          </a:p>
          <a:p>
            <a:r>
              <a:rPr lang="en-US" sz="1600" dirty="0"/>
              <a:t>;; GIVEN: the state of a Ball</a:t>
            </a:r>
          </a:p>
          <a:p>
            <a:r>
              <a:rPr lang="en-US" sz="1600" dirty="0">
                <a:solidFill>
                  <a:srgbClr val="FF0000"/>
                </a:solidFill>
              </a:rPr>
              <a:t>;; WHERE: the ball, in its normal motion, would </a:t>
            </a:r>
            <a:r>
              <a:rPr lang="en-US" sz="1600" i="1" dirty="0">
                <a:solidFill>
                  <a:srgbClr val="FF0000"/>
                </a:solidFill>
              </a:rPr>
              <a:t>not</a:t>
            </a:r>
            <a:r>
              <a:rPr lang="en-US" sz="1600" dirty="0">
                <a:solidFill>
                  <a:srgbClr val="FF0000"/>
                </a:solidFill>
              </a:rPr>
              <a:t> hit the wall on the</a:t>
            </a:r>
          </a:p>
          <a:p>
            <a:r>
              <a:rPr lang="en-US" sz="1600" dirty="0">
                <a:solidFill>
                  <a:srgbClr val="FF0000"/>
                </a:solidFill>
              </a:rPr>
              <a:t>;; next tick</a:t>
            </a:r>
          </a:p>
          <a:p>
            <a:r>
              <a:rPr lang="en-US" sz="1600" dirty="0"/>
              <a:t>;; RETURNS: the state of the ball after the next tick</a:t>
            </a:r>
            <a:endParaRPr lang="en-US" sz="1600"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dirty="0"/>
          </a:p>
        </p:txBody>
      </p:sp>
      <p:grpSp>
        <p:nvGrpSpPr>
          <p:cNvPr id="8" name="Group 7"/>
          <p:cNvGrpSpPr/>
          <p:nvPr/>
        </p:nvGrpSpPr>
        <p:grpSpPr>
          <a:xfrm>
            <a:off x="4343400" y="2590800"/>
            <a:ext cx="4191000" cy="1066800"/>
            <a:chOff x="4343400" y="2590800"/>
            <a:chExt cx="4191000" cy="1066800"/>
          </a:xfrm>
        </p:grpSpPr>
        <p:sp>
          <p:nvSpPr>
            <p:cNvPr id="5" name="TextBox 4"/>
            <p:cNvSpPr txBox="1"/>
            <p:nvPr/>
          </p:nvSpPr>
          <p:spPr>
            <a:xfrm>
              <a:off x="5029200" y="2590800"/>
              <a:ext cx="3505200" cy="923330"/>
            </a:xfrm>
            <a:prstGeom prst="rect">
              <a:avLst/>
            </a:prstGeom>
            <a:solidFill>
              <a:schemeClr val="accent1">
                <a:lumMod val="20000"/>
                <a:lumOff val="80000"/>
              </a:schemeClr>
            </a:solidFill>
          </p:spPr>
          <p:txBody>
            <a:bodyPr wrap="square" rtlCol="0">
              <a:spAutoFit/>
            </a:bodyPr>
            <a:lstStyle/>
            <a:p>
              <a:r>
                <a:rPr lang="en-US" dirty="0"/>
                <a:t>The invariant documents the fact that </a:t>
              </a:r>
              <a:r>
                <a:rPr lang="en-US" b="1" dirty="0"/>
                <a:t>ball-after-bounce</a:t>
              </a:r>
              <a:r>
                <a:rPr lang="en-US" dirty="0"/>
                <a:t> is only called if </a:t>
              </a:r>
              <a:r>
                <a:rPr lang="en-US" b="1" dirty="0"/>
                <a:t>ball-would-hit-wall</a:t>
              </a:r>
              <a:r>
                <a:rPr lang="en-US" dirty="0"/>
                <a:t>? returns </a:t>
              </a:r>
              <a:r>
                <a:rPr lang="en-US" b="1" dirty="0"/>
                <a:t>true</a:t>
              </a:r>
              <a:r>
                <a:rPr lang="en-US" dirty="0"/>
                <a:t>.  </a:t>
              </a:r>
            </a:p>
          </p:txBody>
        </p:sp>
        <p:cxnSp>
          <p:nvCxnSpPr>
            <p:cNvPr id="7" name="Straight Arrow Connector 6"/>
            <p:cNvCxnSpPr>
              <a:stCxn id="5" idx="1"/>
            </p:cNvCxnSpPr>
            <p:nvPr/>
          </p:nvCxnSpPr>
          <p:spPr>
            <a:xfrm flipH="1">
              <a:off x="4343400" y="3052465"/>
              <a:ext cx="685800" cy="60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71467" y="4504730"/>
            <a:ext cx="4672534" cy="923330"/>
            <a:chOff x="4355711" y="2737049"/>
            <a:chExt cx="4178688" cy="923330"/>
          </a:xfrm>
        </p:grpSpPr>
        <p:sp>
          <p:nvSpPr>
            <p:cNvPr id="11" name="TextBox 10"/>
            <p:cNvSpPr txBox="1"/>
            <p:nvPr/>
          </p:nvSpPr>
          <p:spPr>
            <a:xfrm>
              <a:off x="4764589" y="2737049"/>
              <a:ext cx="3769810" cy="923330"/>
            </a:xfrm>
            <a:prstGeom prst="rect">
              <a:avLst/>
            </a:prstGeom>
            <a:solidFill>
              <a:schemeClr val="accent1">
                <a:lumMod val="20000"/>
                <a:lumOff val="80000"/>
              </a:schemeClr>
            </a:solidFill>
          </p:spPr>
          <p:txBody>
            <a:bodyPr wrap="square" rtlCol="0">
              <a:spAutoFit/>
            </a:bodyPr>
            <a:lstStyle/>
            <a:p>
              <a:r>
                <a:rPr lang="en-US" dirty="0"/>
                <a:t>Similarly, the invariant documents the fact that </a:t>
              </a:r>
              <a:r>
                <a:rPr lang="en-US" b="1" dirty="0"/>
                <a:t>ball-normal-motion </a:t>
              </a:r>
              <a:r>
                <a:rPr lang="en-US" dirty="0"/>
                <a:t>is only called if </a:t>
              </a:r>
              <a:r>
                <a:rPr lang="en-US" b="1" dirty="0"/>
                <a:t>ball-would-hit-wall</a:t>
              </a:r>
              <a:r>
                <a:rPr lang="en-US" dirty="0"/>
                <a:t>? returns </a:t>
              </a:r>
              <a:r>
                <a:rPr lang="en-US" b="1" dirty="0"/>
                <a:t>false.</a:t>
              </a:r>
              <a:r>
                <a:rPr lang="en-US" dirty="0"/>
                <a:t>  </a:t>
              </a:r>
            </a:p>
          </p:txBody>
        </p:sp>
        <p:cxnSp>
          <p:nvCxnSpPr>
            <p:cNvPr id="12" name="Straight Arrow Connector 11"/>
            <p:cNvCxnSpPr>
              <a:stCxn id="11" idx="1"/>
            </p:cNvCxnSpPr>
            <p:nvPr/>
          </p:nvCxnSpPr>
          <p:spPr>
            <a:xfrm flipH="1">
              <a:off x="4355711" y="3198714"/>
              <a:ext cx="408878"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33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Invariants and Context Variables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15</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19398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mark-depth</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(define-</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(left data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A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is either</a:t>
            </a:r>
          </a:p>
          <a:p>
            <a:pPr>
              <a:buNone/>
            </a:pPr>
            <a:r>
              <a:rPr lang="en-US" sz="2400" b="1" dirty="0">
                <a:latin typeface="Consolas" pitchFamily="49" charset="0"/>
                <a:cs typeface="Consolas" pitchFamily="49" charset="0"/>
              </a:rPr>
              <a:t>;; -- empty</a:t>
            </a:r>
          </a:p>
          <a:p>
            <a:pPr>
              <a:buNone/>
            </a:pPr>
            <a:r>
              <a:rPr lang="en-US" sz="2400" b="1" dirty="0">
                <a:latin typeface="Consolas" pitchFamily="49" charset="0"/>
                <a:cs typeface="Consolas" pitchFamily="49" charset="0"/>
              </a:rPr>
              <a:t>;; -- (make-</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X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16</a:t>
            </a:fld>
            <a:endParaRPr lang="en-US"/>
          </a:p>
        </p:txBody>
      </p:sp>
      <p:sp>
        <p:nvSpPr>
          <p:cNvPr id="4" name="Rectangle 3"/>
          <p:cNvSpPr/>
          <p:nvPr/>
        </p:nvSpPr>
        <p:spPr>
          <a:xfrm>
            <a:off x="4648200" y="4191000"/>
            <a:ext cx="3505200" cy="2133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A </a:t>
            </a:r>
            <a:r>
              <a:rPr lang="en-US" b="1" dirty="0" err="1">
                <a:solidFill>
                  <a:schemeClr val="tx1"/>
                </a:solidFill>
              </a:rPr>
              <a:t>BintreeOfX</a:t>
            </a:r>
            <a:r>
              <a:rPr lang="en-US" dirty="0">
                <a:solidFill>
                  <a:schemeClr val="tx1"/>
                </a:solidFill>
              </a:rPr>
              <a:t> is a binary tree with a value of type </a:t>
            </a:r>
            <a:r>
              <a:rPr lang="en-US" b="1" dirty="0">
                <a:solidFill>
                  <a:schemeClr val="tx1"/>
                </a:solidFill>
              </a:rPr>
              <a:t>X</a:t>
            </a:r>
            <a:r>
              <a:rPr lang="en-US" dirty="0">
                <a:solidFill>
                  <a:schemeClr val="tx1"/>
                </a:solidFill>
              </a:rPr>
              <a:t> in each of its nodes.  For example, you might have  </a:t>
            </a:r>
            <a:r>
              <a:rPr lang="en-US" b="1" dirty="0" err="1">
                <a:solidFill>
                  <a:schemeClr val="tx1"/>
                </a:solidFill>
              </a:rPr>
              <a:t>BintreeOfSardines</a:t>
            </a:r>
            <a:r>
              <a:rPr lang="en-US" dirty="0">
                <a:solidFill>
                  <a:schemeClr val="tx1"/>
                </a:solidFill>
              </a:rPr>
              <a:t>. This is, of course, a different notion of binary tree than we saw last week.  </a:t>
            </a:r>
          </a:p>
        </p:txBody>
      </p:sp>
    </p:spTree>
    <p:extLst>
      <p:ext uri="{BB962C8B-B14F-4D97-AF65-F5344CB8AC3E}">
        <p14:creationId xmlns:p14="http://schemas.microsoft.com/office/powerpoint/2010/main" val="94264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mark-depth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 </a:t>
            </a:r>
            <a:r>
              <a:rPr lang="en-US" sz="2400" b="1" dirty="0" err="1">
                <a:latin typeface="Consolas" pitchFamily="49" charset="0"/>
                <a:cs typeface="Consolas" pitchFamily="49" charset="0"/>
              </a:rPr>
              <a:t>BintreeOfX</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BintreeOfNumber</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RETURNS: a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 like the original, but</a:t>
            </a:r>
          </a:p>
          <a:p>
            <a:pPr>
              <a:buNone/>
            </a:pPr>
            <a:r>
              <a:rPr lang="en-US" sz="2400" b="1" dirty="0">
                <a:latin typeface="Consolas" pitchFamily="49" charset="0"/>
                <a:cs typeface="Consolas" pitchFamily="49" charset="0"/>
              </a:rPr>
              <a:t>;; with each node labeled by its depth</a:t>
            </a:r>
          </a:p>
        </p:txBody>
      </p:sp>
      <p:sp>
        <p:nvSpPr>
          <p:cNvPr id="4" name="Slide Number Placeholder 3"/>
          <p:cNvSpPr>
            <a:spLocks noGrp="1"/>
          </p:cNvSpPr>
          <p:nvPr>
            <p:ph type="sldNum" sz="quarter" idx="12"/>
          </p:nvPr>
        </p:nvSpPr>
        <p:spPr/>
        <p:txBody>
          <a:bodyPr/>
          <a:lstStyle/>
          <a:p>
            <a:fld id="{E4A74525-021D-496D-B39D-9668564A137C}" type="slidenum">
              <a:rPr lang="en-US" smtClean="0"/>
              <a:t>17</a:t>
            </a:fld>
            <a:endParaRPr lang="en-US"/>
          </a:p>
        </p:txBody>
      </p:sp>
    </p:spTree>
    <p:extLst>
      <p:ext uri="{BB962C8B-B14F-4D97-AF65-F5344CB8AC3E}">
        <p14:creationId xmlns:p14="http://schemas.microsoft.com/office/powerpoint/2010/main" val="58419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18</a:t>
            </a:fld>
            <a:endParaRPr lang="en-US"/>
          </a:p>
        </p:txBody>
      </p:sp>
      <p:grpSp>
        <p:nvGrpSpPr>
          <p:cNvPr id="34" name="Group 33"/>
          <p:cNvGrpSpPr/>
          <p:nvPr/>
        </p:nvGrpSpPr>
        <p:grpSpPr>
          <a:xfrm>
            <a:off x="4876800" y="1638300"/>
            <a:ext cx="3912348" cy="2895600"/>
            <a:chOff x="381000" y="1600200"/>
            <a:chExt cx="3912348" cy="2895600"/>
          </a:xfrm>
        </p:grpSpPr>
        <p:sp>
          <p:nvSpPr>
            <p:cNvPr id="35" name="Oval 34"/>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36" name="Oval 35"/>
            <p:cNvSpPr/>
            <p:nvPr/>
          </p:nvSpPr>
          <p:spPr>
            <a:xfrm>
              <a:off x="22098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nvGrpSpPr>
            <p:cNvPr id="37" name="Group 11"/>
            <p:cNvGrpSpPr/>
            <p:nvPr/>
          </p:nvGrpSpPr>
          <p:grpSpPr>
            <a:xfrm>
              <a:off x="1295400" y="2647950"/>
              <a:ext cx="2971800" cy="762000"/>
              <a:chOff x="1295400" y="2667000"/>
              <a:chExt cx="2971800" cy="762000"/>
            </a:xfrm>
          </p:grpSpPr>
          <p:sp>
            <p:nvSpPr>
              <p:cNvPr id="49" name="Oval 48"/>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50" name="Oval 49"/>
              <p:cNvSpPr/>
              <p:nvPr/>
            </p:nvSpPr>
            <p:spPr>
              <a:xfrm>
                <a:off x="30480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Oval 37"/>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cxnSp>
          <p:nvCxnSpPr>
            <p:cNvPr id="39" name="Straight Arrow Connector 38"/>
            <p:cNvCxnSpPr>
              <a:stCxn id="38" idx="3"/>
              <a:endCxn id="49"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5"/>
              <a:endCxn id="50" idx="0"/>
            </p:cNvCxnSpPr>
            <p:nvPr/>
          </p:nvCxnSpPr>
          <p:spPr>
            <a:xfrm rot="16200000" flipH="1">
              <a:off x="3236305"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9" idx="3"/>
              <a:endCxn id="35"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0" idx="3"/>
              <a:endCxn id="36" idx="0"/>
            </p:cNvCxnSpPr>
            <p:nvPr/>
          </p:nvCxnSpPr>
          <p:spPr>
            <a:xfrm rot="5400000">
              <a:off x="28243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9"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ight Arrow 50"/>
          <p:cNvSpPr/>
          <p:nvPr/>
        </p:nvSpPr>
        <p:spPr>
          <a:xfrm>
            <a:off x="4572000" y="2843784"/>
            <a:ext cx="914400" cy="48463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chemeClr val="tx1"/>
              </a:solidFill>
            </a:endParaRPr>
          </a:p>
        </p:txBody>
      </p:sp>
      <p:grpSp>
        <p:nvGrpSpPr>
          <p:cNvPr id="69" name="Group 68"/>
          <p:cNvGrpSpPr/>
          <p:nvPr/>
        </p:nvGrpSpPr>
        <p:grpSpPr>
          <a:xfrm>
            <a:off x="381000" y="1638300"/>
            <a:ext cx="3962400" cy="2895600"/>
            <a:chOff x="381000" y="1600200"/>
            <a:chExt cx="3962400" cy="2895600"/>
          </a:xfrm>
        </p:grpSpPr>
        <p:sp>
          <p:nvSpPr>
            <p:cNvPr id="70" name="Oval 69"/>
            <p:cNvSpPr/>
            <p:nvPr/>
          </p:nvSpPr>
          <p:spPr>
            <a:xfrm>
              <a:off x="457200" y="36957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"bar"</a:t>
              </a:r>
            </a:p>
          </p:txBody>
        </p:sp>
        <p:sp>
          <p:nvSpPr>
            <p:cNvPr id="71" name="Oval 70"/>
            <p:cNvSpPr/>
            <p:nvPr/>
          </p:nvSpPr>
          <p:spPr>
            <a:xfrm>
              <a:off x="2057400" y="3695700"/>
              <a:ext cx="15240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quux</a:t>
              </a:r>
              <a:r>
                <a:rPr lang="en-US" sz="2400" dirty="0">
                  <a:solidFill>
                    <a:prstClr val="black"/>
                  </a:solidFill>
                </a:rPr>
                <a:t>"</a:t>
              </a:r>
            </a:p>
          </p:txBody>
        </p:sp>
        <p:grpSp>
          <p:nvGrpSpPr>
            <p:cNvPr id="72" name="Group 11"/>
            <p:cNvGrpSpPr/>
            <p:nvPr/>
          </p:nvGrpSpPr>
          <p:grpSpPr>
            <a:xfrm>
              <a:off x="1295400" y="2647950"/>
              <a:ext cx="3048000" cy="762000"/>
              <a:chOff x="1295400" y="2667000"/>
              <a:chExt cx="3048000" cy="762000"/>
            </a:xfrm>
          </p:grpSpPr>
          <p:sp>
            <p:nvSpPr>
              <p:cNvPr id="84" name="Oval 83"/>
              <p:cNvSpPr/>
              <p:nvPr/>
            </p:nvSpPr>
            <p:spPr>
              <a:xfrm>
                <a:off x="1295400" y="26670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foo</a:t>
                </a:r>
                <a:r>
                  <a:rPr lang="en-US" sz="2400" dirty="0">
                    <a:solidFill>
                      <a:prstClr val="black"/>
                    </a:solidFill>
                  </a:rPr>
                  <a:t>"</a:t>
                </a:r>
              </a:p>
            </p:txBody>
          </p:sp>
          <p:sp>
            <p:nvSpPr>
              <p:cNvPr id="85" name="Oval 84"/>
              <p:cNvSpPr/>
              <p:nvPr/>
            </p:nvSpPr>
            <p:spPr>
              <a:xfrm>
                <a:off x="2971800" y="2667000"/>
                <a:ext cx="13716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frob</a:t>
                </a:r>
                <a:r>
                  <a:rPr lang="en-US" sz="2400" dirty="0">
                    <a:solidFill>
                      <a:prstClr val="black"/>
                    </a:solidFill>
                  </a:rPr>
                  <a:t>"</a:t>
                </a:r>
              </a:p>
            </p:txBody>
          </p:sp>
        </p:grpSp>
        <p:sp>
          <p:nvSpPr>
            <p:cNvPr id="73" name="Oval 72"/>
            <p:cNvSpPr/>
            <p:nvPr/>
          </p:nvSpPr>
          <p:spPr>
            <a:xfrm>
              <a:off x="2171700" y="1600200"/>
              <a:ext cx="1219200" cy="76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rPr>
                <a:t>"</a:t>
              </a:r>
              <a:r>
                <a:rPr lang="en-US" sz="2400" dirty="0" err="1">
                  <a:solidFill>
                    <a:prstClr val="black"/>
                  </a:solidFill>
                </a:rPr>
                <a:t>baz</a:t>
              </a:r>
              <a:r>
                <a:rPr lang="en-US" sz="2400" dirty="0">
                  <a:solidFill>
                    <a:prstClr val="black"/>
                  </a:solidFill>
                </a:rPr>
                <a:t>"</a:t>
              </a:r>
            </a:p>
          </p:txBody>
        </p:sp>
        <p:cxnSp>
          <p:nvCxnSpPr>
            <p:cNvPr id="74" name="Straight Arrow Connector 73"/>
            <p:cNvCxnSpPr>
              <a:stCxn id="73" idx="3"/>
              <a:endCxn id="84" idx="0"/>
            </p:cNvCxnSpPr>
            <p:nvPr/>
          </p:nvCxnSpPr>
          <p:spPr>
            <a:xfrm rot="5400000">
              <a:off x="1928953" y="2226655"/>
              <a:ext cx="397342" cy="4452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5"/>
              <a:endCxn id="85" idx="0"/>
            </p:cNvCxnSpPr>
            <p:nvPr/>
          </p:nvCxnSpPr>
          <p:spPr>
            <a:xfrm>
              <a:off x="3212352" y="2250608"/>
              <a:ext cx="445248"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4" idx="3"/>
              <a:endCxn id="70" idx="0"/>
            </p:cNvCxnSpPr>
            <p:nvPr/>
          </p:nvCxnSpPr>
          <p:spPr>
            <a:xfrm rot="5400000">
              <a:off x="1071703" y="3293455"/>
              <a:ext cx="397342" cy="4071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5" idx="3"/>
              <a:endCxn id="71" idx="0"/>
            </p:cNvCxnSpPr>
            <p:nvPr/>
          </p:nvCxnSpPr>
          <p:spPr>
            <a:xfrm flipH="1">
              <a:off x="2819400" y="3298358"/>
              <a:ext cx="353266" cy="397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4" idx="5"/>
            </p:cNvCxnSpPr>
            <p:nvPr/>
          </p:nvCxnSpPr>
          <p:spPr>
            <a:xfrm rot="16200000" flipH="1">
              <a:off x="2360005" y="3274405"/>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16200000" flipH="1">
              <a:off x="33005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4138753" y="32526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1471753" y="4319447"/>
              <a:ext cx="130642" cy="1785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0800000" flipV="1">
              <a:off x="3810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0800000" flipV="1">
              <a:off x="2057400" y="4343400"/>
              <a:ext cx="3048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362200" y="5334000"/>
            <a:ext cx="5029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the argument and result of </a:t>
            </a:r>
            <a:r>
              <a:rPr lang="en-US" b="1" dirty="0">
                <a:solidFill>
                  <a:schemeClr val="tx1"/>
                </a:solidFill>
              </a:rPr>
              <a:t>mark-depth</a:t>
            </a:r>
            <a:r>
              <a:rPr lang="en-US" dirty="0">
                <a:solidFill>
                  <a:schemeClr val="tx1"/>
                </a:solidFill>
              </a:rPr>
              <a:t>.  The argument is a </a:t>
            </a:r>
            <a:r>
              <a:rPr lang="en-US" b="1" dirty="0" err="1">
                <a:solidFill>
                  <a:schemeClr val="tx1"/>
                </a:solidFill>
              </a:rPr>
              <a:t>BintreeOfString</a:t>
            </a:r>
            <a:r>
              <a:rPr lang="en-US" dirty="0">
                <a:solidFill>
                  <a:schemeClr val="tx1"/>
                </a:solidFill>
              </a:rPr>
              <a:t> and the result is a </a:t>
            </a:r>
            <a:r>
              <a:rPr lang="en-US" b="1" dirty="0" err="1">
                <a:solidFill>
                  <a:schemeClr val="tx1"/>
                </a:solidFill>
              </a:rPr>
              <a:t>BintreeOfNumber</a:t>
            </a:r>
            <a:r>
              <a:rPr lang="en-US" dirty="0">
                <a:solidFill>
                  <a:schemeClr val="tx1"/>
                </a:solidFill>
              </a:rPr>
              <a:t>, just like the contract says.</a:t>
            </a:r>
          </a:p>
        </p:txBody>
      </p:sp>
    </p:spTree>
    <p:extLst>
      <p:ext uri="{BB962C8B-B14F-4D97-AF65-F5344CB8AC3E}">
        <p14:creationId xmlns:p14="http://schemas.microsoft.com/office/powerpoint/2010/main" val="418633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dirty="0" err="1"/>
              <a:t>BinTreeOfX</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 </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-data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-fn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19</a:t>
            </a:fld>
            <a:endParaRPr lang="en-US"/>
          </a:p>
        </p:txBody>
      </p:sp>
      <p:sp>
        <p:nvSpPr>
          <p:cNvPr id="4" name="Rectangle 3"/>
          <p:cNvSpPr/>
          <p:nvPr/>
        </p:nvSpPr>
        <p:spPr>
          <a:xfrm>
            <a:off x="5715000" y="1447800"/>
            <a:ext cx="28956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If we follow the recipe for writing a template, this is what we get for </a:t>
            </a:r>
            <a:r>
              <a:rPr lang="en-US" b="1" dirty="0" err="1">
                <a:solidFill>
                  <a:schemeClr val="tx1"/>
                </a:solidFill>
              </a:rPr>
              <a:t>BintreeOfX</a:t>
            </a:r>
            <a:r>
              <a:rPr lang="en-US" dirty="0">
                <a:solidFill>
                  <a:schemeClr val="tx1"/>
                </a:solidFill>
              </a:rPr>
              <a:t>.</a:t>
            </a:r>
          </a:p>
        </p:txBody>
      </p:sp>
    </p:spTree>
    <p:extLst>
      <p:ext uri="{BB962C8B-B14F-4D97-AF65-F5344CB8AC3E}">
        <p14:creationId xmlns:p14="http://schemas.microsoft.com/office/powerpoint/2010/main" val="205919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arguments.</a:t>
            </a:r>
          </a:p>
          <a:p>
            <a:r>
              <a:rPr lang="en-US" dirty="0"/>
              <a:t>Invariants divide the responsibility for guaranteeing the truth of these assumptions between the function and its callers.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in the template</a:t>
            </a:r>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sz="2400" b="1" dirty="0">
                <a:latin typeface="Consolas" pitchFamily="49" charset="0"/>
                <a:cs typeface="Consolas" pitchFamily="49" charset="0"/>
              </a:rPr>
              <a:t>(define (mark-depth tree)</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tree) ...]</a:t>
            </a:r>
          </a:p>
          <a:p>
            <a:pPr>
              <a:buNone/>
            </a:pPr>
            <a:r>
              <a:rPr lang="en-US" sz="2400" b="1" dirty="0">
                <a:latin typeface="Consolas" pitchFamily="49" charset="0"/>
                <a:cs typeface="Consolas" pitchFamily="49" charset="0"/>
              </a:rPr>
              <a:t>    [else (make-</a:t>
            </a:r>
            <a:r>
              <a:rPr lang="en-US" sz="2400" b="1" dirty="0" err="1">
                <a:latin typeface="Consolas" pitchFamily="49" charset="0"/>
                <a:cs typeface="Consolas" pitchFamily="49" charset="0"/>
              </a:rPr>
              <a:t>bintree</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-left tree))</a:t>
            </a:r>
          </a:p>
          <a:p>
            <a:pPr>
              <a:buNone/>
            </a:pP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(mark-depth (</a:t>
            </a:r>
            <a:r>
              <a:rPr lang="en-US" sz="2400" b="1" dirty="0" err="1">
                <a:latin typeface="Consolas" pitchFamily="49" charset="0"/>
                <a:cs typeface="Consolas" pitchFamily="49" charset="0"/>
              </a:rPr>
              <a:t>bintree</a:t>
            </a:r>
            <a:r>
              <a:rPr lang="en-US" sz="2400" b="1" dirty="0">
                <a:latin typeface="Consolas" pitchFamily="49" charset="0"/>
                <a:cs typeface="Consolas" pitchFamily="49" charset="0"/>
              </a:rPr>
              <a:t>-right tree)))]))</a:t>
            </a:r>
          </a:p>
          <a:p>
            <a:pPr>
              <a:buNone/>
            </a:pP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E4A74525-021D-496D-B39D-9668564A137C}" type="slidenum">
              <a:rPr lang="en-US" smtClean="0"/>
              <a:t>20</a:t>
            </a:fld>
            <a:endParaRPr lang="en-US"/>
          </a:p>
        </p:txBody>
      </p:sp>
      <p:sp>
        <p:nvSpPr>
          <p:cNvPr id="4" name="Rectangle 3"/>
          <p:cNvSpPr/>
          <p:nvPr/>
        </p:nvSpPr>
        <p:spPr>
          <a:xfrm>
            <a:off x="2743200" y="5257800"/>
            <a:ext cx="4572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But how do we know the depth?</a:t>
            </a:r>
          </a:p>
        </p:txBody>
      </p:sp>
      <p:sp>
        <p:nvSpPr>
          <p:cNvPr id="7" name="Freeform 6"/>
          <p:cNvSpPr/>
          <p:nvPr/>
        </p:nvSpPr>
        <p:spPr>
          <a:xfrm>
            <a:off x="669236" y="3979412"/>
            <a:ext cx="2073964" cy="1746831"/>
          </a:xfrm>
          <a:custGeom>
            <a:avLst/>
            <a:gdLst>
              <a:gd name="connsiteX0" fmla="*/ 2073964 w 2073964"/>
              <a:gd name="connsiteY0" fmla="*/ 1746831 h 1746831"/>
              <a:gd name="connsiteX1" fmla="*/ 5321 w 2073964"/>
              <a:gd name="connsiteY1" fmla="*/ 157873 h 1746831"/>
              <a:gd name="connsiteX2" fmla="*/ 1594279 w 2073964"/>
              <a:gd name="connsiteY2" fmla="*/ 142883 h 1746831"/>
            </a:gdLst>
            <a:ahLst/>
            <a:cxnLst>
              <a:cxn ang="0">
                <a:pos x="connsiteX0" y="connsiteY0"/>
              </a:cxn>
              <a:cxn ang="0">
                <a:pos x="connsiteX1" y="connsiteY1"/>
              </a:cxn>
              <a:cxn ang="0">
                <a:pos x="connsiteX2" y="connsiteY2"/>
              </a:cxn>
            </a:cxnLst>
            <a:rect l="l" t="t" r="r" b="b"/>
            <a:pathLst>
              <a:path w="2073964" h="1746831">
                <a:moveTo>
                  <a:pt x="2073964" y="1746831"/>
                </a:moveTo>
                <a:cubicBezTo>
                  <a:pt x="1079616" y="1086014"/>
                  <a:pt x="85268" y="425198"/>
                  <a:pt x="5321" y="157873"/>
                </a:cubicBezTo>
                <a:cubicBezTo>
                  <a:pt x="-74627" y="-109452"/>
                  <a:pt x="759826" y="16715"/>
                  <a:pt x="1594279" y="142883"/>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36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let's add a context argument</a:t>
            </a:r>
          </a:p>
        </p:txBody>
      </p:sp>
      <p:sp>
        <p:nvSpPr>
          <p:cNvPr id="3" name="Content Placeholder 2"/>
          <p:cNvSpPr>
            <a:spLocks noGrp="1"/>
          </p:cNvSpPr>
          <p:nvPr>
            <p:ph idx="1"/>
          </p:nvPr>
        </p:nvSpPr>
        <p:spPr>
          <a:xfrm>
            <a:off x="0" y="1600200"/>
            <a:ext cx="9144000" cy="4525963"/>
          </a:xfrm>
        </p:spPr>
        <p:txBody>
          <a:bodyPr>
            <a:noAutofit/>
          </a:bodyPr>
          <a:lstStyle/>
          <a:p>
            <a:pPr marL="0" indent="0">
              <a:buNone/>
            </a:pPr>
            <a:r>
              <a:rPr lang="en-US" sz="1800" b="1" dirty="0">
                <a:latin typeface="Consolas" pitchFamily="49" charset="0"/>
                <a:cs typeface="Consolas" pitchFamily="49" charset="0"/>
              </a:rPr>
              <a:t>;; mark-subtree : </a:t>
            </a:r>
            <a:r>
              <a:rPr lang="en-US" sz="1800" b="1" dirty="0" err="1">
                <a:latin typeface="Consolas" pitchFamily="49" charset="0"/>
                <a:cs typeface="Consolas" pitchFamily="49" charset="0"/>
              </a:rPr>
              <a:t>BinTreeOfX</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NonNegInt</a:t>
            </a:r>
            <a:r>
              <a:rPr lang="en-US" sz="1800" b="1" dirty="0">
                <a:latin typeface="Consolas" pitchFamily="49" charset="0"/>
                <a:cs typeface="Consolas" pitchFamily="49" charset="0"/>
              </a:rPr>
              <a:t>-&gt; </a:t>
            </a:r>
            <a:r>
              <a:rPr lang="en-US" sz="1800" b="1" dirty="0" err="1">
                <a:latin typeface="Consolas" pitchFamily="49" charset="0"/>
                <a:cs typeface="Consolas" pitchFamily="49" charset="0"/>
              </a:rPr>
              <a:t>BinTreeOfNumber</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GIVEN: a subtree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of some tree, and a non-</a:t>
            </a:r>
            <a:r>
              <a:rPr lang="en-US" sz="1800" b="1" dirty="0" err="1">
                <a:latin typeface="Consolas" pitchFamily="49" charset="0"/>
                <a:cs typeface="Consolas" pitchFamily="49" charset="0"/>
              </a:rPr>
              <a:t>neg</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int</a:t>
            </a:r>
            <a:r>
              <a:rPr lang="en-US" sz="1800" b="1" dirty="0">
                <a:latin typeface="Consolas" pitchFamily="49" charset="0"/>
                <a:cs typeface="Consolas" pitchFamily="49" charset="0"/>
              </a:rPr>
              <a:t> n </a:t>
            </a:r>
          </a:p>
          <a:p>
            <a:pPr marL="0" indent="0">
              <a:buNone/>
            </a:pPr>
            <a:r>
              <a:rPr lang="en-US" sz="1800" b="1" dirty="0">
                <a:latin typeface="Consolas" pitchFamily="49" charset="0"/>
                <a:cs typeface="Consolas" pitchFamily="49" charset="0"/>
              </a:rPr>
              <a:t>;; </a:t>
            </a:r>
            <a:r>
              <a:rPr lang="en-US" sz="1800" b="1" dirty="0">
                <a:solidFill>
                  <a:schemeClr val="accent3">
                    <a:lumMod val="75000"/>
                  </a:schemeClr>
                </a:solidFill>
                <a:latin typeface="Consolas" pitchFamily="49" charset="0"/>
                <a:cs typeface="Consolas" pitchFamily="49" charset="0"/>
              </a:rPr>
              <a:t>WHERE: the </a:t>
            </a:r>
            <a:r>
              <a:rPr lang="en-US" sz="1800" b="1" dirty="0" err="1">
                <a:solidFill>
                  <a:schemeClr val="accent3">
                    <a:lumMod val="75000"/>
                  </a:schemeClr>
                </a:solidFill>
                <a:latin typeface="Consolas" pitchFamily="49" charset="0"/>
                <a:cs typeface="Consolas" pitchFamily="49" charset="0"/>
              </a:rPr>
              <a:t>subtree</a:t>
            </a:r>
            <a:r>
              <a:rPr lang="en-US" sz="1800" b="1" dirty="0">
                <a:solidFill>
                  <a:schemeClr val="accent3">
                    <a:lumMod val="75000"/>
                  </a:schemeClr>
                </a:solidFill>
                <a:latin typeface="Consolas" pitchFamily="49" charset="0"/>
                <a:cs typeface="Consolas" pitchFamily="49" charset="0"/>
              </a:rPr>
              <a:t> occurs at depth n in the tree</a:t>
            </a:r>
          </a:p>
          <a:p>
            <a:pPr marL="0" indent="0">
              <a:buNone/>
            </a:pPr>
            <a:r>
              <a:rPr lang="en-US" sz="1800" b="1" dirty="0">
                <a:latin typeface="Consolas" pitchFamily="49" charset="0"/>
                <a:cs typeface="Consolas" pitchFamily="49" charset="0"/>
              </a:rPr>
              <a:t>;; RETURNS: a tree the same shape as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but in which </a:t>
            </a:r>
          </a:p>
          <a:p>
            <a:pPr marL="0" indent="0">
              <a:buNone/>
            </a:pPr>
            <a:r>
              <a:rPr lang="en-US" sz="1800" b="1" dirty="0">
                <a:latin typeface="Consolas" pitchFamily="49" charset="0"/>
                <a:cs typeface="Consolas" pitchFamily="49" charset="0"/>
              </a:rPr>
              <a:t>;; each node is marked with its distance from the top of the tree</a:t>
            </a:r>
          </a:p>
          <a:p>
            <a:pPr marL="0" indent="0">
              <a:buNone/>
            </a:pPr>
            <a:r>
              <a:rPr lang="en-US" sz="1800" b="1" dirty="0">
                <a:latin typeface="Consolas" pitchFamily="49" charset="0"/>
                <a:cs typeface="Consolas" pitchFamily="49" charset="0"/>
              </a:rPr>
              <a:t>;; STRATEGY: Use template for </a:t>
            </a:r>
            <a:r>
              <a:rPr lang="en-US" sz="1800" b="1" dirty="0" err="1">
                <a:latin typeface="Consolas" pitchFamily="49" charset="0"/>
                <a:cs typeface="Consolas" pitchFamily="49" charset="0"/>
              </a:rPr>
              <a:t>BinTreeOfX</a:t>
            </a:r>
            <a:r>
              <a:rPr lang="en-US" sz="1800" b="1" dirty="0">
                <a:latin typeface="Consolas" pitchFamily="49" charset="0"/>
                <a:cs typeface="Consolas" pitchFamily="49" charset="0"/>
              </a:rPr>
              <a:t> on </a:t>
            </a:r>
            <a:r>
              <a:rPr lang="en-US" sz="1800" b="1" dirty="0" err="1">
                <a:latin typeface="Consolas" pitchFamily="49" charset="0"/>
                <a:cs typeface="Consolas" pitchFamily="49" charset="0"/>
              </a:rPr>
              <a:t>stree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[(empty?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empty]</a:t>
            </a:r>
          </a:p>
          <a:p>
            <a:pPr marL="0" indent="0">
              <a:buNone/>
            </a:pPr>
            <a:r>
              <a:rPr lang="en-US" sz="1800" b="1" dirty="0">
                <a:latin typeface="Consolas" pitchFamily="49" charset="0"/>
                <a:cs typeface="Consolas" pitchFamily="49" charset="0"/>
              </a:rPr>
              <a:t>    [else (make-</a:t>
            </a:r>
            <a:r>
              <a:rPr lang="en-US" sz="1800" b="1" dirty="0" err="1">
                <a:latin typeface="Consolas" pitchFamily="49" charset="0"/>
                <a:cs typeface="Consolas" pitchFamily="49" charset="0"/>
              </a:rPr>
              <a:t>bintree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-left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a:p>
            <a:pPr marL="0" indent="0">
              <a:buNone/>
            </a:pPr>
            <a:r>
              <a:rPr lang="en-US" sz="1800" b="1" dirty="0">
                <a:latin typeface="Consolas" pitchFamily="49" charset="0"/>
                <a:cs typeface="Consolas" pitchFamily="49" charset="0"/>
              </a:rPr>
              <a:t>            n</a:t>
            </a:r>
          </a:p>
          <a:p>
            <a:pPr marL="0" indent="0">
              <a:buNone/>
            </a:pPr>
            <a:r>
              <a:rPr lang="en-US" sz="1800" b="1" dirty="0">
                <a:latin typeface="Consolas" pitchFamily="49" charset="0"/>
                <a:cs typeface="Consolas" pitchFamily="49" charset="0"/>
              </a:rPr>
              <a:t>            (mark-</a:t>
            </a:r>
            <a:r>
              <a:rPr lang="en-US" sz="1800" b="1" dirty="0" err="1">
                <a:latin typeface="Consolas" pitchFamily="49" charset="0"/>
                <a:cs typeface="Consolas" pitchFamily="49" charset="0"/>
              </a:rPr>
              <a:t>subtree</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bintree</a:t>
            </a:r>
            <a:r>
              <a:rPr lang="en-US" sz="1800" b="1" dirty="0">
                <a:latin typeface="Consolas" pitchFamily="49" charset="0"/>
                <a:cs typeface="Consolas" pitchFamily="49" charset="0"/>
              </a:rPr>
              <a:t>-right </a:t>
            </a:r>
            <a:r>
              <a:rPr lang="en-US" sz="1800" b="1" dirty="0" err="1">
                <a:latin typeface="Consolas" pitchFamily="49" charset="0"/>
                <a:cs typeface="Consolas" pitchFamily="49" charset="0"/>
              </a:rPr>
              <a:t>stree</a:t>
            </a:r>
            <a:r>
              <a:rPr lang="en-US" sz="1800" b="1" dirty="0">
                <a:latin typeface="Consolas" pitchFamily="49" charset="0"/>
                <a:cs typeface="Consolas" pitchFamily="49" charset="0"/>
              </a:rPr>
              <a:t>) (+ n 1)))]))</a:t>
            </a:r>
          </a:p>
        </p:txBody>
      </p:sp>
      <p:sp>
        <p:nvSpPr>
          <p:cNvPr id="6" name="Slide Number Placeholder 5"/>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
        <p:nvSpPr>
          <p:cNvPr id="4" name="Rectangle 3"/>
          <p:cNvSpPr/>
          <p:nvPr/>
        </p:nvSpPr>
        <p:spPr>
          <a:xfrm>
            <a:off x="7033260" y="1630363"/>
            <a:ext cx="1905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invariant tells us where we are in the whole tree</a:t>
            </a:r>
          </a:p>
        </p:txBody>
      </p:sp>
      <p:sp>
        <p:nvSpPr>
          <p:cNvPr id="5" name="Rectangle 4"/>
          <p:cNvSpPr/>
          <p:nvPr/>
        </p:nvSpPr>
        <p:spPr>
          <a:xfrm>
            <a:off x="6499860" y="3733800"/>
            <a:ext cx="24384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RETURNS clause tells us how our answer fits into the original problem.</a:t>
            </a:r>
          </a:p>
        </p:txBody>
      </p:sp>
      <p:cxnSp>
        <p:nvCxnSpPr>
          <p:cNvPr id="7" name="Straight Arrow Connector 6"/>
          <p:cNvCxnSpPr/>
          <p:nvPr/>
        </p:nvCxnSpPr>
        <p:spPr>
          <a:xfrm flipH="1" flipV="1">
            <a:off x="6781800" y="3276600"/>
            <a:ext cx="937260"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181600" y="2895600"/>
            <a:ext cx="3200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Rounded Rectangle 10"/>
          <p:cNvSpPr/>
          <p:nvPr/>
        </p:nvSpPr>
        <p:spPr>
          <a:xfrm>
            <a:off x="5943600" y="48768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2" name="Rounded Rectangle 11"/>
          <p:cNvSpPr/>
          <p:nvPr/>
        </p:nvSpPr>
        <p:spPr>
          <a:xfrm>
            <a:off x="6105144" y="5562600"/>
            <a:ext cx="914400" cy="381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p:cNvSpPr/>
          <p:nvPr/>
        </p:nvSpPr>
        <p:spPr>
          <a:xfrm>
            <a:off x="1676400" y="59436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a:t>
            </a:r>
            <a:r>
              <a:rPr lang="en-US" b="1" dirty="0" err="1">
                <a:solidFill>
                  <a:schemeClr val="tx1"/>
                </a:solidFill>
              </a:rPr>
              <a:t>stree</a:t>
            </a:r>
            <a:r>
              <a:rPr lang="en-US" dirty="0">
                <a:solidFill>
                  <a:schemeClr val="tx1"/>
                </a:solidFill>
              </a:rPr>
              <a:t> is at depth </a:t>
            </a:r>
            <a:r>
              <a:rPr lang="en-US" b="1" dirty="0">
                <a:solidFill>
                  <a:schemeClr val="tx1"/>
                </a:solidFill>
              </a:rPr>
              <a:t>n</a:t>
            </a:r>
            <a:r>
              <a:rPr lang="en-US" dirty="0">
                <a:solidFill>
                  <a:schemeClr val="tx1"/>
                </a:solidFill>
              </a:rPr>
              <a:t>, then its sons are depth </a:t>
            </a:r>
            <a:r>
              <a:rPr lang="en-US" b="1" dirty="0">
                <a:solidFill>
                  <a:schemeClr val="tx1"/>
                </a:solidFill>
              </a:rPr>
              <a:t>n+1</a:t>
            </a:r>
            <a:r>
              <a:rPr lang="en-US" dirty="0">
                <a:solidFill>
                  <a:schemeClr val="tx1"/>
                </a:solidFill>
              </a:rPr>
              <a:t>.  So the WHERE clause is satisfied at each recursive call.</a:t>
            </a:r>
          </a:p>
        </p:txBody>
      </p:sp>
      <p:cxnSp>
        <p:nvCxnSpPr>
          <p:cNvPr id="15" name="Straight Arrow Connector 14"/>
          <p:cNvCxnSpPr>
            <a:stCxn id="13" idx="3"/>
          </p:cNvCxnSpPr>
          <p:nvPr/>
        </p:nvCxnSpPr>
        <p:spPr>
          <a:xfrm flipV="1">
            <a:off x="5334000" y="5257800"/>
            <a:ext cx="609600" cy="1143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flipV="1">
            <a:off x="5334000" y="5943600"/>
            <a:ext cx="771144"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62344" y="2103439"/>
            <a:ext cx="470916" cy="2738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6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 we need to reconstruct the original function, as usual</a:t>
            </a:r>
          </a:p>
        </p:txBody>
      </p:sp>
      <p:sp>
        <p:nvSpPr>
          <p:cNvPr id="3" name="Content Placeholder 2"/>
          <p:cNvSpPr>
            <a:spLocks noGrp="1"/>
          </p:cNvSpPr>
          <p:nvPr>
            <p:ph idx="1"/>
          </p:nvPr>
        </p:nvSpPr>
        <p:spPr/>
        <p:txBody>
          <a:bodyPr>
            <a:normAutofit/>
          </a:bodyPr>
          <a:lstStyle/>
          <a:p>
            <a:pPr marL="0" indent="0"/>
            <a:r>
              <a:rPr lang="en-US" sz="2000" dirty="0"/>
              <a:t>;; mark-tree : </a:t>
            </a:r>
            <a:r>
              <a:rPr lang="en-US" sz="2000" dirty="0" err="1"/>
              <a:t>BinTreeOfX</a:t>
            </a:r>
            <a:r>
              <a:rPr lang="en-US" sz="2000" dirty="0"/>
              <a:t> -&gt; </a:t>
            </a:r>
            <a:r>
              <a:rPr lang="en-US" sz="2000" dirty="0" err="1"/>
              <a:t>BinTreeOfNumber</a:t>
            </a:r>
            <a:endParaRPr lang="en-US" sz="2000" dirty="0"/>
          </a:p>
          <a:p>
            <a:pPr marL="0" indent="0"/>
            <a:r>
              <a:rPr lang="en-US" sz="2000" dirty="0"/>
              <a:t>;; GIVEN: a binary tree</a:t>
            </a:r>
          </a:p>
          <a:p>
            <a:pPr marL="0" indent="0"/>
            <a:r>
              <a:rPr lang="en-US" sz="2000" dirty="0"/>
              <a:t>;; RETURNS: a tree the same shape as tree, but in which </a:t>
            </a:r>
          </a:p>
          <a:p>
            <a:pPr marL="0" indent="0"/>
            <a:r>
              <a:rPr lang="en-US" sz="2000" dirty="0"/>
              <a:t>;; each node is marked with its distance from the top of </a:t>
            </a:r>
          </a:p>
          <a:p>
            <a:pPr marL="0" indent="0"/>
            <a:r>
              <a:rPr lang="en-US" sz="2000" dirty="0"/>
              <a:t>;; the tree</a:t>
            </a:r>
          </a:p>
          <a:p>
            <a:pPr marL="0" indent="0"/>
            <a:r>
              <a:rPr lang="en-US" sz="2000" dirty="0"/>
              <a:t>;; STRATEGY: call a more general function</a:t>
            </a:r>
          </a:p>
          <a:p>
            <a:pPr marL="0" indent="0"/>
            <a:r>
              <a:rPr lang="en-US" sz="2000" dirty="0"/>
              <a:t>(define (mark-tree tree)</a:t>
            </a:r>
          </a:p>
          <a:p>
            <a:pPr marL="0" indent="0"/>
            <a:r>
              <a:rPr lang="en-US" sz="2000" dirty="0"/>
              <a:t>  (mark-</a:t>
            </a:r>
            <a:r>
              <a:rPr lang="en-US" sz="2000" dirty="0" err="1"/>
              <a:t>subtree</a:t>
            </a:r>
            <a:r>
              <a:rPr lang="en-US" sz="2000" dirty="0"/>
              <a:t> tree 0))</a:t>
            </a:r>
          </a:p>
        </p:txBody>
      </p:sp>
      <p:sp>
        <p:nvSpPr>
          <p:cNvPr id="5" name="Slide Number Placeholder 4"/>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4" name="Rectangle 3"/>
          <p:cNvSpPr/>
          <p:nvPr/>
        </p:nvSpPr>
        <p:spPr>
          <a:xfrm>
            <a:off x="3276600" y="5029200"/>
            <a:ext cx="34290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The whole tree is a </a:t>
            </a:r>
            <a:r>
              <a:rPr lang="en-US" dirty="0" err="1">
                <a:solidFill>
                  <a:schemeClr val="tx1"/>
                </a:solidFill>
              </a:rPr>
              <a:t>subtree</a:t>
            </a:r>
            <a:r>
              <a:rPr lang="en-US" dirty="0">
                <a:solidFill>
                  <a:schemeClr val="tx1"/>
                </a:solidFill>
              </a:rPr>
              <a:t>, and its top node is at depth 0, so the invariant of mark-</a:t>
            </a:r>
            <a:r>
              <a:rPr lang="en-US" dirty="0" err="1">
                <a:solidFill>
                  <a:schemeClr val="tx1"/>
                </a:solidFill>
              </a:rPr>
              <a:t>subtree</a:t>
            </a:r>
            <a:r>
              <a:rPr lang="en-US" dirty="0">
                <a:solidFill>
                  <a:schemeClr val="tx1"/>
                </a:solidFill>
              </a:rPr>
              <a:t> is satisfied.</a:t>
            </a:r>
          </a:p>
        </p:txBody>
      </p:sp>
    </p:spTree>
    <p:extLst>
      <p:ext uri="{BB962C8B-B14F-4D97-AF65-F5344CB8AC3E}">
        <p14:creationId xmlns:p14="http://schemas.microsoft.com/office/powerpoint/2010/main" val="14048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340830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list (</a:t>
            </a:r>
            <a:r>
              <a:rPr lang="en-US" dirty="0" err="1"/>
              <a:t>foldl</a:t>
            </a:r>
            <a:r>
              <a:rPr lang="en-US" dirty="0"/>
              <a:t> style)</a:t>
            </a:r>
          </a:p>
        </p:txBody>
      </p:sp>
      <p:sp>
        <p:nvSpPr>
          <p:cNvPr id="3" name="Content Placeholder 2"/>
          <p:cNvSpPr>
            <a:spLocks noGrp="1"/>
          </p:cNvSpPr>
          <p:nvPr>
            <p:ph idx="1"/>
          </p:nvPr>
        </p:nvSpPr>
        <p:spPr/>
        <p:txBody>
          <a:bodyPr/>
          <a:lstStyle/>
          <a:p>
            <a:r>
              <a:rPr lang="en-US" dirty="0"/>
              <a:t>Do algebraic “watch this work”</a:t>
            </a:r>
          </a:p>
          <a:p>
            <a:r>
              <a:rPr lang="en-US" dirty="0"/>
              <a:t>Be sure to mention “</a:t>
            </a:r>
            <a:r>
              <a:rPr lang="en-US" dirty="0" err="1"/>
              <a:t>sublist</a:t>
            </a:r>
            <a:r>
              <a:rPr lang="en-US" dirty="0"/>
              <a:t> of </a:t>
            </a:r>
            <a:r>
              <a:rPr lang="en-US" dirty="0">
                <a:solidFill>
                  <a:srgbClr val="FF0000"/>
                </a:solidFill>
              </a:rPr>
              <a:t>some</a:t>
            </a:r>
            <a:r>
              <a:rPr lang="en-US" dirty="0"/>
              <a:t> list”</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3194853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25</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1359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2523558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graphicFrame>
        <p:nvGraphicFramePr>
          <p:cNvPr id="6" name="Content Placeholder 3"/>
          <p:cNvGraphicFramePr>
            <a:graphicFrameLocks/>
          </p:cNvGraphicFramePr>
          <p:nvPr>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621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28</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6636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Slides Start Here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261105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for this Module</a:t>
            </a:r>
          </a:p>
        </p:txBody>
      </p:sp>
      <p:sp>
        <p:nvSpPr>
          <p:cNvPr id="3" name="Content Placeholder 2"/>
          <p:cNvSpPr>
            <a:spLocks noGrp="1"/>
          </p:cNvSpPr>
          <p:nvPr>
            <p:ph idx="1"/>
          </p:nvPr>
        </p:nvSpPr>
        <p:spPr/>
        <p:txBody>
          <a:bodyPr>
            <a:normAutofit/>
          </a:bodyPr>
          <a:lstStyle/>
          <a:p>
            <a:r>
              <a:rPr lang="en-US" dirty="0"/>
              <a:t>At the end of this module, you should be able to</a:t>
            </a:r>
          </a:p>
          <a:p>
            <a:pPr lvl="1"/>
            <a:r>
              <a:rPr lang="en-US" dirty="0"/>
              <a:t>Determine from the purpose statement of a function whether an invariant is necessary.</a:t>
            </a:r>
          </a:p>
          <a:p>
            <a:pPr lvl="1"/>
            <a:r>
              <a:rPr lang="en-US" dirty="0"/>
              <a:t>write invariants to document the assumptions that a function makes about its arguments.</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XList -&gt; </a:t>
            </a:r>
            <a:r>
              <a:rPr lang="en-US" sz="2400" b="1" dirty="0" err="1">
                <a:latin typeface="Consolas" pitchFamily="49" charset="0"/>
                <a:cs typeface="Consolas" pitchFamily="49" charset="0"/>
              </a:rPr>
              <a:t>NumberedXList</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30</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NumberedXList</a:t>
            </a:r>
            <a:r>
              <a:rPr lang="en-US" sz="2400" b="1" dirty="0">
                <a:latin typeface="Consolas" pitchFamily="49" charset="0"/>
                <a:cs typeface="Consolas" pitchFamily="49" charset="0"/>
              </a:rPr>
              <a:t> is a list of </a:t>
            </a:r>
            <a:r>
              <a:rPr lang="en-US" sz="2400" b="1" dirty="0" err="1">
                <a:latin typeface="Consolas" pitchFamily="49" charset="0"/>
                <a:cs typeface="Consolas" pitchFamily="49" charset="0"/>
              </a:rPr>
              <a:t>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NumberedStringList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31</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XList</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32</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33</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number-list-from-2</a:t>
            </a:r>
          </a:p>
        </p:txBody>
      </p:sp>
    </p:spTree>
    <p:extLst>
      <p:ext uri="{BB962C8B-B14F-4D97-AF65-F5344CB8AC3E}">
        <p14:creationId xmlns:p14="http://schemas.microsoft.com/office/powerpoint/2010/main" val="941270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34</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number-list-from-3</a:t>
            </a:r>
          </a:p>
        </p:txBody>
      </p:sp>
    </p:spTree>
    <p:extLst>
      <p:ext uri="{BB962C8B-B14F-4D97-AF65-F5344CB8AC3E}">
        <p14:creationId xmlns:p14="http://schemas.microsoft.com/office/powerpoint/2010/main" val="2799957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35</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cs typeface="Consolas" pitchFamily="49" charset="0"/>
              </a:rPr>
              <a:t>Add an extra parameter for the current number.</a:t>
            </a:r>
          </a:p>
          <a:p>
            <a:pPr marL="0" indent="0">
              <a:buNone/>
            </a:pPr>
            <a:r>
              <a:rPr lang="en-US" sz="2000" b="1" dirty="0">
                <a:latin typeface="Consolas" pitchFamily="49" charset="0"/>
                <a:cs typeface="Consolas" pitchFamily="49" charset="0"/>
              </a:rPr>
              <a:t>;; number-list-from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a:p>
            <a:pPr marL="0" indent="0">
              <a:buNone/>
            </a:pPr>
            <a:endParaRPr lang="en-US" sz="2000" b="1" dirty="0">
              <a:latin typeface="Consolas" pitchFamily="49" charset="0"/>
              <a:cs typeface="Consolas" pitchFamily="49" charset="0"/>
            </a:endParaRPr>
          </a:p>
          <a:p>
            <a:pPr marL="0" indent="0">
              <a:spcBef>
                <a:spcPts val="0"/>
              </a:spcBef>
              <a:buNone/>
            </a:pPr>
            <a:r>
              <a:rPr lang="en-US" sz="2000" b="1" dirty="0">
                <a:latin typeface="Consolas" pitchFamily="49" charset="0"/>
                <a:cs typeface="Consolas" pitchFamily="49" charset="0"/>
              </a:rPr>
              <a:t>;; STRATEGY: Use observer template for XList on </a:t>
            </a:r>
            <a:r>
              <a:rPr lang="en-US" sz="2000" b="1" dirty="0" err="1">
                <a:latin typeface="Consolas" pitchFamily="49" charset="0"/>
                <a:cs typeface="Consolas" pitchFamily="49" charset="0"/>
              </a:rPr>
              <a:t>lst</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(define (number-list-from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n)</a:t>
            </a:r>
          </a:p>
          <a:p>
            <a:pPr marL="0" indent="0">
              <a:buNone/>
            </a:pPr>
            <a:r>
              <a:rPr lang="en-US" sz="2000" b="1" dirty="0">
                <a:latin typeface="Consolas" pitchFamily="49" charset="0"/>
                <a:cs typeface="Consolas" pitchFamily="49" charset="0"/>
              </a:rPr>
              <a:t>  (cond</a:t>
            </a:r>
          </a:p>
          <a:p>
            <a:pPr marL="0" indent="0">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empty]</a:t>
            </a:r>
          </a:p>
          <a:p>
            <a:pPr marL="0" indent="0">
              <a:buNone/>
            </a:pPr>
            <a:r>
              <a:rPr lang="en-US" sz="2000" b="1" dirty="0">
                <a:latin typeface="Consolas" pitchFamily="49" charset="0"/>
                <a:cs typeface="Consolas" pitchFamily="49" charset="0"/>
              </a:rPr>
              <a:t>    [else</a:t>
            </a:r>
          </a:p>
          <a:p>
            <a:pPr marL="0" indent="0">
              <a:buNone/>
            </a:pPr>
            <a:r>
              <a:rPr lang="en-US" sz="2000" b="1" dirty="0">
                <a:latin typeface="Consolas" pitchFamily="49" charset="0"/>
                <a:cs typeface="Consolas" pitchFamily="49" charset="0"/>
              </a:rPr>
              <a:t>      (cons</a:t>
            </a:r>
          </a:p>
          <a:p>
            <a:pPr marL="0" indent="0">
              <a:buNone/>
            </a:pPr>
            <a:r>
              <a:rPr lang="en-US" sz="2000" b="1" dirty="0">
                <a:latin typeface="Consolas" pitchFamily="49" charset="0"/>
                <a:cs typeface="Consolas" pitchFamily="49" charset="0"/>
              </a:rPr>
              <a:t>        (list n (first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(number-list-from</a:t>
            </a:r>
          </a:p>
          <a:p>
            <a:pPr marL="0" indent="0">
              <a:buNone/>
            </a:pP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a:t>
            </a:r>
          </a:p>
          <a:p>
            <a:pPr marL="0" indent="0">
              <a:buNone/>
            </a:pPr>
            <a:r>
              <a:rPr lang="en-US" sz="2000"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36</a:t>
            </a:fld>
            <a:endParaRPr lang="en-US"/>
          </a:p>
        </p:txBody>
      </p:sp>
    </p:spTree>
    <p:extLst>
      <p:ext uri="{BB962C8B-B14F-4D97-AF65-F5344CB8AC3E}">
        <p14:creationId xmlns:p14="http://schemas.microsoft.com/office/powerpoint/2010/main" val="3931178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37</a:t>
            </a:fld>
            <a:endParaRPr lang="en-US"/>
          </a:p>
        </p:txBody>
      </p:sp>
    </p:spTree>
    <p:extLst>
      <p:ext uri="{BB962C8B-B14F-4D97-AF65-F5344CB8AC3E}">
        <p14:creationId xmlns:p14="http://schemas.microsoft.com/office/powerpoint/2010/main" val="295497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still need a purpose statement</a:t>
            </a:r>
          </a:p>
        </p:txBody>
      </p:sp>
      <p:sp>
        <p:nvSpPr>
          <p:cNvPr id="3" name="Content Placeholder 2"/>
          <p:cNvSpPr>
            <a:spLocks noGrp="1"/>
          </p:cNvSpPr>
          <p:nvPr>
            <p:ph idx="1"/>
          </p:nvPr>
        </p:nvSpPr>
        <p:spPr/>
        <p:txBody>
          <a:bodyPr/>
          <a:lstStyle/>
          <a:p>
            <a:r>
              <a:rPr lang="en-US" dirty="0"/>
              <a:t>Let's look at </a:t>
            </a:r>
            <a:r>
              <a:rPr lang="en-US" b="1" dirty="0"/>
              <a:t>number-list</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39</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07</a:t>
            </a:r>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graphicFrame>
        <p:nvGraphicFramePr>
          <p:cNvPr id="6" name="Diagram 5"/>
          <p:cNvGraphicFramePr/>
          <p:nvPr>
            <p:extLst>
              <p:ext uri="{D42A27DB-BD31-4B8C-83A1-F6EECF244321}">
                <p14:modId xmlns:p14="http://schemas.microsoft.com/office/powerpoint/2010/main" val="3957966568"/>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337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XList </a:t>
            </a:r>
            <a:r>
              <a:rPr lang="en-US" sz="2400" dirty="0" err="1"/>
              <a:t>NonNegInt</a:t>
            </a:r>
            <a:r>
              <a:rPr lang="en-US" sz="2400" dirty="0"/>
              <a:t>-&gt; </a:t>
            </a:r>
            <a:r>
              <a:rPr lang="en-US" sz="2400" dirty="0" err="1"/>
              <a:t>NumberedXList</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XList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NumberedXList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XList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43</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45</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46</a:t>
            </a:fld>
            <a:endParaRPr lang="en-US"/>
          </a:p>
        </p:txBody>
      </p:sp>
    </p:spTree>
    <p:extLst>
      <p:ext uri="{BB962C8B-B14F-4D97-AF65-F5344CB8AC3E}">
        <p14:creationId xmlns:p14="http://schemas.microsoft.com/office/powerpoint/2010/main" val="4054348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47</a:t>
            </a:fld>
            <a:endParaRPr lang="en-US"/>
          </a:p>
        </p:txBody>
      </p:sp>
    </p:spTree>
    <p:extLst>
      <p:ext uri="{BB962C8B-B14F-4D97-AF65-F5344CB8AC3E}">
        <p14:creationId xmlns:p14="http://schemas.microsoft.com/office/powerpoint/2010/main" val="2649485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More examples of invariants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7.2</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48</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
        <p:nvSpPr>
          <p:cNvPr id="4" name="TextBox 3"/>
          <p:cNvSpPr txBox="1"/>
          <p:nvPr/>
        </p:nvSpPr>
        <p:spPr>
          <a:xfrm>
            <a:off x="501215" y="557113"/>
            <a:ext cx="6781800" cy="2031325"/>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 4: Should "</a:t>
            </a:r>
            <a:r>
              <a:rPr lang="en-US" dirty="0" err="1"/>
              <a:t>BintreeOfNumber</a:t>
            </a:r>
            <a:r>
              <a:rPr lang="en-US" dirty="0"/>
              <a:t>" be "</a:t>
            </a:r>
            <a:r>
              <a:rPr lang="en-US" dirty="0" err="1"/>
              <a:t>BinTreeOfNumber</a:t>
            </a:r>
            <a:r>
              <a:rPr lang="en-US" dirty="0"/>
              <a:t>" (capital T)?  And shouldn't it return a </a:t>
            </a:r>
            <a:r>
              <a:rPr lang="en-US" dirty="0" err="1"/>
              <a:t>BinTree</a:t>
            </a:r>
            <a:r>
              <a:rPr lang="en-US" dirty="0"/>
              <a:t>?  I liked life so much better when it was case insensitive....</a:t>
            </a:r>
          </a:p>
          <a:p>
            <a:r>
              <a:rPr lang="en-US" dirty="0"/>
              <a:t>Lesson 7.2, slide 5: More case sensitivity in the inserted box.  Maybe it's </a:t>
            </a:r>
            <a:r>
              <a:rPr lang="en-US" dirty="0" err="1"/>
              <a:t>Bintree</a:t>
            </a:r>
            <a:r>
              <a:rPr lang="en-US" dirty="0"/>
              <a:t> everywhere instead of </a:t>
            </a:r>
            <a:r>
              <a:rPr lang="en-US" dirty="0" err="1"/>
              <a:t>BinTree</a:t>
            </a:r>
            <a:r>
              <a:rPr lang="en-US" dirty="0"/>
              <a:t> ...</a:t>
            </a:r>
          </a:p>
          <a:p>
            <a:r>
              <a:rPr lang="en-US" dirty="0"/>
              <a:t>Lesson 7.2, slide 6: I give up.  Maybe we are case insensitive.</a:t>
            </a:r>
          </a:p>
        </p:txBody>
      </p:sp>
    </p:spTree>
    <p:extLst>
      <p:ext uri="{BB962C8B-B14F-4D97-AF65-F5344CB8AC3E}">
        <p14:creationId xmlns:p14="http://schemas.microsoft.com/office/powerpoint/2010/main" val="1186149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Lesson 7.1, we introduced context arguments and invariants to solve problems involving lists</a:t>
            </a:r>
          </a:p>
          <a:p>
            <a:r>
              <a:rPr lang="en-US" dirty="0"/>
              <a:t>In this lesson, we'll use these ideas to solve problems involving trees and mutually-recursive data definitions.</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49</a:t>
            </a:fld>
            <a:endParaRPr lang="en-US"/>
          </a:p>
        </p:txBody>
      </p:sp>
    </p:spTree>
    <p:extLst>
      <p:ext uri="{BB962C8B-B14F-4D97-AF65-F5344CB8AC3E}">
        <p14:creationId xmlns:p14="http://schemas.microsoft.com/office/powerpoint/2010/main" val="170638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Review: What does a contract mean?</a:t>
            </a:r>
          </a:p>
        </p:txBody>
      </p:sp>
      <p:sp>
        <p:nvSpPr>
          <p:cNvPr id="5" name="Content Placeholder 4"/>
          <p:cNvSpPr>
            <a:spLocks noGrp="1"/>
          </p:cNvSpPr>
          <p:nvPr>
            <p:ph idx="1"/>
          </p:nvPr>
        </p:nvSpPr>
        <p:spPr/>
        <p:txBody>
          <a:bodyPr/>
          <a:lstStyle/>
          <a:p>
            <a:r>
              <a:rPr lang="en-US" dirty="0"/>
              <a:t>A function always gets to assume that its arguments satisfy its contract.</a:t>
            </a:r>
          </a:p>
          <a:p>
            <a:r>
              <a:rPr lang="en-US" dirty="0"/>
              <a:t>It’s up to the callers of the function to guarantee that the function’s contract is satisfied at every call.</a:t>
            </a:r>
          </a:p>
        </p:txBody>
      </p:sp>
      <p:sp>
        <p:nvSpPr>
          <p:cNvPr id="3" name="Slide Number Placeholder 2"/>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1312168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mutually recursive data definitions?</a:t>
            </a:r>
          </a:p>
        </p:txBody>
      </p:sp>
      <p:sp>
        <p:nvSpPr>
          <p:cNvPr id="3" name="Content Placeholder 2"/>
          <p:cNvSpPr>
            <a:spLocks noGrp="1"/>
          </p:cNvSpPr>
          <p:nvPr>
            <p:ph idx="1"/>
          </p:nvPr>
        </p:nvSpPr>
        <p:spPr/>
        <p:txBody>
          <a:bodyPr/>
          <a:lstStyle/>
          <a:p>
            <a:r>
              <a:rPr lang="en-US" dirty="0"/>
              <a:t>You’ll have two mutually recursive functions to handle the sub-</a:t>
            </a:r>
            <a:r>
              <a:rPr lang="en-US" dirty="0" err="1"/>
              <a:t>Sos</a:t>
            </a:r>
            <a:r>
              <a:rPr lang="en-US" dirty="0"/>
              <a:t> and sub-Loss– nothing else changes.</a:t>
            </a:r>
          </a:p>
          <a:p>
            <a:r>
              <a:rPr lang="en-US" dirty="0"/>
              <a:t>Let's write this out by writing down the </a:t>
            </a:r>
            <a:r>
              <a:rPr lang="en-US" dirty="0" err="1"/>
              <a:t>Sos</a:t>
            </a:r>
            <a:r>
              <a:rPr lang="en-US" dirty="0"/>
              <a:t> and Loss templates and adding a context argument.</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2846984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1)</a:t>
            </a:r>
          </a:p>
        </p:txBody>
      </p:sp>
      <p:sp>
        <p:nvSpPr>
          <p:cNvPr id="3"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SoS</a:t>
            </a:r>
            <a:r>
              <a:rPr lang="en-US" b="1" dirty="0">
                <a:latin typeface="Consolas" pitchFamily="49" charset="0"/>
                <a:cs typeface="Consolas" pitchFamily="49" charset="0"/>
              </a:rPr>
              <a:t> </a:t>
            </a:r>
            <a:r>
              <a:rPr lang="en-US" b="1" dirty="0" err="1">
                <a:latin typeface="Consolas" pitchFamily="49" charset="0"/>
                <a:cs typeface="Consolas" pitchFamily="49" charset="0"/>
              </a:rPr>
              <a:t>sos</a:t>
            </a:r>
            <a:r>
              <a:rPr lang="en-US" b="1" dirty="0">
                <a:latin typeface="Consolas" pitchFamily="49" charset="0"/>
                <a:cs typeface="Consolas" pitchFamily="49" charset="0"/>
              </a:rPr>
              <a:t> that is a subpart of some</a:t>
            </a:r>
          </a:p>
          <a:p>
            <a:pPr>
              <a:buNone/>
            </a:pPr>
            <a:r>
              <a:rPr lang="en-US" b="1" dirty="0">
                <a:latin typeface="Consolas" pitchFamily="49" charset="0"/>
                <a:cs typeface="Consolas" pitchFamily="49" charset="0"/>
              </a:rPr>
              <a:t>;;  larger </a:t>
            </a:r>
            <a:r>
              <a:rPr lang="en-US" b="1" dirty="0" err="1">
                <a:latin typeface="Consolas" pitchFamily="49" charset="0"/>
                <a:cs typeface="Consolas" pitchFamily="49" charset="0"/>
              </a:rPr>
              <a:t>SoS</a:t>
            </a:r>
            <a:r>
              <a:rPr lang="en-US" b="1" dirty="0">
                <a:latin typeface="Consolas" pitchFamily="49" charset="0"/>
                <a:cs typeface="Consolas" pitchFamily="49" charset="0"/>
              </a:rPr>
              <a:t> sos0, and &lt;describe </a:t>
            </a:r>
            <a:r>
              <a:rPr lang="en-US" b="1" dirty="0" err="1">
                <a:latin typeface="Consolas" pitchFamily="49" charset="0"/>
                <a:cs typeface="Consolas" pitchFamily="49" charset="0"/>
              </a:rPr>
              <a:t>ctxt</a:t>
            </a:r>
            <a:r>
              <a:rPr lang="en-US" b="1" dirty="0">
                <a:latin typeface="Consolas" pitchFamily="49" charset="0"/>
                <a:cs typeface="Consolas" pitchFamily="49" charset="0"/>
              </a:rPr>
              <a:t>&gt;</a:t>
            </a:r>
          </a:p>
          <a:p>
            <a:pPr>
              <a:buNone/>
            </a:pPr>
            <a:r>
              <a:rPr lang="en-US" b="1" dirty="0">
                <a:latin typeface="Consolas" pitchFamily="49" charset="0"/>
                <a:cs typeface="Consolas" pitchFamily="49" charset="0"/>
              </a:rPr>
              <a:t>;; </a:t>
            </a:r>
            <a:r>
              <a:rPr lang="en-US" b="1" dirty="0">
                <a:solidFill>
                  <a:schemeClr val="accent3">
                    <a:lumMod val="75000"/>
                  </a:schemeClr>
                </a:solidFill>
                <a:latin typeface="Consolas" pitchFamily="49" charset="0"/>
                <a:cs typeface="Consolas" pitchFamily="49" charset="0"/>
              </a:rPr>
              <a:t>WHERE: &lt;describe how </a:t>
            </a:r>
            <a:r>
              <a:rPr lang="en-US" b="1" dirty="0" err="1">
                <a:solidFill>
                  <a:schemeClr val="accent3">
                    <a:lumMod val="75000"/>
                  </a:schemeClr>
                </a:solidFill>
                <a:latin typeface="Consolas" pitchFamily="49" charset="0"/>
                <a:cs typeface="Consolas" pitchFamily="49" charset="0"/>
              </a:rPr>
              <a:t>ctxt</a:t>
            </a:r>
            <a:r>
              <a:rPr lang="en-US" b="1" dirty="0">
                <a:solidFill>
                  <a:schemeClr val="accent3">
                    <a:lumMod val="75000"/>
                  </a:schemeClr>
                </a:solidFill>
                <a:latin typeface="Consolas" pitchFamily="49" charset="0"/>
                <a:cs typeface="Consolas" pitchFamily="49" charset="0"/>
              </a:rPr>
              <a:t> represents the </a:t>
            </a:r>
          </a:p>
          <a:p>
            <a:pPr>
              <a:buNone/>
            </a:pPr>
            <a:r>
              <a:rPr lang="en-US" b="1" dirty="0">
                <a:solidFill>
                  <a:schemeClr val="accent3">
                    <a:lumMod val="75000"/>
                  </a:schemeClr>
                </a:solidFill>
                <a:latin typeface="Consolas" pitchFamily="49" charset="0"/>
                <a:cs typeface="Consolas" pitchFamily="49" charset="0"/>
              </a:rPr>
              <a:t>;;  portion of sos0 that lies above </a:t>
            </a:r>
            <a:r>
              <a:rPr lang="en-US" b="1" dirty="0" err="1">
                <a:solidFill>
                  <a:schemeClr val="accent3">
                    <a:lumMod val="75000"/>
                  </a:schemeClr>
                </a:solidFill>
                <a:latin typeface="Consolas" pitchFamily="49" charset="0"/>
                <a:cs typeface="Consolas" pitchFamily="49" charset="0"/>
              </a:rPr>
              <a:t>sos</a:t>
            </a:r>
            <a:r>
              <a:rPr lang="en-US" b="1" dirty="0">
                <a:solidFill>
                  <a:schemeClr val="accent3">
                    <a:lumMod val="75000"/>
                  </a:schemeClr>
                </a:solidFill>
                <a:latin typeface="Consolas" pitchFamily="49" charset="0"/>
                <a:cs typeface="Consolas" pitchFamily="49" charset="0"/>
              </a:rPr>
              <a:t>&gt;</a:t>
            </a:r>
          </a:p>
          <a:p>
            <a:pPr>
              <a:buNone/>
            </a:pPr>
            <a:r>
              <a:rPr lang="en-US" b="1" dirty="0">
                <a:latin typeface="Consolas" pitchFamily="49" charset="0"/>
                <a:cs typeface="Consolas" pitchFamily="49" charset="0"/>
              </a:rPr>
              <a:t>;; RETURNS: &lt;something in terms of </a:t>
            </a:r>
            <a:r>
              <a:rPr lang="en-US" b="1" dirty="0" err="1">
                <a:latin typeface="Consolas" pitchFamily="49" charset="0"/>
                <a:cs typeface="Consolas" pitchFamily="49" charset="0"/>
              </a:rPr>
              <a:t>sos</a:t>
            </a:r>
            <a:r>
              <a:rPr lang="en-US" b="1" dirty="0">
                <a:latin typeface="Consolas" pitchFamily="49" charset="0"/>
                <a:cs typeface="Consolas" pitchFamily="49" charset="0"/>
              </a:rPr>
              <a:t> and sos0&gt;</a:t>
            </a:r>
          </a:p>
          <a:p>
            <a:pPr>
              <a:buNone/>
            </a:pPr>
            <a:r>
              <a:rPr lang="en-US" b="1" dirty="0">
                <a:latin typeface="Consolas" pitchFamily="49" charset="0"/>
                <a:cs typeface="Consolas" pitchFamily="49" charset="0"/>
              </a:rPr>
              <a:t>;; STRATEGY: Use the template for </a:t>
            </a:r>
            <a:r>
              <a:rPr lang="en-US" b="1" dirty="0" err="1">
                <a:latin typeface="Consolas" pitchFamily="49" charset="0"/>
                <a:cs typeface="Consolas" pitchFamily="49" charset="0"/>
              </a:rPr>
              <a:t>SoS</a:t>
            </a:r>
            <a:r>
              <a:rPr lang="en-US" b="1" dirty="0">
                <a:latin typeface="Consolas" pitchFamily="49" charset="0"/>
                <a:cs typeface="Consolas" pitchFamily="49" charset="0"/>
              </a:rPr>
              <a:t> on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(sub-</a:t>
            </a:r>
            <a:r>
              <a:rPr lang="en-US" b="1" dirty="0" err="1">
                <a:latin typeface="Consolas" pitchFamily="49" charset="0"/>
                <a:cs typeface="Consolas" pitchFamily="49" charset="0"/>
              </a:rPr>
              <a:t>sos</a:t>
            </a:r>
            <a:r>
              <a:rPr lang="en-US" b="1" dirty="0">
                <a:latin typeface="Consolas" pitchFamily="49" charset="0"/>
                <a:cs typeface="Consolas" pitchFamily="49" charset="0"/>
              </a:rPr>
              <a:t>-</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[(string? </a:t>
            </a:r>
            <a:r>
              <a:rPr lang="en-US" b="1" dirty="0" err="1">
                <a:latin typeface="Consolas" pitchFamily="49" charset="0"/>
                <a:cs typeface="Consolas" pitchFamily="49" charset="0"/>
              </a:rPr>
              <a:t>subsos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(sub-loss-</a:t>
            </a:r>
            <a:r>
              <a:rPr lang="en-US" b="1" dirty="0" err="1">
                <a:latin typeface="Consolas" pitchFamily="49" charset="0"/>
                <a:cs typeface="Consolas" pitchFamily="49" charset="0"/>
              </a:rPr>
              <a:t>fn</a:t>
            </a:r>
            <a:r>
              <a:rPr lang="en-US" b="1" dirty="0">
                <a:latin typeface="Consolas" pitchFamily="49" charset="0"/>
                <a:cs typeface="Consolas" pitchFamily="49" charset="0"/>
              </a:rPr>
              <a:t> </a:t>
            </a:r>
            <a:r>
              <a:rPr lang="en-US" b="1" dirty="0" err="1">
                <a:latin typeface="Consolas" pitchFamily="49" charset="0"/>
                <a:cs typeface="Consolas" pitchFamily="49" charset="0"/>
              </a:rPr>
              <a:t>subsos</a:t>
            </a:r>
            <a:r>
              <a:rPr lang="en-US" b="1" dirty="0">
                <a:latin typeface="Consolas" pitchFamily="49" charset="0"/>
                <a:cs typeface="Consolas" pitchFamily="49" charset="0"/>
              </a:rPr>
              <a:t> (... </a:t>
            </a:r>
            <a:r>
              <a:rPr lang="en-US" b="1" dirty="0" err="1">
                <a:latin typeface="Consolas" pitchFamily="49" charset="0"/>
                <a:cs typeface="Consolas" pitchFamily="49" charset="0"/>
              </a:rPr>
              <a:t>ctxt</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51</a:t>
            </a:fld>
            <a:endParaRPr lang="en-US">
              <a:solidFill>
                <a:prstClr val="black">
                  <a:tint val="75000"/>
                </a:prstClr>
              </a:solidFill>
            </a:endParaRPr>
          </a:p>
        </p:txBody>
      </p:sp>
      <p:sp>
        <p:nvSpPr>
          <p:cNvPr id="8" name="Rectangle 7"/>
          <p:cNvSpPr/>
          <p:nvPr/>
        </p:nvSpPr>
        <p:spPr>
          <a:xfrm>
            <a:off x="457200" y="5638800"/>
            <a:ext cx="2514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SoS</a:t>
            </a:r>
            <a:r>
              <a:rPr lang="en-US" dirty="0">
                <a:solidFill>
                  <a:schemeClr val="tx1"/>
                </a:solidFill>
              </a:rPr>
              <a:t> template</a:t>
            </a:r>
          </a:p>
        </p:txBody>
      </p:sp>
      <p:sp>
        <p:nvSpPr>
          <p:cNvPr id="9" name="Rectangle 8"/>
          <p:cNvSpPr/>
          <p:nvPr/>
        </p:nvSpPr>
        <p:spPr>
          <a:xfrm>
            <a:off x="4419600" y="5450360"/>
            <a:ext cx="3657600" cy="125523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When we have a recursive call, we use a new value of the context argument, so that </a:t>
            </a:r>
            <a:r>
              <a:rPr lang="en-US" b="1" dirty="0">
                <a:solidFill>
                  <a:schemeClr val="tx1"/>
                </a:solidFill>
              </a:rPr>
              <a:t>sub-loss-</a:t>
            </a:r>
            <a:r>
              <a:rPr lang="en-US" b="1" dirty="0" err="1">
                <a:solidFill>
                  <a:schemeClr val="tx1"/>
                </a:solidFill>
              </a:rPr>
              <a:t>fn</a:t>
            </a:r>
            <a:r>
              <a:rPr lang="en-US" dirty="0" err="1">
                <a:solidFill>
                  <a:schemeClr val="tx1"/>
                </a:solidFill>
              </a:rPr>
              <a:t>'s</a:t>
            </a:r>
            <a:r>
              <a:rPr lang="en-US" dirty="0">
                <a:solidFill>
                  <a:schemeClr val="tx1"/>
                </a:solidFill>
              </a:rPr>
              <a:t> invariant will be true.</a:t>
            </a:r>
          </a:p>
        </p:txBody>
      </p:sp>
      <p:cxnSp>
        <p:nvCxnSpPr>
          <p:cNvPr id="14" name="Straight Arrow Connector 13"/>
          <p:cNvCxnSpPr>
            <a:stCxn id="9" idx="0"/>
          </p:cNvCxnSpPr>
          <p:nvPr/>
        </p:nvCxnSpPr>
        <p:spPr>
          <a:xfrm flipV="1">
            <a:off x="6248400" y="5257802"/>
            <a:ext cx="0" cy="1925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24600" y="3688595"/>
            <a:ext cx="19812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invariant documents the meaning of </a:t>
            </a:r>
            <a:r>
              <a:rPr lang="en-US" dirty="0" err="1">
                <a:solidFill>
                  <a:schemeClr val="tx1"/>
                </a:solidFill>
              </a:rPr>
              <a:t>ctxt</a:t>
            </a:r>
            <a:endParaRPr lang="en-US" dirty="0">
              <a:solidFill>
                <a:schemeClr val="tx1"/>
              </a:solidFill>
            </a:endParaRPr>
          </a:p>
        </p:txBody>
      </p:sp>
      <p:cxnSp>
        <p:nvCxnSpPr>
          <p:cNvPr id="6" name="Straight Arrow Connector 5"/>
          <p:cNvCxnSpPr>
            <a:stCxn id="10" idx="0"/>
          </p:cNvCxnSpPr>
          <p:nvPr/>
        </p:nvCxnSpPr>
        <p:spPr>
          <a:xfrm flipH="1" flipV="1">
            <a:off x="6705600" y="2590800"/>
            <a:ext cx="609600" cy="10977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8200" y="990600"/>
            <a:ext cx="3581400" cy="2308324"/>
          </a:xfrm>
          <a:prstGeom prst="rect">
            <a:avLst/>
          </a:prstGeom>
          <a:solidFill>
            <a:srgbClr val="FFFF00"/>
          </a:solidFill>
          <a:ln>
            <a:solidFill>
              <a:schemeClr val="tx1"/>
            </a:solidFill>
          </a:ln>
        </p:spPr>
        <p:txBody>
          <a:bodyPr wrap="square" rtlCol="0">
            <a:spAutoFit/>
          </a:bodyPr>
          <a:lstStyle/>
          <a:p>
            <a:r>
              <a:rPr lang="en-US" dirty="0"/>
              <a:t>Jim Miller says:</a:t>
            </a:r>
          </a:p>
          <a:p>
            <a:r>
              <a:rPr lang="en-US" dirty="0"/>
              <a:t>Lesson 7.2, slides 11 - 13: This needs a real, concrete example.  I'll be darned if I remember what a </a:t>
            </a:r>
            <a:r>
              <a:rPr lang="en-US" dirty="0" err="1"/>
              <a:t>SoS</a:t>
            </a:r>
            <a:r>
              <a:rPr lang="en-US" dirty="0"/>
              <a:t> and </a:t>
            </a:r>
            <a:r>
              <a:rPr lang="en-US" dirty="0" err="1"/>
              <a:t>LoSS</a:t>
            </a:r>
            <a:r>
              <a:rPr lang="en-US" dirty="0"/>
              <a:t> are, and even when I did remember them I'm having a hard time understanding what this whole thing is about.</a:t>
            </a:r>
          </a:p>
        </p:txBody>
      </p:sp>
    </p:spTree>
    <p:extLst>
      <p:ext uri="{BB962C8B-B14F-4D97-AF65-F5344CB8AC3E}">
        <p14:creationId xmlns:p14="http://schemas.microsoft.com/office/powerpoint/2010/main" val="64662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2)</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LoSS</a:t>
            </a:r>
            <a:r>
              <a:rPr lang="en-US" sz="2000" b="1" dirty="0">
                <a:latin typeface="Consolas" pitchFamily="49" charset="0"/>
                <a:cs typeface="Consolas" pitchFamily="49" charset="0"/>
              </a:rPr>
              <a:t> loss that is a subpart of some</a:t>
            </a:r>
          </a:p>
          <a:p>
            <a:pPr>
              <a:buNone/>
            </a:pPr>
            <a:r>
              <a:rPr lang="en-US" sz="2000" b="1" dirty="0">
                <a:latin typeface="Consolas" pitchFamily="49" charset="0"/>
                <a:cs typeface="Consolas" pitchFamily="49" charset="0"/>
              </a:rPr>
              <a:t>;;  larger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sos0, and a &lt;describe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&gt; </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&lt;describe how </a:t>
            </a:r>
            <a:r>
              <a:rPr lang="en-US" sz="2000" b="1" dirty="0" err="1">
                <a:solidFill>
                  <a:schemeClr val="accent3">
                    <a:lumMod val="75000"/>
                  </a:schemeClr>
                </a:solidFill>
                <a:latin typeface="Consolas" pitchFamily="49" charset="0"/>
                <a:cs typeface="Consolas" pitchFamily="49" charset="0"/>
              </a:rPr>
              <a:t>ctxt</a:t>
            </a:r>
            <a:r>
              <a:rPr lang="en-US" sz="2000" b="1" dirty="0">
                <a:solidFill>
                  <a:schemeClr val="accent3">
                    <a:lumMod val="75000"/>
                  </a:schemeClr>
                </a:solidFill>
                <a:latin typeface="Consolas" pitchFamily="49" charset="0"/>
                <a:cs typeface="Consolas" pitchFamily="49" charset="0"/>
              </a:rPr>
              <a:t> represents the </a:t>
            </a:r>
          </a:p>
          <a:p>
            <a:pPr>
              <a:buNone/>
            </a:pPr>
            <a:r>
              <a:rPr lang="en-US" sz="2000" b="1" dirty="0">
                <a:solidFill>
                  <a:schemeClr val="accent3">
                    <a:lumMod val="75000"/>
                  </a:schemeClr>
                </a:solidFill>
                <a:latin typeface="Consolas" pitchFamily="49" charset="0"/>
                <a:cs typeface="Consolas" pitchFamily="49" charset="0"/>
              </a:rPr>
              <a:t>;;  portion of sos0 that lies above loss&gt;</a:t>
            </a:r>
          </a:p>
          <a:p>
            <a:pPr>
              <a:buNone/>
            </a:pPr>
            <a:r>
              <a:rPr lang="en-US" sz="2000" b="1" dirty="0">
                <a:latin typeface="Consolas" pitchFamily="49" charset="0"/>
                <a:cs typeface="Consolas" pitchFamily="49" charset="0"/>
              </a:rPr>
              <a:t>;; RETURNS: &lt;something in terms of loss and sos0&gt;</a:t>
            </a:r>
          </a:p>
          <a:p>
            <a:pPr>
              <a:buNone/>
            </a:pPr>
            <a:r>
              <a:rPr lang="en-US" sz="2000" b="1" dirty="0">
                <a:latin typeface="Consolas" pitchFamily="49" charset="0"/>
                <a:cs typeface="Consolas" pitchFamily="49" charset="0"/>
              </a:rPr>
              <a:t>;; STRATEGY: Use template for Loss on </a:t>
            </a:r>
            <a:r>
              <a:rPr lang="en-US" sz="2000" b="1" dirty="0" err="1">
                <a:latin typeface="Consolas" pitchFamily="49" charset="0"/>
                <a:cs typeface="Consolas" pitchFamily="49" charset="0"/>
              </a:rPr>
              <a:t>sublos</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a:t>
            </a:r>
          </a:p>
          <a:p>
            <a:pPr>
              <a:buNone/>
            </a:pPr>
            <a:r>
              <a:rPr lang="en-US" sz="2000" b="1" dirty="0">
                <a:latin typeface="Consolas" pitchFamily="49" charset="0"/>
                <a:cs typeface="Consolas" pitchFamily="49" charset="0"/>
              </a:rPr>
              <a:t>    [else (...</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(sub-loss-</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subloss</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ctxt</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52</a:t>
            </a:fld>
            <a:endParaRPr lang="en-US">
              <a:solidFill>
                <a:prstClr val="black">
                  <a:tint val="75000"/>
                </a:prstClr>
              </a:solidFill>
            </a:endParaRPr>
          </a:p>
        </p:txBody>
      </p:sp>
      <p:sp>
        <p:nvSpPr>
          <p:cNvPr id="9" name="Rectangle 8"/>
          <p:cNvSpPr/>
          <p:nvPr/>
        </p:nvSpPr>
        <p:spPr>
          <a:xfrm>
            <a:off x="6677977" y="1905000"/>
            <a:ext cx="2386013" cy="11430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rPr>
              <a:t>The</a:t>
            </a:r>
            <a:r>
              <a:rPr lang="en-US" sz="2000" dirty="0">
                <a:solidFill>
                  <a:schemeClr val="tx1"/>
                </a:solidFill>
              </a:rPr>
              <a:t> invariant again </a:t>
            </a:r>
            <a:r>
              <a:rPr lang="en-US" sz="2000" dirty="0">
                <a:solidFill>
                  <a:prstClr val="black"/>
                </a:solidFill>
              </a:rPr>
              <a:t>documents the meaning of </a:t>
            </a:r>
            <a:r>
              <a:rPr lang="en-US" sz="2000" b="1" dirty="0" err="1">
                <a:solidFill>
                  <a:prstClr val="black"/>
                </a:solidFill>
                <a:latin typeface="Consolas" pitchFamily="49" charset="0"/>
                <a:cs typeface="Consolas" pitchFamily="49" charset="0"/>
              </a:rPr>
              <a:t>ctxt</a:t>
            </a:r>
            <a:endParaRPr lang="en-US" sz="2000" b="1" dirty="0">
              <a:solidFill>
                <a:prstClr val="black"/>
              </a:solidFill>
              <a:latin typeface="Consolas" pitchFamily="49" charset="0"/>
              <a:cs typeface="Consolas" pitchFamily="49" charset="0"/>
            </a:endParaRPr>
          </a:p>
        </p:txBody>
      </p:sp>
      <p:sp>
        <p:nvSpPr>
          <p:cNvPr id="10" name="Rectangle 9"/>
          <p:cNvSpPr/>
          <p:nvPr/>
        </p:nvSpPr>
        <p:spPr>
          <a:xfrm>
            <a:off x="2209800" y="6096000"/>
            <a:ext cx="6705600" cy="609600"/>
          </a:xfrm>
          <a:prstGeom prst="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lin ang="54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Each recursive call uses a new value for the context argument, so that each called function's invariant will be true.</a:t>
            </a:r>
          </a:p>
        </p:txBody>
      </p:sp>
      <p:sp>
        <p:nvSpPr>
          <p:cNvPr id="15" name="Rectangle 14"/>
          <p:cNvSpPr/>
          <p:nvPr/>
        </p:nvSpPr>
        <p:spPr>
          <a:xfrm>
            <a:off x="228600" y="5334000"/>
            <a:ext cx="19050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still fits the </a:t>
            </a:r>
            <a:r>
              <a:rPr lang="en-US" dirty="0" err="1">
                <a:solidFill>
                  <a:schemeClr val="tx1"/>
                </a:solidFill>
              </a:rPr>
              <a:t>LoSS</a:t>
            </a:r>
            <a:r>
              <a:rPr lang="en-US" dirty="0">
                <a:solidFill>
                  <a:schemeClr val="tx1"/>
                </a:solidFill>
              </a:rPr>
              <a:t> template</a:t>
            </a:r>
          </a:p>
        </p:txBody>
      </p:sp>
    </p:spTree>
    <p:extLst>
      <p:ext uri="{BB962C8B-B14F-4D97-AF65-F5344CB8AC3E}">
        <p14:creationId xmlns:p14="http://schemas.microsoft.com/office/powerpoint/2010/main" val="635459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a:t>SoS</a:t>
            </a:r>
            <a:r>
              <a:rPr lang="en-US" dirty="0"/>
              <a:t> and </a:t>
            </a:r>
            <a:r>
              <a:rPr lang="en-US" dirty="0" err="1"/>
              <a:t>LoSS</a:t>
            </a:r>
            <a:r>
              <a:rPr lang="en-US" dirty="0"/>
              <a:t>, with context argument (part 3)</a:t>
            </a:r>
          </a:p>
        </p:txBody>
      </p:sp>
      <p:sp>
        <p:nvSpPr>
          <p:cNvPr id="3" name="Content Placeholder 2"/>
          <p:cNvSpPr>
            <a:spLocks noGrp="1"/>
          </p:cNvSpPr>
          <p:nvPr>
            <p:ph idx="1"/>
          </p:nvPr>
        </p:nvSpPr>
        <p:spPr>
          <a:xfrm>
            <a:off x="457200" y="1600200"/>
            <a:ext cx="8229600" cy="4648200"/>
          </a:xfrm>
        </p:spPr>
        <p:txBody>
          <a:bodyPr>
            <a:noAutofit/>
          </a:bodyPr>
          <a:lstStyle/>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SoSS</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RETURNS: &lt;something&gt;</a:t>
            </a:r>
          </a:p>
          <a:p>
            <a:pPr>
              <a:buNone/>
            </a:pPr>
            <a:r>
              <a:rPr lang="en-US" sz="2000" b="1" dirty="0">
                <a:latin typeface="Consolas" pitchFamily="49" charset="0"/>
                <a:cs typeface="Consolas" pitchFamily="49" charset="0"/>
              </a:rPr>
              <a:t>;; Strategy: call a more general function</a:t>
            </a:r>
          </a:p>
          <a:p>
            <a:pPr>
              <a:buNone/>
            </a:pPr>
            <a:r>
              <a:rPr lang="en-US" sz="2000" b="1" dirty="0">
                <a:latin typeface="Consolas" pitchFamily="49" charset="0"/>
                <a:cs typeface="Consolas" pitchFamily="49" charset="0"/>
              </a:rPr>
              <a:t>(define (</a:t>
            </a:r>
            <a:r>
              <a:rPr lang="en-US" sz="2000" b="1" dirty="0" err="1">
                <a:latin typeface="Consolas" pitchFamily="49" charset="0"/>
                <a:cs typeface="Consolas" pitchFamily="49" charset="0"/>
              </a:rPr>
              <a:t>sos-fn</a:t>
            </a:r>
            <a:r>
              <a:rPr lang="en-US" sz="2000" b="1" dirty="0">
                <a:latin typeface="Consolas" pitchFamily="49" charset="0"/>
                <a:cs typeface="Consolas" pitchFamily="49" charset="0"/>
              </a:rPr>
              <a:t> sos0)</a:t>
            </a:r>
          </a:p>
          <a:p>
            <a:pPr>
              <a:buNone/>
            </a:pPr>
            <a:r>
              <a:rPr lang="en-US" sz="2000" b="1" dirty="0">
                <a:latin typeface="Consolas" pitchFamily="49" charset="0"/>
                <a:cs typeface="Consolas" pitchFamily="49" charset="0"/>
              </a:rPr>
              <a:t>  (sub-</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sos</a:t>
            </a:r>
            <a:r>
              <a:rPr lang="en-US" sz="2000"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53</a:t>
            </a:fld>
            <a:endParaRPr lang="en-US">
              <a:solidFill>
                <a:prstClr val="black">
                  <a:tint val="75000"/>
                </a:prstClr>
              </a:solidFill>
            </a:endParaRPr>
          </a:p>
        </p:txBody>
      </p:sp>
      <p:sp>
        <p:nvSpPr>
          <p:cNvPr id="6" name="Rectangle 5"/>
          <p:cNvSpPr/>
          <p:nvPr/>
        </p:nvSpPr>
        <p:spPr>
          <a:xfrm>
            <a:off x="914400" y="4495800"/>
            <a:ext cx="487680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Pass sub-</a:t>
            </a:r>
            <a:r>
              <a:rPr lang="en-US" dirty="0" err="1">
                <a:solidFill>
                  <a:schemeClr val="tx1"/>
                </a:solidFill>
              </a:rPr>
              <a:t>sos</a:t>
            </a:r>
            <a:r>
              <a:rPr lang="en-US" dirty="0">
                <a:solidFill>
                  <a:schemeClr val="tx1"/>
                </a:solidFill>
              </a:rPr>
              <a:t>-</a:t>
            </a:r>
            <a:r>
              <a:rPr lang="en-US" dirty="0" err="1">
                <a:solidFill>
                  <a:schemeClr val="tx1"/>
                </a:solidFill>
              </a:rPr>
              <a:t>fn</a:t>
            </a:r>
            <a:r>
              <a:rPr lang="en-US" dirty="0">
                <a:solidFill>
                  <a:schemeClr val="tx1"/>
                </a:solidFill>
              </a:rPr>
              <a:t> a value for its context argument that describes the empty context– that is, one that will make its invariant true.</a:t>
            </a:r>
          </a:p>
        </p:txBody>
      </p:sp>
      <p:cxnSp>
        <p:nvCxnSpPr>
          <p:cNvPr id="10" name="Straight Arrow Connector 9"/>
          <p:cNvCxnSpPr>
            <a:stCxn id="6" idx="0"/>
          </p:cNvCxnSpPr>
          <p:nvPr/>
        </p:nvCxnSpPr>
        <p:spPr>
          <a:xfrm flipV="1">
            <a:off x="3352800" y="3429000"/>
            <a:ext cx="0" cy="1066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2057400"/>
            <a:ext cx="1905000" cy="1143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Of course we need a function for the whole </a:t>
            </a:r>
            <a:r>
              <a:rPr lang="en-US" dirty="0" err="1">
                <a:solidFill>
                  <a:schemeClr val="tx1"/>
                </a:solidFill>
              </a:rPr>
              <a:t>SoS</a:t>
            </a:r>
            <a:r>
              <a:rPr lang="en-US" dirty="0">
                <a:solidFill>
                  <a:schemeClr val="tx1"/>
                </a:solidFill>
              </a:rPr>
              <a:t>! </a:t>
            </a:r>
          </a:p>
        </p:txBody>
      </p:sp>
    </p:spTree>
    <p:extLst>
      <p:ext uri="{BB962C8B-B14F-4D97-AF65-F5344CB8AC3E}">
        <p14:creationId xmlns:p14="http://schemas.microsoft.com/office/powerpoint/2010/main" val="719692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explain the difference between structural arguments and context arguments</a:t>
            </a:r>
          </a:p>
          <a:p>
            <a:pPr lvl="1"/>
            <a:r>
              <a:rPr lang="en-US" dirty="0"/>
              <a:t>understand how context arguments represent contexts</a:t>
            </a:r>
          </a:p>
          <a:p>
            <a:pPr lvl="1"/>
            <a:r>
              <a:rPr lang="en-US" dirty="0"/>
              <a:t>document this representation as an invariant in the purpose statement</a:t>
            </a:r>
          </a:p>
          <a:p>
            <a:pPr lvl="1"/>
            <a:r>
              <a:rPr lang="en-US" dirty="0"/>
              <a:t>use these ideas to solve problems for lists, trees, and mutually-recursive data definitions.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1674660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a:t>
            </a:r>
            <a:r>
              <a:rPr lang="en-US"/>
              <a:t>Practice 7.1</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2150838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 fact : </a:t>
            </a:r>
            <a:r>
              <a:rPr lang="en-US" dirty="0" err="1"/>
              <a:t>NonNegInt</a:t>
            </a:r>
            <a:r>
              <a:rPr lang="en-US" dirty="0"/>
              <a:t> -&gt; </a:t>
            </a:r>
            <a:r>
              <a:rPr lang="en-US" dirty="0" err="1"/>
              <a:t>NonNegInt</a:t>
            </a:r>
            <a:endParaRPr lang="en-US" dirty="0"/>
          </a:p>
          <a:p>
            <a:r>
              <a:rPr lang="en-US" dirty="0"/>
              <a:t>;; GIVEN: a value n</a:t>
            </a:r>
          </a:p>
          <a:p>
            <a:r>
              <a:rPr lang="en-US" dirty="0"/>
              <a:t>;; RETURNS: the factorial of n</a:t>
            </a:r>
          </a:p>
          <a:p>
            <a:r>
              <a:rPr lang="en-US" dirty="0"/>
              <a:t>(define (fact n)</a:t>
            </a:r>
          </a:p>
          <a:p>
            <a:r>
              <a:rPr lang="en-US" dirty="0"/>
              <a:t>  (if (zero? n) 1</a:t>
            </a:r>
          </a:p>
          <a:p>
            <a:r>
              <a:rPr lang="en-US" dirty="0"/>
              <a:t>      (* n (fact (- n 1)))))</a:t>
            </a:r>
          </a:p>
        </p:txBody>
      </p:sp>
      <p:sp>
        <p:nvSpPr>
          <p:cNvPr id="5" name="Title 4"/>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56</a:t>
            </a:fld>
            <a:endParaRPr lang="en-US"/>
          </a:p>
        </p:txBody>
      </p:sp>
      <p:sp>
        <p:nvSpPr>
          <p:cNvPr id="7" name="TextBox 6"/>
          <p:cNvSpPr txBox="1"/>
          <p:nvPr/>
        </p:nvSpPr>
        <p:spPr>
          <a:xfrm>
            <a:off x="457200" y="5334000"/>
            <a:ext cx="2895600" cy="923330"/>
          </a:xfrm>
          <a:prstGeom prst="rect">
            <a:avLst/>
          </a:prstGeom>
          <a:solidFill>
            <a:schemeClr val="accent1">
              <a:lumMod val="20000"/>
              <a:lumOff val="80000"/>
            </a:schemeClr>
          </a:solidFill>
        </p:spPr>
        <p:txBody>
          <a:bodyPr wrap="square" rtlCol="0">
            <a:spAutoFit/>
          </a:bodyPr>
          <a:lstStyle/>
          <a:p>
            <a:r>
              <a:rPr lang="en-US" dirty="0"/>
              <a:t>Every function that calls </a:t>
            </a:r>
            <a:r>
              <a:rPr lang="en-US" b="1" dirty="0"/>
              <a:t>fact</a:t>
            </a:r>
            <a:r>
              <a:rPr lang="en-US" dirty="0"/>
              <a:t> must call it with a non-negative integer.</a:t>
            </a:r>
          </a:p>
        </p:txBody>
      </p:sp>
      <p:sp>
        <p:nvSpPr>
          <p:cNvPr id="8" name="TextBox 7"/>
          <p:cNvSpPr txBox="1"/>
          <p:nvPr/>
        </p:nvSpPr>
        <p:spPr>
          <a:xfrm>
            <a:off x="3657600" y="5334000"/>
            <a:ext cx="3276600" cy="1200329"/>
          </a:xfrm>
          <a:prstGeom prst="rect">
            <a:avLst/>
          </a:prstGeom>
          <a:solidFill>
            <a:schemeClr val="accent1">
              <a:lumMod val="20000"/>
              <a:lumOff val="80000"/>
            </a:schemeClr>
          </a:solidFill>
        </p:spPr>
        <p:txBody>
          <a:bodyPr wrap="square" rtlCol="0">
            <a:spAutoFit/>
          </a:bodyPr>
          <a:lstStyle>
            <a:defPPr>
              <a:defRPr lang="en-US"/>
            </a:defPPr>
          </a:lstStyle>
          <a:p>
            <a:r>
              <a:rPr lang="en-US" dirty="0"/>
              <a:t>This includes the recursive call to fact.   If n is a </a:t>
            </a:r>
            <a:r>
              <a:rPr lang="en-US" dirty="0" err="1"/>
              <a:t>NonNegInt</a:t>
            </a:r>
            <a:r>
              <a:rPr lang="en-US" dirty="0"/>
              <a:t> and is not 0, then n-1 is also a </a:t>
            </a:r>
            <a:r>
              <a:rPr lang="en-US" dirty="0" err="1"/>
              <a:t>NonNegInt</a:t>
            </a:r>
            <a:r>
              <a:rPr lang="en-US" dirty="0"/>
              <a:t>.  So this call is OK.</a:t>
            </a:r>
          </a:p>
        </p:txBody>
      </p:sp>
      <p:sp>
        <p:nvSpPr>
          <p:cNvPr id="9" name="TextBox 8"/>
          <p:cNvSpPr txBox="1"/>
          <p:nvPr/>
        </p:nvSpPr>
        <p:spPr>
          <a:xfrm>
            <a:off x="7048500" y="5333999"/>
            <a:ext cx="1943100" cy="1477328"/>
          </a:xfrm>
          <a:prstGeom prst="rect">
            <a:avLst/>
          </a:prstGeom>
          <a:solidFill>
            <a:schemeClr val="accent1">
              <a:lumMod val="20000"/>
              <a:lumOff val="80000"/>
            </a:schemeClr>
          </a:solidFill>
        </p:spPr>
        <p:txBody>
          <a:bodyPr wrap="square" rtlCol="0">
            <a:spAutoFit/>
          </a:bodyPr>
          <a:lstStyle>
            <a:defPPr>
              <a:defRPr lang="en-US"/>
            </a:defPPr>
          </a:lstStyle>
          <a:p>
            <a:r>
              <a:rPr lang="en-US" dirty="0"/>
              <a:t>If we’d written n-2 here instead of n-1, this call could violate the contract.</a:t>
            </a:r>
          </a:p>
        </p:txBody>
      </p:sp>
      <p:sp>
        <p:nvSpPr>
          <p:cNvPr id="10" name="Arrow: Right 9"/>
          <p:cNvSpPr/>
          <p:nvPr/>
        </p:nvSpPr>
        <p:spPr>
          <a:xfrm rot="15037802">
            <a:off x="2962863" y="3897725"/>
            <a:ext cx="909193" cy="625157"/>
          </a:xfrm>
          <a:prstGeom prst="rightArrow">
            <a:avLst/>
          </a:prstGeom>
          <a:solidFill>
            <a:schemeClr val="accent3">
              <a:lumMod val="40000"/>
              <a:lumOff val="60000"/>
              <a:alpha val="71000"/>
            </a:schemeClr>
          </a:solidFill>
          <a:ln w="3810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4937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When do I need an invariant?</a:t>
            </a:r>
          </a:p>
        </p:txBody>
      </p:sp>
      <p:sp>
        <p:nvSpPr>
          <p:cNvPr id="3" name="Subtitle 2"/>
          <p:cNvSpPr>
            <a:spLocks noGrp="1"/>
          </p:cNvSpPr>
          <p:nvPr>
            <p:ph type="subTitle" idx="1"/>
          </p:nvPr>
        </p:nvSpPr>
        <p:spPr/>
        <p:txBody>
          <a:bodyPr>
            <a:normAutofit/>
          </a:bodyPr>
          <a:lstStyle/>
          <a:p>
            <a:r>
              <a:rPr lang="en-US" dirty="0"/>
              <a:t>CS 5010 Program Design Paradigms “Bootcamp”</a:t>
            </a:r>
          </a:p>
          <a:p>
            <a:r>
              <a:rPr lang="en-US" dirty="0"/>
              <a:t>Lesson 7.3</a:t>
            </a:r>
          </a:p>
          <a:p>
            <a:endParaRPr lang="en-US" dirty="0"/>
          </a:p>
          <a:p>
            <a:endParaRPr lang="en-US" dirty="0"/>
          </a:p>
        </p:txBody>
      </p:sp>
      <p:sp>
        <p:nvSpPr>
          <p:cNvPr id="11" name="Slide Number Placeholder 10"/>
          <p:cNvSpPr>
            <a:spLocks noGrp="1"/>
          </p:cNvSpPr>
          <p:nvPr>
            <p:ph type="sldNum" sz="quarter" idx="12"/>
          </p:nvPr>
        </p:nvSpPr>
        <p:spPr/>
        <p:txBody>
          <a:bodyPr/>
          <a:lstStyle/>
          <a:p>
            <a:fld id="{4FF46DE1-096B-4EDD-A00F-DA0292705DA0}" type="slidenum">
              <a:rPr lang="en-US" smtClean="0"/>
              <a:t>57</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3851969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decide whether a purpose statement needs an invariant or not.</a:t>
            </a:r>
          </a:p>
        </p:txBody>
      </p:sp>
      <p:sp>
        <p:nvSpPr>
          <p:cNvPr id="4" name="Slide Number Placeholder 3"/>
          <p:cNvSpPr>
            <a:spLocks noGrp="1"/>
          </p:cNvSpPr>
          <p:nvPr>
            <p:ph type="sldNum" sz="quarter" idx="12"/>
          </p:nvPr>
        </p:nvSpPr>
        <p:spPr/>
        <p:txBody>
          <a:bodyPr/>
          <a:lstStyle/>
          <a:p>
            <a:fld id="{4FF46DE1-096B-4EDD-A00F-DA0292705DA0}" type="slidenum">
              <a:rPr lang="en-US" smtClean="0"/>
              <a:t>58</a:t>
            </a:fld>
            <a:endParaRPr lang="en-US"/>
          </a:p>
        </p:txBody>
      </p:sp>
    </p:spTree>
    <p:extLst>
      <p:ext uri="{BB962C8B-B14F-4D97-AF65-F5344CB8AC3E}">
        <p14:creationId xmlns:p14="http://schemas.microsoft.com/office/powerpoint/2010/main" val="2401382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need an invariant?</a:t>
            </a:r>
          </a:p>
        </p:txBody>
      </p:sp>
      <p:sp>
        <p:nvSpPr>
          <p:cNvPr id="3" name="Content Placeholder 2"/>
          <p:cNvSpPr>
            <a:spLocks noGrp="1"/>
          </p:cNvSpPr>
          <p:nvPr>
            <p:ph idx="1"/>
          </p:nvPr>
        </p:nvSpPr>
        <p:spPr/>
        <p:txBody>
          <a:bodyPr>
            <a:normAutofit lnSpcReduction="10000"/>
          </a:bodyPr>
          <a:lstStyle/>
          <a:p>
            <a:r>
              <a:rPr lang="en-US" dirty="0"/>
              <a:t>It all depends on the purpose statement.</a:t>
            </a:r>
          </a:p>
          <a:p>
            <a:r>
              <a:rPr lang="en-US" dirty="0"/>
              <a:t>If your code fulfills the purpose statement for any arguments of the types listed in the contract, you don't need an invariant.</a:t>
            </a:r>
          </a:p>
          <a:p>
            <a:r>
              <a:rPr lang="en-US" dirty="0"/>
              <a:t>If the function fulfills its purpose statement only for certain values or combinations of values of the arguments, then you must document that restriction with a WHERE-clause.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59</a:t>
            </a:fld>
            <a:endParaRPr lang="en-US"/>
          </a:p>
        </p:txBody>
      </p:sp>
    </p:spTree>
    <p:extLst>
      <p:ext uri="{BB962C8B-B14F-4D97-AF65-F5344CB8AC3E}">
        <p14:creationId xmlns:p14="http://schemas.microsoft.com/office/powerpoint/2010/main" val="28156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Sometimes a function needs more information than is available in a contract.</a:t>
            </a:r>
          </a:p>
          <a:p>
            <a:r>
              <a:rPr lang="en-US" dirty="0"/>
              <a:t>We need to write down the additional information that the function needs.</a:t>
            </a:r>
          </a:p>
        </p:txBody>
      </p:sp>
      <p:sp>
        <p:nvSpPr>
          <p:cNvPr id="5" name="Title 4"/>
          <p:cNvSpPr>
            <a:spLocks noGrp="1"/>
          </p:cNvSpPr>
          <p:nvPr>
            <p:ph type="title"/>
          </p:nvPr>
        </p:nvSpPr>
        <p:spPr/>
        <p:txBody>
          <a:bodyPr>
            <a:normAutofit fontScale="90000"/>
          </a:bodyPr>
          <a:lstStyle/>
          <a:p>
            <a:r>
              <a:rPr lang="en-US" dirty="0"/>
              <a:t>Sometimes the contract isn’t enough</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
        <p:nvSpPr>
          <p:cNvPr id="7" name="TextBox 6"/>
          <p:cNvSpPr txBox="1"/>
          <p:nvPr/>
        </p:nvSpPr>
        <p:spPr>
          <a:xfrm>
            <a:off x="4824292" y="3962400"/>
            <a:ext cx="3886200" cy="1200329"/>
          </a:xfrm>
          <a:prstGeom prst="rect">
            <a:avLst/>
          </a:prstGeom>
          <a:solidFill>
            <a:schemeClr val="accent1">
              <a:lumMod val="20000"/>
              <a:lumOff val="80000"/>
            </a:schemeClr>
          </a:solidFill>
        </p:spPr>
        <p:txBody>
          <a:bodyPr wrap="square" rtlCol="0">
            <a:spAutoFit/>
          </a:bodyPr>
          <a:lstStyle/>
          <a:p>
            <a:r>
              <a:rPr lang="en-US" sz="2400" dirty="0"/>
              <a:t>Remember: one of our goals is to get information out of your head and onto the page.</a:t>
            </a:r>
          </a:p>
        </p:txBody>
      </p:sp>
    </p:spTree>
    <p:extLst>
      <p:ext uri="{BB962C8B-B14F-4D97-AF65-F5344CB8AC3E}">
        <p14:creationId xmlns:p14="http://schemas.microsoft.com/office/powerpoint/2010/main" val="3650027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things belong in an invariant?</a:t>
            </a:r>
          </a:p>
        </p:txBody>
      </p:sp>
      <p:sp>
        <p:nvSpPr>
          <p:cNvPr id="3" name="Content Placeholder 2"/>
          <p:cNvSpPr>
            <a:spLocks noGrp="1"/>
          </p:cNvSpPr>
          <p:nvPr>
            <p:ph idx="1"/>
          </p:nvPr>
        </p:nvSpPr>
        <p:spPr/>
        <p:txBody>
          <a:bodyPr>
            <a:normAutofit/>
          </a:bodyPr>
          <a:lstStyle/>
          <a:p>
            <a:r>
              <a:rPr lang="en-US" dirty="0"/>
              <a:t>If the function needs additional information that is not in the arguments, then you need an invariant to document the needed information</a:t>
            </a:r>
          </a:p>
          <a:p>
            <a:r>
              <a:rPr lang="en-US" dirty="0"/>
              <a:t>What kind of information might you want?</a:t>
            </a:r>
          </a:p>
          <a:p>
            <a:pPr lvl="1"/>
            <a:r>
              <a:rPr lang="en-US" dirty="0"/>
              <a:t>context information (e.g. we are position </a:t>
            </a:r>
            <a:r>
              <a:rPr lang="en-US" b="1" dirty="0"/>
              <a:t>n</a:t>
            </a:r>
            <a:r>
              <a:rPr lang="en-US" dirty="0"/>
              <a:t> in the list)</a:t>
            </a:r>
          </a:p>
          <a:p>
            <a:pPr lvl="1"/>
            <a:r>
              <a:rPr lang="en-US" dirty="0"/>
              <a:t>other knowledge that isn't expressed in the contract (e.g. we've figured out the ball isn't going to bounce).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60</a:t>
            </a:fld>
            <a:endParaRPr lang="en-US"/>
          </a:p>
        </p:txBody>
      </p:sp>
    </p:spTree>
    <p:extLst>
      <p:ext uri="{BB962C8B-B14F-4D97-AF65-F5344CB8AC3E}">
        <p14:creationId xmlns:p14="http://schemas.microsoft.com/office/powerpoint/2010/main" val="2181867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Whose responsibility is it?</a:t>
            </a:r>
          </a:p>
        </p:txBody>
      </p:sp>
      <p:sp>
        <p:nvSpPr>
          <p:cNvPr id="3" name="Content Placeholder 2"/>
          <p:cNvSpPr>
            <a:spLocks noGrp="1"/>
          </p:cNvSpPr>
          <p:nvPr>
            <p:ph idx="1"/>
          </p:nvPr>
        </p:nvSpPr>
        <p:spPr/>
        <p:txBody>
          <a:bodyPr/>
          <a:lstStyle/>
          <a:p>
            <a:r>
              <a:rPr lang="en-US" dirty="0"/>
              <a:t>The invariant, along with the contract, sets down the assumptions that each function makes about the arguments that it processes</a:t>
            </a:r>
          </a:p>
          <a:p>
            <a:r>
              <a:rPr lang="en-US" dirty="0"/>
              <a:t>It is up to each caller of the function to make sure that the invariant is true at every call.</a:t>
            </a:r>
          </a:p>
          <a:p>
            <a:r>
              <a:rPr lang="en-US" dirty="0"/>
              <a:t>The function gets to assume that the invariant is true.</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61</a:t>
            </a:fld>
            <a:endParaRPr lang="en-US"/>
          </a:p>
        </p:txBody>
      </p:sp>
    </p:spTree>
    <p:extLst>
      <p:ext uri="{BB962C8B-B14F-4D97-AF65-F5344CB8AC3E}">
        <p14:creationId xmlns:p14="http://schemas.microsoft.com/office/powerpoint/2010/main" val="1723915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5" name="Rectangle 4"/>
          <p:cNvSpPr/>
          <p:nvPr/>
        </p:nvSpPr>
        <p:spPr>
          <a:xfrm>
            <a:off x="553387" y="2514600"/>
            <a:ext cx="7086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62</a:t>
            </a:fld>
            <a:endParaRPr lang="en-US"/>
          </a:p>
        </p:txBody>
      </p:sp>
      <p:sp>
        <p:nvSpPr>
          <p:cNvPr id="6" name="Rectangle 5"/>
          <p:cNvSpPr/>
          <p:nvPr/>
        </p:nvSpPr>
        <p:spPr>
          <a:xfrm>
            <a:off x="304800" y="5924862"/>
            <a:ext cx="42672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Doesn't work for every Ball!..  Needs more information </a:t>
            </a:r>
          </a:p>
        </p:txBody>
      </p:sp>
      <p:sp>
        <p:nvSpPr>
          <p:cNvPr id="7" name="Rectangle 6"/>
          <p:cNvSpPr/>
          <p:nvPr/>
        </p:nvSpPr>
        <p:spPr>
          <a:xfrm>
            <a:off x="5715000" y="5924862"/>
            <a:ext cx="3276600" cy="914400"/>
          </a:xfrm>
          <a:prstGeom prst="rect">
            <a:avLst/>
          </a:pr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provides the necessary information </a:t>
            </a:r>
          </a:p>
        </p:txBody>
      </p:sp>
    </p:spTree>
    <p:extLst>
      <p:ext uri="{BB962C8B-B14F-4D97-AF65-F5344CB8AC3E}">
        <p14:creationId xmlns:p14="http://schemas.microsoft.com/office/powerpoint/2010/main" val="23106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686800" cy="4525963"/>
          </a:xfrm>
        </p:spPr>
        <p:txBody>
          <a:bodyPr>
            <a:normAutofit fontScale="62500" lnSpcReduction="20000"/>
          </a:bodyPr>
          <a:lstStyle/>
          <a:p>
            <a:r>
              <a:rPr lang="en-US" dirty="0"/>
              <a:t>;; number-list-from : XList Number -&gt; </a:t>
            </a:r>
            <a:r>
              <a:rPr lang="en-US" dirty="0" err="1"/>
              <a:t>NumberedXList</a:t>
            </a:r>
            <a:endParaRPr lang="en-US" dirty="0"/>
          </a:p>
          <a:p>
            <a:r>
              <a:rPr lang="en-US" dirty="0"/>
              <a:t>;; RETURNS: a list with same elements as </a:t>
            </a:r>
            <a:r>
              <a:rPr lang="en-US" dirty="0" err="1"/>
              <a:t>lst</a:t>
            </a:r>
            <a:r>
              <a:rPr lang="en-US" dirty="0"/>
              <a:t>, but numbered</a:t>
            </a:r>
          </a:p>
          <a:p>
            <a:r>
              <a:rPr lang="en-US" dirty="0"/>
              <a:t>;;  starting at n.</a:t>
            </a:r>
          </a:p>
          <a:p>
            <a:r>
              <a:rPr lang="en-US" dirty="0"/>
              <a:t>;; EXAMPLE: (number-list-from (list 88 77) 2) </a:t>
            </a:r>
          </a:p>
          <a:p>
            <a:r>
              <a:rPr lang="en-US" dirty="0"/>
              <a:t>;;          = (list (list 2 88) (list 3 77))</a:t>
            </a:r>
          </a:p>
          <a:p>
            <a:r>
              <a:rPr lang="en-US" dirty="0"/>
              <a:t>;; STRATEGY: Use template for XList on </a:t>
            </a:r>
            <a:r>
              <a:rPr lang="en-US" dirty="0" err="1"/>
              <a:t>lst</a:t>
            </a:r>
            <a:endParaRPr lang="en-US" dirty="0"/>
          </a:p>
          <a:p>
            <a:r>
              <a:rPr lang="en-US" dirty="0"/>
              <a:t>(define (number-list-from </a:t>
            </a:r>
            <a:r>
              <a:rPr lang="en-US" dirty="0" err="1"/>
              <a:t>lst</a:t>
            </a:r>
            <a:r>
              <a:rPr lang="en-US" dirty="0"/>
              <a:t> n)</a:t>
            </a:r>
          </a:p>
          <a:p>
            <a:r>
              <a:rPr lang="en-US" dirty="0"/>
              <a:t>  (</a:t>
            </a:r>
            <a:r>
              <a:rPr lang="en-US" dirty="0" err="1"/>
              <a:t>cond</a:t>
            </a:r>
            <a:endParaRPr lang="en-US" dirty="0"/>
          </a:p>
          <a:p>
            <a:r>
              <a:rPr lang="en-US" dirty="0"/>
              <a:t>    [(empty? </a:t>
            </a:r>
            <a:r>
              <a:rPr lang="en-US" dirty="0" err="1"/>
              <a:t>lst</a:t>
            </a:r>
            <a:r>
              <a:rPr lang="en-US" dirty="0"/>
              <a:t>) empty]</a:t>
            </a:r>
          </a:p>
          <a:p>
            <a:r>
              <a:rPr lang="en-US" dirty="0"/>
              <a:t>    [else</a:t>
            </a:r>
          </a:p>
          <a:p>
            <a:r>
              <a:rPr lang="en-US" dirty="0"/>
              <a:t>      (cons</a:t>
            </a:r>
          </a:p>
          <a:p>
            <a:r>
              <a:rPr lang="en-US" dirty="0"/>
              <a:t>        (list n (first </a:t>
            </a:r>
            <a:r>
              <a:rPr lang="en-US" dirty="0" err="1"/>
              <a:t>lst</a:t>
            </a:r>
            <a:r>
              <a:rPr lang="en-US" dirty="0"/>
              <a:t>))</a:t>
            </a:r>
          </a:p>
          <a:p>
            <a:r>
              <a:rPr lang="en-US" dirty="0"/>
              <a:t>        (number-list-from (rest </a:t>
            </a:r>
            <a:r>
              <a:rPr lang="en-US" dirty="0" err="1"/>
              <a:t>lst</a:t>
            </a:r>
            <a:r>
              <a:rPr lang="en-US" dirty="0"/>
              <a:t>) (+ n 1)))]))</a:t>
            </a:r>
          </a:p>
          <a:p>
            <a:endParaRPr lang="en-US" dirty="0"/>
          </a:p>
        </p:txBody>
      </p:sp>
      <p:sp>
        <p:nvSpPr>
          <p:cNvPr id="5" name="Slide Number Placeholder 4"/>
          <p:cNvSpPr>
            <a:spLocks noGrp="1"/>
          </p:cNvSpPr>
          <p:nvPr>
            <p:ph type="sldNum" sz="quarter" idx="12"/>
          </p:nvPr>
        </p:nvSpPr>
        <p:spPr/>
        <p:txBody>
          <a:bodyPr/>
          <a:lstStyle/>
          <a:p>
            <a:fld id="{4FF46DE1-096B-4EDD-A00F-DA0292705DA0}" type="slidenum">
              <a:rPr lang="en-US" smtClean="0"/>
              <a:t>63</a:t>
            </a:fld>
            <a:endParaRPr lang="en-US"/>
          </a:p>
        </p:txBody>
      </p:sp>
      <p:sp>
        <p:nvSpPr>
          <p:cNvPr id="4" name="Rectangle 3"/>
          <p:cNvSpPr/>
          <p:nvPr/>
        </p:nvSpPr>
        <p:spPr>
          <a:xfrm>
            <a:off x="5181600" y="5639412"/>
            <a:ext cx="3810000" cy="1143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Satisfies its purpose statement for any </a:t>
            </a:r>
            <a:r>
              <a:rPr lang="en-US" sz="2400" dirty="0" err="1"/>
              <a:t>lst</a:t>
            </a:r>
            <a:r>
              <a:rPr lang="en-US" sz="2400" dirty="0"/>
              <a:t> and n, so no invariant necessary. </a:t>
            </a:r>
          </a:p>
        </p:txBody>
      </p:sp>
    </p:spTree>
    <p:extLst>
      <p:ext uri="{BB962C8B-B14F-4D97-AF65-F5344CB8AC3E}">
        <p14:creationId xmlns:p14="http://schemas.microsoft.com/office/powerpoint/2010/main" val="25316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Example: Same Code, different purpose statement</a:t>
            </a:r>
          </a:p>
        </p:txBody>
      </p:sp>
      <p:sp>
        <p:nvSpPr>
          <p:cNvPr id="7" name="Content Placeholder 6"/>
          <p:cNvSpPr>
            <a:spLocks noGrp="1"/>
          </p:cNvSpPr>
          <p:nvPr>
            <p:ph idx="1"/>
          </p:nvPr>
        </p:nvSpPr>
        <p:spPr>
          <a:xfrm>
            <a:off x="381000" y="1600200"/>
            <a:ext cx="8686800" cy="4724400"/>
          </a:xfrm>
        </p:spPr>
        <p:txBody>
          <a:bodyPr>
            <a:normAutofit fontScale="70000" lnSpcReduction="20000"/>
          </a:bodyPr>
          <a:lstStyle/>
          <a:p>
            <a:pPr marL="0" indent="0">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 </a:t>
            </a:r>
          </a:p>
          <a:p>
            <a:pPr marL="0" indent="0">
              <a:buNone/>
            </a:pPr>
            <a:r>
              <a:rPr lang="en-US" b="1" dirty="0">
                <a:latin typeface="Consolas" pitchFamily="49" charset="0"/>
                <a:cs typeface="Consolas" pitchFamily="49" charset="0"/>
              </a:rPr>
              <a:t>;;     XList Number -&gt; </a:t>
            </a:r>
            <a:r>
              <a:rPr lang="en-US" b="1" dirty="0" err="1">
                <a:latin typeface="Consolas" pitchFamily="49" charset="0"/>
                <a:cs typeface="Consolas" pitchFamily="49" charset="0"/>
              </a:rPr>
              <a:t>NumberedXList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GIVEN: a </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of some list lst0</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WHERE: </a:t>
            </a:r>
            <a:r>
              <a:rPr lang="en-US" b="1" dirty="0" err="1">
                <a:solidFill>
                  <a:srgbClr val="FF0000"/>
                </a:solidFill>
                <a:latin typeface="Consolas" pitchFamily="49" charset="0"/>
                <a:cs typeface="Consolas" pitchFamily="49" charset="0"/>
              </a:rPr>
              <a:t>slst</a:t>
            </a:r>
            <a:r>
              <a:rPr lang="en-US" b="1" dirty="0">
                <a:solidFill>
                  <a:srgbClr val="FF0000"/>
                </a:solidFill>
                <a:latin typeface="Consolas" pitchFamily="49" charset="0"/>
                <a:cs typeface="Consolas" pitchFamily="49" charset="0"/>
              </a:rPr>
              <a:t> is the n-</a:t>
            </a:r>
            <a:r>
              <a:rPr lang="en-US" b="1" dirty="0" err="1">
                <a:solidFill>
                  <a:srgbClr val="FF0000"/>
                </a:solidFill>
                <a:latin typeface="Consolas" pitchFamily="49" charset="0"/>
                <a:cs typeface="Consolas" pitchFamily="49" charset="0"/>
              </a:rPr>
              <a:t>th</a:t>
            </a:r>
            <a:r>
              <a:rPr lang="en-US" b="1" dirty="0">
                <a:solidFill>
                  <a:srgbClr val="FF0000"/>
                </a:solidFill>
                <a:latin typeface="Consolas" pitchFamily="49" charset="0"/>
                <a:cs typeface="Consolas" pitchFamily="49" charset="0"/>
              </a:rPr>
              <a:t> </a:t>
            </a:r>
            <a:r>
              <a:rPr lang="en-US" b="1" dirty="0" err="1">
                <a:solidFill>
                  <a:srgbClr val="FF0000"/>
                </a:solidFill>
                <a:latin typeface="Consolas" pitchFamily="49" charset="0"/>
                <a:cs typeface="Consolas" pitchFamily="49" charset="0"/>
              </a:rPr>
              <a:t>sublist</a:t>
            </a:r>
            <a:r>
              <a:rPr lang="en-US" b="1" dirty="0">
                <a:solidFill>
                  <a:srgbClr val="FF0000"/>
                </a:solidFill>
                <a:latin typeface="Consolas" pitchFamily="49" charset="0"/>
                <a:cs typeface="Consolas" pitchFamily="49" charset="0"/>
              </a:rPr>
              <a:t> of lst0</a:t>
            </a:r>
          </a:p>
          <a:p>
            <a:pPr>
              <a:buNone/>
            </a:pPr>
            <a:r>
              <a:rPr lang="en-US" b="1" dirty="0">
                <a:latin typeface="Consolas" pitchFamily="49" charset="0"/>
                <a:cs typeface="Consolas" pitchFamily="49" charset="0"/>
              </a:rPr>
              <a:t>;; RETURNS: a copy of </a:t>
            </a:r>
            <a:r>
              <a:rPr lang="en-US" b="1" dirty="0" err="1">
                <a:latin typeface="Consolas" pitchFamily="49" charset="0"/>
                <a:cs typeface="Consolas" pitchFamily="49" charset="0"/>
              </a:rPr>
              <a:t>slst</a:t>
            </a:r>
            <a:r>
              <a:rPr lang="en-US" b="1" dirty="0">
                <a:latin typeface="Consolas" pitchFamily="49" charset="0"/>
                <a:cs typeface="Consolas" pitchFamily="49" charset="0"/>
              </a:rPr>
              <a:t> numbered according to its </a:t>
            </a:r>
          </a:p>
          <a:p>
            <a:pPr>
              <a:buNone/>
            </a:pPr>
            <a:r>
              <a:rPr lang="en-US" b="1" dirty="0">
                <a:latin typeface="Consolas" pitchFamily="49" charset="0"/>
                <a:cs typeface="Consolas" pitchFamily="49" charset="0"/>
              </a:rPr>
              <a:t>;;  position in lst0.</a:t>
            </a:r>
          </a:p>
          <a:p>
            <a:pPr>
              <a:buNone/>
            </a:pPr>
            <a:r>
              <a:rPr lang="en-US" b="1" dirty="0">
                <a:latin typeface="Consolas" pitchFamily="49" charset="0"/>
                <a:cs typeface="Consolas" pitchFamily="49" charset="0"/>
              </a:rPr>
              <a:t>;; STRATEGY: Use template for XList on </a:t>
            </a:r>
            <a:r>
              <a:rPr lang="en-US" b="1" dirty="0" err="1">
                <a:latin typeface="Consolas" pitchFamily="49" charset="0"/>
                <a:cs typeface="Consolas" pitchFamily="49" charset="0"/>
              </a:rPr>
              <a:t>slst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a:t>
            </a:r>
            <a:r>
              <a:rPr lang="en-US" b="1" dirty="0" err="1">
                <a:latin typeface="Consolas" pitchFamily="49" charset="0"/>
                <a:cs typeface="Consolas" pitchFamily="49" charset="0"/>
              </a:rPr>
              <a:t>slst</a:t>
            </a:r>
            <a:r>
              <a:rPr lang="en-US" b="1" dirty="0">
                <a:latin typeface="Consolas" pitchFamily="49" charset="0"/>
                <a:cs typeface="Consolas" pitchFamily="49" charset="0"/>
              </a:rPr>
              <a:t> n)</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slst</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a:t>
            </a:r>
          </a:p>
          <a:p>
            <a:pPr>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slst</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(number-</a:t>
            </a:r>
            <a:r>
              <a:rPr lang="en-US" b="1" dirty="0" err="1">
                <a:latin typeface="Consolas" pitchFamily="49" charset="0"/>
                <a:cs typeface="Consolas" pitchFamily="49" charset="0"/>
              </a:rPr>
              <a:t>sublist</a:t>
            </a:r>
            <a:r>
              <a:rPr lang="en-US" b="1" dirty="0">
                <a:latin typeface="Consolas" pitchFamily="49" charset="0"/>
                <a:cs typeface="Consolas" pitchFamily="49" charset="0"/>
              </a:rPr>
              <a:t> (rest </a:t>
            </a:r>
            <a:r>
              <a:rPr lang="en-US" b="1" dirty="0" err="1">
                <a:latin typeface="Consolas" pitchFamily="49" charset="0"/>
                <a:cs typeface="Consolas" pitchFamily="49" charset="0"/>
              </a:rPr>
              <a:t>slst</a:t>
            </a:r>
            <a:r>
              <a:rPr lang="en-US" b="1" dirty="0">
                <a:latin typeface="Consolas" pitchFamily="49" charset="0"/>
                <a:cs typeface="Consolas" pitchFamily="49" charset="0"/>
              </a:rPr>
              <a:t>) (+ n 1)))]))</a:t>
            </a:r>
          </a:p>
          <a:p>
            <a:pPr>
              <a:buNone/>
            </a:pPr>
            <a:endParaRPr lang="en-US"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4FF46DE1-096B-4EDD-A00F-DA0292705DA0}" type="slidenum">
              <a:rPr lang="en-US" smtClean="0"/>
              <a:t>64</a:t>
            </a:fld>
            <a:endParaRPr lang="en-US"/>
          </a:p>
        </p:txBody>
      </p:sp>
      <p:sp>
        <p:nvSpPr>
          <p:cNvPr id="3" name="Rectangle 2"/>
          <p:cNvSpPr/>
          <p:nvPr/>
        </p:nvSpPr>
        <p:spPr>
          <a:xfrm>
            <a:off x="228600" y="21236"/>
            <a:ext cx="3352800" cy="15240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Function can't fulfill its purpose unless it knows where </a:t>
            </a:r>
            <a:r>
              <a:rPr lang="en-US" sz="2400" dirty="0" err="1"/>
              <a:t>slst</a:t>
            </a:r>
            <a:r>
              <a:rPr lang="en-US" sz="2400" dirty="0"/>
              <a:t> is in lst0</a:t>
            </a:r>
          </a:p>
        </p:txBody>
      </p:sp>
      <p:sp>
        <p:nvSpPr>
          <p:cNvPr id="4" name="Rectangle 3"/>
          <p:cNvSpPr/>
          <p:nvPr/>
        </p:nvSpPr>
        <p:spPr>
          <a:xfrm>
            <a:off x="5257800" y="4343400"/>
            <a:ext cx="3657600" cy="1219200"/>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Invariant supplies the extra information</a:t>
            </a:r>
          </a:p>
        </p:txBody>
      </p:sp>
      <p:sp>
        <p:nvSpPr>
          <p:cNvPr id="15" name="Rectangle 14"/>
          <p:cNvSpPr/>
          <p:nvPr/>
        </p:nvSpPr>
        <p:spPr>
          <a:xfrm>
            <a:off x="381000" y="2548328"/>
            <a:ext cx="8229600" cy="423472"/>
          </a:xfrm>
          <a:prstGeom prst="rect">
            <a:avLst/>
          </a:prstGeom>
          <a:solidFill>
            <a:schemeClr val="bg1"/>
          </a:solidFill>
          <a:ln w="12700">
            <a:noFill/>
            <a:tailEnd type="stealth" w="lg" len="lg"/>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190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weren't those functions very similar?</a:t>
            </a:r>
          </a:p>
        </p:txBody>
      </p:sp>
      <p:sp>
        <p:nvSpPr>
          <p:cNvPr id="3" name="Content Placeholder 2"/>
          <p:cNvSpPr>
            <a:spLocks noGrp="1"/>
          </p:cNvSpPr>
          <p:nvPr>
            <p:ph idx="1"/>
          </p:nvPr>
        </p:nvSpPr>
        <p:spPr/>
        <p:txBody>
          <a:bodyPr/>
          <a:lstStyle/>
          <a:p>
            <a:r>
              <a:rPr lang="en-US" dirty="0"/>
              <a:t>Yes.  In fact they were identical (except for their names).</a:t>
            </a:r>
          </a:p>
          <a:p>
            <a:r>
              <a:rPr lang="en-US" dirty="0"/>
              <a:t>The moral of the story is that it is the purpose statement that determines whether you need an invariant.</a:t>
            </a:r>
          </a:p>
        </p:txBody>
      </p:sp>
      <p:sp>
        <p:nvSpPr>
          <p:cNvPr id="4" name="Slide Number Placeholder 3"/>
          <p:cNvSpPr>
            <a:spLocks noGrp="1"/>
          </p:cNvSpPr>
          <p:nvPr>
            <p:ph type="sldNum" sz="quarter" idx="12"/>
          </p:nvPr>
        </p:nvSpPr>
        <p:spPr/>
        <p:txBody>
          <a:bodyPr/>
          <a:lstStyle/>
          <a:p>
            <a:fld id="{4FF46DE1-096B-4EDD-A00F-DA0292705DA0}" type="slidenum">
              <a:rPr lang="en-US" smtClean="0"/>
              <a:t>65</a:t>
            </a:fld>
            <a:endParaRPr lang="en-US"/>
          </a:p>
        </p:txBody>
      </p:sp>
    </p:spTree>
    <p:extLst>
      <p:ext uri="{BB962C8B-B14F-4D97-AF65-F5344CB8AC3E}">
        <p14:creationId xmlns:p14="http://schemas.microsoft.com/office/powerpoint/2010/main" val="3866762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Once more: When do I need an invariant?</a:t>
            </a:r>
          </a:p>
        </p:txBody>
      </p:sp>
      <p:sp>
        <p:nvSpPr>
          <p:cNvPr id="3" name="Content Placeholder 2"/>
          <p:cNvSpPr>
            <a:spLocks noGrp="1"/>
          </p:cNvSpPr>
          <p:nvPr>
            <p:ph idx="1"/>
          </p:nvPr>
        </p:nvSpPr>
        <p:spPr/>
        <p:txBody>
          <a:bodyPr/>
          <a:lstStyle/>
          <a:p>
            <a:r>
              <a:rPr lang="en-US" dirty="0"/>
              <a:t>If your code fulfills the purpose statement for any arguments of the types listed in the contract, you don't need an invariant.</a:t>
            </a:r>
          </a:p>
          <a:p>
            <a:r>
              <a:rPr lang="en-US" dirty="0"/>
              <a:t>If the function only works for certain values or combinations of values of the arguments, then you must document the assumptions that it needs with a WHERE-clause (i.e. an invariant).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66</a:t>
            </a:fld>
            <a:endParaRPr lang="en-US"/>
          </a:p>
        </p:txBody>
      </p:sp>
    </p:spTree>
    <p:extLst>
      <p:ext uri="{BB962C8B-B14F-4D97-AF65-F5344CB8AC3E}">
        <p14:creationId xmlns:p14="http://schemas.microsoft.com/office/powerpoint/2010/main" val="21898725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needs to be in my purpose statement?</a:t>
            </a:r>
          </a:p>
        </p:txBody>
      </p:sp>
      <p:sp>
        <p:nvSpPr>
          <p:cNvPr id="3" name="Content Placeholder 2"/>
          <p:cNvSpPr>
            <a:spLocks noGrp="1"/>
          </p:cNvSpPr>
          <p:nvPr>
            <p:ph idx="1"/>
          </p:nvPr>
        </p:nvSpPr>
        <p:spPr/>
        <p:txBody>
          <a:bodyPr>
            <a:noAutofit/>
          </a:bodyPr>
          <a:lstStyle/>
          <a:p>
            <a:r>
              <a:rPr lang="en-US" sz="2400" dirty="0"/>
              <a:t>The purpose statement must account for all the parameters.</a:t>
            </a:r>
          </a:p>
          <a:p>
            <a:pPr lvl="1"/>
            <a:r>
              <a:rPr lang="en-US" sz="2000" dirty="0"/>
              <a:t>if it doesn't then either you are passing more parameters than you need, or there's something going on that you haven't described.</a:t>
            </a:r>
          </a:p>
          <a:p>
            <a:r>
              <a:rPr lang="en-US" sz="2400" dirty="0"/>
              <a:t>The RETURNS clause must describe the value returned by the function for all possible values of the parameters.</a:t>
            </a:r>
          </a:p>
          <a:p>
            <a:r>
              <a:rPr lang="en-US" sz="2400" dirty="0"/>
              <a:t>If the RETURNS clause describes the value returned by the function only for some values of the arguments or some combination of arguments, then that restriction must be stated in a WHERE clause.</a:t>
            </a:r>
          </a:p>
          <a:p>
            <a:r>
              <a:rPr lang="en-US" sz="2400" dirty="0"/>
              <a:t>It becomes the responsibility of the caller to guarantee that the restriction is satisfied.</a:t>
            </a:r>
          </a:p>
        </p:txBody>
      </p:sp>
      <p:sp>
        <p:nvSpPr>
          <p:cNvPr id="4" name="Slide Number Placeholder 3"/>
          <p:cNvSpPr>
            <a:spLocks noGrp="1"/>
          </p:cNvSpPr>
          <p:nvPr>
            <p:ph type="sldNum" sz="quarter" idx="12"/>
          </p:nvPr>
        </p:nvSpPr>
        <p:spPr/>
        <p:txBody>
          <a:bodyPr/>
          <a:lstStyle/>
          <a:p>
            <a:fld id="{4FF46DE1-096B-4EDD-A00F-DA0292705DA0}" type="slidenum">
              <a:rPr lang="en-US" smtClean="0"/>
              <a:t>67</a:t>
            </a:fld>
            <a:endParaRPr lang="en-US"/>
          </a:p>
        </p:txBody>
      </p:sp>
    </p:spTree>
    <p:extLst>
      <p:ext uri="{BB962C8B-B14F-4D97-AF65-F5344CB8AC3E}">
        <p14:creationId xmlns:p14="http://schemas.microsoft.com/office/powerpoint/2010/main" val="13277062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Content Placeholder 3"/>
          <p:cNvSpPr>
            <a:spLocks noGrp="1"/>
          </p:cNvSpPr>
          <p:nvPr>
            <p:ph idx="1"/>
          </p:nvPr>
        </p:nvSpPr>
        <p:spPr/>
        <p:txBody>
          <a:bodyPr>
            <a:normAutofit fontScale="70000" lnSpcReduction="20000"/>
          </a:bodyPr>
          <a:lstStyle/>
          <a:p>
            <a:r>
              <a:rPr lang="en-US" dirty="0"/>
              <a:t>;; add-remaining-length : </a:t>
            </a:r>
            <a:r>
              <a:rPr lang="en-US" dirty="0" err="1"/>
              <a:t>LoN</a:t>
            </a:r>
            <a:r>
              <a:rPr lang="en-US" dirty="0"/>
              <a:t> -&gt; </a:t>
            </a:r>
            <a:r>
              <a:rPr lang="en-US" dirty="0" err="1"/>
              <a:t>LoN</a:t>
            </a:r>
            <a:endParaRPr lang="en-US" dirty="0"/>
          </a:p>
          <a:p>
            <a:r>
              <a:rPr lang="en-US" dirty="0"/>
              <a:t>;; RETURNS: a list like the original, but with each</a:t>
            </a:r>
          </a:p>
          <a:p>
            <a:r>
              <a:rPr lang="en-US" dirty="0"/>
              <a:t>;; element increased by the length of the </a:t>
            </a:r>
            <a:r>
              <a:rPr lang="en-US" dirty="0" err="1"/>
              <a:t>sublist</a:t>
            </a:r>
            <a:r>
              <a:rPr lang="en-US" dirty="0"/>
              <a:t> </a:t>
            </a:r>
          </a:p>
          <a:p>
            <a:r>
              <a:rPr lang="en-US" dirty="0"/>
              <a:t>;; starting at that element.</a:t>
            </a:r>
          </a:p>
          <a:p>
            <a:r>
              <a:rPr lang="en-US" dirty="0"/>
              <a:t>;; (100 300 500) =&gt; (103 302 501)</a:t>
            </a:r>
          </a:p>
          <a:p>
            <a:r>
              <a:rPr lang="en-US" dirty="0"/>
              <a:t>;; Strategy: Use template for </a:t>
            </a:r>
            <a:r>
              <a:rPr lang="en-US" dirty="0" err="1"/>
              <a:t>LoN</a:t>
            </a:r>
            <a:r>
              <a:rPr lang="en-US" dirty="0"/>
              <a:t> on </a:t>
            </a:r>
            <a:r>
              <a:rPr lang="en-US" dirty="0" err="1"/>
              <a:t>lst</a:t>
            </a:r>
            <a:endParaRPr lang="en-US" dirty="0"/>
          </a:p>
          <a:p>
            <a:r>
              <a:rPr lang="en-US" dirty="0"/>
              <a:t>(define (add-remaining-length </a:t>
            </a:r>
            <a:r>
              <a:rPr lang="en-US" dirty="0" err="1"/>
              <a:t>lst</a:t>
            </a:r>
            <a:r>
              <a:rPr lang="en-US" dirty="0"/>
              <a:t>)</a:t>
            </a:r>
          </a:p>
          <a:p>
            <a:r>
              <a:rPr lang="en-US" dirty="0"/>
              <a:t>  (</a:t>
            </a:r>
            <a:r>
              <a:rPr lang="en-US" dirty="0" err="1"/>
              <a:t>cond</a:t>
            </a:r>
            <a:endParaRPr lang="en-US" dirty="0"/>
          </a:p>
          <a:p>
            <a:r>
              <a:rPr lang="en-US" dirty="0"/>
              <a:t>    [(empty? </a:t>
            </a:r>
            <a:r>
              <a:rPr lang="en-US" dirty="0" err="1"/>
              <a:t>lst</a:t>
            </a:r>
            <a:r>
              <a:rPr lang="en-US" dirty="0"/>
              <a:t>) empty]</a:t>
            </a:r>
          </a:p>
          <a:p>
            <a:r>
              <a:rPr lang="en-US" dirty="0"/>
              <a:t>    [else (cons</a:t>
            </a:r>
          </a:p>
          <a:p>
            <a:r>
              <a:rPr lang="en-US" dirty="0"/>
              <a:t>            (+ (first </a:t>
            </a:r>
            <a:r>
              <a:rPr lang="en-US" dirty="0" err="1"/>
              <a:t>lst</a:t>
            </a:r>
            <a:r>
              <a:rPr lang="en-US" dirty="0"/>
              <a:t>) (length </a:t>
            </a:r>
            <a:r>
              <a:rPr lang="en-US" dirty="0" err="1"/>
              <a:t>lst</a:t>
            </a:r>
            <a:r>
              <a:rPr lang="en-US" dirty="0"/>
              <a:t>))</a:t>
            </a:r>
          </a:p>
          <a:p>
            <a:r>
              <a:rPr lang="en-US" dirty="0"/>
              <a:t>            (add-remaining-length </a:t>
            </a:r>
          </a:p>
          <a:p>
            <a:r>
              <a:rPr lang="en-US" dirty="0"/>
              <a:t>              (rest </a:t>
            </a:r>
            <a:r>
              <a:rPr lang="en-US" dirty="0" err="1"/>
              <a:t>lst</a:t>
            </a:r>
            <a:r>
              <a:rPr lang="en-US" dirty="0"/>
              <a:t>)))]))</a:t>
            </a:r>
          </a:p>
        </p:txBody>
      </p:sp>
      <p:sp>
        <p:nvSpPr>
          <p:cNvPr id="3" name="Slide Number Placeholder 2"/>
          <p:cNvSpPr>
            <a:spLocks noGrp="1"/>
          </p:cNvSpPr>
          <p:nvPr>
            <p:ph type="sldNum" sz="quarter" idx="12"/>
          </p:nvPr>
        </p:nvSpPr>
        <p:spPr/>
        <p:txBody>
          <a:bodyPr/>
          <a:lstStyle/>
          <a:p>
            <a:fld id="{4FF46DE1-096B-4EDD-A00F-DA0292705DA0}" type="slidenum">
              <a:rPr lang="en-US" smtClean="0"/>
              <a:t>68</a:t>
            </a:fld>
            <a:endParaRPr lang="en-US"/>
          </a:p>
        </p:txBody>
      </p:sp>
      <p:grpSp>
        <p:nvGrpSpPr>
          <p:cNvPr id="8" name="Group 7"/>
          <p:cNvGrpSpPr/>
          <p:nvPr/>
        </p:nvGrpSpPr>
        <p:grpSpPr>
          <a:xfrm>
            <a:off x="6058746" y="3690642"/>
            <a:ext cx="3060304" cy="2651125"/>
            <a:chOff x="6058746" y="3690642"/>
            <a:chExt cx="3060304" cy="2651125"/>
          </a:xfrm>
        </p:grpSpPr>
        <p:sp>
          <p:nvSpPr>
            <p:cNvPr id="5" name="Rectangle 4"/>
            <p:cNvSpPr/>
            <p:nvPr/>
          </p:nvSpPr>
          <p:spPr>
            <a:xfrm>
              <a:off x="6793264" y="3690642"/>
              <a:ext cx="2325786" cy="2651125"/>
            </a:xfrm>
            <a:prstGeom prst="rect">
              <a:avLst/>
            </a:prstGeom>
            <a:solidFill>
              <a:srgbClr val="FF0000">
                <a:alpha val="26000"/>
              </a:srgb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Yuck! You have to recalculate the length of list every time through (repeated computation might be slow!)</a:t>
              </a:r>
            </a:p>
          </p:txBody>
        </p:sp>
        <p:sp>
          <p:nvSpPr>
            <p:cNvPr id="6" name="Freeform 5"/>
            <p:cNvSpPr/>
            <p:nvPr/>
          </p:nvSpPr>
          <p:spPr>
            <a:xfrm>
              <a:off x="6058746" y="3863181"/>
              <a:ext cx="734518" cy="919265"/>
            </a:xfrm>
            <a:custGeom>
              <a:avLst/>
              <a:gdLst>
                <a:gd name="connsiteX0" fmla="*/ 734518 w 734518"/>
                <a:gd name="connsiteY0" fmla="*/ 124786 h 919265"/>
                <a:gd name="connsiteX1" fmla="*/ 224853 w 734518"/>
                <a:gd name="connsiteY1" fmla="*/ 64825 h 919265"/>
                <a:gd name="connsiteX2" fmla="*/ 0 w 734518"/>
                <a:gd name="connsiteY2" fmla="*/ 919265 h 919265"/>
              </a:gdLst>
              <a:ahLst/>
              <a:cxnLst>
                <a:cxn ang="0">
                  <a:pos x="connsiteX0" y="connsiteY0"/>
                </a:cxn>
                <a:cxn ang="0">
                  <a:pos x="connsiteX1" y="connsiteY1"/>
                </a:cxn>
                <a:cxn ang="0">
                  <a:pos x="connsiteX2" y="connsiteY2"/>
                </a:cxn>
              </a:cxnLst>
              <a:rect l="l" t="t" r="r" b="b"/>
              <a:pathLst>
                <a:path w="734518" h="919265">
                  <a:moveTo>
                    <a:pt x="734518" y="124786"/>
                  </a:moveTo>
                  <a:cubicBezTo>
                    <a:pt x="540895" y="28599"/>
                    <a:pt x="347273" y="-67588"/>
                    <a:pt x="224853" y="64825"/>
                  </a:cubicBezTo>
                  <a:cubicBezTo>
                    <a:pt x="102433" y="197238"/>
                    <a:pt x="51216" y="558251"/>
                    <a:pt x="0" y="919265"/>
                  </a:cubicBezTo>
                </a:path>
              </a:pathLst>
            </a:custGeom>
            <a:noFill/>
            <a:ln w="12700">
              <a:solidFill>
                <a:schemeClr val="tx1"/>
              </a:solidFill>
              <a:tailEnd type="stealth" w="lg" len="lg"/>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175540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help the function along by giving it the length of the list as an argument</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 add-remaining-length-1 : </a:t>
            </a:r>
            <a:r>
              <a:rPr lang="en-US" sz="2000" dirty="0" err="1"/>
              <a:t>LoN</a:t>
            </a:r>
            <a:r>
              <a:rPr lang="en-US" sz="2000" dirty="0"/>
              <a:t> Number-&gt; </a:t>
            </a:r>
            <a:r>
              <a:rPr lang="en-US" sz="2000" dirty="0" err="1"/>
              <a:t>LoN</a:t>
            </a:r>
            <a:endParaRPr lang="en-US" sz="2000" dirty="0"/>
          </a:p>
          <a:p>
            <a:r>
              <a:rPr lang="en-US" sz="2000" dirty="0"/>
              <a:t>;; GIVEN: a Lon </a:t>
            </a:r>
            <a:r>
              <a:rPr lang="en-US" sz="2000" dirty="0" err="1"/>
              <a:t>lst</a:t>
            </a:r>
            <a:r>
              <a:rPr lang="en-US" sz="2000" dirty="0"/>
              <a:t> and a number n</a:t>
            </a:r>
          </a:p>
          <a:p>
            <a:r>
              <a:rPr lang="en-US" sz="2000" dirty="0"/>
              <a:t>;; </a:t>
            </a:r>
            <a:r>
              <a:rPr lang="en-US" sz="2000" dirty="0">
                <a:solidFill>
                  <a:srgbClr val="FF0000"/>
                </a:solidFill>
              </a:rPr>
              <a:t>WHERE: n = (length </a:t>
            </a:r>
            <a:r>
              <a:rPr lang="en-US" sz="2000" dirty="0" err="1">
                <a:solidFill>
                  <a:srgbClr val="FF0000"/>
                </a:solidFill>
              </a:rPr>
              <a:t>lst</a:t>
            </a:r>
            <a:r>
              <a:rPr lang="en-US" sz="2000" dirty="0">
                <a:solidFill>
                  <a:srgbClr val="FF0000"/>
                </a:solidFill>
              </a:rPr>
              <a:t>)</a:t>
            </a:r>
          </a:p>
          <a:p>
            <a:r>
              <a:rPr lang="en-US" sz="2000" dirty="0"/>
              <a:t>;; RETURNS: a list like the original, but with each</a:t>
            </a:r>
          </a:p>
          <a:p>
            <a:r>
              <a:rPr lang="en-US" sz="2000" dirty="0"/>
              <a:t>;; element increased by the length of the </a:t>
            </a:r>
            <a:r>
              <a:rPr lang="en-US" sz="2000" dirty="0" err="1"/>
              <a:t>sublist</a:t>
            </a:r>
            <a:r>
              <a:rPr lang="en-US" sz="2000" dirty="0"/>
              <a:t> </a:t>
            </a:r>
          </a:p>
          <a:p>
            <a:r>
              <a:rPr lang="en-US" sz="2000" dirty="0"/>
              <a:t>;; starting at that element.</a:t>
            </a:r>
          </a:p>
          <a:p>
            <a:r>
              <a:rPr lang="en-US" sz="2000" dirty="0"/>
              <a:t>;; (100 300 500) 3 =&gt; (103 302 501)</a:t>
            </a:r>
          </a:p>
          <a:p>
            <a:r>
              <a:rPr lang="en-US" sz="2000" dirty="0"/>
              <a:t>;; Strategy: Use template for </a:t>
            </a:r>
            <a:r>
              <a:rPr lang="en-US" sz="2000" dirty="0" err="1"/>
              <a:t>LoN</a:t>
            </a:r>
            <a:r>
              <a:rPr lang="en-US" sz="2000" dirty="0"/>
              <a:t> on </a:t>
            </a:r>
            <a:r>
              <a:rPr lang="en-US" sz="2000" dirty="0" err="1"/>
              <a:t>lst</a:t>
            </a:r>
            <a:endParaRPr lang="en-US" sz="2000" dirty="0"/>
          </a:p>
          <a:p>
            <a:r>
              <a:rPr lang="en-US" sz="2000" dirty="0"/>
              <a:t>(define (add-remaining-length-1 </a:t>
            </a:r>
            <a:r>
              <a:rPr lang="en-US" sz="2000" dirty="0" err="1"/>
              <a:t>lst</a:t>
            </a:r>
            <a:r>
              <a:rPr lang="en-US" sz="2000" dirty="0"/>
              <a:t> n)</a:t>
            </a:r>
          </a:p>
          <a:p>
            <a:r>
              <a:rPr lang="en-US" sz="2000" dirty="0"/>
              <a:t>  (</a:t>
            </a:r>
            <a:r>
              <a:rPr lang="en-US" sz="2000" dirty="0" err="1"/>
              <a:t>cond</a:t>
            </a:r>
            <a:r>
              <a:rPr lang="en-US" sz="2000" dirty="0"/>
              <a:t> [(empty? </a:t>
            </a:r>
            <a:r>
              <a:rPr lang="en-US" sz="2000" dirty="0" err="1"/>
              <a:t>lst</a:t>
            </a:r>
            <a:r>
              <a:rPr lang="en-US" sz="2000" dirty="0"/>
              <a:t>) empty]</a:t>
            </a:r>
          </a:p>
          <a:p>
            <a:r>
              <a:rPr lang="en-US" sz="2000" dirty="0"/>
              <a:t>        [else (cons</a:t>
            </a:r>
          </a:p>
          <a:p>
            <a:r>
              <a:rPr lang="en-US" sz="2000" dirty="0"/>
              <a:t>               (+ (first </a:t>
            </a:r>
            <a:r>
              <a:rPr lang="en-US" sz="2000" dirty="0" err="1"/>
              <a:t>lst</a:t>
            </a:r>
            <a:r>
              <a:rPr lang="en-US" sz="2000" dirty="0"/>
              <a:t>) n)</a:t>
            </a:r>
          </a:p>
          <a:p>
            <a:r>
              <a:rPr lang="en-US" sz="2000" dirty="0"/>
              <a:t>               (add-remaining-length-1 (rest </a:t>
            </a:r>
            <a:r>
              <a:rPr lang="en-US" sz="2000" dirty="0" err="1"/>
              <a:t>lst</a:t>
            </a:r>
            <a:r>
              <a:rPr lang="en-US" sz="2000" dirty="0"/>
              <a:t>) </a:t>
            </a:r>
          </a:p>
          <a:p>
            <a:r>
              <a:rPr lang="en-US" sz="2000" dirty="0"/>
              <a:t>                                       (- n 1)))]))</a:t>
            </a:r>
          </a:p>
          <a:p>
            <a:endParaRPr lang="en-US" sz="2100" dirty="0"/>
          </a:p>
        </p:txBody>
      </p:sp>
      <p:sp>
        <p:nvSpPr>
          <p:cNvPr id="5" name="Slide Number Placeholder 4"/>
          <p:cNvSpPr>
            <a:spLocks noGrp="1"/>
          </p:cNvSpPr>
          <p:nvPr>
            <p:ph type="sldNum" sz="quarter" idx="12"/>
          </p:nvPr>
        </p:nvSpPr>
        <p:spPr/>
        <p:txBody>
          <a:bodyPr/>
          <a:lstStyle/>
          <a:p>
            <a:fld id="{4FF46DE1-096B-4EDD-A00F-DA0292705DA0}" type="slidenum">
              <a:rPr lang="en-US" smtClean="0"/>
              <a:t>69</a:t>
            </a:fld>
            <a:endParaRPr lang="en-US"/>
          </a:p>
        </p:txBody>
      </p:sp>
      <p:sp>
        <p:nvSpPr>
          <p:cNvPr id="4" name="Rectangle 3"/>
          <p:cNvSpPr/>
          <p:nvPr/>
        </p:nvSpPr>
        <p:spPr>
          <a:xfrm>
            <a:off x="6172200" y="4648200"/>
            <a:ext cx="2667000" cy="1219200"/>
          </a:xfrm>
          <a:prstGeom prst="rect">
            <a:avLst/>
          </a:prstGeom>
          <a:solidFill>
            <a:schemeClr val="accent2">
              <a:lumMod val="40000"/>
              <a:lumOff val="60000"/>
            </a:schemeClr>
          </a:solidFill>
          <a:ln>
            <a:noFill/>
            <a:tailEnd type="stealth" w="lg" len="lg"/>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Doesn't give the right answer unless invariant is satisfied </a:t>
            </a:r>
          </a:p>
        </p:txBody>
      </p:sp>
    </p:spTree>
    <p:extLst>
      <p:ext uri="{BB962C8B-B14F-4D97-AF65-F5344CB8AC3E}">
        <p14:creationId xmlns:p14="http://schemas.microsoft.com/office/powerpoint/2010/main" val="187508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525963"/>
          </a:xfrm>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a:t>
            </a:r>
          </a:p>
          <a:p>
            <a:r>
              <a:rPr lang="en-US" sz="2800" dirty="0">
                <a:solidFill>
                  <a:srgbClr val="FF0000"/>
                </a:solidFill>
              </a:rPr>
              <a:t> </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lstStyle/>
          <a:p>
            <a:r>
              <a:rPr lang="en-US" dirty="0"/>
              <a:t>Example </a:t>
            </a:r>
          </a:p>
        </p:txBody>
      </p:sp>
      <p:sp>
        <p:nvSpPr>
          <p:cNvPr id="3" name="Slide Number Placeholder 2"/>
          <p:cNvSpPr>
            <a:spLocks noGrp="1"/>
          </p:cNvSpPr>
          <p:nvPr>
            <p:ph type="sldNum" sz="quarter" idx="12"/>
          </p:nvPr>
        </p:nvSpPr>
        <p:spPr/>
        <p:txBody>
          <a:bodyPr/>
          <a:lstStyle/>
          <a:p>
            <a:fld id="{4FF46DE1-096B-4EDD-A00F-DA0292705DA0}" type="slidenum">
              <a:rPr lang="en-US" smtClean="0"/>
              <a:t>7</a:t>
            </a:fld>
            <a:endParaRPr lang="en-US"/>
          </a:p>
        </p:txBody>
      </p:sp>
      <p:sp>
        <p:nvSpPr>
          <p:cNvPr id="8" name="TextBox 7"/>
          <p:cNvSpPr txBox="1"/>
          <p:nvPr/>
        </p:nvSpPr>
        <p:spPr>
          <a:xfrm>
            <a:off x="5638800" y="384473"/>
            <a:ext cx="3352800" cy="1200329"/>
          </a:xfrm>
          <a:prstGeom prst="rect">
            <a:avLst/>
          </a:prstGeom>
          <a:solidFill>
            <a:schemeClr val="accent1">
              <a:lumMod val="20000"/>
              <a:lumOff val="80000"/>
            </a:schemeClr>
          </a:solidFill>
        </p:spPr>
        <p:txBody>
          <a:bodyPr wrap="square" rtlCol="0">
            <a:spAutoFit/>
          </a:bodyPr>
          <a:lstStyle/>
          <a:p>
            <a:r>
              <a:rPr lang="en-US" dirty="0"/>
              <a:t>Imagine a ball bouncing back and forth in a closed box in the x direction. We might write something like this: </a:t>
            </a:r>
          </a:p>
        </p:txBody>
      </p:sp>
      <p:sp>
        <p:nvSpPr>
          <p:cNvPr id="9" name="TextBox 8"/>
          <p:cNvSpPr txBox="1"/>
          <p:nvPr/>
        </p:nvSpPr>
        <p:spPr>
          <a:xfrm>
            <a:off x="4267200" y="2133600"/>
            <a:ext cx="4724400" cy="1200329"/>
          </a:xfrm>
          <a:prstGeom prst="rect">
            <a:avLst/>
          </a:prstGeom>
          <a:solidFill>
            <a:schemeClr val="accent1">
              <a:lumMod val="20000"/>
              <a:lumOff val="80000"/>
            </a:schemeClr>
          </a:solidFill>
        </p:spPr>
        <p:txBody>
          <a:bodyPr wrap="square" rtlCol="0">
            <a:spAutoFit/>
          </a:bodyPr>
          <a:lstStyle/>
          <a:p>
            <a:r>
              <a:rPr lang="en-US" dirty="0"/>
              <a:t>But if the ball is about to bounce off the wall, this code does NOT return the correct state of the ball after the next tick– it doesn’t account for the bouncing.</a:t>
            </a:r>
          </a:p>
        </p:txBody>
      </p:sp>
      <p:sp>
        <p:nvSpPr>
          <p:cNvPr id="10" name="TextBox 9"/>
          <p:cNvSpPr txBox="1"/>
          <p:nvPr/>
        </p:nvSpPr>
        <p:spPr>
          <a:xfrm>
            <a:off x="4343400" y="5847060"/>
            <a:ext cx="4064854" cy="923330"/>
          </a:xfrm>
          <a:prstGeom prst="rect">
            <a:avLst/>
          </a:prstGeom>
          <a:solidFill>
            <a:schemeClr val="accent1">
              <a:lumMod val="20000"/>
              <a:lumOff val="80000"/>
            </a:schemeClr>
          </a:solidFill>
        </p:spPr>
        <p:txBody>
          <a:bodyPr wrap="square" rtlCol="0">
            <a:spAutoFit/>
          </a:bodyPr>
          <a:lstStyle/>
          <a:p>
            <a:r>
              <a:rPr lang="en-US" dirty="0"/>
              <a:t>This function only fulfills its purpose statement if it is given a ball that doesn’t bounce on the next tick.</a:t>
            </a:r>
          </a:p>
        </p:txBody>
      </p:sp>
    </p:spTree>
    <p:extLst>
      <p:ext uri="{BB962C8B-B14F-4D97-AF65-F5344CB8AC3E}">
        <p14:creationId xmlns:p14="http://schemas.microsoft.com/office/powerpoint/2010/main" val="20808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Recapture the original function by initializing the invariant</a:t>
            </a:r>
          </a:p>
        </p:txBody>
      </p:sp>
      <p:sp>
        <p:nvSpPr>
          <p:cNvPr id="3" name="Content Placeholder 2"/>
          <p:cNvSpPr>
            <a:spLocks noGrp="1"/>
          </p:cNvSpPr>
          <p:nvPr>
            <p:ph idx="1"/>
          </p:nvPr>
        </p:nvSpPr>
        <p:spPr/>
        <p:txBody>
          <a:bodyPr>
            <a:normAutofit fontScale="77500" lnSpcReduction="20000"/>
          </a:bodyPr>
          <a:lstStyle/>
          <a:p>
            <a:r>
              <a:rPr lang="en-US" dirty="0"/>
              <a:t>;; add-remaining-length-version-2 : </a:t>
            </a:r>
            <a:r>
              <a:rPr lang="en-US" dirty="0" err="1"/>
              <a:t>LoN</a:t>
            </a:r>
            <a:r>
              <a:rPr lang="en-US" dirty="0"/>
              <a:t> -&gt; </a:t>
            </a:r>
            <a:r>
              <a:rPr lang="en-US" dirty="0" err="1"/>
              <a:t>LoN</a:t>
            </a:r>
            <a:endParaRPr lang="en-US" dirty="0"/>
          </a:p>
          <a:p>
            <a:r>
              <a:rPr lang="en-US" dirty="0"/>
              <a:t>;; GIVEN: a Lon </a:t>
            </a:r>
            <a:r>
              <a:rPr lang="en-US" dirty="0" err="1"/>
              <a:t>lst</a:t>
            </a:r>
            <a:endParaRPr lang="en-US" dirty="0"/>
          </a:p>
          <a:p>
            <a:r>
              <a:rPr lang="en-US" dirty="0"/>
              <a:t>;; RETURNS: a list like the original, </a:t>
            </a:r>
          </a:p>
          <a:p>
            <a:r>
              <a:rPr lang="en-US" dirty="0"/>
              <a:t>;;  but with each element increased by the</a:t>
            </a:r>
          </a:p>
          <a:p>
            <a:r>
              <a:rPr lang="en-US" dirty="0"/>
              <a:t>;;  length of the </a:t>
            </a:r>
            <a:r>
              <a:rPr lang="en-US" dirty="0" err="1"/>
              <a:t>sublist</a:t>
            </a:r>
            <a:r>
              <a:rPr lang="en-US" dirty="0"/>
              <a:t> starting at that</a:t>
            </a:r>
          </a:p>
          <a:p>
            <a:r>
              <a:rPr lang="en-US" dirty="0"/>
              <a:t>;;  element.</a:t>
            </a:r>
          </a:p>
          <a:p>
            <a:r>
              <a:rPr lang="en-US" dirty="0"/>
              <a:t>;; (100 300 500) =&gt; (103 302 501)</a:t>
            </a:r>
          </a:p>
          <a:p>
            <a:r>
              <a:rPr lang="en-US" dirty="0"/>
              <a:t>;; STRATEGY: Initialize the invariant </a:t>
            </a:r>
          </a:p>
          <a:p>
            <a:r>
              <a:rPr lang="en-US" dirty="0"/>
              <a:t>;;           of add-remaining-length-1</a:t>
            </a:r>
          </a:p>
          <a:p>
            <a:r>
              <a:rPr lang="en-US" dirty="0"/>
              <a:t>(define (add-remaining-length-version-2 </a:t>
            </a:r>
            <a:r>
              <a:rPr lang="en-US" dirty="0" err="1"/>
              <a:t>lst</a:t>
            </a:r>
            <a:r>
              <a:rPr lang="en-US" dirty="0"/>
              <a:t>)</a:t>
            </a:r>
          </a:p>
          <a:p>
            <a:r>
              <a:rPr lang="en-US" dirty="0"/>
              <a:t>  (add-remaining-length-1 </a:t>
            </a:r>
            <a:r>
              <a:rPr lang="en-US" dirty="0" err="1"/>
              <a:t>lst</a:t>
            </a:r>
            <a:r>
              <a:rPr lang="en-US" dirty="0"/>
              <a:t> (length </a:t>
            </a:r>
            <a:r>
              <a:rPr lang="en-US" dirty="0" err="1"/>
              <a:t>lst</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70</a:t>
            </a:fld>
            <a:endParaRPr lang="en-US"/>
          </a:p>
        </p:txBody>
      </p:sp>
    </p:spTree>
    <p:extLst>
      <p:ext uri="{BB962C8B-B14F-4D97-AF65-F5344CB8AC3E}">
        <p14:creationId xmlns:p14="http://schemas.microsoft.com/office/powerpoint/2010/main" val="2985539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When do I need an invariant? </a:t>
            </a:r>
          </a:p>
        </p:txBody>
      </p:sp>
      <p:sp>
        <p:nvSpPr>
          <p:cNvPr id="3" name="Content Placeholder 2"/>
          <p:cNvSpPr>
            <a:spLocks noGrp="1"/>
          </p:cNvSpPr>
          <p:nvPr>
            <p:ph idx="1"/>
          </p:nvPr>
        </p:nvSpPr>
        <p:spPr/>
        <p:txBody>
          <a:bodyPr/>
          <a:lstStyle/>
          <a:p>
            <a:r>
              <a:rPr lang="en-US" dirty="0"/>
              <a:t>It all depends on your purpose statement!</a:t>
            </a:r>
          </a:p>
          <a:p>
            <a:r>
              <a:rPr lang="en-US" dirty="0"/>
              <a:t>If the function needs additional information to fulfill its stated purpose, and that information is not in the arguments, then you need an invariant to document the needed information.</a:t>
            </a:r>
          </a:p>
          <a:p>
            <a:r>
              <a:rPr lang="en-US" dirty="0"/>
              <a:t>It is up to each caller of the function to make sure that the invariant is true at every call.</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71</a:t>
            </a:fld>
            <a:endParaRPr lang="en-US"/>
          </a:p>
        </p:txBody>
      </p:sp>
    </p:spTree>
    <p:extLst>
      <p:ext uri="{BB962C8B-B14F-4D97-AF65-F5344CB8AC3E}">
        <p14:creationId xmlns:p14="http://schemas.microsoft.com/office/powerpoint/2010/main" val="2810350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student should now be able to</a:t>
            </a:r>
          </a:p>
          <a:p>
            <a:pPr lvl="1"/>
            <a:r>
              <a:rPr lang="en-US" dirty="0"/>
              <a:t>decide whether a purpose statement needs an invariant or not.</a:t>
            </a:r>
          </a:p>
          <a:p>
            <a:endParaRPr lang="en-US" dirty="0"/>
          </a:p>
        </p:txBody>
      </p:sp>
      <p:sp>
        <p:nvSpPr>
          <p:cNvPr id="4" name="Slide Number Placeholder 3"/>
          <p:cNvSpPr>
            <a:spLocks noGrp="1"/>
          </p:cNvSpPr>
          <p:nvPr>
            <p:ph type="sldNum" sz="quarter" idx="12"/>
          </p:nvPr>
        </p:nvSpPr>
        <p:spPr/>
        <p:txBody>
          <a:bodyPr/>
          <a:lstStyle/>
          <a:p>
            <a:fld id="{4FF46DE1-096B-4EDD-A00F-DA0292705DA0}" type="slidenum">
              <a:rPr lang="en-US" smtClean="0"/>
              <a:t>72</a:t>
            </a:fld>
            <a:endParaRPr lang="en-US"/>
          </a:p>
        </p:txBody>
      </p:sp>
    </p:spTree>
    <p:extLst>
      <p:ext uri="{BB962C8B-B14F-4D97-AF65-F5344CB8AC3E}">
        <p14:creationId xmlns:p14="http://schemas.microsoft.com/office/powerpoint/2010/main" val="1310055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Look </a:t>
            </a:r>
            <a:r>
              <a:rPr lang="en-US"/>
              <a:t>at 07-3-invariants.rkt </a:t>
            </a:r>
            <a:r>
              <a:rPr lang="en-US" dirty="0"/>
              <a:t>in the Exam</a:t>
            </a:r>
          </a:p>
          <a:p>
            <a:r>
              <a:rPr lang="en-US" dirty="0"/>
              <a:t>Go on to the next lesson</a:t>
            </a:r>
          </a:p>
        </p:txBody>
      </p:sp>
      <p:sp>
        <p:nvSpPr>
          <p:cNvPr id="4" name="Slide Number Placeholder 3"/>
          <p:cNvSpPr>
            <a:spLocks noGrp="1"/>
          </p:cNvSpPr>
          <p:nvPr>
            <p:ph type="sldNum" sz="quarter" idx="12"/>
          </p:nvPr>
        </p:nvSpPr>
        <p:spPr/>
        <p:txBody>
          <a:bodyPr/>
          <a:lstStyle/>
          <a:p>
            <a:fld id="{4FF46DE1-096B-4EDD-A00F-DA0292705DA0}" type="slidenum">
              <a:rPr lang="en-US" smtClean="0"/>
              <a:t>73</a:t>
            </a:fld>
            <a:endParaRPr lang="en-US"/>
          </a:p>
        </p:txBody>
      </p:sp>
    </p:spTree>
    <p:extLst>
      <p:ext uri="{BB962C8B-B14F-4D97-AF65-F5344CB8AC3E}">
        <p14:creationId xmlns:p14="http://schemas.microsoft.com/office/powerpoint/2010/main" val="167508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dirty="0"/>
              <a:t>;; ball-normal-motion : Ball -&gt; Ball</a:t>
            </a:r>
          </a:p>
          <a:p>
            <a:r>
              <a:rPr lang="en-US" sz="2800" dirty="0"/>
              <a:t>;; GIVEN: a Ball</a:t>
            </a:r>
          </a:p>
          <a:p>
            <a:r>
              <a:rPr lang="en-US" sz="2800" dirty="0">
                <a:solidFill>
                  <a:srgbClr val="FF0000"/>
                </a:solidFill>
              </a:rPr>
              <a:t>;; WHERE: the Ball is not going to</a:t>
            </a:r>
          </a:p>
          <a:p>
            <a:r>
              <a:rPr lang="en-US" sz="2800" dirty="0">
                <a:solidFill>
                  <a:srgbClr val="FF0000"/>
                </a:solidFill>
              </a:rPr>
              <a:t>;; collide with a wall on this tick</a:t>
            </a:r>
          </a:p>
          <a:p>
            <a:r>
              <a:rPr lang="en-US" sz="2800" dirty="0"/>
              <a:t>;; RETURNS: the state of the ball after a</a:t>
            </a:r>
          </a:p>
          <a:p>
            <a:r>
              <a:rPr lang="en-US" sz="2800" dirty="0"/>
              <a:t>;; tick.</a:t>
            </a:r>
          </a:p>
          <a:p>
            <a:r>
              <a:rPr lang="en-US" sz="2800" dirty="0"/>
              <a:t>(define (ball-normal-motion b)</a:t>
            </a:r>
          </a:p>
          <a:p>
            <a:r>
              <a:rPr lang="en-US" sz="2800" dirty="0"/>
              <a:t>  (make-ball </a:t>
            </a:r>
          </a:p>
          <a:p>
            <a:r>
              <a:rPr lang="en-US" sz="2800" dirty="0"/>
              <a:t>    (+ (ball-x-</a:t>
            </a:r>
            <a:r>
              <a:rPr lang="en-US" sz="2800" dirty="0" err="1"/>
              <a:t>pos</a:t>
            </a:r>
            <a:r>
              <a:rPr lang="en-US" sz="2800" dirty="0"/>
              <a:t> b) BALLSPEED)))</a:t>
            </a:r>
          </a:p>
        </p:txBody>
      </p:sp>
      <p:sp>
        <p:nvSpPr>
          <p:cNvPr id="2" name="Title 1"/>
          <p:cNvSpPr>
            <a:spLocks noGrp="1"/>
          </p:cNvSpPr>
          <p:nvPr>
            <p:ph type="title"/>
          </p:nvPr>
        </p:nvSpPr>
        <p:spPr/>
        <p:txBody>
          <a:bodyPr>
            <a:normAutofit fontScale="90000"/>
          </a:bodyPr>
          <a:lstStyle/>
          <a:p>
            <a:r>
              <a:rPr lang="en-US" dirty="0"/>
              <a:t>Here’s how we document the assumptions that this function makes  </a:t>
            </a:r>
          </a:p>
        </p:txBody>
      </p:sp>
      <p:sp>
        <p:nvSpPr>
          <p:cNvPr id="3" name="Slide Number Placeholder 2"/>
          <p:cNvSpPr>
            <a:spLocks noGrp="1"/>
          </p:cNvSpPr>
          <p:nvPr>
            <p:ph type="sldNum" sz="quarter" idx="12"/>
          </p:nvPr>
        </p:nvSpPr>
        <p:spPr/>
        <p:txBody>
          <a:bodyPr/>
          <a:lstStyle/>
          <a:p>
            <a:fld id="{4FF46DE1-096B-4EDD-A00F-DA0292705DA0}" type="slidenum">
              <a:rPr lang="en-US" smtClean="0"/>
              <a:t>8</a:t>
            </a:fld>
            <a:endParaRPr lang="en-US"/>
          </a:p>
        </p:txBody>
      </p:sp>
    </p:spTree>
    <p:extLst>
      <p:ext uri="{BB962C8B-B14F-4D97-AF65-F5344CB8AC3E}">
        <p14:creationId xmlns:p14="http://schemas.microsoft.com/office/powerpoint/2010/main" val="98535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WHERE-clause</a:t>
            </a:r>
          </a:p>
        </p:txBody>
      </p:sp>
      <p:sp>
        <p:nvSpPr>
          <p:cNvPr id="3" name="Content Placeholder 2"/>
          <p:cNvSpPr>
            <a:spLocks noGrp="1"/>
          </p:cNvSpPr>
          <p:nvPr>
            <p:ph idx="1"/>
          </p:nvPr>
        </p:nvSpPr>
        <p:spPr/>
        <p:txBody>
          <a:bodyPr/>
          <a:lstStyle/>
          <a:p>
            <a:r>
              <a:rPr lang="en-US" dirty="0"/>
              <a:t>The WHERE-clause is called an </a:t>
            </a:r>
            <a:r>
              <a:rPr lang="en-US" i="1" dirty="0">
                <a:solidFill>
                  <a:srgbClr val="FF0000"/>
                </a:solidFill>
              </a:rPr>
              <a:t>invariant</a:t>
            </a:r>
            <a:r>
              <a:rPr lang="en-US" dirty="0"/>
              <a:t> or </a:t>
            </a:r>
            <a:r>
              <a:rPr lang="en-US" i="1" dirty="0">
                <a:solidFill>
                  <a:srgbClr val="FF0000"/>
                </a:solidFill>
              </a:rPr>
              <a:t>precondition</a:t>
            </a:r>
            <a:r>
              <a:rPr lang="en-US" dirty="0"/>
              <a:t>.  We will use both words interchangeably.</a:t>
            </a:r>
          </a:p>
          <a:p>
            <a:r>
              <a:rPr lang="en-US" dirty="0"/>
              <a:t>It is an additional restriction (beyond the contract) on the inputs to the function.</a:t>
            </a:r>
          </a:p>
          <a:p>
            <a:r>
              <a:rPr lang="en-US" dirty="0"/>
              <a:t>Like the contract, it limits the responsibility of the function to only those inputs that satisfy both the contract and the precondition.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95606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1520</TotalTime>
  <Words>5424</Words>
  <Application>Microsoft Office PowerPoint</Application>
  <PresentationFormat>On-screen Show (4:3)</PresentationFormat>
  <Paragraphs>688</Paragraphs>
  <Slides>73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CMMI10</vt:lpstr>
      <vt:lpstr>CMR10</vt:lpstr>
      <vt:lpstr>CMSY10ORIG</vt:lpstr>
      <vt:lpstr>Consolas</vt:lpstr>
      <vt:lpstr>Courier New</vt:lpstr>
      <vt:lpstr>Helvetica Neue</vt:lpstr>
      <vt:lpstr>1_Office Theme</vt:lpstr>
      <vt:lpstr>Designing with Invariants</vt:lpstr>
      <vt:lpstr>Module Introduction</vt:lpstr>
      <vt:lpstr>Learning Outcomes for this Module</vt:lpstr>
      <vt:lpstr>Module 07</vt:lpstr>
      <vt:lpstr>Review: What does a contract mean?</vt:lpstr>
      <vt:lpstr>Sometimes the contract isn’t enough</vt:lpstr>
      <vt:lpstr>Example </vt:lpstr>
      <vt:lpstr>Here’s how we document the assumptions that this function makes  </vt:lpstr>
      <vt:lpstr>The WHERE-clause</vt:lpstr>
      <vt:lpstr>Whose responsibility is it?</vt:lpstr>
      <vt:lpstr>This isn't completely new:</vt:lpstr>
      <vt:lpstr>More examples of WHERE clauses</vt:lpstr>
      <vt:lpstr>Invariants can help us keep track of our assumptions </vt:lpstr>
      <vt:lpstr>Purpose statements for our helper functions</vt:lpstr>
      <vt:lpstr>Invariants and Context Variables</vt:lpstr>
      <vt:lpstr>Example 2: mark-depth</vt:lpstr>
      <vt:lpstr>Example 2: mark-depth (2)</vt:lpstr>
      <vt:lpstr>Example</vt:lpstr>
      <vt:lpstr>Template for BinTreeOfX</vt:lpstr>
      <vt:lpstr>Filling in the template</vt:lpstr>
      <vt:lpstr>So let's add a context argument</vt:lpstr>
      <vt:lpstr>And we need to reconstruct the original function, as usual</vt:lpstr>
      <vt:lpstr>Structural Arguments and Context Arguments</vt:lpstr>
      <vt:lpstr>Sum of list (foldl style)</vt:lpstr>
      <vt:lpstr>New Purpose Statement</vt:lpstr>
      <vt:lpstr>Context Arguments and Accumulators</vt:lpstr>
      <vt:lpstr>Recipe for context arguments</vt:lpstr>
      <vt:lpstr>Wait: what do we mean by "above"?</vt:lpstr>
      <vt:lpstr>Old Slides Start Here</vt:lpstr>
      <vt:lpstr>Example 1: number-list</vt:lpstr>
      <vt:lpstr>Example 1: number-list</vt:lpstr>
      <vt:lpstr>Let's try using the template for XList</vt:lpstr>
      <vt:lpstr>Try #2</vt:lpstr>
      <vt:lpstr>number-list-from-2</vt:lpstr>
      <vt:lpstr>number-list-from-3</vt:lpstr>
      <vt:lpstr>Let’s generalize!</vt:lpstr>
      <vt:lpstr>And we can recover the original</vt:lpstr>
      <vt:lpstr>We still need a purpose statement</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Summary</vt:lpstr>
      <vt:lpstr>Next Steps</vt:lpstr>
      <vt:lpstr>More examples of invariants</vt:lpstr>
      <vt:lpstr>Lesson Introduction</vt:lpstr>
      <vt:lpstr>What about mutually recursive data definitions?</vt:lpstr>
      <vt:lpstr>Template for SoS and LoSS, with context argument (part 1)</vt:lpstr>
      <vt:lpstr>Template for SoS and LoSS, with context argument (part 2)</vt:lpstr>
      <vt:lpstr>Template for SoS and LoSS, with context argument (part 3)</vt:lpstr>
      <vt:lpstr>Summary</vt:lpstr>
      <vt:lpstr>Next Steps</vt:lpstr>
      <vt:lpstr>Example</vt:lpstr>
      <vt:lpstr>When do I need an invariant?</vt:lpstr>
      <vt:lpstr>Learning Objectives</vt:lpstr>
      <vt:lpstr>When do I need an invariant?</vt:lpstr>
      <vt:lpstr>What kind of things belong in an invariant?</vt:lpstr>
      <vt:lpstr>Whose responsibility is it?</vt:lpstr>
      <vt:lpstr>Example: </vt:lpstr>
      <vt:lpstr>Example</vt:lpstr>
      <vt:lpstr>Example: Same Code, different purpose statement</vt:lpstr>
      <vt:lpstr>Wait, weren't those functions very similar?</vt:lpstr>
      <vt:lpstr>Once more: When do I need an invariant?</vt:lpstr>
      <vt:lpstr>What needs to be in my purpose statement?</vt:lpstr>
      <vt:lpstr>Another example</vt:lpstr>
      <vt:lpstr>Let's help the function along by giving it the length of the list as an argument</vt:lpstr>
      <vt:lpstr>Recapture the original function by initializing the invariant</vt:lpstr>
      <vt:lpstr>Summary: When do I need an invariant? </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55</cp:revision>
  <dcterms:created xsi:type="dcterms:W3CDTF">2013-10-11T15:09:54Z</dcterms:created>
  <dcterms:modified xsi:type="dcterms:W3CDTF">2017-09-25T21:35:49Z</dcterms:modified>
</cp:coreProperties>
</file>