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49" r:id="rId23"/>
    <p:sldId id="350" r:id="rId24"/>
    <p:sldId id="332" r:id="rId25"/>
    <p:sldId id="344" r:id="rId26"/>
    <p:sldId id="333" r:id="rId27"/>
    <p:sldId id="348" r:id="rId28"/>
    <p:sldId id="293" r:id="rId29"/>
    <p:sldId id="294"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2628" autoAdjust="0"/>
  </p:normalViewPr>
  <p:slideViewPr>
    <p:cSldViewPr snapToGrid="0" snapToObjects="1">
      <p:cViewPr varScale="1">
        <p:scale>
          <a:sx n="107" d="100"/>
          <a:sy n="107" d="100"/>
        </p:scale>
        <p:origin x="1236" y="51"/>
      </p:cViewPr>
      <p:guideLst>
        <p:guide orient="horz" pos="2736"/>
        <p:guide pos="2256"/>
      </p:guideLst>
    </p:cSldViewPr>
  </p:slideViewPr>
  <p:notesTextViewPr>
    <p:cViewPr>
      <p:scale>
        <a:sx n="100" d="100"/>
        <a:sy n="100" d="100"/>
      </p:scale>
      <p:origin x="0" y="0"/>
    </p:cViewPr>
  </p:notesTextViewPr>
  <p:sorterViewPr>
    <p:cViewPr>
      <p:scale>
        <a:sx n="82" d="100"/>
        <a:sy n="82" d="100"/>
      </p:scale>
      <p:origin x="0" y="-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and here's the answer.  </a:t>
            </a:r>
            <a:r>
              <a:rPr lang="en-US" sz="1200" b="1" kern="1200" dirty="0">
                <a:solidFill>
                  <a:schemeClr val="tx1"/>
                </a:solidFill>
                <a:effectLst/>
                <a:latin typeface="+mn-lt"/>
                <a:ea typeface="+mn-ea"/>
                <a:cs typeface="+mn-cs"/>
              </a:rPr>
              <a:t>foldr</a:t>
            </a:r>
            <a:r>
              <a:rPr lang="en-US" sz="1200" kern="1200" dirty="0">
                <a:solidFill>
                  <a:schemeClr val="tx1"/>
                </a:solidFill>
                <a:effectLst/>
                <a:latin typeface="+mn-lt"/>
                <a:ea typeface="+mn-ea"/>
                <a:cs typeface="+mn-cs"/>
              </a:rPr>
              <a:t> is being used with </a:t>
            </a:r>
            <a:r>
              <a:rPr lang="en-US" sz="1200" b="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08305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9518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202419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709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dirty="0"/>
              <a:t>But 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a:p>
          <a:p>
            <a:pPr marL="0" indent="0" algn="ctr">
              <a:buNone/>
            </a:pP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XList  -&gt;  X</a:t>
            </a:r>
          </a:p>
          <a:p>
            <a:pPr marL="0" indent="0">
              <a:buNone/>
            </a:pPr>
            <a:r>
              <a:rPr lang="en-US" b="1" dirty="0"/>
              <a:t> </a:t>
            </a:r>
          </a:p>
          <a:p>
            <a:pPr marL="0" indent="0">
              <a:buNone/>
            </a:pPr>
            <a:r>
              <a:rPr lang="en-US" dirty="0"/>
              <a:t>that is, you could use </a:t>
            </a:r>
            <a:r>
              <a:rPr lang="en-US" b="1" dirty="0"/>
              <a:t>foldr</a:t>
            </a:r>
            <a:r>
              <a:rPr lang="en-US" dirty="0"/>
              <a:t> at</a:t>
            </a:r>
          </a:p>
          <a:p>
            <a:pPr marL="0" indent="0">
              <a:buNone/>
            </a:pPr>
            <a:r>
              <a:rPr lang="en-US" b="1" dirty="0"/>
              <a:t> </a:t>
            </a:r>
            <a:r>
              <a:rPr lang="en-US" b="1" dirty="0">
                <a:latin typeface="Consolas" panose="020B0609020204030204" pitchFamily="49" charset="0"/>
                <a:cs typeface="Consolas" panose="020B0609020204030204" pitchFamily="49" charset="0"/>
              </a:rPr>
              <a:t>(Boolean Boolean) Boolean </a:t>
            </a:r>
            <a:r>
              <a:rPr lang="en-US" b="1" dirty="0" err="1">
                <a:latin typeface="Consolas" panose="020B0609020204030204" pitchFamily="49" charset="0"/>
                <a:cs typeface="Consolas" panose="020B0609020204030204" pitchFamily="49" charset="0"/>
              </a:rPr>
              <a:t>BooleanList</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Boolean</a:t>
            </a:r>
          </a:p>
          <a:p>
            <a:pPr marL="0" indent="0">
              <a:buNone/>
            </a:pPr>
            <a:r>
              <a:rPr lang="en-US" dirty="0"/>
              <a:t>or</a:t>
            </a:r>
          </a:p>
          <a:p>
            <a:pPr marL="0" indent="0">
              <a:buNone/>
            </a:pPr>
            <a:r>
              <a:rPr lang="en-US" b="1" dirty="0">
                <a:latin typeface="Consolas" panose="020B0609020204030204" pitchFamily="49" charset="0"/>
                <a:cs typeface="Consolas" panose="020B0609020204030204" pitchFamily="49" charset="0"/>
              </a:rPr>
              <a:t>(Employee Employee) Employee </a:t>
            </a:r>
            <a:r>
              <a:rPr lang="en-US" b="1" dirty="0" err="1">
                <a:latin typeface="Consolas" panose="020B0609020204030204" pitchFamily="49" charset="0"/>
                <a:cs typeface="Consolas" panose="020B0609020204030204" pitchFamily="49" charset="0"/>
              </a:rPr>
              <a:t>EmployeeList</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Employee</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0065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watch </a:t>
            </a:r>
            <a:r>
              <a:rPr lang="en-US" b="1" dirty="0">
                <a:latin typeface="Consolas" panose="020B0609020204030204" pitchFamily="49" charset="0"/>
                <a:cs typeface="Consolas" panose="020B0609020204030204" pitchFamily="49" charset="0"/>
              </a:rPr>
              <a:t>foldr</a:t>
            </a:r>
            <a:r>
              <a:rPr lang="en-US" dirty="0"/>
              <a:t> compute on this list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a:t>empty</a:t>
            </a:r>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a:t>x4</a:t>
            </a:r>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a:t>x3</a:t>
            </a:r>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a:t>x2</a:t>
            </a:r>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a:t>x1</a:t>
            </a:r>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a:t>x1</a:t>
            </a:r>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a:t>x3</a:t>
            </a:r>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a:t>x2</a:t>
            </a:r>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a:t>x4</a:t>
            </a:r>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a:t>y2</a:t>
            </a:r>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a:t>y3</a:t>
            </a:r>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a:t>y4</a:t>
            </a:r>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a:t>y1</a:t>
            </a:r>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3">
              <a:lumMod val="40000"/>
              <a:lumOff val="60000"/>
            </a:schemeClr>
          </a:solidFill>
          <a:ln w="12700">
            <a:solidFill>
              <a:schemeClr val="tx2">
                <a:lumMod val="60000"/>
                <a:lumOff val="40000"/>
              </a:schemeClr>
            </a:solidFill>
          </a:ln>
        </p:spPr>
        <p:txBody>
          <a:bodyPr wrap="none" rtlCol="0">
            <a:spAutoFit/>
          </a:bodyPr>
          <a:lstStyle/>
          <a:p>
            <a:r>
              <a:rPr lang="en-US" sz="2400" dirty="0"/>
              <a:t>Step through the animation to watch the computation of</a:t>
            </a:r>
          </a:p>
          <a:p>
            <a:r>
              <a:rPr lang="en-US" sz="2400" b="1" dirty="0">
                <a:latin typeface="Consolas" panose="020B0609020204030204" pitchFamily="49" charset="0"/>
                <a:cs typeface="Consolas" panose="020B0609020204030204" pitchFamily="49" charset="0"/>
              </a:rPr>
              <a:t>(foldr </a:t>
            </a:r>
            <a:r>
              <a:rPr lang="en-US" sz="2400" b="1" dirty="0" err="1">
                <a:latin typeface="Consolas" panose="020B0609020204030204" pitchFamily="49" charset="0"/>
                <a:cs typeface="Consolas" panose="020B0609020204030204" pitchFamily="49" charset="0"/>
              </a:rPr>
              <a:t>fcn</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(list x4 x3 x2 x1))</a:t>
            </a: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this?</a:t>
            </a:r>
          </a:p>
        </p:txBody>
      </p:sp>
      <p:sp>
        <p:nvSpPr>
          <p:cNvPr id="3" name="Content Placeholder 2"/>
          <p:cNvSpPr>
            <a:spLocks noGrp="1"/>
          </p:cNvSpPr>
          <p:nvPr>
            <p:ph idx="1"/>
          </p:nvPr>
        </p:nvSpPr>
        <p:spPr/>
        <p:txBody>
          <a:bodyPr>
            <a:normAutofit fontScale="85000" lnSpcReduction="10000"/>
          </a:bodyPr>
          <a:lstStyle/>
          <a:p>
            <a:r>
              <a:rPr lang="en-US" dirty="0"/>
              <a:t>The base value </a:t>
            </a:r>
            <a:r>
              <a:rPr lang="en-US" b="1" dirty="0" err="1">
                <a:latin typeface="Consolas" panose="020B0609020204030204" pitchFamily="49" charset="0"/>
                <a:cs typeface="Consolas" panose="020B0609020204030204" pitchFamily="49" charset="0"/>
              </a:rPr>
              <a:t>val</a:t>
            </a:r>
            <a:r>
              <a:rPr lang="en-US" dirty="0"/>
              <a:t> is a possible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The result of </a:t>
            </a:r>
            <a:r>
              <a:rPr lang="en-US" b="1" dirty="0" err="1">
                <a:latin typeface="Consolas" panose="020B0609020204030204" pitchFamily="49" charset="0"/>
                <a:cs typeface="Consolas" panose="020B0609020204030204" pitchFamily="49" charset="0"/>
              </a:rPr>
              <a:t>fcn</a:t>
            </a:r>
            <a:r>
              <a:rPr lang="en-US" dirty="0"/>
              <a:t> becomes a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this will work as long as </a:t>
            </a:r>
          </a:p>
          <a:p>
            <a:pPr lvl="1"/>
            <a:r>
              <a:rPr lang="en-US" b="1" dirty="0" err="1">
                <a:latin typeface="Consolas" panose="020B0609020204030204" pitchFamily="49" charset="0"/>
                <a:cs typeface="Consolas" panose="020B0609020204030204" pitchFamily="49" charset="0"/>
              </a:rPr>
              <a:t>val</a:t>
            </a:r>
            <a:r>
              <a:rPr lang="en-US" dirty="0"/>
              <a:t>,</a:t>
            </a:r>
          </a:p>
          <a:p>
            <a:pPr lvl="1"/>
            <a:r>
              <a:rPr lang="en-US" dirty="0"/>
              <a:t>the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 </a:t>
            </a:r>
          </a:p>
          <a:p>
            <a:pPr lvl="1"/>
            <a:r>
              <a:rPr lang="en-US" dirty="0"/>
              <a:t>and the result of </a:t>
            </a:r>
            <a:r>
              <a:rPr lang="en-US" b="1" dirty="0" err="1">
                <a:latin typeface="Consolas" panose="020B0609020204030204" pitchFamily="49" charset="0"/>
                <a:cs typeface="Consolas" panose="020B0609020204030204" pitchFamily="49" charset="0"/>
              </a:rPr>
              <a:t>fcn</a:t>
            </a:r>
            <a:r>
              <a:rPr lang="en-US" b="1" dirty="0">
                <a:latin typeface="Consolas" panose="020B0609020204030204" pitchFamily="49" charset="0"/>
                <a:cs typeface="Consolas" panose="020B0609020204030204" pitchFamily="49" charset="0"/>
              </a:rPr>
              <a:t> </a:t>
            </a:r>
          </a:p>
          <a:p>
            <a:pPr marL="0" indent="0">
              <a:buNone/>
            </a:pPr>
            <a:r>
              <a:rPr lang="en-US" dirty="0"/>
              <a:t>    are all of the same type.</a:t>
            </a:r>
          </a:p>
          <a:p>
            <a:r>
              <a:rPr lang="en-US" dirty="0"/>
              <a:t>So </a:t>
            </a:r>
            <a:r>
              <a:rPr lang="en-US" b="1" dirty="0" err="1">
                <a:latin typeface="Consolas" panose="020B0609020204030204" pitchFamily="49" charset="0"/>
                <a:cs typeface="Consolas" panose="020B0609020204030204" pitchFamily="49" charset="0"/>
              </a:rPr>
              <a:t>fcn</a:t>
            </a:r>
            <a:r>
              <a:rPr lang="en-US" dirty="0"/>
              <a:t> must satisfy the contract </a:t>
            </a:r>
            <a:r>
              <a:rPr lang="en-US" b="1" dirty="0">
                <a:latin typeface="Consolas" panose="020B0609020204030204" pitchFamily="49" charset="0"/>
                <a:cs typeface="Consolas" panose="020B0609020204030204" pitchFamily="49" charset="0"/>
              </a:rPr>
              <a:t>(X Y -&gt; Y)</a:t>
            </a:r>
            <a:r>
              <a:rPr lang="en-US" dirty="0"/>
              <a:t> for some </a:t>
            </a:r>
            <a:r>
              <a:rPr lang="en-US" b="1" dirty="0">
                <a:latin typeface="Consolas" panose="020B0609020204030204" pitchFamily="49" charset="0"/>
                <a:cs typeface="Consolas" panose="020B0609020204030204" pitchFamily="49" charset="0"/>
              </a:rPr>
              <a:t>X</a:t>
            </a:r>
            <a:r>
              <a:rPr lang="en-US" dirty="0"/>
              <a:t> and </a:t>
            </a:r>
            <a:r>
              <a:rPr lang="en-US" b="1" dirty="0">
                <a:latin typeface="Consolas" panose="020B0609020204030204" pitchFamily="49" charset="0"/>
                <a:cs typeface="Consolas" panose="020B0609020204030204" pitchFamily="49" charset="0"/>
              </a:rPr>
              <a:t>Y</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learn?</a:t>
            </a:r>
          </a:p>
        </p:txBody>
      </p:sp>
      <p:sp>
        <p:nvSpPr>
          <p:cNvPr id="3" name="Content Placeholder 2"/>
          <p:cNvSpPr>
            <a:spLocks noGrp="1"/>
          </p:cNvSpPr>
          <p:nvPr>
            <p:ph idx="1"/>
          </p:nvPr>
        </p:nvSpPr>
        <p:spPr/>
        <p:txBody>
          <a:bodyPr/>
          <a:lstStyle/>
          <a:p>
            <a:r>
              <a:rPr lang="en-US" dirty="0"/>
              <a:t>The elements of the list become the first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if </a:t>
            </a:r>
            <a:r>
              <a:rPr lang="en-US" b="1" dirty="0" err="1">
                <a:latin typeface="Consolas" panose="020B0609020204030204" pitchFamily="49" charset="0"/>
                <a:cs typeface="Consolas" panose="020B0609020204030204" pitchFamily="49" charset="0"/>
              </a:rPr>
              <a:t>fcn</a:t>
            </a:r>
            <a:r>
              <a:rPr lang="en-US" dirty="0"/>
              <a:t> satisfies the contract </a:t>
            </a:r>
            <a:r>
              <a:rPr lang="en-US" b="1" dirty="0">
                <a:latin typeface="Consolas" panose="020B0609020204030204" pitchFamily="49" charset="0"/>
                <a:cs typeface="Consolas" panose="020B0609020204030204" pitchFamily="49" charset="0"/>
              </a:rPr>
              <a:t>(X Y -&gt; Y)</a:t>
            </a:r>
            <a:r>
              <a:rPr lang="en-US" dirty="0"/>
              <a:t>, then the list must be of type </a:t>
            </a:r>
            <a:r>
              <a:rPr lang="en-US" b="1" dirty="0">
                <a:latin typeface="Consolas" panose="020B0609020204030204" pitchFamily="49" charset="0"/>
                <a:cs typeface="Consolas" panose="020B0609020204030204" pitchFamily="49" charset="0"/>
              </a:rPr>
              <a:t>XList</a:t>
            </a:r>
            <a:r>
              <a:rPr lang="en-US" dirty="0">
                <a:cs typeface="Consolas" panose="020B0609020204030204" pitchFamily="49" charset="0"/>
              </a:rPr>
              <a:t>.</a:t>
            </a:r>
          </a:p>
          <a:p>
            <a:r>
              <a:rPr lang="en-US" dirty="0"/>
              <a:t>So the contract for foldr is:</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296917"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XList -&gt; Y</a:t>
            </a: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contract for foldr (again!)</a:t>
            </a:r>
          </a:p>
        </p:txBody>
      </p:sp>
      <p:sp>
        <p:nvSpPr>
          <p:cNvPr id="3" name="Content Placeholder 2"/>
          <p:cNvSpPr>
            <a:spLocks noGrp="1"/>
          </p:cNvSpPr>
          <p:nvPr>
            <p:ph idx="1"/>
          </p:nvPr>
        </p:nvSpPr>
        <p:spPr/>
        <p:txBody>
          <a:bodyPr>
            <a:normAutofit fontScale="92500" lnSpcReduction="10000"/>
          </a:bodyPr>
          <a:lstStyle/>
          <a:p>
            <a:r>
              <a:rPr lang="en-US" dirty="0"/>
              <a:t>The contract for foldr is</a:t>
            </a:r>
          </a:p>
          <a:p>
            <a:endParaRPr lang="en-US" dirty="0"/>
          </a:p>
          <a:p>
            <a:endParaRPr lang="en-US" dirty="0"/>
          </a:p>
          <a:p>
            <a:r>
              <a:rPr lang="en-US" dirty="0"/>
              <a:t>So </a:t>
            </a:r>
            <a:r>
              <a:rPr lang="en-US" b="1" dirty="0">
                <a:latin typeface="Consolas" panose="020B0609020204030204" pitchFamily="49" charset="0"/>
                <a:cs typeface="Consolas" panose="020B0609020204030204" pitchFamily="49" charset="0"/>
              </a:rPr>
              <a:t>foldr</a:t>
            </a:r>
            <a:r>
              <a:rPr lang="en-US" dirty="0"/>
              <a:t> takes 3 arguments:</a:t>
            </a:r>
          </a:p>
          <a:p>
            <a:pPr lvl="1"/>
            <a:r>
              <a:rPr lang="en-US" dirty="0"/>
              <a:t>a combiner function that satisfies the contract</a:t>
            </a:r>
          </a:p>
          <a:p>
            <a:pPr marL="457200" lvl="1" indent="0">
              <a:buNone/>
            </a:pPr>
            <a:r>
              <a:rPr lang="en-US" b="1" dirty="0">
                <a:latin typeface="Consolas" pitchFamily="49" charset="0"/>
                <a:cs typeface="Consolas" pitchFamily="49" charset="0"/>
              </a:rPr>
              <a:t>   (X Y -&gt; Y) </a:t>
            </a:r>
            <a:endParaRPr lang="en-US" dirty="0"/>
          </a:p>
          <a:p>
            <a:pPr lvl="1"/>
            <a:r>
              <a:rPr lang="en-US" dirty="0"/>
              <a:t>a base value of type </a:t>
            </a:r>
            <a:r>
              <a:rPr lang="en-US" b="1" dirty="0">
                <a:latin typeface="Consolas" pitchFamily="49" charset="0"/>
                <a:cs typeface="Consolas" pitchFamily="49" charset="0"/>
              </a:rPr>
              <a:t>Y</a:t>
            </a:r>
          </a:p>
          <a:p>
            <a:pPr lvl="1"/>
            <a:r>
              <a:rPr lang="en-US" dirty="0">
                <a:cs typeface="Consolas" pitchFamily="49" charset="0"/>
              </a:rPr>
              <a:t>and a list of X's.</a:t>
            </a:r>
          </a:p>
          <a:p>
            <a:r>
              <a:rPr lang="en-US" dirty="0">
                <a:cs typeface="Consolas" pitchFamily="49" charset="0"/>
              </a:rPr>
              <a:t>And it returns a value of type </a:t>
            </a:r>
            <a:r>
              <a:rPr lang="en-US" b="1" dirty="0">
                <a:latin typeface="Consolas" panose="020B0609020204030204" pitchFamily="49" charset="0"/>
                <a:cs typeface="Consolas" panose="020B0609020204030204" pitchFamily="49" charset="0"/>
              </a:rPr>
              <a:t>Y</a:t>
            </a:r>
            <a:r>
              <a:rPr lang="en-US" dirty="0">
                <a:cs typeface="Consolas" pitchFamily="49" charset="0"/>
              </a:rPr>
              <a:t>.</a:t>
            </a:r>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296917"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XList -&gt; Y</a:t>
            </a:r>
          </a:p>
        </p:txBody>
      </p:sp>
    </p:spTree>
    <p:extLst>
      <p:ext uri="{BB962C8B-B14F-4D97-AF65-F5344CB8AC3E}">
        <p14:creationId xmlns:p14="http://schemas.microsoft.com/office/powerpoint/2010/main" val="4264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picture of </a:t>
            </a:r>
            <a:r>
              <a:rPr lang="en-US" b="1" dirty="0"/>
              <a:t>foldr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a:latin typeface="Consolas" pitchFamily="49" charset="0"/>
                <a:cs typeface="Consolas" pitchFamily="49" charset="0"/>
              </a:rPr>
              <a:t>(foldr f </a:t>
            </a:r>
            <a:r>
              <a:rPr lang="en-US" sz="3600" b="1" dirty="0" err="1">
                <a:latin typeface="Consolas" pitchFamily="49" charset="0"/>
                <a:cs typeface="Consolas" pitchFamily="49" charset="0"/>
              </a:rPr>
              <a:t>val</a:t>
            </a:r>
            <a:r>
              <a:rPr lang="en-US" sz="3600" b="1" dirty="0">
                <a:latin typeface="Consolas" pitchFamily="49" charset="0"/>
                <a:cs typeface="Consolas" pitchFamily="49" charset="0"/>
              </a:rPr>
              <a:t> (list x1 ... x5))</a:t>
            </a:r>
          </a:p>
        </p:txBody>
      </p:sp>
      <p:sp>
        <p:nvSpPr>
          <p:cNvPr id="50" name="TextBox 49"/>
          <p:cNvSpPr txBox="1"/>
          <p:nvPr/>
        </p:nvSpPr>
        <p:spPr>
          <a:xfrm>
            <a:off x="997134" y="1551672"/>
            <a:ext cx="4774308" cy="646331"/>
          </a:xfrm>
          <a:prstGeom prst="rect">
            <a:avLst/>
          </a:prstGeom>
          <a:solidFill>
            <a:schemeClr val="accent1">
              <a:lumMod val="20000"/>
              <a:lumOff val="80000"/>
            </a:schemeClr>
          </a:solidFill>
          <a:ln w="12700">
            <a:noFill/>
          </a:ln>
        </p:spPr>
        <p:txBody>
          <a:bodyPr wrap="square" rtlCol="0">
            <a:spAutoFit/>
          </a:bodyPr>
          <a:lstStyle/>
          <a:p>
            <a:r>
              <a:rPr lang="en-US" dirty="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data is on each arrow?</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a:t>
              </a:r>
              <a:r>
                <a:rPr lang="en-US" sz="3600" b="1" i="1" dirty="0">
                  <a:solidFill>
                    <a:schemeClr val="tx1"/>
                  </a:solidFill>
                  <a:latin typeface="Consolas" panose="020B0609020204030204" pitchFamily="49" charset="0"/>
                  <a:cs typeface="Consolas" panose="020B0609020204030204" pitchFamily="49" charset="0"/>
                </a:rPr>
                <a:t>i</a:t>
              </a: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X</a:t>
            </a: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spTree>
    <p:extLst>
      <p:ext uri="{BB962C8B-B14F-4D97-AF65-F5344CB8AC3E}">
        <p14:creationId xmlns:p14="http://schemas.microsoft.com/office/powerpoint/2010/main" val="31900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a:latin typeface="Consolas" pitchFamily="49" charset="0"/>
                <a:cs typeface="Consolas" pitchFamily="49" charset="0"/>
              </a:rPr>
              <a:t>(foldr f a (list x1 ... x5))</a:t>
            </a:r>
          </a:p>
        </p:txBody>
      </p:sp>
      <p:sp>
        <p:nvSpPr>
          <p:cNvPr id="50" name="TextBox 49"/>
          <p:cNvSpPr txBox="1"/>
          <p:nvPr/>
        </p:nvSpPr>
        <p:spPr>
          <a:xfrm>
            <a:off x="1704188" y="241624"/>
            <a:ext cx="6049084" cy="1938992"/>
          </a:xfrm>
          <a:prstGeom prst="rect">
            <a:avLst/>
          </a:prstGeom>
          <a:solidFill>
            <a:schemeClr val="accent1">
              <a:lumMod val="20000"/>
              <a:lumOff val="80000"/>
            </a:schemeClr>
          </a:solidFill>
          <a:ln w="12700">
            <a:noFill/>
          </a:ln>
        </p:spPr>
        <p:txBody>
          <a:bodyPr wrap="square" rtlCol="0">
            <a:spAutoFit/>
          </a:bodyPr>
          <a:lstStyle/>
          <a:p>
            <a:r>
              <a:rPr lang="en-US" sz="2400" dirty="0"/>
              <a:t>We can think of </a:t>
            </a:r>
            <a:r>
              <a:rPr lang="en-US" sz="2400" b="1" dirty="0"/>
              <a:t>foldr</a:t>
            </a:r>
            <a:r>
              <a:rPr lang="en-US" sz="2400" dirty="0"/>
              <a:t> as starting with the base value </a:t>
            </a:r>
            <a:r>
              <a:rPr lang="en-US" sz="2400" b="1" dirty="0" err="1"/>
              <a:t>val</a:t>
            </a:r>
            <a:r>
              <a:rPr lang="en-US" sz="2400" dirty="0"/>
              <a:t>, and putting it through a pipeline of </a:t>
            </a:r>
            <a:r>
              <a:rPr lang="en-US" sz="2400" b="1" dirty="0"/>
              <a:t>f</a:t>
            </a:r>
            <a:r>
              <a:rPr lang="en-US" sz="2400" dirty="0"/>
              <a:t>'s, where each </a:t>
            </a:r>
            <a:r>
              <a:rPr lang="en-US" sz="2400" b="1" dirty="0"/>
              <a:t>f</a:t>
            </a:r>
            <a:r>
              <a:rPr lang="en-US" sz="2400" dirty="0"/>
              <a:t> also takes one of the </a:t>
            </a:r>
            <a:r>
              <a:rPr lang="en-US" sz="2400" b="1" dirty="0"/>
              <a:t>x</a:t>
            </a:r>
            <a:r>
              <a:rPr lang="en-US" sz="2400" dirty="0"/>
              <a:t>'s as an input.  The </a:t>
            </a:r>
            <a:r>
              <a:rPr lang="en-US" sz="2400" b="1" dirty="0"/>
              <a:t>x</a:t>
            </a:r>
            <a:r>
              <a:rPr lang="en-US" sz="2400" dirty="0"/>
              <a:t>'s are taken right-to-left, which is why it is called </a:t>
            </a:r>
            <a:r>
              <a:rPr lang="en-US" sz="2400" b="1" dirty="0"/>
              <a:t>fold</a:t>
            </a:r>
            <a:r>
              <a:rPr lang="en-US" sz="2400" b="1" dirty="0">
                <a:solidFill>
                  <a:srgbClr val="FF0000"/>
                </a:solidFill>
              </a:rPr>
              <a:t>r </a:t>
            </a:r>
            <a:r>
              <a:rPr lang="en-US" sz="2400" b="1" dirty="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combine simpler functions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endParaRPr lang="en-US" b="1" dirty="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1">
              <a:lumMod val="20000"/>
              <a:lumOff val="80000"/>
            </a:schemeClr>
          </a:solidFill>
          <a:ln w="12700">
            <a:no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p>
        </p:txBody>
      </p:sp>
    </p:spTree>
    <p:extLst>
      <p:ext uri="{BB962C8B-B14F-4D97-AF65-F5344CB8AC3E}">
        <p14:creationId xmlns:p14="http://schemas.microsoft.com/office/powerpoint/2010/main" val="75303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contracts?</a:t>
            </a:r>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XList -&gt;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rPr>
              <a:t>In this case, </a:t>
            </a:r>
            <a:r>
              <a:rPr lang="en-US" b="1" dirty="0">
                <a:solidFill>
                  <a:srgbClr val="000000"/>
                </a:solidFill>
              </a:rPr>
              <a:t>X</a:t>
            </a:r>
            <a:r>
              <a:rPr lang="en-US" dirty="0">
                <a:solidFill>
                  <a:srgbClr val="000000"/>
                </a:solidFill>
              </a:rPr>
              <a:t> = Boolean and </a:t>
            </a:r>
            <a:r>
              <a:rPr lang="en-US" b="1" dirty="0">
                <a:solidFill>
                  <a:srgbClr val="000000"/>
                </a:solidFill>
              </a:rPr>
              <a:t>Y</a:t>
            </a:r>
            <a:r>
              <a:rPr lang="en-US" dirty="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a:t>
            </a:r>
            <a:r>
              <a:rPr lang="en-US" dirty="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Number </a:t>
            </a:r>
            <a:r>
              <a:rPr lang="en-US" b="1" dirty="0" err="1">
                <a:solidFill>
                  <a:srgbClr val="000000"/>
                </a:solidFill>
                <a:latin typeface="Consolas" pitchFamily="49" charset="0"/>
                <a:cs typeface="Consolas" pitchFamily="49" charset="0"/>
              </a:rPr>
              <a:t>BooleanList</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a:solidFill>
                  <a:srgbClr val="000000"/>
                </a:solidFill>
                <a:latin typeface="Consolas" pitchFamily="49" charset="0"/>
                <a:cs typeface="Consolas" pitchFamily="49" charset="0"/>
              </a:rPr>
              <a:t>BooleanList</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explore another common pattern in functions defined by the list template.</a:t>
            </a:r>
          </a:p>
          <a:p>
            <a:r>
              <a:rPr lang="en-US" dirty="0"/>
              <a:t>We will generalize this to a function called </a:t>
            </a:r>
            <a:r>
              <a:rPr lang="en-US" b="1" dirty="0">
                <a:latin typeface="Consolas" panose="020B0609020204030204" pitchFamily="49" charset="0"/>
                <a:cs typeface="Consolas" panose="020B0609020204030204" pitchFamily="49" charset="0"/>
              </a:rPr>
              <a:t>foldr</a:t>
            </a:r>
            <a:r>
              <a:rPr lang="en-US" dirty="0"/>
              <a:t>.</a:t>
            </a:r>
          </a:p>
          <a:p>
            <a:r>
              <a:rPr lang="en-US" dirty="0"/>
              <a:t>We will visualize how </a:t>
            </a:r>
            <a:r>
              <a:rPr lang="en-US" b="1" dirty="0">
                <a:latin typeface="Consolas" panose="020B0609020204030204" pitchFamily="49" charset="0"/>
                <a:cs typeface="Consolas" panose="020B0609020204030204" pitchFamily="49" charset="0"/>
              </a:rPr>
              <a:t>foldr</a:t>
            </a:r>
            <a:r>
              <a:rPr lang="en-US" dirty="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functions need contracts and purpose statements too</a:t>
            </a:r>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(define (count-</a:t>
            </a:r>
            <a:r>
              <a:rPr lang="en-US" sz="2000" b="1" dirty="0" err="1">
                <a:solidFill>
                  <a:srgbClr val="000000"/>
                </a:solidFill>
                <a:latin typeface="Consolas" pitchFamily="49" charset="0"/>
                <a:cs typeface="Consolas" pitchFamily="49" charset="0"/>
              </a:rPr>
              <a:t>trues</a:t>
            </a:r>
            <a:r>
              <a:rPr lang="en-US" sz="20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RETURNS: the number plus 1 if the </a:t>
            </a:r>
            <a:r>
              <a:rPr lang="en-US" sz="2000" b="1" dirty="0" err="1">
                <a:solidFill>
                  <a:srgbClr val="000000"/>
                </a:solidFill>
                <a:latin typeface="Consolas" pitchFamily="49" charset="0"/>
                <a:cs typeface="Consolas" pitchFamily="49" charset="0"/>
              </a:rPr>
              <a:t>boolean</a:t>
            </a:r>
            <a:r>
              <a:rPr lang="en-US" sz="20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(foldr </a:t>
            </a:r>
            <a:r>
              <a:rPr lang="en-US" sz="2000" b="1" dirty="0">
                <a:solidFill>
                  <a:srgbClr val="9BBB59"/>
                </a:solidFill>
                <a:latin typeface="Consolas" pitchFamily="49" charset="0"/>
                <a:cs typeface="Consolas" pitchFamily="49" charset="0"/>
              </a:rPr>
              <a:t>add1-if-true</a:t>
            </a:r>
            <a:r>
              <a:rPr lang="en-US" sz="2000" b="1" dirty="0">
                <a:solidFill>
                  <a:srgbClr val="000000"/>
                </a:solidFill>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solidFill>
                  <a:srgbClr val="000000"/>
                </a:solidFill>
                <a:latin typeface="Consolas" pitchFamily="49" charset="0"/>
                <a:cs typeface="Consolas" pitchFamily="49" charset="0"/>
              </a:rPr>
              <a:t> lob)))</a:t>
            </a:r>
          </a:p>
          <a:p>
            <a:r>
              <a:rPr lang="en-US" dirty="0"/>
              <a:t>They count as help functions, so they don't need separate tests.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1">
              <a:lumMod val="20000"/>
              <a:lumOff val="80000"/>
            </a:schemeClr>
          </a:solidFill>
          <a:ln w="12700">
            <a:noFill/>
          </a:ln>
        </p:spPr>
        <p:txBody>
          <a:bodyPr wrap="square" rtlCol="0">
            <a:spAutoFit/>
          </a:bodyPr>
          <a:lstStyle/>
          <a:p>
            <a:r>
              <a:rPr lang="en-US" sz="2400" dirty="0"/>
              <a:t>Local functions need their deliverables, too.  They count as help functions, so they don't need separate tests.  If they are complicated enough to need examples or tests, then you should make them independent functions with a full set of deliverables.</a:t>
            </a:r>
          </a:p>
        </p:txBody>
      </p:sp>
    </p:spTree>
    <p:extLst>
      <p:ext uri="{BB962C8B-B14F-4D97-AF65-F5344CB8AC3E}">
        <p14:creationId xmlns:p14="http://schemas.microsoft.com/office/powerpoint/2010/main" val="120049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whole thing </a:t>
            </a:r>
            <a:br>
              <a:rPr lang="en-US" dirty="0"/>
            </a:br>
            <a:r>
              <a:rPr lang="en-US" dirty="0"/>
              <a:t>(less examples and tests)</a:t>
            </a:r>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count-trues : </a:t>
            </a:r>
            <a:r>
              <a:rPr lang="en-US" sz="1800" b="1" dirty="0" err="1">
                <a:solidFill>
                  <a:srgbClr val="000000"/>
                </a:solidFill>
                <a:latin typeface="Consolas" pitchFamily="49" charset="0"/>
                <a:cs typeface="Consolas" pitchFamily="49" charset="0"/>
              </a:rPr>
              <a:t>BooleanList</a:t>
            </a:r>
            <a:r>
              <a:rPr lang="en-US" sz="1800"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RETURNS: the number of trues in the given list of </a:t>
            </a:r>
            <a:r>
              <a:rPr lang="en-US" sz="1800" b="1" dirty="0" err="1">
                <a:solidFill>
                  <a:srgbClr val="000000"/>
                </a:solidFill>
                <a:latin typeface="Consolas" pitchFamily="49" charset="0"/>
                <a:cs typeface="Consolas" pitchFamily="49" charset="0"/>
              </a:rPr>
              <a:t>booleans</a:t>
            </a:r>
            <a:r>
              <a:rPr lang="en-US" sz="1800" b="1" dirty="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STRATEGY: Use HOF </a:t>
            </a:r>
            <a:r>
              <a:rPr lang="en-US" sz="1800" b="1" dirty="0" err="1">
                <a:solidFill>
                  <a:srgbClr val="000000"/>
                </a:solidFill>
                <a:latin typeface="Consolas" pitchFamily="49" charset="0"/>
                <a:cs typeface="Consolas" pitchFamily="49" charset="0"/>
              </a:rPr>
              <a:t>foldr</a:t>
            </a:r>
            <a:r>
              <a:rPr lang="en-US" sz="1800"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(define (count-</a:t>
            </a:r>
            <a:r>
              <a:rPr lang="en-US" sz="1800" b="1" dirty="0" err="1">
                <a:solidFill>
                  <a:srgbClr val="000000"/>
                </a:solidFill>
                <a:latin typeface="Consolas" pitchFamily="49" charset="0"/>
                <a:cs typeface="Consolas" pitchFamily="49" charset="0"/>
              </a:rPr>
              <a:t>trues</a:t>
            </a:r>
            <a:r>
              <a:rPr lang="en-US" sz="18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(foldr </a:t>
            </a:r>
            <a:r>
              <a:rPr lang="en-US" sz="1800" b="1" dirty="0">
                <a:solidFill>
                  <a:srgbClr val="9BBB59"/>
                </a:solidFill>
                <a:latin typeface="Consolas" pitchFamily="49" charset="0"/>
                <a:cs typeface="Consolas" pitchFamily="49" charset="0"/>
              </a:rPr>
              <a:t>add1-if-true</a:t>
            </a:r>
            <a:r>
              <a:rPr lang="en-US" sz="1800" b="1" dirty="0">
                <a:solidFill>
                  <a:srgbClr val="000000"/>
                </a:solidFill>
                <a:latin typeface="Consolas" pitchFamily="49" charset="0"/>
                <a:cs typeface="Consolas" pitchFamily="49" charset="0"/>
              </a:rPr>
              <a:t> </a:t>
            </a:r>
            <a:r>
              <a:rPr lang="en-US" sz="1800" b="1" dirty="0">
                <a:solidFill>
                  <a:srgbClr val="FF0000"/>
                </a:solidFill>
                <a:latin typeface="Consolas" pitchFamily="49" charset="0"/>
                <a:cs typeface="Consolas" pitchFamily="49" charset="0"/>
              </a:rPr>
              <a:t>0</a:t>
            </a:r>
            <a:r>
              <a:rPr lang="en-US" sz="1800" b="1" dirty="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6" name="TextBox 5"/>
          <p:cNvSpPr txBox="1"/>
          <p:nvPr/>
        </p:nvSpPr>
        <p:spPr>
          <a:xfrm>
            <a:off x="5943600" y="1752600"/>
            <a:ext cx="2743200" cy="646331"/>
          </a:xfrm>
          <a:prstGeom prst="rect">
            <a:avLst/>
          </a:prstGeom>
          <a:solidFill>
            <a:srgbClr val="FFFF00"/>
          </a:solidFill>
        </p:spPr>
        <p:txBody>
          <a:bodyPr wrap="square" rtlCol="0">
            <a:spAutoFit/>
          </a:bodyPr>
          <a:lstStyle/>
          <a:p>
            <a:r>
              <a:rPr lang="en-US" dirty="0"/>
              <a:t>I've moved HOFs to Week 6, after trees.</a:t>
            </a:r>
          </a:p>
        </p:txBody>
      </p:sp>
    </p:spTree>
    <p:extLst>
      <p:ext uri="{BB962C8B-B14F-4D97-AF65-F5344CB8AC3E}">
        <p14:creationId xmlns:p14="http://schemas.microsoft.com/office/powerpoint/2010/main" val="314121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23</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 (foldr f v (map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dirty="0">
                <a:cs typeface="Consolas" pitchFamily="49" charset="0"/>
              </a:rPr>
              <a:t>Therefore:</a:t>
            </a:r>
          </a:p>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(list x1 ... </a:t>
            </a:r>
            <a:r>
              <a:rPr lang="en-US" sz="2600" b="1" dirty="0" err="1">
                <a:latin typeface="Consolas" pitchFamily="49" charset="0"/>
                <a:cs typeface="Consolas" pitchFamily="49" charset="0"/>
              </a:rPr>
              <a:t>xn</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(f (g x1)</a:t>
            </a:r>
          </a:p>
          <a:p>
            <a:pPr>
              <a:buNone/>
            </a:pPr>
            <a:r>
              <a:rPr lang="en-US" sz="2600" b="1" dirty="0">
                <a:latin typeface="Consolas" pitchFamily="49" charset="0"/>
                <a:cs typeface="Consolas" pitchFamily="49" charset="0"/>
              </a:rPr>
              <a:t>         (f (g x2)</a:t>
            </a:r>
          </a:p>
          <a:p>
            <a:pPr>
              <a:buNone/>
            </a:pPr>
            <a:r>
              <a:rPr lang="en-US" sz="2600" b="1" dirty="0">
                <a:latin typeface="Consolas" pitchFamily="49" charset="0"/>
                <a:cs typeface="Consolas" pitchFamily="49" charset="0"/>
              </a:rPr>
              <a:t>            (f (g x3) </a:t>
            </a:r>
          </a:p>
          <a:p>
            <a:pPr>
              <a:buNone/>
            </a:pP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v)))</a:t>
            </a:r>
          </a:p>
          <a:p>
            <a:pPr>
              <a:buNone/>
            </a:pPr>
            <a:endParaRPr lang="en-US" sz="2600" b="1" dirty="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6" name="TextBox 5"/>
          <p:cNvSpPr txBox="1"/>
          <p:nvPr/>
        </p:nvSpPr>
        <p:spPr>
          <a:xfrm>
            <a:off x="4634483" y="3657600"/>
            <a:ext cx="4433317" cy="1938992"/>
          </a:xfrm>
          <a:prstGeom prst="rect">
            <a:avLst/>
          </a:prstGeom>
          <a:solidFill>
            <a:schemeClr val="accent1">
              <a:lumMod val="20000"/>
              <a:lumOff val="80000"/>
            </a:schemeClr>
          </a:solidFill>
          <a:ln w="12700">
            <a:noFill/>
          </a:ln>
        </p:spPr>
        <p:txBody>
          <a:bodyPr wrap="square" rtlCol="0">
            <a:spAutoFit/>
          </a:bodyPr>
          <a:lstStyle/>
          <a:p>
            <a:r>
              <a:rPr lang="en-US" sz="2400" dirty="0"/>
              <a:t>You may have heard of </a:t>
            </a:r>
            <a:r>
              <a:rPr lang="en-US" sz="2400" b="1" dirty="0" err="1"/>
              <a:t>mapreduce</a:t>
            </a:r>
            <a:r>
              <a:rPr lang="en-US" sz="2400" dirty="0"/>
              <a:t>, which is used for processing large data sets.  We can define </a:t>
            </a:r>
            <a:r>
              <a:rPr lang="en-US" sz="2400" b="1" dirty="0" err="1"/>
              <a:t>mapreduce</a:t>
            </a:r>
            <a:r>
              <a:rPr lang="en-US" sz="2400" dirty="0"/>
              <a:t> using our functions as shown here.</a:t>
            </a:r>
          </a:p>
        </p:txBody>
      </p:sp>
    </p:spTree>
    <p:extLst>
      <p:ext uri="{BB962C8B-B14F-4D97-AF65-F5344CB8AC3E}">
        <p14:creationId xmlns:p14="http://schemas.microsoft.com/office/powerpoint/2010/main" val="254738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mapreduce</a:t>
            </a:r>
            <a:r>
              <a:rPr lang="en-US" dirty="0"/>
              <a:t> wins</a:t>
            </a:r>
          </a:p>
        </p:txBody>
      </p:sp>
      <p:sp>
        <p:nvSpPr>
          <p:cNvPr id="3" name="Content Placeholder 2"/>
          <p:cNvSpPr>
            <a:spLocks noGrp="1"/>
          </p:cNvSpPr>
          <p:nvPr>
            <p:ph idx="1"/>
          </p:nvPr>
        </p:nvSpPr>
        <p:spPr/>
        <p:txBody>
          <a:bodyPr/>
          <a:lstStyle/>
          <a:p>
            <a:r>
              <a:rPr lang="en-US" dirty="0"/>
              <a:t>One of the great things about </a:t>
            </a:r>
            <a:r>
              <a:rPr lang="en-US" b="1" dirty="0" err="1"/>
              <a:t>mapreduce</a:t>
            </a:r>
            <a:r>
              <a:rPr lang="en-US" dirty="0"/>
              <a:t> is that it can often be computed in parallel.</a:t>
            </a:r>
          </a:p>
          <a:p>
            <a:r>
              <a:rPr lang="en-US" dirty="0"/>
              <a:t>If </a:t>
            </a:r>
            <a:r>
              <a:rPr lang="en-US" b="1" dirty="0"/>
              <a:t>f</a:t>
            </a:r>
            <a:r>
              <a:rPr lang="en-US" dirty="0"/>
              <a:t> is associative, and </a:t>
            </a:r>
            <a:r>
              <a:rPr lang="en-US" b="1" dirty="0"/>
              <a:t>v</a:t>
            </a:r>
            <a:r>
              <a:rPr lang="en-US" dirty="0"/>
              <a:t> is its identity, can turn the calls to </a:t>
            </a:r>
            <a:r>
              <a:rPr lang="en-US" b="1" dirty="0"/>
              <a:t>f</a:t>
            </a:r>
            <a:r>
              <a:rPr lang="en-US" dirty="0"/>
              <a:t> into a tree and do them in parallel on a server farm!  </a:t>
            </a:r>
          </a:p>
          <a:p>
            <a:r>
              <a:rPr lang="en-US" dirty="0"/>
              <a:t>For a data set of size </a:t>
            </a:r>
            <a:r>
              <a:rPr lang="en-US" i="1" dirty="0"/>
              <a:t>n</a:t>
            </a:r>
            <a:r>
              <a:rPr lang="en-US" dirty="0"/>
              <a:t>, this reduces the processing time from </a:t>
            </a:r>
            <a:r>
              <a:rPr lang="en-US" i="1" dirty="0"/>
              <a:t>n</a:t>
            </a:r>
            <a:r>
              <a:rPr lang="en-US" dirty="0"/>
              <a:t> to log(</a:t>
            </a:r>
            <a:r>
              <a:rPr lang="en-US" i="1" dirty="0"/>
              <a:t>n</a:t>
            </a:r>
            <a:r>
              <a:rPr lang="en-US" dirty="0"/>
              <a:t>).</a:t>
            </a:r>
          </a:p>
          <a:p>
            <a:r>
              <a:rPr lang="en-US" dirty="0"/>
              <a:t>Here is a picture: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78839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linear time to logarithmic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26</a:t>
            </a:fld>
            <a:endParaRPr lang="en-US"/>
          </a:p>
        </p:txBody>
      </p:sp>
      <p:grpSp>
        <p:nvGrpSpPr>
          <p:cNvPr id="15" name="Group 14"/>
          <p:cNvGrpSpPr/>
          <p:nvPr/>
        </p:nvGrpSpPr>
        <p:grpSpPr>
          <a:xfrm>
            <a:off x="4352228" y="2000815"/>
            <a:ext cx="4191000" cy="3321189"/>
            <a:chOff x="4343400" y="1981200"/>
            <a:chExt cx="4191000" cy="3321189"/>
          </a:xfrm>
        </p:grpSpPr>
        <p:sp>
          <p:nvSpPr>
            <p:cNvPr id="5" name="Oval 4"/>
            <p:cNvSpPr/>
            <p:nvPr/>
          </p:nvSpPr>
          <p:spPr>
            <a:xfrm>
              <a:off x="6057900" y="19812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49530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0" name="Oval 19"/>
            <p:cNvSpPr/>
            <p:nvPr/>
          </p:nvSpPr>
          <p:spPr>
            <a:xfrm>
              <a:off x="71628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grpSp>
          <p:nvGrpSpPr>
            <p:cNvPr id="8" name="Group 36"/>
            <p:cNvGrpSpPr/>
            <p:nvPr/>
          </p:nvGrpSpPr>
          <p:grpSpPr>
            <a:xfrm>
              <a:off x="4343400" y="3850124"/>
              <a:ext cx="762000" cy="1452265"/>
              <a:chOff x="6096000" y="4953000"/>
              <a:chExt cx="762000" cy="1452265"/>
            </a:xfrm>
          </p:grpSpPr>
          <p:sp>
            <p:nvSpPr>
              <p:cNvPr id="38" name="Oval 37"/>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9" name="TextBox 38"/>
              <p:cNvSpPr txBox="1"/>
              <p:nvPr/>
            </p:nvSpPr>
            <p:spPr>
              <a:xfrm>
                <a:off x="6240397" y="5943600"/>
                <a:ext cx="473206" cy="461665"/>
              </a:xfrm>
              <a:prstGeom prst="rect">
                <a:avLst/>
              </a:prstGeom>
              <a:noFill/>
            </p:spPr>
            <p:txBody>
              <a:bodyPr wrap="none" rtlCol="0">
                <a:spAutoFit/>
              </a:bodyPr>
              <a:lstStyle/>
              <a:p>
                <a:r>
                  <a:rPr lang="en-US" sz="2400" dirty="0"/>
                  <a:t>x1</a:t>
                </a:r>
              </a:p>
            </p:txBody>
          </p:sp>
          <p:cxnSp>
            <p:nvCxnSpPr>
              <p:cNvPr id="40" name="Straight Connector 39"/>
              <p:cNvCxnSpPr>
                <a:stCxn id="38" idx="4"/>
                <a:endCxn id="39" idx="0"/>
              </p:cNvCxnSpPr>
              <p:nvPr/>
            </p:nvCxnSpPr>
            <p:spPr>
              <a:xfrm rot="5400000">
                <a:off x="6324600" y="5791200"/>
                <a:ext cx="304800" cy="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40"/>
            <p:cNvGrpSpPr/>
            <p:nvPr/>
          </p:nvGrpSpPr>
          <p:grpSpPr>
            <a:xfrm>
              <a:off x="5562600" y="3850124"/>
              <a:ext cx="762000" cy="1452265"/>
              <a:chOff x="6096000" y="4953000"/>
              <a:chExt cx="762000" cy="1452265"/>
            </a:xfrm>
          </p:grpSpPr>
          <p:sp>
            <p:nvSpPr>
              <p:cNvPr id="42" name="Oval 41"/>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3" name="TextBox 42"/>
              <p:cNvSpPr txBox="1"/>
              <p:nvPr/>
            </p:nvSpPr>
            <p:spPr>
              <a:xfrm>
                <a:off x="6240397" y="5943600"/>
                <a:ext cx="473206" cy="461665"/>
              </a:xfrm>
              <a:prstGeom prst="rect">
                <a:avLst/>
              </a:prstGeom>
              <a:noFill/>
            </p:spPr>
            <p:txBody>
              <a:bodyPr wrap="none" rtlCol="0">
                <a:spAutoFit/>
              </a:bodyPr>
              <a:lstStyle/>
              <a:p>
                <a:r>
                  <a:rPr lang="en-US" sz="2400" dirty="0"/>
                  <a:t>x2</a:t>
                </a:r>
              </a:p>
            </p:txBody>
          </p:sp>
          <p:cxnSp>
            <p:nvCxnSpPr>
              <p:cNvPr id="44" name="Straight Connector 43"/>
              <p:cNvCxnSpPr>
                <a:stCxn id="42" idx="4"/>
                <a:endCxn id="43"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44"/>
            <p:cNvGrpSpPr/>
            <p:nvPr/>
          </p:nvGrpSpPr>
          <p:grpSpPr>
            <a:xfrm>
              <a:off x="6553200" y="3850124"/>
              <a:ext cx="762000" cy="1452265"/>
              <a:chOff x="6096000" y="4953000"/>
              <a:chExt cx="762000" cy="1452265"/>
            </a:xfrm>
          </p:grpSpPr>
          <p:sp>
            <p:nvSpPr>
              <p:cNvPr id="46" name="Oval 45"/>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7" name="TextBox 46"/>
              <p:cNvSpPr txBox="1"/>
              <p:nvPr/>
            </p:nvSpPr>
            <p:spPr>
              <a:xfrm>
                <a:off x="6240397" y="5943600"/>
                <a:ext cx="473206" cy="461665"/>
              </a:xfrm>
              <a:prstGeom prst="rect">
                <a:avLst/>
              </a:prstGeom>
              <a:noFill/>
            </p:spPr>
            <p:txBody>
              <a:bodyPr wrap="none" rtlCol="0">
                <a:spAutoFit/>
              </a:bodyPr>
              <a:lstStyle/>
              <a:p>
                <a:r>
                  <a:rPr lang="en-US" sz="2400" dirty="0"/>
                  <a:t>x3</a:t>
                </a:r>
              </a:p>
            </p:txBody>
          </p:sp>
          <p:cxnSp>
            <p:nvCxnSpPr>
              <p:cNvPr id="48" name="Straight Connector 47"/>
              <p:cNvCxnSpPr>
                <a:stCxn id="46" idx="4"/>
                <a:endCxn id="47"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48"/>
            <p:cNvGrpSpPr/>
            <p:nvPr/>
          </p:nvGrpSpPr>
          <p:grpSpPr>
            <a:xfrm>
              <a:off x="7772400" y="3850124"/>
              <a:ext cx="762000" cy="1452265"/>
              <a:chOff x="6096000" y="4953000"/>
              <a:chExt cx="762000" cy="1452265"/>
            </a:xfrm>
          </p:grpSpPr>
          <p:sp>
            <p:nvSpPr>
              <p:cNvPr id="50" name="Oval 49"/>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51" name="TextBox 50"/>
              <p:cNvSpPr txBox="1"/>
              <p:nvPr/>
            </p:nvSpPr>
            <p:spPr>
              <a:xfrm>
                <a:off x="6240397" y="5943600"/>
                <a:ext cx="473206" cy="461665"/>
              </a:xfrm>
              <a:prstGeom prst="rect">
                <a:avLst/>
              </a:prstGeom>
              <a:noFill/>
            </p:spPr>
            <p:txBody>
              <a:bodyPr wrap="none" rtlCol="0">
                <a:spAutoFit/>
              </a:bodyPr>
              <a:lstStyle/>
              <a:p>
                <a:r>
                  <a:rPr lang="en-US" sz="2400" dirty="0"/>
                  <a:t>x4</a:t>
                </a:r>
              </a:p>
            </p:txBody>
          </p:sp>
          <p:cxnSp>
            <p:nvCxnSpPr>
              <p:cNvPr id="52" name="Straight Connector 51"/>
              <p:cNvCxnSpPr>
                <a:stCxn id="50" idx="4"/>
                <a:endCxn id="51"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7" idx="4"/>
            </p:cNvCxnSpPr>
            <p:nvPr/>
          </p:nvCxnSpPr>
          <p:spPr>
            <a:xfrm rot="5400000" flipH="1" flipV="1">
              <a:off x="49612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7" idx="4"/>
            </p:cNvCxnSpPr>
            <p:nvPr/>
          </p:nvCxnSpPr>
          <p:spPr>
            <a:xfrm rot="16200000" flipV="1">
              <a:off x="53014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4"/>
            </p:cNvCxnSpPr>
            <p:nvPr/>
          </p:nvCxnSpPr>
          <p:spPr>
            <a:xfrm rot="5400000" flipH="1" flipV="1">
              <a:off x="71710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rot="16200000" flipV="1">
              <a:off x="75112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7"/>
              <a:endCxn id="5" idx="3"/>
            </p:cNvCxnSpPr>
            <p:nvPr/>
          </p:nvCxnSpPr>
          <p:spPr>
            <a:xfrm rot="5400000" flipH="1" flipV="1">
              <a:off x="57098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1"/>
              <a:endCxn id="5" idx="5"/>
            </p:cNvCxnSpPr>
            <p:nvPr/>
          </p:nvCxnSpPr>
          <p:spPr>
            <a:xfrm rot="16200000" flipV="1">
              <a:off x="68147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828" y="2538025"/>
            <a:ext cx="4182172" cy="2246769"/>
            <a:chOff x="8828" y="2538025"/>
            <a:chExt cx="4182172" cy="2246769"/>
          </a:xfrm>
        </p:grpSpPr>
        <p:sp>
          <p:nvSpPr>
            <p:cNvPr id="4" name="Rectangle 3"/>
            <p:cNvSpPr/>
            <p:nvPr/>
          </p:nvSpPr>
          <p:spPr>
            <a:xfrm>
              <a:off x="8828" y="2538025"/>
              <a:ext cx="3962400" cy="2246769"/>
            </a:xfrm>
            <a:prstGeom prst="rect">
              <a:avLst/>
            </a:prstGeom>
          </p:spPr>
          <p:txBody>
            <a:bodyPr wrap="square">
              <a:spAutoFit/>
            </a:bodyPr>
            <a:lstStyle/>
            <a:p>
              <a:pPr>
                <a:buNone/>
              </a:pPr>
              <a:r>
                <a:rPr lang="en-US" sz="2800" b="1" dirty="0">
                  <a:latin typeface="Consolas" pitchFamily="49" charset="0"/>
                  <a:cs typeface="Consolas" pitchFamily="49" charset="0"/>
                </a:rPr>
                <a:t>(f (g x1)</a:t>
              </a:r>
            </a:p>
            <a:p>
              <a:pPr>
                <a:buNone/>
              </a:pPr>
              <a:r>
                <a:rPr lang="en-US" sz="2800" b="1" dirty="0">
                  <a:latin typeface="Consolas" pitchFamily="49" charset="0"/>
                  <a:cs typeface="Consolas" pitchFamily="49" charset="0"/>
                </a:rPr>
                <a:t>   (f (g x2)</a:t>
              </a:r>
            </a:p>
            <a:p>
              <a:pPr>
                <a:buNone/>
              </a:pPr>
              <a:r>
                <a:rPr lang="en-US" sz="2800" b="1" dirty="0">
                  <a:latin typeface="Consolas" pitchFamily="49" charset="0"/>
                  <a:cs typeface="Consolas" pitchFamily="49" charset="0"/>
                </a:rPr>
                <a:t>      (f (g x3)</a:t>
              </a:r>
            </a:p>
            <a:p>
              <a:pPr>
                <a:buNone/>
              </a:pPr>
              <a:r>
                <a:rPr lang="en-US" sz="2800" b="1" dirty="0">
                  <a:latin typeface="Consolas" pitchFamily="49" charset="0"/>
                  <a:cs typeface="Consolas" pitchFamily="49" charset="0"/>
                </a:rPr>
                <a:t>         (f (g x4)</a:t>
              </a:r>
            </a:p>
            <a:p>
              <a:pPr>
                <a:buNone/>
              </a:pPr>
              <a:r>
                <a:rPr lang="en-US" sz="2800" b="1" dirty="0">
                  <a:latin typeface="Consolas" pitchFamily="49" charset="0"/>
                  <a:cs typeface="Consolas" pitchFamily="49" charset="0"/>
                </a:rPr>
                <a:t>             v))))</a:t>
              </a:r>
            </a:p>
          </p:txBody>
        </p:sp>
        <p:sp>
          <p:nvSpPr>
            <p:cNvPr id="77" name="TextBox 76"/>
            <p:cNvSpPr txBox="1"/>
            <p:nvPr/>
          </p:nvSpPr>
          <p:spPr>
            <a:xfrm>
              <a:off x="3751456" y="3307466"/>
              <a:ext cx="439544"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179809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data come from?</a:t>
            </a:r>
          </a:p>
        </p:txBody>
      </p:sp>
      <p:sp>
        <p:nvSpPr>
          <p:cNvPr id="3" name="Content Placeholder 2"/>
          <p:cNvSpPr>
            <a:spLocks noGrp="1"/>
          </p:cNvSpPr>
          <p:nvPr>
            <p:ph idx="1"/>
          </p:nvPr>
        </p:nvSpPr>
        <p:spPr/>
        <p:txBody>
          <a:bodyPr>
            <a:normAutofit fontScale="85000" lnSpcReduction="20000"/>
          </a:bodyPr>
          <a:lstStyle/>
          <a:p>
            <a:r>
              <a:rPr lang="en-US" dirty="0"/>
              <a:t>The data might not be a list.</a:t>
            </a:r>
          </a:p>
          <a:p>
            <a:r>
              <a:rPr lang="en-US" dirty="0"/>
              <a:t>It might be data extracted from a large database.</a:t>
            </a:r>
          </a:p>
          <a:p>
            <a:r>
              <a:rPr lang="en-US" dirty="0"/>
              <a:t>So your application would have 2 parts</a:t>
            </a:r>
          </a:p>
          <a:p>
            <a:pPr lvl="1"/>
            <a:r>
              <a:rPr lang="en-US" dirty="0"/>
              <a:t>some SQL to extract a table full of data (like "map")</a:t>
            </a:r>
          </a:p>
          <a:p>
            <a:pPr lvl="1"/>
            <a:r>
              <a:rPr lang="en-US" dirty="0"/>
              <a:t>the function you want to reduce the data with.</a:t>
            </a:r>
          </a:p>
          <a:p>
            <a:r>
              <a:rPr lang="en-US" dirty="0"/>
              <a:t>The SQL insulates your application from the physical layout of the DB; the SQL query optimizer can probably get your data out of the DB fast.</a:t>
            </a:r>
          </a:p>
          <a:p>
            <a:r>
              <a:rPr lang="en-US" dirty="0" err="1"/>
              <a:t>mapreduce</a:t>
            </a:r>
            <a:r>
              <a:rPr lang="en-US" dirty="0"/>
              <a:t> systems (like Hadoop) allow you to configure the 'reduce' phase to make use of the available hardware.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50073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a:t>state 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a:latin typeface="Consolas" panose="020B0609020204030204" pitchFamily="49" charset="0"/>
                <a:cs typeface="Consolas" panose="020B0609020204030204" pitchFamily="49" charset="0"/>
              </a:rPr>
              <a:t>filter</a:t>
            </a:r>
            <a:r>
              <a:rPr lang="en-US" dirty="0"/>
              <a:t> and </a:t>
            </a:r>
            <a:r>
              <a:rPr lang="en-US" b="1" dirty="0">
                <a:latin typeface="Consolas" panose="020B0609020204030204" pitchFamily="49" charset="0"/>
                <a:cs typeface="Consolas" panose="020B0609020204030204" pitchFamily="49" charset="0"/>
              </a:rPr>
              <a:t>foldr</a:t>
            </a:r>
            <a:r>
              <a:rPr lang="en-US" dirty="0"/>
              <a:t>, and use them appropriately.</a:t>
            </a:r>
          </a:p>
          <a:p>
            <a:pPr lvl="1"/>
            <a:r>
              <a:rPr lang="en-US" dirty="0"/>
              <a:t>combine these functions using higher-order function 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015971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Practice 6.4 </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35276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be different?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NumberList</a:t>
            </a:r>
            <a:r>
              <a:rPr lang="en-US" b="1" dirty="0">
                <a:latin typeface="Consolas" pitchFamily="49" charset="0"/>
                <a:cs typeface="Consolas" pitchFamily="49" charset="0"/>
              </a:rPr>
              <a:t> -&gt; </a:t>
            </a:r>
            <a:r>
              <a:rPr lang="en-US" b="1" dirty="0" err="1">
                <a:latin typeface="Consolas" pitchFamily="49" charset="0"/>
                <a:cs typeface="Consolas" pitchFamily="49" charset="0"/>
              </a:rPr>
              <a:t>NumberList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EmployeeList</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lop)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lop)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lop))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lop)))]))</a:t>
            </a: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0" name="TextBox 9"/>
          <p:cNvSpPr txBox="1"/>
          <p:nvPr/>
        </p:nvSpPr>
        <p:spPr>
          <a:xfrm>
            <a:off x="479366" y="4800600"/>
            <a:ext cx="6683433" cy="156966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pPr>
              <a:defRPr/>
            </a:pPr>
            <a:r>
              <a:rPr lang="en-US" sz="2400" dirty="0"/>
              <a:t>Here is the example we used to introduce map.  In this example, both 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a:t> </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Number </a:t>
            </a:r>
          </a:p>
          <a:p>
            <a:r>
              <a:rPr lang="en-US" sz="2000" b="1" dirty="0">
                <a:latin typeface="Consolas" pitchFamily="49" charset="0"/>
                <a:cs typeface="Consolas" pitchFamily="49" charset="0"/>
              </a:rPr>
              <a:t>  (define (sum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(sum </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5" name="Rectangle 4"/>
          <p:cNvSpPr/>
          <p:nvPr/>
        </p:nvSpPr>
        <p:spPr>
          <a:xfrm>
            <a:off x="4572000" y="1600200"/>
            <a:ext cx="4572000" cy="2554545"/>
          </a:xfrm>
          <a:prstGeom prst="rect">
            <a:avLst/>
          </a:prstGeom>
        </p:spPr>
        <p:txBody>
          <a:bodyPr>
            <a:spAutoFit/>
          </a:bodyPr>
          <a:lstStyle/>
          <a:p>
            <a:r>
              <a:rPr lang="en-US" sz="2000" b="1" dirty="0">
                <a:latin typeface="Consolas" pitchFamily="49" charset="0"/>
                <a:cs typeface="Consolas" pitchFamily="49" charset="0"/>
              </a:rPr>
              <a:t> ;;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Number</a:t>
            </a:r>
          </a:p>
          <a:p>
            <a:r>
              <a:rPr lang="en-US" sz="2000" b="1" dirty="0">
                <a:latin typeface="Consolas" pitchFamily="49" charset="0"/>
                <a:cs typeface="Consolas" pitchFamily="49" charset="0"/>
              </a:rPr>
              <a:t>  (define (product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1</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(product</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457200" y="4572000"/>
            <a:ext cx="8458200"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 these</a:t>
            </a:r>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can be 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using the template for XList on its list argument.</a:t>
            </a:r>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"Use HOF </a:t>
            </a:r>
            <a:r>
              <a:rPr lang="en-US" dirty="0" err="1"/>
              <a:t>foldr</a:t>
            </a:r>
            <a:r>
              <a:rPr lang="en-US" dirty="0"/>
              <a:t> on ...".</a:t>
            </a:r>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p>
          <a:p>
            <a:r>
              <a:rPr lang="en-US" dirty="0"/>
              <a:t>Let's look at the code: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two new arguments for the two differences.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a:latin typeface="Courier New" pitchFamily="49" charset="0"/>
                <a:cs typeface="Courier New" pitchFamily="49" charset="0"/>
              </a:rPr>
              <a:t> </a:t>
            </a:r>
            <a:r>
              <a:rPr lang="en-US" sz="2400" b="1" dirty="0">
                <a:latin typeface="Consolas" pitchFamily="49" charset="0"/>
                <a:cs typeface="Consolas" pitchFamily="49" charset="0"/>
              </a:rPr>
              <a:t>(define (foldr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solidFill>
                  <a:srgbClr val="FF0000"/>
                </a:solidFill>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[else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p>
          <a:p>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(foldr </a:t>
            </a:r>
            <a:r>
              <a:rPr lang="en-US" sz="2400" b="1" dirty="0" err="1">
                <a:latin typeface="Consolas" pitchFamily="49" charset="0"/>
                <a:cs typeface="Consolas" pitchFamily="49" charset="0"/>
              </a:rPr>
              <a:t>fcn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val</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 strategy: Use HOF </a:t>
            </a:r>
            <a:r>
              <a:rPr lang="en-US" sz="2400" b="1" dirty="0" err="1">
                <a:latin typeface="Consolas" pitchFamily="49" charset="0"/>
                <a:cs typeface="Consolas" pitchFamily="49" charset="0"/>
              </a:rPr>
              <a:t>foldr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(define (sum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0</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(define (product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1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a:t>We call this "foldr" (we'll explain the name later)</a:t>
            </a:r>
          </a:p>
        </p:txBody>
      </p:sp>
      <p:sp>
        <p:nvSpPr>
          <p:cNvPr id="7" name="TextBox 6"/>
          <p:cNvSpPr txBox="1"/>
          <p:nvPr/>
        </p:nvSpPr>
        <p:spPr>
          <a:xfrm>
            <a:off x="6248400" y="2362200"/>
            <a:ext cx="2723755"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This is predefined in ISL, so you don't need to write out this definition</a:t>
            </a:r>
          </a:p>
        </p:txBody>
      </p:sp>
    </p:spTree>
    <p:extLst>
      <p:ext uri="{BB962C8B-B14F-4D97-AF65-F5344CB8AC3E}">
        <p14:creationId xmlns:p14="http://schemas.microsoft.com/office/powerpoint/2010/main" val="2115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foldr : (X Y -&gt; Y) Y XList -&gt; Y</a:t>
            </a:r>
          </a:p>
          <a:p>
            <a:pPr>
              <a:spcBef>
                <a:spcPts val="0"/>
              </a:spcBef>
            </a:pPr>
            <a:r>
              <a:rPr lang="en-US" sz="2400" dirty="0"/>
              <a:t>;; RETURNS: the result of applying f on the</a:t>
            </a:r>
          </a:p>
          <a:p>
            <a:pPr>
              <a:spcBef>
                <a:spcPts val="0"/>
              </a:spcBef>
            </a:pPr>
            <a:r>
              <a:rPr lang="en-US" sz="2400" dirty="0"/>
              <a:t>;; elements of the given list</a:t>
            </a:r>
          </a:p>
          <a:p>
            <a:pPr>
              <a:spcBef>
                <a:spcPts val="0"/>
              </a:spcBef>
            </a:pPr>
            <a:r>
              <a:rPr lang="en-US" sz="2400" dirty="0"/>
              <a:t>;; from right to left, starting with base. </a:t>
            </a:r>
          </a:p>
          <a:p>
            <a:pPr>
              <a:spcBef>
                <a:spcPts val="0"/>
              </a:spcBef>
            </a:pPr>
            <a:r>
              <a:rPr lang="en-US" sz="2400" dirty="0"/>
              <a:t>;; (foldr f base (list x_1 ... </a:t>
            </a:r>
            <a:r>
              <a:rPr lang="en-US" sz="2400" dirty="0" err="1"/>
              <a:t>x_n</a:t>
            </a:r>
            <a:r>
              <a:rPr lang="en-US" sz="2400" dirty="0"/>
              <a:t>)) </a:t>
            </a:r>
          </a:p>
          <a:p>
            <a:pPr>
              <a:spcBef>
                <a:spcPts val="0"/>
              </a:spcBef>
            </a:pPr>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a:t>Based on our two examples we might guess the following contract for foldr: Here is one guess for the contract for </a:t>
            </a:r>
            <a:r>
              <a:rPr lang="en-US" sz="3300" b="1" dirty="0"/>
              <a:t>foldr</a:t>
            </a:r>
            <a:r>
              <a:rPr lang="en-US" sz="3300" dirty="0"/>
              <a:t>, based on our two examples: </a:t>
            </a:r>
          </a:p>
          <a:p>
            <a:pPr>
              <a:buNone/>
            </a:pPr>
            <a:endParaRPr lang="en-US" b="1" dirty="0">
              <a:latin typeface="Consolas" pitchFamily="49" charset="0"/>
              <a:cs typeface="Consolas" pitchFamily="49" charset="0"/>
            </a:endParaRPr>
          </a:p>
          <a:p>
            <a:pPr>
              <a:buNone/>
            </a:pPr>
            <a:r>
              <a:rPr lang="en-US" sz="2800" b="1" dirty="0">
                <a:latin typeface="Consolas" pitchFamily="49" charset="0"/>
                <a:cs typeface="Consolas" pitchFamily="49" charset="0"/>
              </a:rPr>
              <a:t>foldr :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Number </a:t>
            </a:r>
            <a:r>
              <a:rPr lang="en-US" sz="2800" b="1" dirty="0" err="1">
                <a:latin typeface="Consolas" pitchFamily="49" charset="0"/>
                <a:cs typeface="Consolas" pitchFamily="49" charset="0"/>
              </a:rPr>
              <a:t>NumberList</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Number</a:t>
            </a:r>
            <a:endParaRPr lang="en-US" sz="2800" dirty="0"/>
          </a:p>
          <a:p>
            <a:endParaRPr lang="en-US" b="1" dirty="0"/>
          </a:p>
          <a:p>
            <a:pPr marL="0" indent="0">
              <a:buNone/>
            </a:pPr>
            <a:r>
              <a:rPr lang="en-US" sz="3300" dirty="0"/>
              <a:t>This works, because </a:t>
            </a:r>
            <a:r>
              <a:rPr lang="en-US" sz="3300" b="1" dirty="0"/>
              <a:t>+</a:t>
            </a:r>
            <a:r>
              <a:rPr lang="en-US" sz="3300" dirty="0"/>
              <a:t> 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7463</TotalTime>
  <Words>2156</Words>
  <Application>Microsoft Office PowerPoint</Application>
  <PresentationFormat>On-screen Show (4:3)</PresentationFormat>
  <Paragraphs>352</Paragraphs>
  <Slides>29</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We could use HOFs, too</vt:lpstr>
      <vt:lpstr>Or, with the HOFs</vt:lpstr>
      <vt:lpstr>Mapreduce</vt:lpstr>
      <vt:lpstr>Why mapreduce wins</vt:lpstr>
      <vt:lpstr>From linear time to logarithmic</vt:lpstr>
      <vt:lpstr>Where does the data come from?</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184</cp:revision>
  <dcterms:created xsi:type="dcterms:W3CDTF">2010-06-24T16:22:15Z</dcterms:created>
  <dcterms:modified xsi:type="dcterms:W3CDTF">2017-09-07T12:45:35Z</dcterms:modified>
</cp:coreProperties>
</file>