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58" r:id="rId2"/>
    <p:sldId id="359" r:id="rId3"/>
    <p:sldId id="375" r:id="rId4"/>
    <p:sldId id="360" r:id="rId5"/>
    <p:sldId id="361" r:id="rId6"/>
    <p:sldId id="362" r:id="rId7"/>
    <p:sldId id="376" r:id="rId8"/>
    <p:sldId id="378" r:id="rId9"/>
    <p:sldId id="377" r:id="rId10"/>
    <p:sldId id="363" r:id="rId11"/>
    <p:sldId id="364" r:id="rId12"/>
    <p:sldId id="380" r:id="rId13"/>
    <p:sldId id="379" r:id="rId14"/>
    <p:sldId id="365" r:id="rId15"/>
    <p:sldId id="381" r:id="rId16"/>
    <p:sldId id="366" r:id="rId17"/>
    <p:sldId id="367" r:id="rId18"/>
    <p:sldId id="368" r:id="rId19"/>
    <p:sldId id="369" r:id="rId20"/>
    <p:sldId id="370" r:id="rId21"/>
    <p:sldId id="371" r:id="rId22"/>
    <p:sldId id="374" r:id="rId23"/>
    <p:sldId id="372" r:id="rId24"/>
    <p:sldId id="373"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6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snapToGrid="0">
      <p:cViewPr varScale="1">
        <p:scale>
          <a:sx n="62" d="100"/>
          <a:sy n="62" d="100"/>
        </p:scale>
        <p:origin x="549" y="27"/>
      </p:cViewPr>
      <p:guideLst>
        <p:guide orient="horz" pos="2160"/>
        <p:guide pos="2688"/>
      </p:guideLst>
    </p:cSldViewPr>
  </p:slideViewPr>
  <p:notesTextViewPr>
    <p:cViewPr>
      <p:scale>
        <a:sx n="100" d="100"/>
        <a:sy n="100" d="100"/>
      </p:scale>
      <p:origin x="0" y="0"/>
    </p:cViewPr>
  </p:notesTextViewPr>
  <p:sorterViewPr>
    <p:cViewPr varScale="1">
      <p:scale>
        <a:sx n="1" d="1"/>
        <a:sy n="1" d="1"/>
      </p:scale>
      <p:origin x="0" y="-2652"/>
    </p:cViewPr>
  </p:sorterViewPr>
  <p:notesViewPr>
    <p:cSldViewPr snapToGrid="0">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413920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58070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8.2</a:t>
            </a:r>
          </a:p>
          <a:p>
            <a:endParaRPr lang="en-US" dirty="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119691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the obvious generalization</a:t>
            </a:r>
          </a:p>
        </p:txBody>
      </p:sp>
      <p:sp>
        <p:nvSpPr>
          <p:cNvPr id="3" name="Content Placeholder 2"/>
          <p:cNvSpPr>
            <a:spLocks noGrp="1"/>
          </p:cNvSpPr>
          <p:nvPr>
            <p:ph idx="1"/>
          </p:nvPr>
        </p:nvSpPr>
        <p:spPr/>
        <p:txBody>
          <a:bodyPr/>
          <a:lstStyle/>
          <a:p>
            <a:r>
              <a:rPr lang="en-US" dirty="0"/>
              <a:t>Instead of searching from 0 to A.length-1, we can search an arbitrary range in the array.</a:t>
            </a:r>
          </a:p>
          <a:p>
            <a:r>
              <a:rPr lang="en-US" dirty="0"/>
              <a:t>We don’t want to lose any solutions, so we need to make sure that if </a:t>
            </a:r>
            <a:r>
              <a:rPr lang="en-US" dirty="0" err="1"/>
              <a:t>tgt</a:t>
            </a:r>
            <a:r>
              <a:rPr lang="en-US" dirty="0"/>
              <a:t> exists anywhere in the array, it exists in [lo,hi-1].</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18694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 for the generalized function</a:t>
            </a:r>
          </a:p>
        </p:txBody>
      </p:sp>
      <p:sp>
        <p:nvSpPr>
          <p:cNvPr id="4" name="Content Placeholder 3"/>
          <p:cNvSpPr>
            <a:spLocks noGrp="1"/>
          </p:cNvSpPr>
          <p:nvPr>
            <p:ph idx="1"/>
          </p:nvPr>
        </p:nvSpPr>
        <p:spPr>
          <a:xfrm>
            <a:off x="152400" y="1600201"/>
            <a:ext cx="8915400" cy="3352800"/>
          </a:xfrm>
        </p:spPr>
        <p:txBody>
          <a:bodyPr>
            <a:normAutofit/>
          </a:bodyPr>
          <a:lstStyle/>
          <a:p>
            <a:pPr>
              <a:spcBef>
                <a:spcPts val="0"/>
              </a:spcBef>
            </a:pPr>
            <a:r>
              <a:rPr lang="en-US" sz="2400" dirty="0"/>
              <a:t>GIVEN: two integers </a:t>
            </a:r>
            <a:r>
              <a:rPr lang="en-US" sz="2400" dirty="0">
                <a:solidFill>
                  <a:schemeClr val="accent3"/>
                </a:solidFill>
              </a:rPr>
              <a:t>lo</a:t>
            </a:r>
            <a:r>
              <a:rPr lang="en-US" sz="2400" dirty="0"/>
              <a:t> and </a:t>
            </a:r>
            <a:r>
              <a:rPr lang="en-US" sz="2400" dirty="0">
                <a:solidFill>
                  <a:schemeClr val="accent3"/>
                </a:solidFill>
              </a:rPr>
              <a:t>hi</a:t>
            </a:r>
            <a:r>
              <a:rPr lang="en-US" sz="2400" dirty="0"/>
              <a:t>, a non-decreasing array of </a:t>
            </a:r>
            <a:r>
              <a:rPr lang="en-US" sz="2400" dirty="0" err="1"/>
              <a:t>ints</a:t>
            </a:r>
            <a:r>
              <a:rPr lang="en-US" sz="2400" dirty="0"/>
              <a:t> A, and a target </a:t>
            </a:r>
            <a:r>
              <a:rPr lang="en-US" sz="2400" dirty="0" err="1"/>
              <a:t>tgt</a:t>
            </a:r>
            <a:endParaRPr lang="en-US" sz="2400" dirty="0"/>
          </a:p>
          <a:p>
            <a:pPr>
              <a:spcBef>
                <a:spcPts val="0"/>
              </a:spcBef>
            </a:pPr>
            <a:r>
              <a:rPr lang="en-US" sz="2400" dirty="0"/>
              <a:t>WHERE: 0 &lt;= lo &lt;= hi &lt;= </a:t>
            </a:r>
            <a:r>
              <a:rPr lang="en-US" sz="2400" dirty="0" err="1"/>
              <a:t>A.length</a:t>
            </a:r>
            <a:endParaRPr lang="en-US" sz="2400" dirty="0"/>
          </a:p>
          <a:p>
            <a:pPr>
              <a:spcBef>
                <a:spcPts val="0"/>
              </a:spcBef>
            </a:pPr>
            <a:r>
              <a:rPr lang="en-US" sz="2400" dirty="0"/>
              <a:t>AND   (</a:t>
            </a:r>
            <a:r>
              <a:rPr lang="en-US" sz="2400" dirty="0" err="1"/>
              <a:t>forall</a:t>
            </a:r>
            <a:r>
              <a:rPr lang="en-US" sz="2400" dirty="0"/>
              <a:t> j)(0  &lt;= j &lt; </a:t>
            </a:r>
            <a:r>
              <a:rPr lang="en-US" sz="2400" dirty="0">
                <a:solidFill>
                  <a:schemeClr val="accent3"/>
                </a:solidFill>
              </a:rPr>
              <a:t>lo</a:t>
            </a:r>
            <a:r>
              <a:rPr lang="en-US" sz="2400" dirty="0"/>
              <a:t> ==&gt; A[j] &lt; </a:t>
            </a:r>
            <a:r>
              <a:rPr lang="en-US" sz="2400" dirty="0" err="1"/>
              <a:t>tgt</a:t>
            </a:r>
            <a:r>
              <a:rPr lang="en-US" sz="2400" dirty="0"/>
              <a:t>)</a:t>
            </a:r>
          </a:p>
          <a:p>
            <a:pPr>
              <a:spcBef>
                <a:spcPts val="0"/>
              </a:spcBef>
            </a:pPr>
            <a:r>
              <a:rPr lang="en-US" sz="2400" dirty="0"/>
              <a:t>AND   (</a:t>
            </a:r>
            <a:r>
              <a:rPr lang="en-US" sz="2400" dirty="0" err="1"/>
              <a:t>forall</a:t>
            </a:r>
            <a:r>
              <a:rPr lang="en-US" sz="2400" dirty="0"/>
              <a:t> j)(</a:t>
            </a:r>
            <a:r>
              <a:rPr lang="en-US" sz="2400" dirty="0">
                <a:solidFill>
                  <a:schemeClr val="accent3"/>
                </a:solidFill>
              </a:rPr>
              <a:t>hi</a:t>
            </a:r>
            <a:r>
              <a:rPr lang="en-US" sz="2400" dirty="0"/>
              <a:t> &lt;= j &lt; </a:t>
            </a:r>
            <a:r>
              <a:rPr lang="en-US" sz="2400" dirty="0" err="1"/>
              <a:t>A.length</a:t>
            </a:r>
            <a:r>
              <a:rPr lang="en-US" sz="2400" dirty="0"/>
              <a:t> ==&gt; A[j] &gt; </a:t>
            </a:r>
            <a:r>
              <a:rPr lang="en-US" sz="2400" dirty="0" err="1"/>
              <a:t>tgt</a:t>
            </a:r>
            <a:r>
              <a:rPr lang="en-US" sz="2400" dirty="0"/>
              <a:t>)</a:t>
            </a:r>
          </a:p>
          <a:p>
            <a:pPr>
              <a:spcBef>
                <a:spcPts val="0"/>
              </a:spcBef>
            </a:pPr>
            <a:r>
              <a:rPr lang="en-US" sz="2400" dirty="0"/>
              <a:t>        </a:t>
            </a:r>
          </a:p>
          <a:p>
            <a:pPr>
              <a:spcBef>
                <a:spcPts val="0"/>
              </a:spcBef>
            </a:pPr>
            <a:r>
              <a:rPr lang="en-US" sz="2400" dirty="0"/>
              <a:t>RETURNS: a number k such that </a:t>
            </a:r>
            <a:r>
              <a:rPr lang="en-US" sz="2400" dirty="0">
                <a:solidFill>
                  <a:schemeClr val="accent3"/>
                </a:solidFill>
              </a:rPr>
              <a:t>lo</a:t>
            </a:r>
            <a:r>
              <a:rPr lang="en-US" sz="2400" dirty="0"/>
              <a:t> &lt;= k &lt; </a:t>
            </a:r>
            <a:r>
              <a:rPr lang="en-US" sz="2400" dirty="0">
                <a:solidFill>
                  <a:schemeClr val="accent3"/>
                </a:solidFill>
              </a:rPr>
              <a:t>hi</a:t>
            </a:r>
            <a:r>
              <a:rPr lang="en-US" sz="2400" dirty="0"/>
              <a:t> and f(k) = </a:t>
            </a:r>
            <a:r>
              <a:rPr lang="en-US" sz="2400" dirty="0" err="1"/>
              <a:t>tgt</a:t>
            </a:r>
            <a:r>
              <a:rPr lang="en-US" sz="2400" dirty="0"/>
              <a:t> if there is such a k, otherwise -1.</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sp>
        <p:nvSpPr>
          <p:cNvPr id="5" name="TextBox 4">
            <a:extLst>
              <a:ext uri="{FF2B5EF4-FFF2-40B4-BE49-F238E27FC236}">
                <a16:creationId xmlns:a16="http://schemas.microsoft.com/office/drawing/2014/main" id="{9DF4521B-0067-4F1C-A98B-EEADBB6BC4CD}"/>
              </a:ext>
            </a:extLst>
          </p:cNvPr>
          <p:cNvSpPr txBox="1"/>
          <p:nvPr/>
        </p:nvSpPr>
        <p:spPr>
          <a:xfrm>
            <a:off x="762000" y="4917142"/>
            <a:ext cx="2743200" cy="111283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I’ve highlighted the occurrences of the new arguments</a:t>
            </a:r>
          </a:p>
        </p:txBody>
      </p:sp>
      <p:sp>
        <p:nvSpPr>
          <p:cNvPr id="6" name="TextBox 5">
            <a:extLst>
              <a:ext uri="{FF2B5EF4-FFF2-40B4-BE49-F238E27FC236}">
                <a16:creationId xmlns:a16="http://schemas.microsoft.com/office/drawing/2014/main" id="{7BF9AA31-F80A-4A91-A601-BC5220C1A599}"/>
              </a:ext>
            </a:extLst>
          </p:cNvPr>
          <p:cNvSpPr txBox="1"/>
          <p:nvPr/>
        </p:nvSpPr>
        <p:spPr>
          <a:xfrm>
            <a:off x="4800600" y="4800600"/>
            <a:ext cx="2743200" cy="111283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Make sure that there are no occurrences of </a:t>
            </a:r>
            <a:r>
              <a:rPr lang="en-US" dirty="0" err="1"/>
              <a:t>tgt</a:t>
            </a:r>
            <a:r>
              <a:rPr lang="en-US" dirty="0"/>
              <a:t> in the array outside of [lo,h-1]</a:t>
            </a:r>
          </a:p>
        </p:txBody>
      </p:sp>
      <p:sp>
        <p:nvSpPr>
          <p:cNvPr id="7" name="Freeform: Shape 6">
            <a:extLst>
              <a:ext uri="{FF2B5EF4-FFF2-40B4-BE49-F238E27FC236}">
                <a16:creationId xmlns:a16="http://schemas.microsoft.com/office/drawing/2014/main" id="{D467F985-8897-45BB-8378-6D0F962B62E8}"/>
              </a:ext>
            </a:extLst>
          </p:cNvPr>
          <p:cNvSpPr/>
          <p:nvPr/>
        </p:nvSpPr>
        <p:spPr>
          <a:xfrm>
            <a:off x="6162595" y="3135086"/>
            <a:ext cx="917424" cy="1636699"/>
          </a:xfrm>
          <a:custGeom>
            <a:avLst/>
            <a:gdLst>
              <a:gd name="connsiteX0" fmla="*/ 0 w 917424"/>
              <a:gd name="connsiteY0" fmla="*/ 1636699 h 1636699"/>
              <a:gd name="connsiteX1" fmla="*/ 914400 w 917424"/>
              <a:gd name="connsiteY1" fmla="*/ 630090 h 1636699"/>
              <a:gd name="connsiteX2" fmla="*/ 238205 w 917424"/>
              <a:gd name="connsiteY2" fmla="*/ 0 h 1636699"/>
            </a:gdLst>
            <a:ahLst/>
            <a:cxnLst>
              <a:cxn ang="0">
                <a:pos x="connsiteX0" y="connsiteY0"/>
              </a:cxn>
              <a:cxn ang="0">
                <a:pos x="connsiteX1" y="connsiteY1"/>
              </a:cxn>
              <a:cxn ang="0">
                <a:pos x="connsiteX2" y="connsiteY2"/>
              </a:cxn>
            </a:cxnLst>
            <a:rect l="l" t="t" r="r" b="b"/>
            <a:pathLst>
              <a:path w="917424" h="1636699">
                <a:moveTo>
                  <a:pt x="0" y="1636699"/>
                </a:moveTo>
                <a:cubicBezTo>
                  <a:pt x="437349" y="1269786"/>
                  <a:pt x="874699" y="902873"/>
                  <a:pt x="914400" y="630090"/>
                </a:cubicBezTo>
                <a:cubicBezTo>
                  <a:pt x="954101" y="357307"/>
                  <a:pt x="596153" y="178653"/>
                  <a:pt x="238205" y="0"/>
                </a:cubicBezTo>
              </a:path>
            </a:pathLst>
          </a:custGeom>
          <a:noFill/>
          <a:ln>
            <a:solidFill>
              <a:schemeClr val="accent2"/>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085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E903-47A8-46E9-AE36-E87514613311}"/>
              </a:ext>
            </a:extLst>
          </p:cNvPr>
          <p:cNvSpPr>
            <a:spLocks noGrp="1"/>
          </p:cNvSpPr>
          <p:nvPr>
            <p:ph type="title"/>
          </p:nvPr>
        </p:nvSpPr>
        <p:spPr/>
        <p:txBody>
          <a:bodyPr>
            <a:normAutofit fontScale="90000"/>
          </a:bodyPr>
          <a:lstStyle/>
          <a:p>
            <a:r>
              <a:rPr lang="en-US" dirty="0"/>
              <a:t>This invariant divides the array into three regions:</a:t>
            </a:r>
          </a:p>
        </p:txBody>
      </p:sp>
      <p:sp>
        <p:nvSpPr>
          <p:cNvPr id="5" name="Content Placeholder 4">
            <a:extLst>
              <a:ext uri="{FF2B5EF4-FFF2-40B4-BE49-F238E27FC236}">
                <a16:creationId xmlns:a16="http://schemas.microsoft.com/office/drawing/2014/main" id="{8088C1D4-8450-4F33-948A-E19F01730AD4}"/>
              </a:ext>
            </a:extLst>
          </p:cNvPr>
          <p:cNvSpPr>
            <a:spLocks noGrp="1"/>
          </p:cNvSpPr>
          <p:nvPr>
            <p:ph idx="1"/>
          </p:nvPr>
        </p:nvSpPr>
        <p:spPr>
          <a:xfrm>
            <a:off x="457200" y="1600200"/>
            <a:ext cx="8610600" cy="4525963"/>
          </a:xfrm>
        </p:spPr>
        <p:txBody>
          <a:bodyPr/>
          <a:lstStyle/>
          <a:p>
            <a:r>
              <a:rPr lang="en-US" dirty="0"/>
              <a:t>0  &lt;= j &lt; lo                  where A[j] &lt; </a:t>
            </a:r>
            <a:r>
              <a:rPr lang="en-US" dirty="0" err="1"/>
              <a:t>tgt</a:t>
            </a:r>
            <a:endParaRPr lang="en-US" dirty="0"/>
          </a:p>
          <a:p>
            <a:r>
              <a:rPr lang="en-US" dirty="0"/>
              <a:t>lo &lt;= j &lt; hi                  where we don’t know </a:t>
            </a:r>
          </a:p>
          <a:p>
            <a:pPr marL="0" indent="0">
              <a:buNone/>
            </a:pPr>
            <a:r>
              <a:rPr lang="en-US" dirty="0"/>
              <a:t>                                        anything</a:t>
            </a:r>
          </a:p>
          <a:p>
            <a:r>
              <a:rPr lang="en-US" dirty="0"/>
              <a:t>hi &lt;= j &lt; </a:t>
            </a:r>
            <a:r>
              <a:rPr lang="en-US" dirty="0" err="1"/>
              <a:t>A.length</a:t>
            </a:r>
            <a:r>
              <a:rPr lang="en-US" dirty="0">
                <a:solidFill>
                  <a:schemeClr val="accent3"/>
                </a:solidFill>
              </a:rPr>
              <a:t>      </a:t>
            </a:r>
            <a:r>
              <a:rPr lang="en-US" dirty="0"/>
              <a:t>where A[j] &gt; </a:t>
            </a:r>
            <a:r>
              <a:rPr lang="en-US" dirty="0" err="1"/>
              <a:t>tgt</a:t>
            </a:r>
            <a:r>
              <a:rPr lang="en-US" dirty="0">
                <a:solidFill>
                  <a:schemeClr val="accent3"/>
                </a:solidFill>
              </a:rPr>
              <a:t>  </a:t>
            </a:r>
            <a:endParaRPr lang="en-US" dirty="0"/>
          </a:p>
        </p:txBody>
      </p:sp>
      <p:sp>
        <p:nvSpPr>
          <p:cNvPr id="4" name="Slide Number Placeholder 3">
            <a:extLst>
              <a:ext uri="{FF2B5EF4-FFF2-40B4-BE49-F238E27FC236}">
                <a16:creationId xmlns:a16="http://schemas.microsoft.com/office/drawing/2014/main" id="{29AA09B7-4AD2-4D52-8739-E12D0BB70F5E}"/>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90623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picture of our invariant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914399" y="2516832"/>
            <a:ext cx="6515099"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14400" y="2590800"/>
            <a:ext cx="354584" cy="461665"/>
          </a:xfrm>
          <a:prstGeom prst="rect">
            <a:avLst/>
          </a:prstGeom>
          <a:noFill/>
        </p:spPr>
        <p:txBody>
          <a:bodyPr wrap="none" rtlCol="0">
            <a:spAutoFit/>
          </a:bodyPr>
          <a:lstStyle/>
          <a:p>
            <a:r>
              <a:rPr lang="en-US" sz="2400" b="1" dirty="0">
                <a:latin typeface="Consolas" pitchFamily="49" charset="0"/>
                <a:cs typeface="Consolas" pitchFamily="49" charset="0"/>
              </a:rPr>
              <a:t>0</a:t>
            </a:r>
          </a:p>
        </p:txBody>
      </p:sp>
      <p:sp>
        <p:nvSpPr>
          <p:cNvPr id="16" name="TextBox 15">
            <a:extLst>
              <a:ext uri="{FF2B5EF4-FFF2-40B4-BE49-F238E27FC236}">
                <a16:creationId xmlns:a16="http://schemas.microsoft.com/office/drawing/2014/main" id="{8C3DF9E2-BD31-49D0-8523-649DBF1945D8}"/>
              </a:ext>
            </a:extLst>
          </p:cNvPr>
          <p:cNvSpPr txBox="1"/>
          <p:nvPr/>
        </p:nvSpPr>
        <p:spPr>
          <a:xfrm>
            <a:off x="7429499" y="2588567"/>
            <a:ext cx="1600200" cy="461665"/>
          </a:xfrm>
          <a:prstGeom prst="rect">
            <a:avLst/>
          </a:prstGeom>
          <a:noFill/>
        </p:spPr>
        <p:txBody>
          <a:bodyPr wrap="square" rtlCol="0">
            <a:spAutoFit/>
          </a:bodyPr>
          <a:lstStyle/>
          <a:p>
            <a:r>
              <a:rPr lang="en-US" sz="2400" b="1" dirty="0" err="1">
                <a:latin typeface="Consolas" pitchFamily="49" charset="0"/>
                <a:cs typeface="Consolas" pitchFamily="49" charset="0"/>
              </a:rPr>
              <a:t>A.length</a:t>
            </a:r>
            <a:endParaRPr lang="en-US" sz="2400" b="1" dirty="0">
              <a:latin typeface="Consolas" pitchFamily="49" charset="0"/>
              <a:cs typeface="Consolas" pitchFamily="49" charset="0"/>
            </a:endParaRPr>
          </a:p>
        </p:txBody>
      </p:sp>
      <p:grpSp>
        <p:nvGrpSpPr>
          <p:cNvPr id="12" name="Group 11">
            <a:extLst>
              <a:ext uri="{FF2B5EF4-FFF2-40B4-BE49-F238E27FC236}">
                <a16:creationId xmlns:a16="http://schemas.microsoft.com/office/drawing/2014/main" id="{551F5B3C-D875-4812-A840-8AB3367DFA6D}"/>
              </a:ext>
            </a:extLst>
          </p:cNvPr>
          <p:cNvGrpSpPr/>
          <p:nvPr/>
        </p:nvGrpSpPr>
        <p:grpSpPr>
          <a:xfrm>
            <a:off x="3276600" y="3154179"/>
            <a:ext cx="524503" cy="1202492"/>
            <a:chOff x="3048000" y="3678773"/>
            <a:chExt cx="524503" cy="1202492"/>
          </a:xfrm>
        </p:grpSpPr>
        <p:sp>
          <p:nvSpPr>
            <p:cNvPr id="25" name="TextBox 24">
              <a:extLst>
                <a:ext uri="{FF2B5EF4-FFF2-40B4-BE49-F238E27FC236}">
                  <a16:creationId xmlns:a16="http://schemas.microsoft.com/office/drawing/2014/main" id="{3A6A6779-82B3-4AAE-A57E-5E27ECF3EEB7}"/>
                </a:ext>
              </a:extLst>
            </p:cNvPr>
            <p:cNvSpPr txBox="1"/>
            <p:nvPr/>
          </p:nvSpPr>
          <p:spPr>
            <a:xfrm>
              <a:off x="3048000" y="4419600"/>
              <a:ext cx="524503" cy="461665"/>
            </a:xfrm>
            <a:prstGeom prst="rect">
              <a:avLst/>
            </a:prstGeom>
            <a:noFill/>
          </p:spPr>
          <p:txBody>
            <a:bodyPr wrap="none" rtlCol="0">
              <a:spAutoFit/>
            </a:bodyPr>
            <a:lstStyle/>
            <a:p>
              <a:r>
                <a:rPr lang="en-US" sz="2400" b="1" dirty="0">
                  <a:latin typeface="Consolas" pitchFamily="49" charset="0"/>
                  <a:cs typeface="Consolas" pitchFamily="49" charset="0"/>
                </a:rPr>
                <a:t>lo</a:t>
              </a:r>
            </a:p>
          </p:txBody>
        </p:sp>
        <p:cxnSp>
          <p:nvCxnSpPr>
            <p:cNvPr id="11" name="Straight Arrow Connector 10">
              <a:extLst>
                <a:ext uri="{FF2B5EF4-FFF2-40B4-BE49-F238E27FC236}">
                  <a16:creationId xmlns:a16="http://schemas.microsoft.com/office/drawing/2014/main" id="{5CDE18C5-F314-4F7A-A6D1-C39254434492}"/>
                </a:ext>
              </a:extLst>
            </p:cNvPr>
            <p:cNvCxnSpPr>
              <a:cxnSpLocks/>
              <a:stCxn id="25" idx="0"/>
            </p:cNvCxnSpPr>
            <p:nvPr/>
          </p:nvCxnSpPr>
          <p:spPr>
            <a:xfrm flipV="1">
              <a:off x="3310252" y="3678773"/>
              <a:ext cx="2068" cy="7408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D24195B-E6B4-404A-BB40-59EAEE602EEE}"/>
              </a:ext>
            </a:extLst>
          </p:cNvPr>
          <p:cNvGrpSpPr/>
          <p:nvPr/>
        </p:nvGrpSpPr>
        <p:grpSpPr>
          <a:xfrm>
            <a:off x="4648200" y="3124200"/>
            <a:ext cx="524503" cy="1230089"/>
            <a:chOff x="3048000" y="3651176"/>
            <a:chExt cx="524503" cy="1230089"/>
          </a:xfrm>
        </p:grpSpPr>
        <p:sp>
          <p:nvSpPr>
            <p:cNvPr id="30" name="TextBox 29">
              <a:extLst>
                <a:ext uri="{FF2B5EF4-FFF2-40B4-BE49-F238E27FC236}">
                  <a16:creationId xmlns:a16="http://schemas.microsoft.com/office/drawing/2014/main" id="{FA99C9FB-1E0B-45C9-AC35-9D95E5C0860C}"/>
                </a:ext>
              </a:extLst>
            </p:cNvPr>
            <p:cNvSpPr txBox="1"/>
            <p:nvPr/>
          </p:nvSpPr>
          <p:spPr>
            <a:xfrm>
              <a:off x="3048000" y="4419600"/>
              <a:ext cx="524503" cy="461665"/>
            </a:xfrm>
            <a:prstGeom prst="rect">
              <a:avLst/>
            </a:prstGeom>
            <a:noFill/>
          </p:spPr>
          <p:txBody>
            <a:bodyPr wrap="none" rtlCol="0">
              <a:spAutoFit/>
            </a:bodyPr>
            <a:lstStyle/>
            <a:p>
              <a:r>
                <a:rPr lang="en-US" sz="2400" b="1" dirty="0">
                  <a:latin typeface="Consolas" pitchFamily="49" charset="0"/>
                  <a:cs typeface="Consolas" pitchFamily="49" charset="0"/>
                </a:rPr>
                <a:t>hi</a:t>
              </a:r>
            </a:p>
          </p:txBody>
        </p:sp>
        <p:cxnSp>
          <p:nvCxnSpPr>
            <p:cNvPr id="31" name="Straight Arrow Connector 30">
              <a:extLst>
                <a:ext uri="{FF2B5EF4-FFF2-40B4-BE49-F238E27FC236}">
                  <a16:creationId xmlns:a16="http://schemas.microsoft.com/office/drawing/2014/main" id="{FF423DD1-88B3-418D-9245-A18C9753393E}"/>
                </a:ext>
              </a:extLst>
            </p:cNvPr>
            <p:cNvCxnSpPr>
              <a:cxnSpLocks/>
              <a:stCxn id="30" idx="0"/>
            </p:cNvCxnSpPr>
            <p:nvPr/>
          </p:nvCxnSpPr>
          <p:spPr>
            <a:xfrm flipH="1" flipV="1">
              <a:off x="3310251" y="3651176"/>
              <a:ext cx="1" cy="7684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943FE87A-49A6-49A3-9058-D3BBC188DF65}"/>
              </a:ext>
            </a:extLst>
          </p:cNvPr>
          <p:cNvCxnSpPr/>
          <p:nvPr/>
        </p:nvCxnSpPr>
        <p:spPr>
          <a:xfrm>
            <a:off x="3390899" y="2516832"/>
            <a:ext cx="0" cy="60736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7242A5E-D957-4E40-B1D0-9DDAF9F219FC}"/>
              </a:ext>
            </a:extLst>
          </p:cNvPr>
          <p:cNvCxnSpPr/>
          <p:nvPr/>
        </p:nvCxnSpPr>
        <p:spPr>
          <a:xfrm>
            <a:off x="4800600" y="2526358"/>
            <a:ext cx="0" cy="60736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641905-168B-4A22-8451-07D9D7850FA3}"/>
              </a:ext>
            </a:extLst>
          </p:cNvPr>
          <p:cNvSpPr txBox="1"/>
          <p:nvPr/>
        </p:nvSpPr>
        <p:spPr>
          <a:xfrm>
            <a:off x="1661766" y="2602983"/>
            <a:ext cx="1195734" cy="461665"/>
          </a:xfrm>
          <a:prstGeom prst="rect">
            <a:avLst/>
          </a:prstGeom>
          <a:noFill/>
        </p:spPr>
        <p:txBody>
          <a:bodyPr wrap="square" rtlCol="0">
            <a:spAutoFit/>
          </a:bodyPr>
          <a:lstStyle/>
          <a:p>
            <a:r>
              <a:rPr lang="en-US" sz="2400" b="1" dirty="0">
                <a:latin typeface="Consolas" pitchFamily="49" charset="0"/>
                <a:cs typeface="Consolas" pitchFamily="49" charset="0"/>
              </a:rPr>
              <a:t>A[j]&lt;x</a:t>
            </a:r>
          </a:p>
        </p:txBody>
      </p:sp>
      <p:sp>
        <p:nvSpPr>
          <p:cNvPr id="27" name="TextBox 26">
            <a:extLst>
              <a:ext uri="{FF2B5EF4-FFF2-40B4-BE49-F238E27FC236}">
                <a16:creationId xmlns:a16="http://schemas.microsoft.com/office/drawing/2014/main" id="{4604096C-85FE-4DC9-9F23-D45CDA7EDE01}"/>
              </a:ext>
            </a:extLst>
          </p:cNvPr>
          <p:cNvSpPr txBox="1"/>
          <p:nvPr/>
        </p:nvSpPr>
        <p:spPr>
          <a:xfrm>
            <a:off x="3867148" y="2628596"/>
            <a:ext cx="838200" cy="461665"/>
          </a:xfrm>
          <a:prstGeom prst="rect">
            <a:avLst/>
          </a:prstGeom>
          <a:noFill/>
        </p:spPr>
        <p:txBody>
          <a:bodyPr wrap="square" rtlCol="0">
            <a:spAutoFit/>
          </a:bodyPr>
          <a:lstStyle/>
          <a:p>
            <a:r>
              <a:rPr lang="en-US" sz="2400" b="1" dirty="0">
                <a:latin typeface="Consolas" pitchFamily="49" charset="0"/>
                <a:cs typeface="Consolas" pitchFamily="49" charset="0"/>
              </a:rPr>
              <a:t>???</a:t>
            </a:r>
          </a:p>
        </p:txBody>
      </p:sp>
      <p:sp>
        <p:nvSpPr>
          <p:cNvPr id="34" name="TextBox 33">
            <a:extLst>
              <a:ext uri="{FF2B5EF4-FFF2-40B4-BE49-F238E27FC236}">
                <a16:creationId xmlns:a16="http://schemas.microsoft.com/office/drawing/2014/main" id="{3BC9B28E-1C7C-4A4F-A392-D8936DACA4D6}"/>
              </a:ext>
            </a:extLst>
          </p:cNvPr>
          <p:cNvSpPr txBox="1"/>
          <p:nvPr/>
        </p:nvSpPr>
        <p:spPr>
          <a:xfrm>
            <a:off x="5512815" y="2638201"/>
            <a:ext cx="1195734" cy="461665"/>
          </a:xfrm>
          <a:prstGeom prst="rect">
            <a:avLst/>
          </a:prstGeom>
          <a:noFill/>
        </p:spPr>
        <p:txBody>
          <a:bodyPr wrap="square" rtlCol="0">
            <a:spAutoFit/>
          </a:bodyPr>
          <a:lstStyle/>
          <a:p>
            <a:r>
              <a:rPr lang="en-US" sz="2400" b="1" dirty="0">
                <a:latin typeface="Consolas" pitchFamily="49" charset="0"/>
                <a:cs typeface="Consolas" pitchFamily="49" charset="0"/>
              </a:rPr>
              <a:t>A[j]&gt;x</a:t>
            </a:r>
          </a:p>
        </p:txBody>
      </p:sp>
      <p:sp>
        <p:nvSpPr>
          <p:cNvPr id="14" name="TextBox 13">
            <a:extLst>
              <a:ext uri="{FF2B5EF4-FFF2-40B4-BE49-F238E27FC236}">
                <a16:creationId xmlns:a16="http://schemas.microsoft.com/office/drawing/2014/main" id="{EA74696E-07F7-4976-9045-4449887265F0}"/>
              </a:ext>
            </a:extLst>
          </p:cNvPr>
          <p:cNvSpPr txBox="1"/>
          <p:nvPr/>
        </p:nvSpPr>
        <p:spPr>
          <a:xfrm>
            <a:off x="306159" y="4405311"/>
            <a:ext cx="4265841" cy="2316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Notice that the arrows point just to the right of the boundary.  This tells us which region A[lo] and A[hi] belong to. Similarly, the 0 and the </a:t>
            </a:r>
            <a:r>
              <a:rPr lang="en-US" sz="2400" dirty="0" err="1"/>
              <a:t>A.length</a:t>
            </a:r>
            <a:r>
              <a:rPr lang="en-US" sz="2400" dirty="0"/>
              <a:t> are just to the right of the boundary.</a:t>
            </a:r>
          </a:p>
        </p:txBody>
      </p:sp>
      <p:sp>
        <p:nvSpPr>
          <p:cNvPr id="17" name="TextBox 16">
            <a:extLst>
              <a:ext uri="{FF2B5EF4-FFF2-40B4-BE49-F238E27FC236}">
                <a16:creationId xmlns:a16="http://schemas.microsoft.com/office/drawing/2014/main" id="{EDF9D289-8FEE-405D-A095-BA075296307A}"/>
              </a:ext>
            </a:extLst>
          </p:cNvPr>
          <p:cNvSpPr txBox="1"/>
          <p:nvPr/>
        </p:nvSpPr>
        <p:spPr>
          <a:xfrm>
            <a:off x="4971523" y="4405310"/>
            <a:ext cx="3450177" cy="171886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t>Drawing the arrows just to the right or just to the left of the boundary prevents many off-by-one errors.</a:t>
            </a:r>
          </a:p>
        </p:txBody>
      </p:sp>
    </p:spTree>
    <p:extLst>
      <p:ext uri="{BB962C8B-B14F-4D97-AF65-F5344CB8AC3E}">
        <p14:creationId xmlns:p14="http://schemas.microsoft.com/office/powerpoint/2010/main" val="314839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we can write the main method</a:t>
            </a:r>
          </a:p>
        </p:txBody>
      </p:sp>
      <p:sp>
        <p:nvSpPr>
          <p:cNvPr id="3" name="Content Placeholder 2"/>
          <p:cNvSpPr>
            <a:spLocks noGrp="1"/>
          </p:cNvSpPr>
          <p:nvPr>
            <p:ph idx="1"/>
          </p:nvPr>
        </p:nvSpPr>
        <p:spPr/>
        <p:txBody>
          <a:bodyPr>
            <a:noAutofit/>
          </a:bodyPr>
          <a:lstStyle/>
          <a:p>
            <a:pPr>
              <a:spcBef>
                <a:spcPts val="0"/>
              </a:spcBef>
            </a:pPr>
            <a:r>
              <a:rPr lang="en-US" sz="2000" dirty="0"/>
              <a:t>static </a:t>
            </a:r>
            <a:r>
              <a:rPr lang="en-US" sz="2000" dirty="0" err="1"/>
              <a:t>int</a:t>
            </a:r>
            <a:r>
              <a:rPr lang="en-US" sz="2000" dirty="0"/>
              <a:t> </a:t>
            </a:r>
            <a:r>
              <a:rPr lang="en-US" sz="2000" dirty="0" err="1"/>
              <a:t>binsearch_recursive</a:t>
            </a:r>
            <a:r>
              <a:rPr lang="en-US" sz="2000" dirty="0"/>
              <a:t> (</a:t>
            </a:r>
            <a:r>
              <a:rPr lang="en-US" sz="2000" dirty="0" err="1"/>
              <a:t>int</a:t>
            </a:r>
            <a:r>
              <a:rPr lang="en-US" sz="2000" dirty="0"/>
              <a:t>[]A, </a:t>
            </a:r>
            <a:r>
              <a:rPr lang="en-US" sz="2000" dirty="0" err="1"/>
              <a:t>int</a:t>
            </a:r>
            <a:r>
              <a:rPr lang="en-US" sz="2000" dirty="0"/>
              <a:t> </a:t>
            </a:r>
            <a:r>
              <a:rPr lang="en-US" sz="2000" dirty="0" err="1"/>
              <a:t>tgt</a:t>
            </a:r>
            <a:r>
              <a:rPr lang="en-US" sz="2000" dirty="0"/>
              <a:t>) {</a:t>
            </a:r>
          </a:p>
          <a:p>
            <a:pPr>
              <a:spcBef>
                <a:spcPts val="0"/>
              </a:spcBef>
            </a:pPr>
            <a:endParaRPr lang="en-US" sz="2000" dirty="0"/>
          </a:p>
          <a:p>
            <a:pPr>
              <a:spcBef>
                <a:spcPts val="0"/>
              </a:spcBef>
            </a:pPr>
            <a:r>
              <a:rPr lang="en-US" sz="2000" dirty="0"/>
              <a:t>   // GIVEN: two integers </a:t>
            </a:r>
            <a:r>
              <a:rPr lang="en-US" sz="2000" dirty="0">
                <a:solidFill>
                  <a:schemeClr val="accent3"/>
                </a:solidFill>
              </a:rPr>
              <a:t>lo</a:t>
            </a:r>
            <a:r>
              <a:rPr lang="en-US" sz="2000" dirty="0"/>
              <a:t> and </a:t>
            </a:r>
            <a:r>
              <a:rPr lang="en-US" sz="2000" dirty="0">
                <a:solidFill>
                  <a:schemeClr val="accent3"/>
                </a:solidFill>
              </a:rPr>
              <a:t>hi</a:t>
            </a:r>
            <a:r>
              <a:rPr lang="en-US" sz="2000" dirty="0"/>
              <a:t>, a non-decreasing</a:t>
            </a:r>
          </a:p>
          <a:p>
            <a:pPr>
              <a:spcBef>
                <a:spcPts val="0"/>
              </a:spcBef>
            </a:pPr>
            <a:r>
              <a:rPr lang="en-US" sz="2000" dirty="0"/>
              <a:t>   // array of </a:t>
            </a:r>
            <a:r>
              <a:rPr lang="en-US" sz="2000" dirty="0" err="1"/>
              <a:t>ints</a:t>
            </a:r>
            <a:r>
              <a:rPr lang="en-US" sz="2000" dirty="0"/>
              <a:t> A, and a target </a:t>
            </a:r>
            <a:r>
              <a:rPr lang="en-US" sz="2000" dirty="0" err="1"/>
              <a:t>tgt</a:t>
            </a:r>
            <a:endParaRPr lang="en-US" sz="2000" dirty="0"/>
          </a:p>
          <a:p>
            <a:pPr>
              <a:spcBef>
                <a:spcPts val="0"/>
              </a:spcBef>
            </a:pPr>
            <a:r>
              <a:rPr lang="en-US" sz="2000" dirty="0"/>
              <a:t>   // WHERE: 0 &lt;= lo &lt;= hi &lt;= </a:t>
            </a:r>
            <a:r>
              <a:rPr lang="en-US" sz="2000" dirty="0" err="1"/>
              <a:t>A.length</a:t>
            </a:r>
            <a:endParaRPr lang="en-US" sz="2000" dirty="0"/>
          </a:p>
          <a:p>
            <a:pPr>
              <a:spcBef>
                <a:spcPts val="0"/>
              </a:spcBef>
            </a:pPr>
            <a:r>
              <a:rPr lang="en-US" sz="2000" dirty="0"/>
              <a:t>   // AND   (</a:t>
            </a:r>
            <a:r>
              <a:rPr lang="en-US" sz="2000" dirty="0" err="1"/>
              <a:t>forall</a:t>
            </a:r>
            <a:r>
              <a:rPr lang="en-US" sz="2000" dirty="0"/>
              <a:t> j)(0  &lt;= j &lt; </a:t>
            </a:r>
            <a:r>
              <a:rPr lang="en-US" sz="2000" dirty="0">
                <a:solidFill>
                  <a:schemeClr val="accent3"/>
                </a:solidFill>
              </a:rPr>
              <a:t>lo</a:t>
            </a:r>
            <a:r>
              <a:rPr lang="en-US" sz="2000" dirty="0"/>
              <a:t> ==&gt; A[j] &lt; </a:t>
            </a:r>
            <a:r>
              <a:rPr lang="en-US" sz="2000" dirty="0" err="1"/>
              <a:t>tgt</a:t>
            </a:r>
            <a:r>
              <a:rPr lang="en-US" sz="2000" dirty="0"/>
              <a:t>)</a:t>
            </a:r>
          </a:p>
          <a:p>
            <a:pPr>
              <a:spcBef>
                <a:spcPts val="0"/>
              </a:spcBef>
            </a:pPr>
            <a:r>
              <a:rPr lang="en-US" sz="2000" dirty="0"/>
              <a:t>   // AND   (</a:t>
            </a:r>
            <a:r>
              <a:rPr lang="en-US" sz="2000" dirty="0" err="1"/>
              <a:t>forall</a:t>
            </a:r>
            <a:r>
              <a:rPr lang="en-US" sz="2000" dirty="0"/>
              <a:t> j)(</a:t>
            </a:r>
            <a:r>
              <a:rPr lang="en-US" sz="2000" dirty="0">
                <a:solidFill>
                  <a:schemeClr val="accent3"/>
                </a:solidFill>
              </a:rPr>
              <a:t>hi</a:t>
            </a:r>
            <a:r>
              <a:rPr lang="en-US" sz="2000" dirty="0"/>
              <a:t> &lt;= j &lt; </a:t>
            </a:r>
            <a:r>
              <a:rPr lang="en-US" sz="2000" dirty="0" err="1"/>
              <a:t>A.length</a:t>
            </a:r>
            <a:r>
              <a:rPr lang="en-US" sz="2000" dirty="0"/>
              <a:t> ==&gt; A[j] &gt; </a:t>
            </a:r>
            <a:r>
              <a:rPr lang="en-US" sz="2000" dirty="0" err="1"/>
              <a:t>tgt</a:t>
            </a:r>
            <a:r>
              <a:rPr lang="en-US" sz="2000" dirty="0"/>
              <a:t>)</a:t>
            </a:r>
          </a:p>
          <a:p>
            <a:pPr>
              <a:spcBef>
                <a:spcPts val="0"/>
              </a:spcBef>
            </a:pPr>
            <a:r>
              <a:rPr lang="en-US" sz="2000" dirty="0"/>
              <a:t>        </a:t>
            </a:r>
          </a:p>
          <a:p>
            <a:pPr>
              <a:spcBef>
                <a:spcPts val="0"/>
              </a:spcBef>
            </a:pPr>
            <a:r>
              <a:rPr lang="en-US" sz="2000" dirty="0"/>
              <a:t>   // RETURNS: a number k such that </a:t>
            </a:r>
            <a:r>
              <a:rPr lang="en-US" sz="2000" dirty="0">
                <a:solidFill>
                  <a:schemeClr val="accent3"/>
                </a:solidFill>
              </a:rPr>
              <a:t>lo</a:t>
            </a:r>
            <a:r>
              <a:rPr lang="en-US" sz="2000" dirty="0"/>
              <a:t> &lt;= k &lt; </a:t>
            </a:r>
            <a:r>
              <a:rPr lang="en-US" sz="2000" dirty="0">
                <a:solidFill>
                  <a:schemeClr val="accent3"/>
                </a:solidFill>
              </a:rPr>
              <a:t>hi</a:t>
            </a:r>
            <a:r>
              <a:rPr lang="en-US" sz="2000" dirty="0"/>
              <a:t> and f(k)</a:t>
            </a:r>
          </a:p>
          <a:p>
            <a:pPr>
              <a:spcBef>
                <a:spcPts val="0"/>
              </a:spcBef>
            </a:pPr>
            <a:r>
              <a:rPr lang="en-US" sz="2000" dirty="0"/>
              <a:t>   // = </a:t>
            </a:r>
            <a:r>
              <a:rPr lang="en-US" sz="2000" dirty="0" err="1"/>
              <a:t>tgt</a:t>
            </a:r>
            <a:r>
              <a:rPr lang="en-US" sz="2000" dirty="0"/>
              <a:t> if there is such a k, otherwise -1.</a:t>
            </a:r>
          </a:p>
          <a:p>
            <a:pPr>
              <a:spcBef>
                <a:spcPts val="0"/>
              </a:spcBef>
            </a:pPr>
            <a:endParaRPr lang="en-US" sz="2000" dirty="0"/>
          </a:p>
          <a:p>
            <a:pPr>
              <a:spcBef>
                <a:spcPts val="0"/>
              </a:spcBef>
            </a:pPr>
            <a:r>
              <a:rPr lang="en-US" sz="2000" dirty="0"/>
              <a:t>   return </a:t>
            </a:r>
            <a:r>
              <a:rPr lang="en-US" sz="2000" dirty="0" err="1"/>
              <a:t>recursive_loop</a:t>
            </a:r>
            <a:r>
              <a:rPr lang="en-US" sz="2000" dirty="0"/>
              <a:t> (0, </a:t>
            </a:r>
            <a:r>
              <a:rPr lang="en-US" sz="2000" dirty="0" err="1"/>
              <a:t>A.length</a:t>
            </a:r>
            <a:r>
              <a:rPr lang="en-US" sz="2000" dirty="0"/>
              <a:t>, A, </a:t>
            </a:r>
            <a:r>
              <a:rPr lang="en-US" sz="2000" dirty="0" err="1"/>
              <a:t>tgt</a:t>
            </a:r>
            <a:r>
              <a:rPr lang="en-US" sz="2000" dirty="0"/>
              <a:t>);</a:t>
            </a:r>
          </a:p>
          <a:p>
            <a:pPr>
              <a:spcBef>
                <a:spcPts val="0"/>
              </a:spcBef>
            </a:pP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76643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invariant when </a:t>
            </a:r>
            <a:r>
              <a:rPr lang="en-US" b="1" dirty="0" err="1"/>
              <a:t>recursive_loop</a:t>
            </a:r>
            <a:r>
              <a:rPr lang="en-US" b="1" dirty="0"/>
              <a:t> </a:t>
            </a:r>
            <a:r>
              <a:rPr lang="en-US" dirty="0"/>
              <a:t>is called</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914399" y="2516832"/>
            <a:ext cx="6515099"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14400" y="2590800"/>
            <a:ext cx="354584" cy="461665"/>
          </a:xfrm>
          <a:prstGeom prst="rect">
            <a:avLst/>
          </a:prstGeom>
          <a:noFill/>
        </p:spPr>
        <p:txBody>
          <a:bodyPr wrap="none" rtlCol="0">
            <a:spAutoFit/>
          </a:bodyPr>
          <a:lstStyle/>
          <a:p>
            <a:r>
              <a:rPr lang="en-US" sz="2400" b="1" dirty="0">
                <a:latin typeface="Consolas" pitchFamily="49" charset="0"/>
                <a:cs typeface="Consolas" pitchFamily="49" charset="0"/>
              </a:rPr>
              <a:t>0</a:t>
            </a:r>
          </a:p>
        </p:txBody>
      </p:sp>
      <p:sp>
        <p:nvSpPr>
          <p:cNvPr id="16" name="TextBox 15">
            <a:extLst>
              <a:ext uri="{FF2B5EF4-FFF2-40B4-BE49-F238E27FC236}">
                <a16:creationId xmlns:a16="http://schemas.microsoft.com/office/drawing/2014/main" id="{8C3DF9E2-BD31-49D0-8523-649DBF1945D8}"/>
              </a:ext>
            </a:extLst>
          </p:cNvPr>
          <p:cNvSpPr txBox="1"/>
          <p:nvPr/>
        </p:nvSpPr>
        <p:spPr>
          <a:xfrm>
            <a:off x="7429499" y="2588567"/>
            <a:ext cx="1600200" cy="461665"/>
          </a:xfrm>
          <a:prstGeom prst="rect">
            <a:avLst/>
          </a:prstGeom>
          <a:noFill/>
        </p:spPr>
        <p:txBody>
          <a:bodyPr wrap="square" rtlCol="0">
            <a:spAutoFit/>
          </a:bodyPr>
          <a:lstStyle/>
          <a:p>
            <a:r>
              <a:rPr lang="en-US" sz="2400" b="1" dirty="0" err="1">
                <a:latin typeface="Consolas" pitchFamily="49" charset="0"/>
                <a:cs typeface="Consolas" pitchFamily="49" charset="0"/>
              </a:rPr>
              <a:t>A.length</a:t>
            </a:r>
            <a:endParaRPr lang="en-US" sz="2400" b="1" dirty="0">
              <a:latin typeface="Consolas" pitchFamily="49" charset="0"/>
              <a:cs typeface="Consolas" pitchFamily="49" charset="0"/>
            </a:endParaRPr>
          </a:p>
        </p:txBody>
      </p:sp>
      <p:grpSp>
        <p:nvGrpSpPr>
          <p:cNvPr id="12" name="Group 11">
            <a:extLst>
              <a:ext uri="{FF2B5EF4-FFF2-40B4-BE49-F238E27FC236}">
                <a16:creationId xmlns:a16="http://schemas.microsoft.com/office/drawing/2014/main" id="{551F5B3C-D875-4812-A840-8AB3367DFA6D}"/>
              </a:ext>
            </a:extLst>
          </p:cNvPr>
          <p:cNvGrpSpPr/>
          <p:nvPr/>
        </p:nvGrpSpPr>
        <p:grpSpPr>
          <a:xfrm>
            <a:off x="489604" y="3124200"/>
            <a:ext cx="1204176" cy="1240933"/>
            <a:chOff x="3086641" y="3617237"/>
            <a:chExt cx="1204176" cy="1240933"/>
          </a:xfrm>
        </p:grpSpPr>
        <p:sp>
          <p:nvSpPr>
            <p:cNvPr id="25" name="TextBox 24">
              <a:extLst>
                <a:ext uri="{FF2B5EF4-FFF2-40B4-BE49-F238E27FC236}">
                  <a16:creationId xmlns:a16="http://schemas.microsoft.com/office/drawing/2014/main" id="{3A6A6779-82B3-4AAE-A57E-5E27ECF3EEB7}"/>
                </a:ext>
              </a:extLst>
            </p:cNvPr>
            <p:cNvSpPr txBox="1"/>
            <p:nvPr/>
          </p:nvSpPr>
          <p:spPr>
            <a:xfrm>
              <a:off x="3086641" y="4396505"/>
              <a:ext cx="1204176" cy="461665"/>
            </a:xfrm>
            <a:prstGeom prst="rect">
              <a:avLst/>
            </a:prstGeom>
            <a:noFill/>
          </p:spPr>
          <p:txBody>
            <a:bodyPr wrap="none" rtlCol="0">
              <a:spAutoFit/>
            </a:bodyPr>
            <a:lstStyle/>
            <a:p>
              <a:r>
                <a:rPr lang="en-US" sz="2400" b="1" dirty="0">
                  <a:latin typeface="Consolas" pitchFamily="49" charset="0"/>
                  <a:cs typeface="Consolas" pitchFamily="49" charset="0"/>
                </a:rPr>
                <a:t>lo = 0</a:t>
              </a:r>
            </a:p>
          </p:txBody>
        </p:sp>
        <p:cxnSp>
          <p:nvCxnSpPr>
            <p:cNvPr id="11" name="Straight Arrow Connector 10">
              <a:extLst>
                <a:ext uri="{FF2B5EF4-FFF2-40B4-BE49-F238E27FC236}">
                  <a16:creationId xmlns:a16="http://schemas.microsoft.com/office/drawing/2014/main" id="{5CDE18C5-F314-4F7A-A6D1-C39254434492}"/>
                </a:ext>
              </a:extLst>
            </p:cNvPr>
            <p:cNvCxnSpPr>
              <a:cxnSpLocks/>
              <a:stCxn id="25" idx="0"/>
            </p:cNvCxnSpPr>
            <p:nvPr/>
          </p:nvCxnSpPr>
          <p:spPr>
            <a:xfrm flipV="1">
              <a:off x="3688729" y="3617237"/>
              <a:ext cx="0" cy="77926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D24195B-E6B4-404A-BB40-59EAEE602EEE}"/>
              </a:ext>
            </a:extLst>
          </p:cNvPr>
          <p:cNvGrpSpPr/>
          <p:nvPr/>
        </p:nvGrpSpPr>
        <p:grpSpPr>
          <a:xfrm>
            <a:off x="6365081" y="3121967"/>
            <a:ext cx="2393604" cy="1264028"/>
            <a:chOff x="3048000" y="3617237"/>
            <a:chExt cx="2393604" cy="1264028"/>
          </a:xfrm>
        </p:grpSpPr>
        <p:sp>
          <p:nvSpPr>
            <p:cNvPr id="30" name="TextBox 29">
              <a:extLst>
                <a:ext uri="{FF2B5EF4-FFF2-40B4-BE49-F238E27FC236}">
                  <a16:creationId xmlns:a16="http://schemas.microsoft.com/office/drawing/2014/main" id="{FA99C9FB-1E0B-45C9-AC35-9D95E5C0860C}"/>
                </a:ext>
              </a:extLst>
            </p:cNvPr>
            <p:cNvSpPr txBox="1"/>
            <p:nvPr/>
          </p:nvSpPr>
          <p:spPr>
            <a:xfrm>
              <a:off x="3048000" y="4419600"/>
              <a:ext cx="2393604" cy="461665"/>
            </a:xfrm>
            <a:prstGeom prst="rect">
              <a:avLst/>
            </a:prstGeom>
            <a:noFill/>
          </p:spPr>
          <p:txBody>
            <a:bodyPr wrap="none" rtlCol="0">
              <a:spAutoFit/>
            </a:bodyPr>
            <a:lstStyle/>
            <a:p>
              <a:r>
                <a:rPr lang="en-US" sz="2400" b="1" dirty="0">
                  <a:latin typeface="Consolas" pitchFamily="49" charset="0"/>
                  <a:cs typeface="Consolas" pitchFamily="49" charset="0"/>
                </a:rPr>
                <a:t>hi = </a:t>
              </a:r>
              <a:r>
                <a:rPr lang="en-US" sz="2400" b="1" dirty="0" err="1">
                  <a:latin typeface="Consolas" pitchFamily="49" charset="0"/>
                  <a:cs typeface="Consolas" pitchFamily="49" charset="0"/>
                </a:rPr>
                <a:t>A.length</a:t>
              </a:r>
              <a:endParaRPr lang="en-US" sz="2400" b="1" dirty="0">
                <a:latin typeface="Consolas" pitchFamily="49" charset="0"/>
                <a:cs typeface="Consolas" pitchFamily="49" charset="0"/>
              </a:endParaRPr>
            </a:p>
          </p:txBody>
        </p:sp>
        <p:cxnSp>
          <p:nvCxnSpPr>
            <p:cNvPr id="31" name="Straight Arrow Connector 30">
              <a:extLst>
                <a:ext uri="{FF2B5EF4-FFF2-40B4-BE49-F238E27FC236}">
                  <a16:creationId xmlns:a16="http://schemas.microsoft.com/office/drawing/2014/main" id="{FF423DD1-88B3-418D-9245-A18C9753393E}"/>
                </a:ext>
              </a:extLst>
            </p:cNvPr>
            <p:cNvCxnSpPr>
              <a:cxnSpLocks/>
              <a:stCxn id="30" idx="0"/>
            </p:cNvCxnSpPr>
            <p:nvPr/>
          </p:nvCxnSpPr>
          <p:spPr>
            <a:xfrm flipV="1">
              <a:off x="4244802" y="3617237"/>
              <a:ext cx="0" cy="8023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4604096C-85FE-4DC9-9F23-D45CDA7EDE01}"/>
              </a:ext>
            </a:extLst>
          </p:cNvPr>
          <p:cNvSpPr txBox="1"/>
          <p:nvPr/>
        </p:nvSpPr>
        <p:spPr>
          <a:xfrm>
            <a:off x="3867148" y="2628596"/>
            <a:ext cx="838200" cy="461665"/>
          </a:xfrm>
          <a:prstGeom prst="rect">
            <a:avLst/>
          </a:prstGeom>
          <a:noFill/>
        </p:spPr>
        <p:txBody>
          <a:bodyPr wrap="square" rtlCol="0">
            <a:spAutoFit/>
          </a:bodyPr>
          <a:lstStyle/>
          <a:p>
            <a:r>
              <a:rPr lang="en-US" sz="2400" b="1" dirty="0">
                <a:latin typeface="Consolas" pitchFamily="49" charset="0"/>
                <a:cs typeface="Consolas" pitchFamily="49" charset="0"/>
              </a:rPr>
              <a:t>???</a:t>
            </a:r>
          </a:p>
        </p:txBody>
      </p:sp>
      <p:sp>
        <p:nvSpPr>
          <p:cNvPr id="10" name="TextBox 9">
            <a:extLst>
              <a:ext uri="{FF2B5EF4-FFF2-40B4-BE49-F238E27FC236}">
                <a16:creationId xmlns:a16="http://schemas.microsoft.com/office/drawing/2014/main" id="{104979ED-FE52-41FE-B6AB-05CBF1633241}"/>
              </a:ext>
            </a:extLst>
          </p:cNvPr>
          <p:cNvSpPr txBox="1"/>
          <p:nvPr/>
        </p:nvSpPr>
        <p:spPr>
          <a:xfrm>
            <a:off x="1936284" y="4953420"/>
            <a:ext cx="4924277" cy="83550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The unknown region is the entire array; the other regions are empty.</a:t>
            </a:r>
          </a:p>
        </p:txBody>
      </p:sp>
    </p:spTree>
    <p:extLst>
      <p:ext uri="{BB962C8B-B14F-4D97-AF65-F5344CB8AC3E}">
        <p14:creationId xmlns:p14="http://schemas.microsoft.com/office/powerpoint/2010/main" val="19235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easy cases for binary-search-loop?</a:t>
            </a:r>
          </a:p>
        </p:txBody>
      </p:sp>
      <p:sp>
        <p:nvSpPr>
          <p:cNvPr id="4" name="Content Placeholder 3"/>
          <p:cNvSpPr>
            <a:spLocks noGrp="1"/>
          </p:cNvSpPr>
          <p:nvPr>
            <p:ph idx="1"/>
          </p:nvPr>
        </p:nvSpPr>
        <p:spPr/>
        <p:txBody>
          <a:bodyPr/>
          <a:lstStyle/>
          <a:p>
            <a:r>
              <a:rPr lang="en-US" dirty="0"/>
              <a:t>if </a:t>
            </a:r>
            <a:r>
              <a:rPr lang="en-US" b="1" dirty="0"/>
              <a:t>lo=hi</a:t>
            </a:r>
            <a:r>
              <a:rPr lang="en-US" dirty="0"/>
              <a:t>, the search range </a:t>
            </a:r>
            <a:r>
              <a:rPr lang="en-US" b="1" dirty="0"/>
              <a:t>[lo,hi-1] </a:t>
            </a:r>
            <a:r>
              <a:rPr lang="en-US" dirty="0"/>
              <a:t>is empty, so the answer must be </a:t>
            </a:r>
            <a:r>
              <a:rPr lang="en-US" b="1" dirty="0"/>
              <a:t>-1</a:t>
            </a:r>
            <a:endParaRPr lang="en-US" dirty="0"/>
          </a:p>
          <a:p>
            <a:r>
              <a:rPr lang="en-US" dirty="0"/>
              <a:t>Otherwise we will have to work harder.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95497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search range is larger?</a:t>
            </a:r>
          </a:p>
        </p:txBody>
      </p:sp>
      <p:sp>
        <p:nvSpPr>
          <p:cNvPr id="3" name="Content Placeholder 2"/>
          <p:cNvSpPr>
            <a:spLocks noGrp="1"/>
          </p:cNvSpPr>
          <p:nvPr>
            <p:ph idx="1"/>
          </p:nvPr>
        </p:nvSpPr>
        <p:spPr/>
        <p:txBody>
          <a:bodyPr/>
          <a:lstStyle/>
          <a:p>
            <a:r>
              <a:rPr lang="en-US" dirty="0"/>
              <a:t>Insight of binary search: divide it in half.</a:t>
            </a:r>
          </a:p>
          <a:p>
            <a:r>
              <a:rPr lang="en-US" dirty="0"/>
              <a:t>At this point we know that lo &lt; hi.</a:t>
            </a:r>
          </a:p>
          <a:p>
            <a:r>
              <a:rPr lang="en-US" dirty="0"/>
              <a:t>Choose a midpoint </a:t>
            </a:r>
            <a:r>
              <a:rPr lang="en-US" b="1" dirty="0"/>
              <a:t>mid</a:t>
            </a:r>
            <a:r>
              <a:rPr lang="en-US" dirty="0"/>
              <a:t> in [</a:t>
            </a:r>
            <a:r>
              <a:rPr lang="en-US" b="1" dirty="0"/>
              <a:t>lo,hi-1</a:t>
            </a:r>
            <a:r>
              <a:rPr lang="en-US" dirty="0"/>
              <a:t>] .</a:t>
            </a:r>
            <a:endParaRPr lang="en-US" b="1" dirty="0"/>
          </a:p>
          <a:p>
            <a:pPr lvl="1"/>
            <a:r>
              <a:rPr lang="en-US" b="1" dirty="0"/>
              <a:t>mid</a:t>
            </a:r>
            <a:r>
              <a:rPr lang="en-US" dirty="0"/>
              <a:t> doesn't have to be close to the center– any value in [</a:t>
            </a:r>
            <a:r>
              <a:rPr lang="en-US" b="1" dirty="0"/>
              <a:t>lo,hi-1</a:t>
            </a:r>
            <a:r>
              <a:rPr lang="en-US" dirty="0"/>
              <a:t>] will lead to a correct program</a:t>
            </a:r>
          </a:p>
          <a:p>
            <a:pPr lvl="1"/>
            <a:r>
              <a:rPr lang="en-US" dirty="0"/>
              <a:t>but choosing </a:t>
            </a:r>
            <a:r>
              <a:rPr lang="en-US" b="1" dirty="0"/>
              <a:t>mid</a:t>
            </a:r>
            <a:r>
              <a:rPr lang="en-US" dirty="0"/>
              <a:t> to be near the center means that the search space is divided in half every time, so you'll only need about log₂(</a:t>
            </a:r>
            <a:r>
              <a:rPr lang="en-US" b="1" dirty="0"/>
              <a:t>hi</a:t>
            </a:r>
            <a:r>
              <a:rPr lang="en-US" dirty="0"/>
              <a:t>-</a:t>
            </a:r>
            <a:r>
              <a:rPr lang="en-US" b="1" dirty="0"/>
              <a:t>lo</a:t>
            </a:r>
            <a:r>
              <a:rPr lang="en-US" dirty="0"/>
              <a:t>) steps.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31577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cases?</a:t>
            </a:r>
          </a:p>
        </p:txBody>
      </p:sp>
      <p:sp>
        <p:nvSpPr>
          <p:cNvPr id="3" name="Content Placeholder 2"/>
          <p:cNvSpPr>
            <a:spLocks noGrp="1"/>
          </p:cNvSpPr>
          <p:nvPr>
            <p:ph idx="1"/>
          </p:nvPr>
        </p:nvSpPr>
        <p:spPr/>
        <p:txBody>
          <a:bodyPr>
            <a:normAutofit fontScale="92500" lnSpcReduction="10000"/>
          </a:bodyPr>
          <a:lstStyle/>
          <a:p>
            <a:r>
              <a:rPr lang="en-US" dirty="0"/>
              <a:t>A(mid) = </a:t>
            </a:r>
            <a:r>
              <a:rPr lang="en-US" dirty="0" err="1"/>
              <a:t>tgt</a:t>
            </a:r>
            <a:endParaRPr lang="en-US" dirty="0"/>
          </a:p>
          <a:p>
            <a:pPr lvl="1"/>
            <a:r>
              <a:rPr lang="en-US" dirty="0"/>
              <a:t>then mid is our desired k.</a:t>
            </a:r>
          </a:p>
          <a:p>
            <a:r>
              <a:rPr lang="en-US" dirty="0"/>
              <a:t>A(mid) &lt; </a:t>
            </a:r>
            <a:r>
              <a:rPr lang="en-US" dirty="0" err="1"/>
              <a:t>tgt</a:t>
            </a:r>
            <a:endParaRPr lang="en-US" dirty="0"/>
          </a:p>
          <a:p>
            <a:pPr lvl="1"/>
            <a:r>
              <a:rPr lang="en-US" dirty="0"/>
              <a:t>so we can rule out </a:t>
            </a:r>
            <a:r>
              <a:rPr lang="en-US" b="1" dirty="0"/>
              <a:t>mid</a:t>
            </a:r>
            <a:r>
              <a:rPr lang="en-US" dirty="0"/>
              <a:t>, and all values less than mid (because if j  &lt; mid, then A[j] ≤ A[mid] &lt; </a:t>
            </a:r>
            <a:r>
              <a:rPr lang="en-US" dirty="0" err="1"/>
              <a:t>tgt</a:t>
            </a:r>
            <a:r>
              <a:rPr lang="en-US" dirty="0"/>
              <a:t>).</a:t>
            </a:r>
          </a:p>
          <a:p>
            <a:pPr lvl="1"/>
            <a:r>
              <a:rPr lang="en-US" dirty="0"/>
              <a:t>So the answer k, if it exists, is in [mid+1, hi-1]</a:t>
            </a:r>
          </a:p>
          <a:p>
            <a:r>
              <a:rPr lang="en-US" dirty="0"/>
              <a:t>A[mid] &gt; </a:t>
            </a:r>
            <a:r>
              <a:rPr lang="en-US" dirty="0" err="1"/>
              <a:t>tgt</a:t>
            </a:r>
            <a:endParaRPr lang="en-US" dirty="0"/>
          </a:p>
          <a:p>
            <a:pPr lvl="1"/>
            <a:r>
              <a:rPr lang="en-US" dirty="0"/>
              <a:t>so we can rule out mid and all values greater than mid, because if mid &lt; j, then </a:t>
            </a:r>
            <a:r>
              <a:rPr lang="en-US" dirty="0" err="1"/>
              <a:t>tgt</a:t>
            </a:r>
            <a:r>
              <a:rPr lang="en-US" dirty="0"/>
              <a:t> &lt; A[mid] &lt;= A[j].</a:t>
            </a:r>
          </a:p>
          <a:p>
            <a:pPr lvl="1"/>
            <a:r>
              <a:rPr lang="en-US" dirty="0"/>
              <a:t>So the answer k, if it exists, is in [lo,mid-1]</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176909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code:</a:t>
            </a:r>
          </a:p>
        </p:txBody>
      </p:sp>
      <p:sp>
        <p:nvSpPr>
          <p:cNvPr id="4" name="Content Placeholder 3"/>
          <p:cNvSpPr>
            <a:spLocks noGrp="1"/>
          </p:cNvSpPr>
          <p:nvPr>
            <p:ph idx="1"/>
          </p:nvPr>
        </p:nvSpPr>
        <p:spPr>
          <a:xfrm>
            <a:off x="61472" y="1600200"/>
            <a:ext cx="8998004" cy="4525963"/>
          </a:xfrm>
        </p:spPr>
        <p:txBody>
          <a:bodyPr>
            <a:normAutofit fontScale="25000" lnSpcReduction="20000"/>
          </a:bodyPr>
          <a:lstStyle/>
          <a:p>
            <a:r>
              <a:rPr lang="en-US" sz="6400" dirty="0"/>
              <a:t> static </a:t>
            </a:r>
            <a:r>
              <a:rPr lang="en-US" sz="6400" dirty="0" err="1"/>
              <a:t>int</a:t>
            </a:r>
            <a:r>
              <a:rPr lang="en-US" sz="6400" dirty="0"/>
              <a:t> </a:t>
            </a:r>
            <a:r>
              <a:rPr lang="en-US" sz="6400" dirty="0" err="1"/>
              <a:t>recursive_loop</a:t>
            </a:r>
            <a:r>
              <a:rPr lang="en-US" sz="6400" dirty="0"/>
              <a:t> (</a:t>
            </a:r>
            <a:r>
              <a:rPr lang="en-US" sz="6400" dirty="0" err="1"/>
              <a:t>int</a:t>
            </a:r>
            <a:r>
              <a:rPr lang="en-US" sz="6400" dirty="0"/>
              <a:t> lo, </a:t>
            </a:r>
            <a:r>
              <a:rPr lang="en-US" sz="6400" dirty="0" err="1"/>
              <a:t>int</a:t>
            </a:r>
            <a:r>
              <a:rPr lang="en-US" sz="6400" dirty="0"/>
              <a:t> hi, </a:t>
            </a:r>
            <a:r>
              <a:rPr lang="en-US" sz="6400" dirty="0" err="1"/>
              <a:t>int</a:t>
            </a:r>
            <a:r>
              <a:rPr lang="en-US" sz="6400" dirty="0"/>
              <a:t>[] A, </a:t>
            </a:r>
            <a:r>
              <a:rPr lang="en-US" sz="6400" dirty="0" err="1"/>
              <a:t>int</a:t>
            </a:r>
            <a:r>
              <a:rPr lang="en-US" sz="6400" dirty="0"/>
              <a:t> </a:t>
            </a:r>
            <a:r>
              <a:rPr lang="en-US" sz="6400" dirty="0" err="1"/>
              <a:t>tgt</a:t>
            </a:r>
            <a:r>
              <a:rPr lang="en-US" sz="6400" dirty="0"/>
              <a:t>) {</a:t>
            </a:r>
          </a:p>
          <a:p>
            <a:r>
              <a:rPr lang="en-US" sz="6400" dirty="0"/>
              <a:t>        if (lo == hi) { // the search area is empty        </a:t>
            </a:r>
          </a:p>
          <a:p>
            <a:r>
              <a:rPr lang="en-US" sz="6400" dirty="0"/>
              <a:t>            return -1;</a:t>
            </a:r>
          </a:p>
          <a:p>
            <a:r>
              <a:rPr lang="en-US" sz="6400" dirty="0"/>
              <a:t>        }</a:t>
            </a:r>
          </a:p>
          <a:p>
            <a:r>
              <a:rPr lang="en-US" sz="6400" dirty="0"/>
              <a:t>        else { /* do nothing */}</a:t>
            </a:r>
          </a:p>
          <a:p>
            <a:r>
              <a:rPr lang="en-US" sz="6400" dirty="0"/>
              <a:t>        // choose an element in [</a:t>
            </a:r>
            <a:r>
              <a:rPr lang="en-US" sz="6400" dirty="0" err="1"/>
              <a:t>lo,hi</a:t>
            </a:r>
            <a:r>
              <a:rPr lang="en-US" sz="6400" dirty="0"/>
              <a:t>) . </a:t>
            </a:r>
          </a:p>
          <a:p>
            <a:r>
              <a:rPr lang="en-US" sz="6400" dirty="0"/>
              <a:t>        </a:t>
            </a:r>
            <a:r>
              <a:rPr lang="en-US" sz="6400" dirty="0" err="1"/>
              <a:t>int</a:t>
            </a:r>
            <a:r>
              <a:rPr lang="en-US" sz="6400" dirty="0"/>
              <a:t> mid = (lo + hi) / 2;</a:t>
            </a:r>
          </a:p>
          <a:p>
            <a:r>
              <a:rPr lang="en-US" sz="6400" dirty="0"/>
              <a:t>        if (A[mid] == </a:t>
            </a:r>
            <a:r>
              <a:rPr lang="en-US" sz="6400" dirty="0" err="1"/>
              <a:t>tgt</a:t>
            </a:r>
            <a:r>
              <a:rPr lang="en-US" sz="6400" dirty="0"/>
              <a:t>) { // we have found the target</a:t>
            </a:r>
          </a:p>
          <a:p>
            <a:r>
              <a:rPr lang="en-US" sz="6400" dirty="0"/>
              <a:t>            return mid;</a:t>
            </a:r>
          </a:p>
          <a:p>
            <a:r>
              <a:rPr lang="en-US" sz="6400" dirty="0"/>
              <a:t>        }</a:t>
            </a:r>
          </a:p>
          <a:p>
            <a:r>
              <a:rPr lang="en-US" sz="6400" dirty="0"/>
              <a:t>        else if (A[mid] &lt; </a:t>
            </a:r>
            <a:r>
              <a:rPr lang="en-US" sz="6400" dirty="0" err="1"/>
              <a:t>tgt</a:t>
            </a:r>
            <a:r>
              <a:rPr lang="en-US" sz="6400" dirty="0"/>
              <a:t>) {</a:t>
            </a:r>
          </a:p>
          <a:p>
            <a:r>
              <a:rPr lang="en-US" sz="6400" dirty="0"/>
              <a:t>            // the target can't be to the left of mid, so search right half</a:t>
            </a:r>
          </a:p>
          <a:p>
            <a:r>
              <a:rPr lang="en-US" sz="6400" dirty="0"/>
              <a:t>            return </a:t>
            </a:r>
            <a:r>
              <a:rPr lang="en-US" sz="6400" dirty="0" err="1"/>
              <a:t>recursive_loop</a:t>
            </a:r>
            <a:r>
              <a:rPr lang="en-US" sz="6400" dirty="0"/>
              <a:t> (mid+1, hi, A, </a:t>
            </a:r>
            <a:r>
              <a:rPr lang="en-US" sz="6400" dirty="0" err="1"/>
              <a:t>tgt</a:t>
            </a:r>
            <a:r>
              <a:rPr lang="en-US" sz="6400" dirty="0"/>
              <a:t>);</a:t>
            </a:r>
          </a:p>
          <a:p>
            <a:r>
              <a:rPr lang="en-US" sz="6400" dirty="0"/>
              <a:t>        }</a:t>
            </a:r>
          </a:p>
          <a:p>
            <a:r>
              <a:rPr lang="en-US" sz="6400" dirty="0"/>
              <a:t>        else {</a:t>
            </a:r>
          </a:p>
          <a:p>
            <a:r>
              <a:rPr lang="en-US" sz="6400" dirty="0"/>
              <a:t>            // otherwise the target can't be to the right of mid, so</a:t>
            </a:r>
          </a:p>
          <a:p>
            <a:r>
              <a:rPr lang="en-US" sz="6400" dirty="0"/>
              <a:t>            // search left half.</a:t>
            </a:r>
          </a:p>
          <a:p>
            <a:r>
              <a:rPr lang="en-US" sz="6400" dirty="0"/>
              <a:t>            return </a:t>
            </a:r>
            <a:r>
              <a:rPr lang="en-US" sz="6400" dirty="0" err="1"/>
              <a:t>recursive_loop</a:t>
            </a:r>
            <a:r>
              <a:rPr lang="en-US" sz="6400" dirty="0"/>
              <a:t> (lo, mid, A, </a:t>
            </a:r>
            <a:r>
              <a:rPr lang="en-US" sz="6400" dirty="0" err="1"/>
              <a:t>tgt</a:t>
            </a:r>
            <a:r>
              <a:rPr lang="en-US" sz="6400" dirty="0"/>
              <a:t>);</a:t>
            </a:r>
          </a:p>
          <a:p>
            <a:r>
              <a:rPr lang="en-US" sz="6400" dirty="0"/>
              <a:t>        }</a:t>
            </a:r>
          </a:p>
          <a:p>
            <a:r>
              <a:rPr lang="en-US" sz="6400" dirty="0"/>
              <a:t>    }                           </a:t>
            </a:r>
          </a:p>
          <a:p>
            <a:r>
              <a:rPr lang="en-US" sz="64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12976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Binary search is a classic example that illustrates general recursion</a:t>
            </a:r>
          </a:p>
          <a:p>
            <a:r>
              <a:rPr lang="en-US" dirty="0"/>
              <a:t>We will look at a function for binary search</a:t>
            </a:r>
          </a:p>
          <a:p>
            <a:pPr marL="0" indent="0">
              <a:buNone/>
            </a:pP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(binary-search-loop 0 40 </a:t>
            </a:r>
            <a:r>
              <a:rPr lang="en-US" dirty="0" err="1"/>
              <a:t>sqr</a:t>
            </a:r>
            <a:r>
              <a:rPr lang="en-US" dirty="0"/>
              <a:t> 49)</a:t>
            </a:r>
          </a:p>
          <a:p>
            <a:pPr>
              <a:lnSpc>
                <a:spcPct val="150000"/>
              </a:lnSpc>
            </a:pPr>
            <a:r>
              <a:rPr lang="en-US" dirty="0"/>
              <a:t>= (binary-search-loop 0 19 </a:t>
            </a:r>
            <a:r>
              <a:rPr lang="en-US" dirty="0" err="1"/>
              <a:t>sqr</a:t>
            </a:r>
            <a:r>
              <a:rPr lang="en-US" dirty="0"/>
              <a:t> 49) </a:t>
            </a:r>
          </a:p>
          <a:p>
            <a:pPr>
              <a:lnSpc>
                <a:spcPct val="150000"/>
              </a:lnSpc>
            </a:pPr>
            <a:r>
              <a:rPr lang="en-US" dirty="0"/>
              <a:t>= (binary-search-loop 0 8 </a:t>
            </a:r>
            <a:r>
              <a:rPr lang="en-US" dirty="0" err="1"/>
              <a:t>sqr</a:t>
            </a:r>
            <a:r>
              <a:rPr lang="en-US" dirty="0"/>
              <a:t> 49)</a:t>
            </a:r>
          </a:p>
          <a:p>
            <a:pPr>
              <a:lnSpc>
                <a:spcPct val="150000"/>
              </a:lnSpc>
            </a:pPr>
            <a:r>
              <a:rPr lang="en-US" dirty="0"/>
              <a:t>= (binary-search-loop 5 8 </a:t>
            </a:r>
            <a:r>
              <a:rPr lang="en-US" dirty="0" err="1"/>
              <a:t>sqr</a:t>
            </a:r>
            <a:r>
              <a:rPr lang="en-US" dirty="0"/>
              <a:t> 49)</a:t>
            </a:r>
          </a:p>
          <a:p>
            <a:pPr>
              <a:lnSpc>
                <a:spcPct val="150000"/>
              </a:lnSpc>
            </a:pPr>
            <a:r>
              <a:rPr lang="en-US" dirty="0"/>
              <a:t>= (binary-search-loop 7 8 </a:t>
            </a:r>
            <a:r>
              <a:rPr lang="en-US" dirty="0" err="1"/>
              <a:t>sqr</a:t>
            </a:r>
            <a:r>
              <a:rPr lang="en-US" dirty="0"/>
              <a:t> 49)</a:t>
            </a:r>
          </a:p>
          <a:p>
            <a:pPr>
              <a:lnSpc>
                <a:spcPct val="150000"/>
              </a:lnSpc>
            </a:pPr>
            <a:r>
              <a:rPr lang="en-US" dirty="0"/>
              <a:t>= 7</a:t>
            </a:r>
          </a:p>
        </p:txBody>
      </p:sp>
      <p:sp>
        <p:nvSpPr>
          <p:cNvPr id="9" name="Slide Number Placeholder 8"/>
          <p:cNvSpPr>
            <a:spLocks noGrp="1"/>
          </p:cNvSpPr>
          <p:nvPr>
            <p:ph type="sldNum" sz="quarter" idx="12"/>
          </p:nvPr>
        </p:nvSpPr>
        <p:spPr/>
        <p:txBody>
          <a:bodyPr/>
          <a:lstStyle/>
          <a:p>
            <a:fld id="{9F4492BD-6A9C-48FC-AC76-0B4FE11194A1}" type="slidenum">
              <a:rPr lang="en-US" smtClean="0"/>
              <a:pPr/>
              <a:t>20</a:t>
            </a:fld>
            <a:endParaRPr lang="en-US"/>
          </a:p>
        </p:txBody>
      </p:sp>
      <p:sp>
        <p:nvSpPr>
          <p:cNvPr id="4" name="TextBox 3"/>
          <p:cNvSpPr txBox="1"/>
          <p:nvPr/>
        </p:nvSpPr>
        <p:spPr>
          <a:xfrm>
            <a:off x="7391400" y="2051566"/>
            <a:ext cx="761747" cy="369332"/>
          </a:xfrm>
          <a:prstGeom prst="rect">
            <a:avLst/>
          </a:prstGeom>
          <a:solidFill>
            <a:schemeClr val="accent1">
              <a:lumMod val="20000"/>
              <a:lumOff val="80000"/>
            </a:schemeClr>
          </a:solidFill>
          <a:ln>
            <a:noFill/>
          </a:ln>
        </p:spPr>
        <p:txBody>
          <a:bodyPr wrap="none" rtlCol="0">
            <a:spAutoFit/>
          </a:bodyPr>
          <a:lstStyle/>
          <a:p>
            <a:r>
              <a:rPr lang="en-US" dirty="0"/>
              <a:t>p = 20</a:t>
            </a:r>
          </a:p>
        </p:txBody>
      </p:sp>
      <p:sp>
        <p:nvSpPr>
          <p:cNvPr id="5" name="TextBox 4"/>
          <p:cNvSpPr txBox="1"/>
          <p:nvPr/>
        </p:nvSpPr>
        <p:spPr>
          <a:xfrm>
            <a:off x="7455520" y="2971800"/>
            <a:ext cx="697627" cy="369332"/>
          </a:xfrm>
          <a:prstGeom prst="rect">
            <a:avLst/>
          </a:prstGeom>
          <a:solidFill>
            <a:schemeClr val="accent1">
              <a:lumMod val="20000"/>
              <a:lumOff val="80000"/>
            </a:schemeClr>
          </a:solidFill>
          <a:ln>
            <a:noFill/>
          </a:ln>
        </p:spPr>
        <p:txBody>
          <a:bodyPr wrap="none" rtlCol="0">
            <a:spAutoFit/>
          </a:bodyPr>
          <a:lstStyle/>
          <a:p>
            <a:r>
              <a:rPr lang="en-US" dirty="0"/>
              <a:t>p = 9 </a:t>
            </a:r>
          </a:p>
        </p:txBody>
      </p:sp>
      <p:sp>
        <p:nvSpPr>
          <p:cNvPr id="6" name="TextBox 5"/>
          <p:cNvSpPr txBox="1"/>
          <p:nvPr/>
        </p:nvSpPr>
        <p:spPr>
          <a:xfrm>
            <a:off x="7455520" y="3733800"/>
            <a:ext cx="697627" cy="369332"/>
          </a:xfrm>
          <a:prstGeom prst="rect">
            <a:avLst/>
          </a:prstGeom>
          <a:solidFill>
            <a:schemeClr val="accent1">
              <a:lumMod val="20000"/>
              <a:lumOff val="80000"/>
            </a:schemeClr>
          </a:solidFill>
          <a:ln>
            <a:noFill/>
          </a:ln>
        </p:spPr>
        <p:txBody>
          <a:bodyPr wrap="none" rtlCol="0">
            <a:spAutoFit/>
          </a:bodyPr>
          <a:lstStyle/>
          <a:p>
            <a:r>
              <a:rPr lang="en-US" dirty="0"/>
              <a:t>p = 4 </a:t>
            </a:r>
          </a:p>
        </p:txBody>
      </p:sp>
      <p:sp>
        <p:nvSpPr>
          <p:cNvPr id="7" name="TextBox 6"/>
          <p:cNvSpPr txBox="1"/>
          <p:nvPr/>
        </p:nvSpPr>
        <p:spPr>
          <a:xfrm>
            <a:off x="7423459" y="4495800"/>
            <a:ext cx="697627" cy="369332"/>
          </a:xfrm>
          <a:prstGeom prst="rect">
            <a:avLst/>
          </a:prstGeom>
          <a:solidFill>
            <a:schemeClr val="accent1">
              <a:lumMod val="20000"/>
              <a:lumOff val="80000"/>
            </a:schemeClr>
          </a:solidFill>
          <a:ln>
            <a:noFill/>
          </a:ln>
        </p:spPr>
        <p:txBody>
          <a:bodyPr wrap="none" rtlCol="0">
            <a:spAutoFit/>
          </a:bodyPr>
          <a:lstStyle/>
          <a:p>
            <a:r>
              <a:rPr lang="en-US" dirty="0"/>
              <a:t>p = 6 </a:t>
            </a:r>
          </a:p>
        </p:txBody>
      </p:sp>
      <p:sp>
        <p:nvSpPr>
          <p:cNvPr id="8" name="TextBox 7"/>
          <p:cNvSpPr txBox="1"/>
          <p:nvPr/>
        </p:nvSpPr>
        <p:spPr>
          <a:xfrm>
            <a:off x="7423459" y="5257800"/>
            <a:ext cx="697627" cy="369332"/>
          </a:xfrm>
          <a:prstGeom prst="rect">
            <a:avLst/>
          </a:prstGeom>
          <a:solidFill>
            <a:schemeClr val="accent1">
              <a:lumMod val="20000"/>
              <a:lumOff val="80000"/>
            </a:schemeClr>
          </a:solidFill>
          <a:ln>
            <a:noFill/>
          </a:ln>
        </p:spPr>
        <p:txBody>
          <a:bodyPr wrap="none" rtlCol="0">
            <a:spAutoFit/>
          </a:bodyPr>
          <a:lstStyle/>
          <a:p>
            <a:r>
              <a:rPr lang="en-US" dirty="0"/>
              <a:t>p = 7 </a:t>
            </a:r>
          </a:p>
        </p:txBody>
      </p:sp>
    </p:spTree>
    <p:extLst>
      <p:ext uri="{BB962C8B-B14F-4D97-AF65-F5344CB8AC3E}">
        <p14:creationId xmlns:p14="http://schemas.microsoft.com/office/powerpoint/2010/main" val="49878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halting measure?</a:t>
            </a:r>
          </a:p>
        </p:txBody>
      </p:sp>
      <p:sp>
        <p:nvSpPr>
          <p:cNvPr id="5" name="Content Placeholder 4"/>
          <p:cNvSpPr>
            <a:spLocks noGrp="1"/>
          </p:cNvSpPr>
          <p:nvPr>
            <p:ph idx="1"/>
          </p:nvPr>
        </p:nvSpPr>
        <p:spPr/>
        <p:txBody>
          <a:bodyPr>
            <a:normAutofit fontScale="92500" lnSpcReduction="20000"/>
          </a:bodyPr>
          <a:lstStyle/>
          <a:p>
            <a:r>
              <a:rPr lang="en-US" dirty="0"/>
              <a:t>Proposed halting measure: max(0,hi-lo)</a:t>
            </a:r>
          </a:p>
          <a:p>
            <a:pPr lvl="1"/>
            <a:r>
              <a:rPr lang="en-US" dirty="0"/>
              <a:t>(the size of the search region)</a:t>
            </a:r>
          </a:p>
          <a:p>
            <a:r>
              <a:rPr lang="en-US" dirty="0"/>
              <a:t>Termination argument:</a:t>
            </a:r>
          </a:p>
          <a:p>
            <a:pPr lvl="1"/>
            <a:r>
              <a:rPr lang="en-US" dirty="0"/>
              <a:t>max(0,hi-lo) is always a non-negative integer</a:t>
            </a:r>
          </a:p>
          <a:p>
            <a:pPr lvl="1"/>
            <a:r>
              <a:rPr lang="en-US" dirty="0"/>
              <a:t>Must check to see that max(0,hi-lo) decreases on every recursive call.</a:t>
            </a:r>
          </a:p>
          <a:p>
            <a:pPr lvl="2"/>
            <a:r>
              <a:rPr lang="en-US" dirty="0"/>
              <a:t>At every recursive call, the size of the search region decreases by at least 1 (because p is removed from the search region).</a:t>
            </a:r>
          </a:p>
          <a:p>
            <a:r>
              <a:rPr lang="en-US" dirty="0"/>
              <a:t>So max(0,hi-lo)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21</a:t>
            </a:fld>
            <a:endParaRPr lang="en-US"/>
          </a:p>
        </p:txBody>
      </p:sp>
      <p:sp>
        <p:nvSpPr>
          <p:cNvPr id="4" name="Rectangle 3"/>
          <p:cNvSpPr/>
          <p:nvPr/>
        </p:nvSpPr>
        <p:spPr>
          <a:xfrm>
            <a:off x="4648200" y="5562600"/>
            <a:ext cx="31242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is actually subtle– see the next slide for details.</a:t>
            </a:r>
          </a:p>
        </p:txBody>
      </p:sp>
      <p:cxnSp>
        <p:nvCxnSpPr>
          <p:cNvPr id="7" name="Straight Arrow Connector 6"/>
          <p:cNvCxnSpPr/>
          <p:nvPr/>
        </p:nvCxnSpPr>
        <p:spPr>
          <a:xfrm flipH="1" flipV="1">
            <a:off x="3429000" y="4724400"/>
            <a:ext cx="1219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68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that the halting measure decreases</a:t>
            </a:r>
          </a:p>
        </p:txBody>
      </p:sp>
      <p:sp>
        <p:nvSpPr>
          <p:cNvPr id="3" name="Content Placeholder 2"/>
          <p:cNvSpPr>
            <a:spLocks noGrp="1"/>
          </p:cNvSpPr>
          <p:nvPr>
            <p:ph idx="1"/>
          </p:nvPr>
        </p:nvSpPr>
        <p:spPr/>
        <p:txBody>
          <a:bodyPr>
            <a:normAutofit fontScale="55000" lnSpcReduction="20000"/>
          </a:bodyPr>
          <a:lstStyle/>
          <a:p>
            <a:r>
              <a:rPr lang="en-US" dirty="0"/>
              <a:t>Let’s try the first case:</a:t>
            </a:r>
          </a:p>
          <a:p>
            <a:pPr lvl="1"/>
            <a:r>
              <a:rPr lang="en-US" dirty="0"/>
              <a:t>We have</a:t>
            </a:r>
          </a:p>
          <a:p>
            <a:pPr lvl="2"/>
            <a:r>
              <a:rPr lang="en-US" dirty="0"/>
              <a:t>lo &lt; </a:t>
            </a:r>
            <a:r>
              <a:rPr lang="en-US"/>
              <a:t>hi               </a:t>
            </a:r>
            <a:r>
              <a:rPr lang="en-US" dirty="0"/>
              <a:t>[that’s how we got to the cond clause]</a:t>
            </a:r>
          </a:p>
          <a:p>
            <a:pPr lvl="2"/>
            <a:r>
              <a:rPr lang="en-US" dirty="0"/>
              <a:t>lo ≤ p ≤ hi         [that’s how we chose p]</a:t>
            </a:r>
          </a:p>
          <a:p>
            <a:pPr lvl="2"/>
            <a:r>
              <a:rPr lang="en-US" dirty="0"/>
              <a:t>f(p) &lt; </a:t>
            </a:r>
            <a:r>
              <a:rPr lang="en-US" dirty="0" err="1"/>
              <a:t>tgt</a:t>
            </a:r>
            <a:r>
              <a:rPr lang="en-US" dirty="0"/>
              <a:t>           [that’s the case we are considering.]</a:t>
            </a:r>
          </a:p>
          <a:p>
            <a:pPr lvl="1"/>
            <a:r>
              <a:rPr lang="en-US" dirty="0"/>
              <a:t>So hi-lo &gt; 0, so max(0,hi-lo) = hi-lo.</a:t>
            </a:r>
          </a:p>
          <a:p>
            <a:pPr lvl="1"/>
            <a:r>
              <a:rPr lang="en-US" dirty="0"/>
              <a:t>In this case we set lo1 (the new value of lo) to be p+1, and hi1, the new value of hi, to be equal to hi.</a:t>
            </a:r>
          </a:p>
          <a:p>
            <a:pPr lvl="1"/>
            <a:r>
              <a:rPr lang="en-US" dirty="0"/>
              <a:t>Now we can calculate:</a:t>
            </a:r>
          </a:p>
          <a:p>
            <a:pPr marL="914400" lvl="2" indent="0">
              <a:buNone/>
            </a:pPr>
            <a:r>
              <a:rPr lang="en-US" dirty="0"/>
              <a:t>hi1-lo1 </a:t>
            </a:r>
          </a:p>
          <a:p>
            <a:pPr marL="914400" lvl="2" indent="0">
              <a:buNone/>
            </a:pPr>
            <a:r>
              <a:rPr lang="en-US" dirty="0"/>
              <a:t>= hi-(p+1)      [substituting values of hi1 and  lo1]</a:t>
            </a:r>
          </a:p>
          <a:p>
            <a:pPr marL="914400" lvl="2" indent="0">
              <a:buNone/>
            </a:pPr>
            <a:r>
              <a:rPr lang="en-US" dirty="0"/>
              <a:t>&lt; hi – p          [since p &lt; p+1]</a:t>
            </a:r>
          </a:p>
          <a:p>
            <a:pPr marL="914400" lvl="2" indent="0">
              <a:buNone/>
            </a:pPr>
            <a:r>
              <a:rPr lang="en-US" dirty="0"/>
              <a:t>≤ hi – lo       [since lo ≤ p]</a:t>
            </a:r>
          </a:p>
          <a:p>
            <a:pPr lvl="1"/>
            <a:r>
              <a:rPr lang="en-US" dirty="0"/>
              <a:t>So (h1-lo1) &lt; (hi-lo).</a:t>
            </a:r>
          </a:p>
          <a:p>
            <a:pPr lvl="1"/>
            <a:r>
              <a:rPr lang="en-US" dirty="0"/>
              <a:t>If hi1-lo1 ≥ 0, then max(0,hi1-lo1) = hi1-lo1 &lt; (hi-lo) = max(0,hi-lo) </a:t>
            </a:r>
          </a:p>
          <a:p>
            <a:pPr lvl="1"/>
            <a:r>
              <a:rPr lang="en-US" dirty="0"/>
              <a:t>If hi1-lo1 &lt; 0, then max(0,hi1-lo1) = 0 &lt; hi-lo = max(0, hi-lo)</a:t>
            </a:r>
          </a:p>
          <a:p>
            <a:pPr lvl="1"/>
            <a:r>
              <a:rPr lang="en-US" dirty="0"/>
              <a:t>So either way, we have max(0,hi1-lo1) &lt; max(0, hi-lo), and the halting measure has decreased.</a:t>
            </a:r>
          </a:p>
          <a:p>
            <a:r>
              <a:rPr lang="en-US" dirty="0"/>
              <a:t>The other case is similar, of course.</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5" name="Rectangle 4"/>
          <p:cNvSpPr/>
          <p:nvPr/>
        </p:nvSpPr>
        <p:spPr>
          <a:xfrm>
            <a:off x="4587240" y="5334000"/>
            <a:ext cx="3352800" cy="1235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Yes, making this argument bullet-proof is tricky.  But this merely reflects the fact it’s easy to write sloppy binary search code that will sometimes fail to terminate. So either way you have to be careful.</a:t>
            </a:r>
          </a:p>
        </p:txBody>
      </p:sp>
    </p:spTree>
    <p:extLst>
      <p:ext uri="{BB962C8B-B14F-4D97-AF65-F5344CB8AC3E}">
        <p14:creationId xmlns:p14="http://schemas.microsoft.com/office/powerpoint/2010/main" val="308711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t>Summary</a:t>
            </a:r>
          </a:p>
        </p:txBody>
      </p:sp>
      <p:sp>
        <p:nvSpPr>
          <p:cNvPr id="3" name="Content Placeholder 2"/>
          <p:cNvSpPr>
            <a:spLocks noGrp="1"/>
          </p:cNvSpPr>
          <p:nvPr>
            <p:ph idx="1"/>
          </p:nvPr>
        </p:nvSpPr>
        <p:spPr>
          <a:xfrm>
            <a:off x="457200" y="1676400"/>
            <a:ext cx="8229600" cy="4525963"/>
          </a:xfrm>
        </p:spPr>
        <p:txBody>
          <a:bodyPr>
            <a:normAutofit/>
          </a:bodyPr>
          <a:lstStyle/>
          <a:p>
            <a:r>
              <a:rPr lang="en-US" dirty="0"/>
              <a:t>You should now be able to:</a:t>
            </a:r>
          </a:p>
          <a:p>
            <a:pPr lvl="1"/>
            <a:r>
              <a:rPr lang="en-US" dirty="0"/>
              <a:t>explain what binary search is and when it is appropriate</a:t>
            </a:r>
          </a:p>
          <a:p>
            <a:pPr lvl="1"/>
            <a:r>
              <a:rPr lang="en-US" dirty="0"/>
              <a:t>explain how the standard binary search works, and how it fits into the framework of general recursion, invariants, and halting functions</a:t>
            </a:r>
          </a:p>
          <a:p>
            <a:pPr lvl="1"/>
            <a:r>
              <a:rPr lang="en-US" dirty="0"/>
              <a:t>give the halting measure and explain the termination argument for binary search</a:t>
            </a:r>
          </a:p>
          <a:p>
            <a:pPr lvl="1"/>
            <a:r>
              <a:rPr lang="en-US" dirty="0"/>
              <a:t>write variations on a binary search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17478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a:t>
            </a:r>
            <a:r>
              <a:rPr lang="en-US"/>
              <a:t>file 08-4-binary-search.rkt </a:t>
            </a:r>
            <a:r>
              <a:rPr lang="en-US" dirty="0"/>
              <a:t>in the Examples folder</a:t>
            </a:r>
          </a:p>
          <a:p>
            <a:r>
              <a:rPr lang="en-US" dirty="0"/>
              <a:t>If you have questions about this lesson, ask them on the Discussion Board</a:t>
            </a:r>
          </a:p>
          <a:p>
            <a:r>
              <a:rPr lang="en-US" dirty="0"/>
              <a:t>Do Guided Practice 8.3</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175877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3A01-CCB5-4E06-BC88-E1AE53B94629}"/>
              </a:ext>
            </a:extLst>
          </p:cNvPr>
          <p:cNvSpPr>
            <a:spLocks noGrp="1"/>
          </p:cNvSpPr>
          <p:nvPr>
            <p:ph type="title"/>
          </p:nvPr>
        </p:nvSpPr>
        <p:spPr/>
        <p:txBody>
          <a:bodyPr>
            <a:normAutofit fontScale="90000"/>
          </a:bodyPr>
          <a:lstStyle/>
          <a:p>
            <a:r>
              <a:rPr lang="en-US" dirty="0"/>
              <a:t>Things to notice about this case study</a:t>
            </a:r>
          </a:p>
        </p:txBody>
      </p:sp>
      <p:sp>
        <p:nvSpPr>
          <p:cNvPr id="3" name="Content Placeholder 2">
            <a:extLst>
              <a:ext uri="{FF2B5EF4-FFF2-40B4-BE49-F238E27FC236}">
                <a16:creationId xmlns:a16="http://schemas.microsoft.com/office/drawing/2014/main" id="{817AEC10-F355-4B58-B61D-10A7620B1837}"/>
              </a:ext>
            </a:extLst>
          </p:cNvPr>
          <p:cNvSpPr>
            <a:spLocks noGrp="1"/>
          </p:cNvSpPr>
          <p:nvPr>
            <p:ph idx="1"/>
          </p:nvPr>
        </p:nvSpPr>
        <p:spPr/>
        <p:txBody>
          <a:bodyPr>
            <a:normAutofit lnSpcReduction="10000"/>
          </a:bodyPr>
          <a:lstStyle/>
          <a:p>
            <a:r>
              <a:rPr lang="en-US" dirty="0"/>
              <a:t>Use of invariants to make sure that code is correct</a:t>
            </a:r>
          </a:p>
          <a:p>
            <a:r>
              <a:rPr lang="en-US" dirty="0"/>
              <a:t>Use of halting measure to guarantee termination</a:t>
            </a:r>
          </a:p>
          <a:p>
            <a:pPr lvl="1"/>
            <a:r>
              <a:rPr lang="en-US" dirty="0"/>
              <a:t>Justification relies on the invariant (!)</a:t>
            </a:r>
          </a:p>
          <a:p>
            <a:r>
              <a:rPr lang="en-US" dirty="0"/>
              <a:t>Use of Java illustrates that our tools work in other languages</a:t>
            </a:r>
          </a:p>
          <a:p>
            <a:r>
              <a:rPr lang="en-US" dirty="0"/>
              <a:t>Iterative loop illustrates how our tools work in imperative code.</a:t>
            </a:r>
          </a:p>
          <a:p>
            <a:pPr marL="457200" lvl="1" indent="0">
              <a:buNone/>
            </a:pPr>
            <a:endParaRPr lang="en-US" dirty="0"/>
          </a:p>
        </p:txBody>
      </p:sp>
      <p:sp>
        <p:nvSpPr>
          <p:cNvPr id="4" name="Slide Number Placeholder 3">
            <a:extLst>
              <a:ext uri="{FF2B5EF4-FFF2-40B4-BE49-F238E27FC236}">
                <a16:creationId xmlns:a16="http://schemas.microsoft.com/office/drawing/2014/main" id="{6B4E18AD-CFA5-4543-A522-ABC1283E4A40}"/>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33158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At the end of this lesson you should be able to:</a:t>
            </a:r>
          </a:p>
          <a:p>
            <a:pPr lvl="1"/>
            <a:r>
              <a:rPr lang="en-US" dirty="0"/>
              <a:t>explain what binary search is and when it is appropriate</a:t>
            </a:r>
          </a:p>
          <a:p>
            <a:pPr lvl="1"/>
            <a:r>
              <a:rPr lang="en-US" dirty="0"/>
              <a:t>explain how the standard binary search works, and how it fits into the framework of general recursion, invariants, and halting functions</a:t>
            </a:r>
          </a:p>
          <a:p>
            <a:pPr lvl="1"/>
            <a:r>
              <a:rPr lang="en-US" dirty="0"/>
              <a:t>write variations on a binary search function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60441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lstStyle/>
          <a:p>
            <a:r>
              <a:rPr lang="en-US" dirty="0"/>
              <a:t>Given an array </a:t>
            </a:r>
            <a:r>
              <a:rPr lang="en-US" b="1" dirty="0"/>
              <a:t>A[0:N]</a:t>
            </a:r>
            <a:r>
              <a:rPr lang="en-US" dirty="0"/>
              <a:t> of increasing integer values and a target </a:t>
            </a:r>
            <a:r>
              <a:rPr lang="en-US" b="1" dirty="0" err="1"/>
              <a:t>tgt</a:t>
            </a:r>
            <a:r>
              <a:rPr lang="en-US" dirty="0"/>
              <a:t>, find an </a:t>
            </a:r>
            <a:r>
              <a:rPr lang="en-US" b="1" dirty="0" err="1"/>
              <a:t>i</a:t>
            </a:r>
            <a:r>
              <a:rPr lang="en-US" dirty="0"/>
              <a:t> such that </a:t>
            </a:r>
            <a:r>
              <a:rPr lang="en-US" b="1" dirty="0"/>
              <a:t>A[</a:t>
            </a:r>
            <a:r>
              <a:rPr lang="en-US" b="1" dirty="0" err="1"/>
              <a:t>i</a:t>
            </a:r>
            <a:r>
              <a:rPr lang="en-US" b="1" dirty="0"/>
              <a:t>]</a:t>
            </a:r>
            <a:r>
              <a:rPr lang="en-US" dirty="0"/>
              <a:t> = </a:t>
            </a:r>
            <a:r>
              <a:rPr lang="en-US" b="1" dirty="0" err="1"/>
              <a:t>tgt</a:t>
            </a:r>
            <a:r>
              <a:rPr lang="en-US" dirty="0"/>
              <a:t>, or else report not found.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84117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will use Java arrays</a:t>
            </a:r>
          </a:p>
        </p:txBody>
      </p:sp>
      <p:sp>
        <p:nvSpPr>
          <p:cNvPr id="3" name="Content Placeholder 2"/>
          <p:cNvSpPr>
            <a:spLocks noGrp="1"/>
          </p:cNvSpPr>
          <p:nvPr>
            <p:ph idx="1"/>
          </p:nvPr>
        </p:nvSpPr>
        <p:spPr/>
        <p:txBody>
          <a:bodyPr>
            <a:noAutofit/>
          </a:bodyPr>
          <a:lstStyle/>
          <a:p>
            <a:r>
              <a:rPr lang="en-US" sz="2800" dirty="0"/>
              <a:t>In Java, we declare an array variable as </a:t>
            </a:r>
            <a:r>
              <a:rPr lang="en-US" sz="2800" b="1" dirty="0" err="1"/>
              <a:t>int</a:t>
            </a:r>
            <a:r>
              <a:rPr lang="en-US" sz="2800" b="1" dirty="0"/>
              <a:t>[] A</a:t>
            </a:r>
          </a:p>
          <a:p>
            <a:r>
              <a:rPr lang="en-US" sz="2800" dirty="0"/>
              <a:t>The length of the array is written as </a:t>
            </a:r>
            <a:r>
              <a:rPr lang="en-US" sz="2800" b="1" dirty="0" err="1"/>
              <a:t>A.length</a:t>
            </a:r>
            <a:r>
              <a:rPr lang="en-US" sz="2800" dirty="0"/>
              <a:t>, and the valid indices into such an array go from 0 to </a:t>
            </a:r>
            <a:r>
              <a:rPr lang="en-US" sz="2800" b="1" dirty="0"/>
              <a:t>A.length</a:t>
            </a:r>
            <a:r>
              <a:rPr lang="en-US" sz="2800" dirty="0"/>
              <a:t>-1.</a:t>
            </a:r>
          </a:p>
          <a:p>
            <a:r>
              <a:rPr lang="en-US" sz="2800" dirty="0"/>
              <a:t>(An array can be empty, with </a:t>
            </a:r>
            <a:r>
              <a:rPr lang="en-US" sz="2800" dirty="0" err="1"/>
              <a:t>A.length</a:t>
            </a:r>
            <a:r>
              <a:rPr lang="en-US" sz="2800" dirty="0"/>
              <a:t> = 0).  For binary search, we want A to be </a:t>
            </a:r>
            <a:r>
              <a:rPr lang="en-US" sz="2800" i="1" dirty="0">
                <a:solidFill>
                  <a:srgbClr val="FF0000"/>
                </a:solidFill>
              </a:rPr>
              <a:t>non-decreasing</a:t>
            </a:r>
            <a:r>
              <a:rPr lang="en-US" sz="2800" dirty="0"/>
              <a:t>, that is:</a:t>
            </a:r>
          </a:p>
          <a:p>
            <a:pPr marL="0" indent="0" algn="ctr">
              <a:buNone/>
            </a:pPr>
            <a:r>
              <a:rPr lang="en-US" sz="2800" dirty="0"/>
              <a:t>(for all </a:t>
            </a:r>
            <a:r>
              <a:rPr lang="en-US" sz="2800" dirty="0" err="1"/>
              <a:t>i,j</a:t>
            </a:r>
            <a:r>
              <a:rPr lang="en-US" sz="2800" dirty="0"/>
              <a:t>)((0 &lt;= </a:t>
            </a:r>
            <a:r>
              <a:rPr lang="en-US" sz="2800" dirty="0" err="1"/>
              <a:t>i</a:t>
            </a:r>
            <a:r>
              <a:rPr lang="en-US" sz="2800" dirty="0"/>
              <a:t> &lt;= j &lt;= </a:t>
            </a:r>
            <a:r>
              <a:rPr lang="en-US" sz="2800" dirty="0" err="1"/>
              <a:t>A.length</a:t>
            </a:r>
            <a:r>
              <a:rPr lang="en-US" sz="2800" dirty="0"/>
              <a:t>) </a:t>
            </a:r>
            <a:r>
              <a:rPr lang="en-US" sz="2800" dirty="0">
                <a:sym typeface="Wingdings" panose="05000000000000000000" pitchFamily="2" charset="2"/>
              </a:rPr>
              <a:t> A[</a:t>
            </a:r>
            <a:r>
              <a:rPr lang="en-US" sz="2800" dirty="0" err="1">
                <a:sym typeface="Wingdings" panose="05000000000000000000" pitchFamily="2" charset="2"/>
              </a:rPr>
              <a:t>i</a:t>
            </a:r>
            <a:r>
              <a:rPr lang="en-US" sz="2800" dirty="0">
                <a:sym typeface="Wingdings" panose="05000000000000000000" pitchFamily="2" charset="2"/>
              </a:rPr>
              <a:t>] &lt;= A[j])</a:t>
            </a:r>
          </a:p>
          <a:p>
            <a:r>
              <a:rPr lang="en-US" sz="2800" dirty="0">
                <a:sym typeface="Wingdings" panose="05000000000000000000" pitchFamily="2" charset="2"/>
              </a:rPr>
              <a:t>For the rest of this case study, when we say “A is non-decreasing,” this is what we mean.</a:t>
            </a:r>
            <a:endParaRPr lang="en-US" sz="2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354625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picture of a non-decreasing array</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
        <p:nvSpPr>
          <p:cNvPr id="4" name="Rectangle 3"/>
          <p:cNvSpPr/>
          <p:nvPr/>
        </p:nvSpPr>
        <p:spPr>
          <a:xfrm>
            <a:off x="914399" y="2516832"/>
            <a:ext cx="6515099"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14400" y="2590800"/>
            <a:ext cx="354584" cy="461665"/>
          </a:xfrm>
          <a:prstGeom prst="rect">
            <a:avLst/>
          </a:prstGeom>
          <a:noFill/>
        </p:spPr>
        <p:txBody>
          <a:bodyPr wrap="none" rtlCol="0">
            <a:spAutoFit/>
          </a:bodyPr>
          <a:lstStyle/>
          <a:p>
            <a:r>
              <a:rPr lang="en-US" sz="2400" b="1" dirty="0">
                <a:latin typeface="Consolas" pitchFamily="49" charset="0"/>
                <a:cs typeface="Consolas" pitchFamily="49" charset="0"/>
              </a:rPr>
              <a:t>0</a:t>
            </a:r>
          </a:p>
        </p:txBody>
      </p:sp>
      <p:sp>
        <p:nvSpPr>
          <p:cNvPr id="16" name="TextBox 15">
            <a:extLst>
              <a:ext uri="{FF2B5EF4-FFF2-40B4-BE49-F238E27FC236}">
                <a16:creationId xmlns:a16="http://schemas.microsoft.com/office/drawing/2014/main" id="{8C3DF9E2-BD31-49D0-8523-649DBF1945D8}"/>
              </a:ext>
            </a:extLst>
          </p:cNvPr>
          <p:cNvSpPr txBox="1"/>
          <p:nvPr/>
        </p:nvSpPr>
        <p:spPr>
          <a:xfrm>
            <a:off x="7429499" y="2588567"/>
            <a:ext cx="1600200" cy="461665"/>
          </a:xfrm>
          <a:prstGeom prst="rect">
            <a:avLst/>
          </a:prstGeom>
          <a:noFill/>
        </p:spPr>
        <p:txBody>
          <a:bodyPr wrap="square" rtlCol="0">
            <a:spAutoFit/>
          </a:bodyPr>
          <a:lstStyle/>
          <a:p>
            <a:r>
              <a:rPr lang="en-US" sz="2400" b="1" dirty="0" err="1">
                <a:latin typeface="Consolas" pitchFamily="49" charset="0"/>
                <a:cs typeface="Consolas" pitchFamily="49" charset="0"/>
              </a:rPr>
              <a:t>A.length</a:t>
            </a:r>
            <a:endParaRPr lang="en-US" sz="2400" b="1" dirty="0">
              <a:latin typeface="Consolas" pitchFamily="49" charset="0"/>
              <a:cs typeface="Consolas" pitchFamily="49" charset="0"/>
            </a:endParaRPr>
          </a:p>
        </p:txBody>
      </p:sp>
      <p:sp>
        <p:nvSpPr>
          <p:cNvPr id="21" name="Rectangle 20">
            <a:extLst>
              <a:ext uri="{FF2B5EF4-FFF2-40B4-BE49-F238E27FC236}">
                <a16:creationId xmlns:a16="http://schemas.microsoft.com/office/drawing/2014/main" id="{BEDF86FD-4210-409E-A7DF-A6D78A2398FF}"/>
              </a:ext>
            </a:extLst>
          </p:cNvPr>
          <p:cNvSpPr/>
          <p:nvPr/>
        </p:nvSpPr>
        <p:spPr>
          <a:xfrm>
            <a:off x="4876800" y="2514599"/>
            <a:ext cx="363391"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E81FA187-437C-4490-9E9A-C00C685418E7}"/>
              </a:ext>
            </a:extLst>
          </p:cNvPr>
          <p:cNvSpPr/>
          <p:nvPr/>
        </p:nvSpPr>
        <p:spPr>
          <a:xfrm>
            <a:off x="3733800" y="2514599"/>
            <a:ext cx="363391"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a:extLst>
              <a:ext uri="{FF2B5EF4-FFF2-40B4-BE49-F238E27FC236}">
                <a16:creationId xmlns:a16="http://schemas.microsoft.com/office/drawing/2014/main" id="{551F5B3C-D875-4812-A840-8AB3367DFA6D}"/>
              </a:ext>
            </a:extLst>
          </p:cNvPr>
          <p:cNvGrpSpPr/>
          <p:nvPr/>
        </p:nvGrpSpPr>
        <p:grpSpPr>
          <a:xfrm>
            <a:off x="3741301" y="3124200"/>
            <a:ext cx="354584" cy="1220564"/>
            <a:chOff x="3048000" y="3660701"/>
            <a:chExt cx="354584" cy="1220564"/>
          </a:xfrm>
        </p:grpSpPr>
        <p:sp>
          <p:nvSpPr>
            <p:cNvPr id="25" name="TextBox 24">
              <a:extLst>
                <a:ext uri="{FF2B5EF4-FFF2-40B4-BE49-F238E27FC236}">
                  <a16:creationId xmlns:a16="http://schemas.microsoft.com/office/drawing/2014/main" id="{3A6A6779-82B3-4AAE-A57E-5E27ECF3EEB7}"/>
                </a:ext>
              </a:extLst>
            </p:cNvPr>
            <p:cNvSpPr txBox="1"/>
            <p:nvPr/>
          </p:nvSpPr>
          <p:spPr>
            <a:xfrm>
              <a:off x="3048000" y="4419600"/>
              <a:ext cx="354584" cy="461665"/>
            </a:xfrm>
            <a:prstGeom prst="rect">
              <a:avLst/>
            </a:prstGeom>
            <a:noFill/>
          </p:spPr>
          <p:txBody>
            <a:bodyPr wrap="none" rtlCol="0">
              <a:spAutoFit/>
            </a:bodyPr>
            <a:lstStyle/>
            <a:p>
              <a:r>
                <a:rPr lang="en-US" sz="2400" b="1" dirty="0" err="1">
                  <a:latin typeface="Consolas" pitchFamily="49" charset="0"/>
                  <a:cs typeface="Consolas" pitchFamily="49" charset="0"/>
                </a:rPr>
                <a:t>i</a:t>
              </a:r>
              <a:endParaRPr lang="en-US" sz="2400" b="1" dirty="0">
                <a:latin typeface="Consolas" pitchFamily="49" charset="0"/>
                <a:cs typeface="Consolas" pitchFamily="49" charset="0"/>
              </a:endParaRPr>
            </a:p>
          </p:txBody>
        </p:sp>
        <p:cxnSp>
          <p:nvCxnSpPr>
            <p:cNvPr id="11" name="Straight Arrow Connector 10">
              <a:extLst>
                <a:ext uri="{FF2B5EF4-FFF2-40B4-BE49-F238E27FC236}">
                  <a16:creationId xmlns:a16="http://schemas.microsoft.com/office/drawing/2014/main" id="{5CDE18C5-F314-4F7A-A6D1-C39254434492}"/>
                </a:ext>
              </a:extLst>
            </p:cNvPr>
            <p:cNvCxnSpPr>
              <a:cxnSpLocks/>
              <a:stCxn id="25" idx="0"/>
            </p:cNvCxnSpPr>
            <p:nvPr/>
          </p:nvCxnSpPr>
          <p:spPr>
            <a:xfrm flipH="1" flipV="1">
              <a:off x="3220888" y="3660701"/>
              <a:ext cx="4404" cy="75889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D24195B-E6B4-404A-BB40-59EAEE602EEE}"/>
              </a:ext>
            </a:extLst>
          </p:cNvPr>
          <p:cNvGrpSpPr/>
          <p:nvPr/>
        </p:nvGrpSpPr>
        <p:grpSpPr>
          <a:xfrm>
            <a:off x="4885607" y="3133726"/>
            <a:ext cx="354584" cy="1220563"/>
            <a:chOff x="3048000" y="3660702"/>
            <a:chExt cx="354584" cy="1220563"/>
          </a:xfrm>
        </p:grpSpPr>
        <p:sp>
          <p:nvSpPr>
            <p:cNvPr id="30" name="TextBox 29">
              <a:extLst>
                <a:ext uri="{FF2B5EF4-FFF2-40B4-BE49-F238E27FC236}">
                  <a16:creationId xmlns:a16="http://schemas.microsoft.com/office/drawing/2014/main" id="{FA99C9FB-1E0B-45C9-AC35-9D95E5C0860C}"/>
                </a:ext>
              </a:extLst>
            </p:cNvPr>
            <p:cNvSpPr txBox="1"/>
            <p:nvPr/>
          </p:nvSpPr>
          <p:spPr>
            <a:xfrm>
              <a:off x="3048000" y="4419600"/>
              <a:ext cx="354584" cy="461665"/>
            </a:xfrm>
            <a:prstGeom prst="rect">
              <a:avLst/>
            </a:prstGeom>
            <a:noFill/>
          </p:spPr>
          <p:txBody>
            <a:bodyPr wrap="none" rtlCol="0">
              <a:spAutoFit/>
            </a:bodyPr>
            <a:lstStyle/>
            <a:p>
              <a:r>
                <a:rPr lang="en-US" sz="2400" b="1" dirty="0">
                  <a:latin typeface="Consolas" pitchFamily="49" charset="0"/>
                  <a:cs typeface="Consolas" pitchFamily="49" charset="0"/>
                </a:rPr>
                <a:t>j</a:t>
              </a:r>
            </a:p>
          </p:txBody>
        </p:sp>
        <p:cxnSp>
          <p:nvCxnSpPr>
            <p:cNvPr id="31" name="Straight Arrow Connector 30">
              <a:extLst>
                <a:ext uri="{FF2B5EF4-FFF2-40B4-BE49-F238E27FC236}">
                  <a16:creationId xmlns:a16="http://schemas.microsoft.com/office/drawing/2014/main" id="{FF423DD1-88B3-418D-9245-A18C9753393E}"/>
                </a:ext>
              </a:extLst>
            </p:cNvPr>
            <p:cNvCxnSpPr>
              <a:cxnSpLocks/>
              <a:stCxn id="30" idx="0"/>
            </p:cNvCxnSpPr>
            <p:nvPr/>
          </p:nvCxnSpPr>
          <p:spPr>
            <a:xfrm flipH="1" flipV="1">
              <a:off x="3220888" y="3660702"/>
              <a:ext cx="4404" cy="7588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F107625A-CAA3-474E-AD8F-5EDB4FCE43BF}"/>
              </a:ext>
            </a:extLst>
          </p:cNvPr>
          <p:cNvSpPr txBox="1"/>
          <p:nvPr/>
        </p:nvSpPr>
        <p:spPr>
          <a:xfrm>
            <a:off x="3390899" y="4513049"/>
            <a:ext cx="2362200" cy="461665"/>
          </a:xfrm>
          <a:prstGeom prst="rect">
            <a:avLst/>
          </a:prstGeom>
          <a:noFill/>
        </p:spPr>
        <p:txBody>
          <a:bodyPr wrap="square" rtlCol="0">
            <a:spAutoFit/>
          </a:bodyPr>
          <a:lstStyle/>
          <a:p>
            <a:r>
              <a:rPr lang="en-US" sz="2400" b="1" dirty="0">
                <a:latin typeface="Consolas" panose="020B0609020204030204" pitchFamily="49" charset="0"/>
              </a:rPr>
              <a:t>A[</a:t>
            </a:r>
            <a:r>
              <a:rPr lang="en-US" sz="2400" b="1" dirty="0" err="1">
                <a:latin typeface="Consolas" panose="020B0609020204030204" pitchFamily="49" charset="0"/>
              </a:rPr>
              <a:t>i</a:t>
            </a:r>
            <a:r>
              <a:rPr lang="en-US" sz="2400" b="1" dirty="0">
                <a:latin typeface="Consolas" panose="020B0609020204030204" pitchFamily="49" charset="0"/>
              </a:rPr>
              <a:t>] &lt;= A[j]</a:t>
            </a:r>
          </a:p>
        </p:txBody>
      </p:sp>
      <p:sp>
        <p:nvSpPr>
          <p:cNvPr id="32" name="Rectangle 31">
            <a:extLst>
              <a:ext uri="{FF2B5EF4-FFF2-40B4-BE49-F238E27FC236}">
                <a16:creationId xmlns:a16="http://schemas.microsoft.com/office/drawing/2014/main" id="{0A0D085C-4783-4A85-A359-0AE5E771C6E7}"/>
              </a:ext>
            </a:extLst>
          </p:cNvPr>
          <p:cNvSpPr/>
          <p:nvPr/>
        </p:nvSpPr>
        <p:spPr>
          <a:xfrm>
            <a:off x="1401791" y="1701593"/>
            <a:ext cx="6340417" cy="461665"/>
          </a:xfrm>
          <a:prstGeom prst="rect">
            <a:avLst/>
          </a:prstGeom>
        </p:spPr>
        <p:txBody>
          <a:bodyPr wrap="square">
            <a:spAutoFit/>
          </a:bodyPr>
          <a:lstStyle/>
          <a:p>
            <a:pPr algn="ctr"/>
            <a:r>
              <a:rPr lang="en-US" sz="2400" dirty="0"/>
              <a:t>(for all </a:t>
            </a:r>
            <a:r>
              <a:rPr lang="en-US" sz="2400" dirty="0" err="1"/>
              <a:t>i,j</a:t>
            </a:r>
            <a:r>
              <a:rPr lang="en-US" sz="2400" dirty="0"/>
              <a:t>)((0 &lt;= </a:t>
            </a:r>
            <a:r>
              <a:rPr lang="en-US" sz="2400" dirty="0" err="1"/>
              <a:t>i</a:t>
            </a:r>
            <a:r>
              <a:rPr lang="en-US" sz="2400" dirty="0"/>
              <a:t> &lt;= j &lt;= </a:t>
            </a:r>
            <a:r>
              <a:rPr lang="en-US" sz="2400" dirty="0" err="1"/>
              <a:t>A.length</a:t>
            </a:r>
            <a:r>
              <a:rPr lang="en-US" sz="2400" dirty="0"/>
              <a:t>) </a:t>
            </a:r>
            <a:r>
              <a:rPr lang="en-US" sz="2400" dirty="0">
                <a:sym typeface="Wingdings" panose="05000000000000000000" pitchFamily="2" charset="2"/>
              </a:rPr>
              <a:t> A[</a:t>
            </a:r>
            <a:r>
              <a:rPr lang="en-US" sz="2400" dirty="0" err="1">
                <a:sym typeface="Wingdings" panose="05000000000000000000" pitchFamily="2" charset="2"/>
              </a:rPr>
              <a:t>i</a:t>
            </a:r>
            <a:r>
              <a:rPr lang="en-US" sz="2400" dirty="0">
                <a:sym typeface="Wingdings" panose="05000000000000000000" pitchFamily="2" charset="2"/>
              </a:rPr>
              <a:t>] &lt;= A[j])</a:t>
            </a:r>
            <a:endParaRPr lang="en-US" sz="2400" dirty="0"/>
          </a:p>
        </p:txBody>
      </p:sp>
      <p:sp>
        <p:nvSpPr>
          <p:cNvPr id="33" name="TextBox 32">
            <a:extLst>
              <a:ext uri="{FF2B5EF4-FFF2-40B4-BE49-F238E27FC236}">
                <a16:creationId xmlns:a16="http://schemas.microsoft.com/office/drawing/2014/main" id="{FDCDF387-E62B-40E1-B731-C98DCC84F49F}"/>
              </a:ext>
            </a:extLst>
          </p:cNvPr>
          <p:cNvSpPr txBox="1"/>
          <p:nvPr/>
        </p:nvSpPr>
        <p:spPr>
          <a:xfrm>
            <a:off x="3390899" y="5250910"/>
            <a:ext cx="5352915" cy="96094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Pictures like this turn out to be very useful.  Notice that this picture tells us that the indices into the array range from 0 to </a:t>
            </a:r>
            <a:r>
              <a:rPr lang="en-US" dirty="0" err="1"/>
              <a:t>A.length</a:t>
            </a:r>
            <a:r>
              <a:rPr lang="en-US" dirty="0"/>
              <a:t> -1</a:t>
            </a:r>
          </a:p>
        </p:txBody>
      </p:sp>
    </p:spTree>
    <p:extLst>
      <p:ext uri="{BB962C8B-B14F-4D97-AF65-F5344CB8AC3E}">
        <p14:creationId xmlns:p14="http://schemas.microsoft.com/office/powerpoint/2010/main" val="396120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1D86-8FA4-4D59-AC2A-62D656252E43}"/>
              </a:ext>
            </a:extLst>
          </p:cNvPr>
          <p:cNvSpPr>
            <a:spLocks noGrp="1"/>
          </p:cNvSpPr>
          <p:nvPr>
            <p:ph type="title"/>
          </p:nvPr>
        </p:nvSpPr>
        <p:spPr/>
        <p:txBody>
          <a:bodyPr/>
          <a:lstStyle/>
          <a:p>
            <a:r>
              <a:rPr lang="en-US" dirty="0"/>
              <a:t>Our Purpose Statement</a:t>
            </a:r>
          </a:p>
        </p:txBody>
      </p:sp>
      <p:sp>
        <p:nvSpPr>
          <p:cNvPr id="3" name="Content Placeholder 2">
            <a:extLst>
              <a:ext uri="{FF2B5EF4-FFF2-40B4-BE49-F238E27FC236}">
                <a16:creationId xmlns:a16="http://schemas.microsoft.com/office/drawing/2014/main" id="{CCB87671-F3CC-4CE4-9E07-AD3368CE8118}"/>
              </a:ext>
            </a:extLst>
          </p:cNvPr>
          <p:cNvSpPr>
            <a:spLocks noGrp="1"/>
          </p:cNvSpPr>
          <p:nvPr>
            <p:ph idx="1"/>
          </p:nvPr>
        </p:nvSpPr>
        <p:spPr>
          <a:xfrm>
            <a:off x="457200" y="1600200"/>
            <a:ext cx="8686800" cy="4525963"/>
          </a:xfrm>
        </p:spPr>
        <p:txBody>
          <a:bodyPr>
            <a:normAutofit/>
          </a:bodyPr>
          <a:lstStyle/>
          <a:p>
            <a:r>
              <a:rPr lang="en-US" dirty="0"/>
              <a:t>GIVEN: a non-decreasing array of </a:t>
            </a:r>
            <a:r>
              <a:rPr lang="en-US" dirty="0" err="1"/>
              <a:t>ints</a:t>
            </a:r>
            <a:r>
              <a:rPr lang="en-US" dirty="0"/>
              <a:t> A and a target '</a:t>
            </a:r>
            <a:r>
              <a:rPr lang="en-US" dirty="0" err="1"/>
              <a:t>tgt</a:t>
            </a:r>
            <a:r>
              <a:rPr lang="en-US" dirty="0"/>
              <a:t>'</a:t>
            </a:r>
          </a:p>
          <a:p>
            <a:r>
              <a:rPr lang="en-US" dirty="0"/>
              <a:t> </a:t>
            </a:r>
          </a:p>
          <a:p>
            <a:r>
              <a:rPr lang="en-US" dirty="0"/>
              <a:t>RETURNS: a number k such that </a:t>
            </a:r>
          </a:p>
          <a:p>
            <a:r>
              <a:rPr lang="en-US" dirty="0"/>
              <a:t>0 &lt;= k &lt; </a:t>
            </a:r>
            <a:r>
              <a:rPr lang="en-US" dirty="0" err="1"/>
              <a:t>A.length</a:t>
            </a:r>
            <a:r>
              <a:rPr lang="en-US" dirty="0"/>
              <a:t> and f(k) = </a:t>
            </a:r>
            <a:r>
              <a:rPr lang="en-US" dirty="0" err="1"/>
              <a:t>tgt</a:t>
            </a:r>
            <a:endParaRPr lang="en-US" dirty="0"/>
          </a:p>
          <a:p>
            <a:r>
              <a:rPr lang="en-US" dirty="0"/>
              <a:t>if there is such a k, otherwise returns -1</a:t>
            </a:r>
          </a:p>
        </p:txBody>
      </p:sp>
      <p:sp>
        <p:nvSpPr>
          <p:cNvPr id="4" name="Slide Number Placeholder 3">
            <a:extLst>
              <a:ext uri="{FF2B5EF4-FFF2-40B4-BE49-F238E27FC236}">
                <a16:creationId xmlns:a16="http://schemas.microsoft.com/office/drawing/2014/main" id="{F3A85BB9-9797-4E23-AE85-8FE4839D1146}"/>
              </a:ext>
            </a:extLst>
          </p:cNvPr>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171558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14400" y="2514600"/>
            <a:ext cx="1828800" cy="609600"/>
          </a:xfrm>
          <a:prstGeom prst="rect">
            <a:avLst/>
          </a:prstGeom>
          <a:solidFill>
            <a:schemeClr val="bg2">
              <a:lumMod val="75000"/>
            </a:schemeClr>
          </a:solid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Representing this picture as data</a:t>
            </a:r>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914400" y="2516832"/>
            <a:ext cx="7315200"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14400" y="2590800"/>
            <a:ext cx="524503" cy="461665"/>
          </a:xfrm>
          <a:prstGeom prst="rect">
            <a:avLst/>
          </a:prstGeom>
          <a:noFill/>
        </p:spPr>
        <p:txBody>
          <a:bodyPr wrap="none" rtlCol="0">
            <a:spAutoFit/>
          </a:bodyPr>
          <a:lstStyle/>
          <a:p>
            <a:r>
              <a:rPr lang="en-US" sz="2400" b="1" dirty="0">
                <a:latin typeface="Consolas" pitchFamily="49" charset="0"/>
                <a:cs typeface="Consolas" pitchFamily="49" charset="0"/>
              </a:rPr>
              <a:t>lo</a:t>
            </a:r>
          </a:p>
        </p:txBody>
      </p:sp>
      <p:sp>
        <p:nvSpPr>
          <p:cNvPr id="7" name="TextBox 6"/>
          <p:cNvSpPr txBox="1"/>
          <p:nvPr/>
        </p:nvSpPr>
        <p:spPr>
          <a:xfrm>
            <a:off x="7620000" y="2590800"/>
            <a:ext cx="659384" cy="461665"/>
          </a:xfrm>
          <a:prstGeom prst="rect">
            <a:avLst/>
          </a:prstGeom>
          <a:noFill/>
        </p:spPr>
        <p:txBody>
          <a:bodyPr wrap="square" rtlCol="0">
            <a:spAutoFit/>
          </a:bodyPr>
          <a:lstStyle/>
          <a:p>
            <a:pPr algn="r"/>
            <a:r>
              <a:rPr lang="en-US" sz="2400" b="1" dirty="0">
                <a:latin typeface="Consolas" pitchFamily="49" charset="0"/>
                <a:cs typeface="Consolas" pitchFamily="49" charset="0"/>
              </a:rPr>
              <a:t>hi</a:t>
            </a:r>
          </a:p>
        </p:txBody>
      </p:sp>
      <p:cxnSp>
        <p:nvCxnSpPr>
          <p:cNvPr id="9" name="Straight Connector 8"/>
          <p:cNvCxnSpPr/>
          <p:nvPr/>
        </p:nvCxnSpPr>
        <p:spPr>
          <a:xfrm>
            <a:off x="2743200" y="25146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33400" y="1295400"/>
            <a:ext cx="3200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sofar</a:t>
            </a:r>
            <a:r>
              <a:rPr lang="en-US" dirty="0">
                <a:solidFill>
                  <a:schemeClr val="tx1"/>
                </a:solidFill>
              </a:rPr>
              <a:t> contains the sum of the f(j) for j in this region</a:t>
            </a:r>
          </a:p>
        </p:txBody>
      </p:sp>
      <p:cxnSp>
        <p:nvCxnSpPr>
          <p:cNvPr id="18" name="Straight Arrow Connector 17"/>
          <p:cNvCxnSpPr>
            <a:stCxn id="5" idx="2"/>
          </p:cNvCxnSpPr>
          <p:nvPr/>
        </p:nvCxnSpPr>
        <p:spPr>
          <a:xfrm flipH="1">
            <a:off x="1905000" y="2057400"/>
            <a:ext cx="228600" cy="762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43200" y="2590800"/>
            <a:ext cx="354584" cy="461665"/>
          </a:xfrm>
          <a:prstGeom prst="rect">
            <a:avLst/>
          </a:prstGeom>
          <a:noFill/>
        </p:spPr>
        <p:txBody>
          <a:bodyPr wrap="none" rtlCol="0">
            <a:spAutoFit/>
          </a:bodyPr>
          <a:lstStyle/>
          <a:p>
            <a:r>
              <a:rPr lang="en-US" sz="2400" b="1" dirty="0" err="1">
                <a:latin typeface="Consolas" pitchFamily="49" charset="0"/>
                <a:cs typeface="Consolas" pitchFamily="49" charset="0"/>
              </a:rPr>
              <a:t>i</a:t>
            </a:r>
            <a:endParaRPr lang="en-US" sz="2400" b="1" dirty="0">
              <a:latin typeface="Consolas" pitchFamily="49" charset="0"/>
              <a:cs typeface="Consolas" pitchFamily="49" charset="0"/>
            </a:endParaRPr>
          </a:p>
        </p:txBody>
      </p:sp>
      <p:sp>
        <p:nvSpPr>
          <p:cNvPr id="20" name="Rectangle 19"/>
          <p:cNvSpPr/>
          <p:nvPr/>
        </p:nvSpPr>
        <p:spPr>
          <a:xfrm>
            <a:off x="588325" y="3429000"/>
            <a:ext cx="6290949"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can represent this picture with 4 numbers:</a:t>
            </a:r>
          </a:p>
          <a:p>
            <a:pPr marL="285750" indent="-285750">
              <a:buFont typeface="Arial" panose="020B0604020202020204" pitchFamily="34" charset="0"/>
              <a:buChar char="•"/>
            </a:pPr>
            <a:r>
              <a:rPr lang="en-US" b="1" dirty="0">
                <a:solidFill>
                  <a:schemeClr val="tx1"/>
                </a:solidFill>
              </a:rPr>
              <a:t>lo </a:t>
            </a:r>
          </a:p>
          <a:p>
            <a:pPr marL="285750" indent="-285750">
              <a:buFont typeface="Arial" panose="020B0604020202020204" pitchFamily="34" charset="0"/>
              <a:buChar char="•"/>
            </a:pPr>
            <a:r>
              <a:rPr lang="en-US" b="1" dirty="0" err="1">
                <a:solidFill>
                  <a:schemeClr val="tx1"/>
                </a:solidFill>
              </a:rPr>
              <a:t>i</a:t>
            </a:r>
            <a:r>
              <a:rPr lang="en-US" dirty="0">
                <a:solidFill>
                  <a:schemeClr val="tx1"/>
                </a:solidFill>
              </a:rPr>
              <a:t>, which is the first value of j to right of the boundary</a:t>
            </a:r>
          </a:p>
          <a:p>
            <a:pPr marL="285750" indent="-285750">
              <a:buFont typeface="Arial" panose="020B0604020202020204" pitchFamily="34" charset="0"/>
              <a:buChar char="•"/>
            </a:pPr>
            <a:r>
              <a:rPr lang="en-US" b="1" dirty="0">
                <a:solidFill>
                  <a:schemeClr val="tx1"/>
                </a:solidFill>
              </a:rPr>
              <a:t>hi</a:t>
            </a:r>
            <a:r>
              <a:rPr lang="en-US" dirty="0">
                <a:solidFill>
                  <a:schemeClr val="tx1"/>
                </a:solidFill>
              </a:rPr>
              <a:t>, and</a:t>
            </a:r>
          </a:p>
          <a:p>
            <a:pPr marL="285750" indent="-285750">
              <a:buFont typeface="Arial" panose="020B0604020202020204" pitchFamily="34" charset="0"/>
              <a:buChar char="•"/>
            </a:pPr>
            <a:r>
              <a:rPr lang="en-US" b="1" dirty="0" err="1">
                <a:solidFill>
                  <a:schemeClr val="tx1"/>
                </a:solidFill>
              </a:rPr>
              <a:t>sofar</a:t>
            </a:r>
            <a:r>
              <a:rPr lang="en-US" dirty="0">
                <a:solidFill>
                  <a:schemeClr val="tx1"/>
                </a:solidFill>
              </a:rPr>
              <a:t>, which is the sum of the f(j) for j in the brown region</a:t>
            </a:r>
          </a:p>
        </p:txBody>
      </p:sp>
      <p:sp>
        <p:nvSpPr>
          <p:cNvPr id="23" name="Rectangle 22"/>
          <p:cNvSpPr/>
          <p:nvPr/>
        </p:nvSpPr>
        <p:spPr>
          <a:xfrm>
            <a:off x="1295400" y="5562600"/>
            <a:ext cx="32766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So what we want to compute is</a:t>
            </a:r>
          </a:p>
          <a:p>
            <a:pPr algn="ctr"/>
            <a:r>
              <a:rPr lang="en-US" b="1" dirty="0" err="1">
                <a:solidFill>
                  <a:schemeClr val="tx1"/>
                </a:solidFill>
              </a:rPr>
              <a:t>sofar</a:t>
            </a:r>
            <a:r>
              <a:rPr lang="en-US" b="1" dirty="0">
                <a:solidFill>
                  <a:schemeClr val="tx1"/>
                </a:solidFill>
              </a:rPr>
              <a:t> + SUM{f(j)|</a:t>
            </a:r>
            <a:r>
              <a:rPr lang="en-US" b="1" dirty="0" err="1">
                <a:solidFill>
                  <a:schemeClr val="tx1"/>
                </a:solidFill>
              </a:rPr>
              <a:t>i</a:t>
            </a:r>
            <a:r>
              <a:rPr lang="en-US" b="1" dirty="0">
                <a:solidFill>
                  <a:schemeClr val="tx1"/>
                </a:solidFill>
              </a:rPr>
              <a:t> ≤ j ≤ hi}</a:t>
            </a:r>
          </a:p>
        </p:txBody>
      </p:sp>
      <p:sp>
        <p:nvSpPr>
          <p:cNvPr id="24" name="Rectangle 23"/>
          <p:cNvSpPr/>
          <p:nvPr/>
        </p:nvSpPr>
        <p:spPr>
          <a:xfrm>
            <a:off x="4800600" y="5562600"/>
            <a:ext cx="2819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a function of </a:t>
            </a:r>
            <a:r>
              <a:rPr lang="en-US" b="1" dirty="0" err="1">
                <a:solidFill>
                  <a:schemeClr val="tx1"/>
                </a:solidFill>
              </a:rPr>
              <a:t>i</a:t>
            </a:r>
            <a:r>
              <a:rPr lang="en-US" dirty="0">
                <a:solidFill>
                  <a:schemeClr val="tx1"/>
                </a:solidFill>
              </a:rPr>
              <a:t>, </a:t>
            </a:r>
            <a:r>
              <a:rPr lang="en-US" b="1" dirty="0">
                <a:solidFill>
                  <a:schemeClr val="tx1"/>
                </a:solidFill>
              </a:rPr>
              <a:t>hi</a:t>
            </a:r>
            <a:r>
              <a:rPr lang="en-US" dirty="0">
                <a:solidFill>
                  <a:schemeClr val="tx1"/>
                </a:solidFill>
              </a:rPr>
              <a:t>, </a:t>
            </a:r>
            <a:r>
              <a:rPr lang="en-US" b="1" dirty="0" err="1">
                <a:solidFill>
                  <a:schemeClr val="tx1"/>
                </a:solidFill>
              </a:rPr>
              <a:t>sofar</a:t>
            </a:r>
            <a:r>
              <a:rPr lang="en-US" dirty="0">
                <a:solidFill>
                  <a:schemeClr val="tx1"/>
                </a:solidFill>
              </a:rPr>
              <a:t>, and </a:t>
            </a:r>
            <a:r>
              <a:rPr lang="en-US" b="1" dirty="0">
                <a:solidFill>
                  <a:schemeClr val="tx1"/>
                </a:solidFill>
              </a:rPr>
              <a:t>f</a:t>
            </a:r>
            <a:r>
              <a:rPr lang="en-US" dirty="0">
                <a:solidFill>
                  <a:schemeClr val="tx1"/>
                </a:solidFill>
              </a:rPr>
              <a:t>.</a:t>
            </a:r>
          </a:p>
        </p:txBody>
      </p:sp>
      <p:sp>
        <p:nvSpPr>
          <p:cNvPr id="8" name="Hexagon 7">
            <a:extLst>
              <a:ext uri="{FF2B5EF4-FFF2-40B4-BE49-F238E27FC236}">
                <a16:creationId xmlns:a16="http://schemas.microsoft.com/office/drawing/2014/main" id="{C9950A7D-25E4-4A33-AB64-C0227F026A34}"/>
              </a:ext>
            </a:extLst>
          </p:cNvPr>
          <p:cNvSpPr/>
          <p:nvPr/>
        </p:nvSpPr>
        <p:spPr>
          <a:xfrm>
            <a:off x="6629400" y="914400"/>
            <a:ext cx="1905000" cy="1371600"/>
          </a:xfrm>
          <a:prstGeom prst="hexagon">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1"/>
                </a:solidFill>
              </a:rPr>
              <a:t>OLD</a:t>
            </a:r>
          </a:p>
        </p:txBody>
      </p:sp>
      <p:sp>
        <p:nvSpPr>
          <p:cNvPr id="16" name="Rectangle 15">
            <a:extLst>
              <a:ext uri="{FF2B5EF4-FFF2-40B4-BE49-F238E27FC236}">
                <a16:creationId xmlns:a16="http://schemas.microsoft.com/office/drawing/2014/main" id="{2EB642C1-303B-48C5-B05A-B2255DFA4812}"/>
              </a:ext>
            </a:extLst>
          </p:cNvPr>
          <p:cNvSpPr/>
          <p:nvPr/>
        </p:nvSpPr>
        <p:spPr>
          <a:xfrm>
            <a:off x="7287666" y="3328342"/>
            <a:ext cx="914400" cy="609600"/>
          </a:xfrm>
          <a:prstGeom prst="rect">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a:latin typeface="Consolas" panose="020B0609020204030204" pitchFamily="49" charset="0"/>
              </a:rPr>
              <a:t>A[</a:t>
            </a:r>
            <a:r>
              <a:rPr lang="en-US" sz="2400" b="1" dirty="0" err="1">
                <a:latin typeface="Consolas" panose="020B0609020204030204" pitchFamily="49" charset="0"/>
              </a:rPr>
              <a:t>i</a:t>
            </a:r>
            <a:r>
              <a:rPr lang="en-US" sz="2400" b="1" dirty="0">
                <a:latin typeface="Consolas" panose="020B0609020204030204" pitchFamily="49" charset="0"/>
              </a:rPr>
              <a:t>]</a:t>
            </a:r>
          </a:p>
        </p:txBody>
      </p:sp>
    </p:spTree>
    <p:extLst>
      <p:ext uri="{BB962C8B-B14F-4D97-AF65-F5344CB8AC3E}">
        <p14:creationId xmlns:p14="http://schemas.microsoft.com/office/powerpoint/2010/main" val="132714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16357</TotalTime>
  <Words>2093</Words>
  <Application>Microsoft Office PowerPoint</Application>
  <PresentationFormat>On-screen Show (4:3)</PresentationFormat>
  <Paragraphs>224</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CMMI10</vt:lpstr>
      <vt:lpstr>CMR10</vt:lpstr>
      <vt:lpstr>CMSY10ORIG</vt:lpstr>
      <vt:lpstr>Consolas</vt:lpstr>
      <vt:lpstr>Helvetica Neue</vt:lpstr>
      <vt:lpstr>Wingdings</vt:lpstr>
      <vt:lpstr>1_Office Theme</vt:lpstr>
      <vt:lpstr>Binary Search</vt:lpstr>
      <vt:lpstr>Introduction</vt:lpstr>
      <vt:lpstr>Things to notice about this case study</vt:lpstr>
      <vt:lpstr>Learning Objectives</vt:lpstr>
      <vt:lpstr>Binary Search</vt:lpstr>
      <vt:lpstr>We will use Java arrays</vt:lpstr>
      <vt:lpstr>A picture of a non-decreasing array</vt:lpstr>
      <vt:lpstr>Our Purpose Statement</vt:lpstr>
      <vt:lpstr>Representing this picture as data</vt:lpstr>
      <vt:lpstr>Let's do the obvious generalization</vt:lpstr>
      <vt:lpstr>Purpose Statement for the generalized function</vt:lpstr>
      <vt:lpstr>This invariant divides the array into three regions:</vt:lpstr>
      <vt:lpstr>A picture of our invariant</vt:lpstr>
      <vt:lpstr>Now we can write the main method</vt:lpstr>
      <vt:lpstr>The invariant when recursive_loop is called</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188</cp:revision>
  <dcterms:created xsi:type="dcterms:W3CDTF">2010-06-24T16:22:15Z</dcterms:created>
  <dcterms:modified xsi:type="dcterms:W3CDTF">2017-10-19T18:57:12Z</dcterms:modified>
</cp:coreProperties>
</file>