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575" r:id="rId3"/>
    <p:sldId id="576" r:id="rId4"/>
    <p:sldId id="577" r:id="rId5"/>
    <p:sldId id="325" r:id="rId6"/>
    <p:sldId id="536" r:id="rId7"/>
    <p:sldId id="338" r:id="rId8"/>
    <p:sldId id="542" r:id="rId9"/>
    <p:sldId id="599" r:id="rId10"/>
    <p:sldId id="543" r:id="rId11"/>
    <p:sldId id="593" r:id="rId12"/>
    <p:sldId id="594" r:id="rId13"/>
    <p:sldId id="598" r:id="rId14"/>
    <p:sldId id="596" r:id="rId15"/>
    <p:sldId id="597" r:id="rId16"/>
    <p:sldId id="549" r:id="rId17"/>
    <p:sldId id="548" r:id="rId18"/>
    <p:sldId id="544" r:id="rId19"/>
    <p:sldId id="545" r:id="rId20"/>
    <p:sldId id="600" r:id="rId21"/>
    <p:sldId id="601" r:id="rId22"/>
    <p:sldId id="602" r:id="rId23"/>
    <p:sldId id="551" r:id="rId24"/>
    <p:sldId id="546" r:id="rId25"/>
    <p:sldId id="604" r:id="rId26"/>
    <p:sldId id="605" r:id="rId27"/>
    <p:sldId id="606" r:id="rId28"/>
    <p:sldId id="607" r:id="rId29"/>
    <p:sldId id="608" r:id="rId30"/>
    <p:sldId id="610" r:id="rId31"/>
    <p:sldId id="609" r:id="rId32"/>
    <p:sldId id="615" r:id="rId33"/>
    <p:sldId id="616" r:id="rId34"/>
    <p:sldId id="612" r:id="rId35"/>
    <p:sldId id="540" r:id="rId36"/>
    <p:sldId id="603" r:id="rId37"/>
    <p:sldId id="613" r:id="rId38"/>
    <p:sldId id="535" r:id="rId39"/>
  </p:sldIdLst>
  <p:sldSz cx="9144000" cy="6858000" type="screen4x3"/>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w 8.1" id="{FD4129CF-02A1-456F-873B-DA08CD455D24}">
          <p14:sldIdLst>
            <p14:sldId id="257"/>
            <p14:sldId id="575"/>
            <p14:sldId id="576"/>
            <p14:sldId id="577"/>
            <p14:sldId id="325"/>
            <p14:sldId id="536"/>
            <p14:sldId id="338"/>
            <p14:sldId id="542"/>
            <p14:sldId id="599"/>
            <p14:sldId id="543"/>
            <p14:sldId id="593"/>
            <p14:sldId id="594"/>
            <p14:sldId id="598"/>
            <p14:sldId id="596"/>
            <p14:sldId id="597"/>
            <p14:sldId id="549"/>
            <p14:sldId id="548"/>
            <p14:sldId id="544"/>
            <p14:sldId id="545"/>
            <p14:sldId id="600"/>
            <p14:sldId id="601"/>
            <p14:sldId id="602"/>
            <p14:sldId id="551"/>
            <p14:sldId id="546"/>
            <p14:sldId id="604"/>
            <p14:sldId id="605"/>
            <p14:sldId id="606"/>
            <p14:sldId id="607"/>
            <p14:sldId id="608"/>
            <p14:sldId id="610"/>
            <p14:sldId id="609"/>
            <p14:sldId id="615"/>
            <p14:sldId id="616"/>
            <p14:sldId id="612"/>
            <p14:sldId id="540"/>
            <p14:sldId id="603"/>
            <p14:sldId id="613"/>
            <p14:sldId id="5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88" autoAdjust="0"/>
    <p:restoredTop sz="93383" autoAdjust="0"/>
  </p:normalViewPr>
  <p:slideViewPr>
    <p:cSldViewPr>
      <p:cViewPr varScale="1">
        <p:scale>
          <a:sx n="36" d="100"/>
          <a:sy n="36" d="100"/>
        </p:scale>
        <p:origin x="1317" y="1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524"/>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r>
            <a:rPr lang="en-US" sz="1200" kern="1200" dirty="0">
              <a:solidFill>
                <a:prstClr val="black">
                  <a:hueOff val="0"/>
                  <a:satOff val="0"/>
                  <a:lumOff val="0"/>
                  <a:alphaOff val="0"/>
                </a:prstClr>
              </a:solidFill>
              <a:latin typeface="Calibri"/>
              <a:ea typeface="+mn-ea"/>
              <a:cs typeface="+mn-cs"/>
            </a:rPr>
            <a:t>Designing</a:t>
          </a:r>
          <a:r>
            <a:rPr lang="en-US" sz="1200" kern="1200" dirty="0"/>
            <a:t>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a:solidFill>
          <a:srgbClr val="C0504D">
            <a:lumMod val="60000"/>
            <a:lumOff val="40000"/>
            <a:alpha val="90000"/>
          </a:srgbClr>
        </a:solidFill>
        <a:ln w="25400" cap="flat" cmpd="sng" algn="ctr">
          <a:noFill/>
          <a:prstDash val="solid"/>
        </a:ln>
        <a:effectLst/>
      </dgm:spPr>
      <dgm:t>
        <a:bodyPr spcFirstLastPara="0" vert="horz" wrap="square" lIns="19050" tIns="12700" rIns="19050" bIns="12700" numCol="1" spcCol="1270" anchor="ctr" anchorCtr="0"/>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21C8EE31-AEBF-47B2-ADDE-34FDFA6BF6D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gm:t>
    </dgm:pt>
    <dgm:pt modelId="{08DF2FDD-3A60-4E03-8D9E-10C265EC9121}" type="parTrans" cxnId="{62C2F0F4-284D-4D02-8F32-BB76663AFA1F}">
      <dgm:prSet/>
      <dgm:spPr/>
      <dgm:t>
        <a:bodyPr/>
        <a:lstStyle/>
        <a:p>
          <a:endParaRPr lang="en-US"/>
        </a:p>
      </dgm:t>
    </dgm:pt>
    <dgm:pt modelId="{FFC06923-B3D1-4430-8195-28C90DC2D93A}" type="sibTrans" cxnId="{62C2F0F4-284D-4D02-8F32-BB76663AFA1F}">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2"/>
      <dgm:spPr/>
    </dgm:pt>
    <dgm:pt modelId="{7E3D7089-292B-46E8-B4F0-ADC3733C52BD}" type="pres">
      <dgm:prSet presAssocID="{DDB8B436-9528-434E-BD0F-6EB4D2ACB929}" presName="childText" presStyleLbl="bgAcc1" presStyleIdx="0" presStyleCnt="12" custLinFactNeighborX="1979" custLinFactNeighborY="-4221">
        <dgm:presLayoutVars>
          <dgm:bulletEnabled val="1"/>
        </dgm:presLayoutVars>
      </dgm:prSet>
      <dgm:spPr/>
    </dgm:pt>
    <dgm:pt modelId="{BC1B1EA4-129C-44F6-935B-BA646A7A2AA3}" type="pres">
      <dgm:prSet presAssocID="{03056A9D-BCBF-4181-B8D6-7E4ECCBD4D9E}" presName="Name13" presStyleLbl="parChTrans1D2" presStyleIdx="1" presStyleCnt="12"/>
      <dgm:spPr/>
    </dgm:pt>
    <dgm:pt modelId="{CF0B1CD2-0FC3-49A4-A520-B01A6C3CCB95}" type="pres">
      <dgm:prSet presAssocID="{F221EA58-7488-4550-B7A5-965344CA7EAE}" presName="childText" presStyleLbl="bgAcc1" presStyleIdx="1" presStyleCnt="12">
        <dgm:presLayoutVars>
          <dgm:bulletEnabled val="1"/>
        </dgm:presLayoutVars>
      </dgm:prSet>
      <dgm:spPr>
        <a:xfrm>
          <a:off x="1156394" y="1525860"/>
          <a:ext cx="976312" cy="610195"/>
        </a:xfrm>
        <a:prstGeom prst="roundRect">
          <a:avLst>
            <a:gd name="adj" fmla="val 10000"/>
          </a:avLst>
        </a:prstGeom>
      </dgm:spPr>
    </dgm:pt>
    <dgm:pt modelId="{F5AE7053-0C33-481C-8BFB-D2DAFB4C4294}" type="pres">
      <dgm:prSet presAssocID="{08AACE21-5FAD-4460-B120-67387C8F0F32}" presName="Name13" presStyleLbl="parChTrans1D2" presStyleIdx="2" presStyleCnt="12"/>
      <dgm:spPr/>
    </dgm:pt>
    <dgm:pt modelId="{C5878689-67F2-4E3D-8C9B-392F50C32024}" type="pres">
      <dgm:prSet presAssocID="{B1CEE35E-20B6-4A0B-B1E8-D4F40E3162E1}" presName="childText" presStyleLbl="bgAcc1" presStyleIdx="2" presStyleCnt="12">
        <dgm:presLayoutVars>
          <dgm:bulletEnabled val="1"/>
        </dgm:presLayoutVars>
      </dgm:prSet>
      <dgm:spPr>
        <a:xfrm>
          <a:off x="1156394" y="2288604"/>
          <a:ext cx="976312" cy="610195"/>
        </a:xfrm>
        <a:prstGeom prst="roundRect">
          <a:avLst>
            <a:gd name="adj" fmla="val 10000"/>
          </a:avLst>
        </a:prstGeom>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2"/>
      <dgm:spPr/>
    </dgm:pt>
    <dgm:pt modelId="{3B0CF9DF-CC55-47FF-BECE-903E70F9D2DE}" type="pres">
      <dgm:prSet presAssocID="{1CBBDDB5-026A-42BF-8805-ACAC57AA5DC3}" presName="childText" presStyleLbl="bgAcc1" presStyleIdx="3" presStyleCnt="12">
        <dgm:presLayoutVars>
          <dgm:bulletEnabled val="1"/>
        </dgm:presLayoutVars>
      </dgm:prSet>
      <dgm:spPr/>
    </dgm:pt>
    <dgm:pt modelId="{7DFA9A08-1F84-4CF2-9E63-7F6E7C219F76}" type="pres">
      <dgm:prSet presAssocID="{D39C6496-6307-4FC4-9D55-DB6DA94D051F}" presName="Name13" presStyleLbl="parChTrans1D2" presStyleIdx="4" presStyleCnt="12"/>
      <dgm:spPr/>
    </dgm:pt>
    <dgm:pt modelId="{9C3E65C4-9266-43CB-B08F-79811ABF047A}" type="pres">
      <dgm:prSet presAssocID="{A7945ECA-2D01-4C03-9AED-9E3EEAAF0F2C}" presName="childText" presStyleLbl="bgAcc1" presStyleIdx="4" presStyleCnt="12">
        <dgm:presLayoutVars>
          <dgm:bulletEnabled val="1"/>
        </dgm:presLayoutVars>
      </dgm:prSet>
      <dgm:spPr>
        <a:xfrm>
          <a:off x="2681882" y="1525860"/>
          <a:ext cx="976312" cy="610195"/>
        </a:xfrm>
        <a:prstGeom prst="roundRect">
          <a:avLst>
            <a:gd name="adj" fmla="val 10000"/>
          </a:avLst>
        </a:prstGeom>
      </dgm:spPr>
    </dgm:pt>
    <dgm:pt modelId="{35FE4D4C-3CA0-4CCA-8F9D-1668C574961B}" type="pres">
      <dgm:prSet presAssocID="{08DF2FDD-3A60-4E03-8D9E-10C265EC9121}" presName="Name13" presStyleLbl="parChTrans1D2" presStyleIdx="5" presStyleCnt="12"/>
      <dgm:spPr/>
    </dgm:pt>
    <dgm:pt modelId="{375B2884-C079-4ABC-AF46-CC7B31EF2123}" type="pres">
      <dgm:prSet presAssocID="{21C8EE31-AEBF-47B2-ADDE-34FDFA6BF6DC}" presName="childText" presStyleLbl="bgAcc1" presStyleIdx="5" presStyleCnt="12">
        <dgm:presLayoutVars>
          <dgm:bulletEnabled val="1"/>
        </dgm:presLayoutVars>
      </dgm:prSet>
      <dgm:spPr>
        <a:xfrm>
          <a:off x="2681882" y="2288604"/>
          <a:ext cx="976312" cy="610195"/>
        </a:xfrm>
        <a:prstGeom prst="roundRect">
          <a:avLst>
            <a:gd name="adj" fmla="val 10000"/>
          </a:avLst>
        </a:prstGeom>
      </dgm:spPr>
    </dgm:pt>
    <dgm:pt modelId="{16CFAB30-3E6A-44D7-A45D-E3066E142053}" type="pres">
      <dgm:prSet presAssocID="{FD74BA91-6D78-44B3-BF01-4D49723F4718}" presName="Name13" presStyleLbl="parChTrans1D2" presStyleIdx="6" presStyleCnt="12"/>
      <dgm:spPr/>
    </dgm:pt>
    <dgm:pt modelId="{5F9726AA-E8AD-4C5C-A0CA-2350C4F8CAFA}" type="pres">
      <dgm:prSet presAssocID="{B0B0FACC-C24A-4552-82AB-C8FE8246DEF8}" presName="childText" presStyleLbl="bgAcc1" presStyleIdx="6" presStyleCnt="12">
        <dgm:presLayoutVars>
          <dgm:bulletEnabled val="1"/>
        </dgm:presLayoutVars>
      </dgm:prSet>
      <dgm:spPr>
        <a:xfrm>
          <a:off x="2681882" y="3051348"/>
          <a:ext cx="976312" cy="610195"/>
        </a:xfrm>
        <a:prstGeom prst="roundRect">
          <a:avLst>
            <a:gd name="adj" fmla="val 10000"/>
          </a:avLst>
        </a:prstGeom>
      </dgm:spPr>
    </dgm:pt>
    <dgm:pt modelId="{0ECF28DA-9925-4B5B-97B1-BDA459502114}" type="pres">
      <dgm:prSet presAssocID="{FA010E1E-46BF-40DE-B386-14C19C329E38}" presName="Name13" presStyleLbl="parChTrans1D2" presStyleIdx="7" presStyleCnt="12"/>
      <dgm:spPr/>
    </dgm:pt>
    <dgm:pt modelId="{5A2BB121-DDEE-46A8-AC09-18496F773E62}" type="pres">
      <dgm:prSet presAssocID="{3C02419B-DA6A-4FDB-972F-4F8DC3AD08E3}" presName="childText" presStyleLbl="bgAcc1" presStyleIdx="7" presStyleCnt="12" custScaleY="115691">
        <dgm:presLayoutVars>
          <dgm:bulletEnabled val="1"/>
        </dgm:presLayoutVars>
      </dgm:prSet>
      <dgm:spPr>
        <a:xfrm>
          <a:off x="2681882" y="3814092"/>
          <a:ext cx="976312" cy="705941"/>
        </a:xfrm>
        <a:prstGeom prst="roundRect">
          <a:avLst>
            <a:gd name="adj" fmla="val 10000"/>
          </a:avLst>
        </a:prstGeom>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8" presStyleCnt="12"/>
      <dgm:spPr/>
    </dgm:pt>
    <dgm:pt modelId="{EDB6085A-8F2B-4B84-887D-9DD4BEC6E4E1}" type="pres">
      <dgm:prSet presAssocID="{C217CF6C-69F6-4F1F-BFEF-F03F51825445}" presName="childText" presStyleLbl="bgAcc1" presStyleIdx="8" presStyleCnt="12">
        <dgm:presLayoutVars>
          <dgm:bulletEnabled val="1"/>
        </dgm:presLayoutVars>
      </dgm:prSet>
      <dgm:spPr/>
    </dgm:pt>
    <dgm:pt modelId="{FF100697-267A-4BC5-8DA9-B1F7321DFE84}" type="pres">
      <dgm:prSet presAssocID="{4B64BF35-F3DD-46FA-A74B-C8F1391BB234}" presName="Name13" presStyleLbl="parChTrans1D2" presStyleIdx="9" presStyleCnt="12"/>
      <dgm:spPr/>
    </dgm:pt>
    <dgm:pt modelId="{291D5A65-BA4D-4BF4-8D0F-050F9D81FBB6}" type="pres">
      <dgm:prSet presAssocID="{D6553791-8532-4952-AC46-957A80E6F455}" presName="childText" presStyleLbl="bgAcc1" presStyleIdx="9" presStyleCnt="12">
        <dgm:presLayoutVars>
          <dgm:bulletEnabled val="1"/>
        </dgm:presLayoutVars>
      </dgm:prSet>
      <dgm:spPr/>
    </dgm:pt>
    <dgm:pt modelId="{6B27DFF3-3021-4E99-BF73-829A6255425D}" type="pres">
      <dgm:prSet presAssocID="{E8807DF0-38BE-4236-AFC9-03DFA18007AA}" presName="Name13" presStyleLbl="parChTrans1D2" presStyleIdx="10" presStyleCnt="12"/>
      <dgm:spPr/>
    </dgm:pt>
    <dgm:pt modelId="{88C17E61-7A2A-46D7-AC95-5E562286A33E}" type="pres">
      <dgm:prSet presAssocID="{23FBFCAF-D268-4C4D-8359-092F33A19BD5}" presName="childText" presStyleLbl="bgAcc1" presStyleIdx="10" presStyleCnt="12">
        <dgm:presLayoutVars>
          <dgm:bulletEnabled val="1"/>
        </dgm:presLayoutVars>
      </dgm:prSet>
      <dgm:spPr/>
    </dgm:pt>
    <dgm:pt modelId="{E8A2D34D-9B35-4804-BD08-DC4453907292}" type="pres">
      <dgm:prSet presAssocID="{E61F56D0-9360-46BF-8251-561CA9F726E8}" presName="Name13" presStyleLbl="parChTrans1D2" presStyleIdx="11" presStyleCnt="12"/>
      <dgm:spPr/>
    </dgm:pt>
    <dgm:pt modelId="{1B267FF2-7D4F-4C45-AA7C-4EA638A9F1C5}" type="pres">
      <dgm:prSet presAssocID="{BE7D634C-5542-4AE8-B044-37802A6A19BF}" presName="childText" presStyleLbl="bgAcc1" presStyleIdx="11" presStyleCnt="12">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052CFA2E-CA41-4AC1-AB22-4D2537CA2312}" type="presOf" srcId="{21C8EE31-AEBF-47B2-ADDE-34FDFA6BF6DC}" destId="{375B2884-C079-4ABC-AF46-CC7B31EF2123}"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91710C5C-CFE2-4A9F-AAD2-9CA95718FBE0}" type="presOf" srcId="{08DF2FDD-3A60-4E03-8D9E-10C265EC9121}" destId="{35FE4D4C-3CA0-4CCA-8F9D-1668C574961B}"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4"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62C2F0F4-284D-4D02-8F32-BB76663AFA1F}" srcId="{ED0B78BF-E006-4732-B48C-2ADC9E2EF39A}" destId="{21C8EE31-AEBF-47B2-ADDE-34FDFA6BF6DC}" srcOrd="2" destOrd="0" parTransId="{08DF2FDD-3A60-4E03-8D9E-10C265EC9121}" sibTransId="{FFC06923-B3D1-4430-8195-28C90DC2D93A}"/>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3"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1C9EC978-49C4-44B1-B7F0-A80918C3CC4C}" type="presParOf" srcId="{5E7F2D45-2508-495B-A708-02E0FD5F2314}" destId="{35FE4D4C-3CA0-4CCA-8F9D-1668C574961B}" srcOrd="4" destOrd="0" presId="urn:microsoft.com/office/officeart/2005/8/layout/hierarchy3"/>
    <dgm:cxn modelId="{B79D566C-42D9-42A8-9C46-AA22B87D15A7}" type="presParOf" srcId="{5E7F2D45-2508-495B-A708-02E0FD5F2314}" destId="{375B2884-C079-4ABC-AF46-CC7B31EF2123}" srcOrd="5" destOrd="0" presId="urn:microsoft.com/office/officeart/2005/8/layout/hierarchy3"/>
    <dgm:cxn modelId="{B64B3C35-7E92-47FF-A43C-7E75EABB7DE0}" type="presParOf" srcId="{5E7F2D45-2508-495B-A708-02E0FD5F2314}" destId="{16CFAB30-3E6A-44D7-A45D-E3066E142053}" srcOrd="6" destOrd="0" presId="urn:microsoft.com/office/officeart/2005/8/layout/hierarchy3"/>
    <dgm:cxn modelId="{86D49351-D3C9-48A1-88EA-44A93353F587}" type="presParOf" srcId="{5E7F2D45-2508-495B-A708-02E0FD5F2314}" destId="{5F9726AA-E8AD-4C5C-A0CA-2350C4F8CAFA}" srcOrd="7" destOrd="0" presId="urn:microsoft.com/office/officeart/2005/8/layout/hierarchy3"/>
    <dgm:cxn modelId="{91C1DB7D-DADE-48E1-9C3F-D33F6FC84386}" type="presParOf" srcId="{5E7F2D45-2508-495B-A708-02E0FD5F2314}" destId="{0ECF28DA-9925-4B5B-97B1-BDA459502114}" srcOrd="8" destOrd="0" presId="urn:microsoft.com/office/officeart/2005/8/layout/hierarchy3"/>
    <dgm:cxn modelId="{7A09BA7C-9EDC-496E-8A6D-4B0744B8C88D}" type="presParOf" srcId="{5E7F2D45-2508-495B-A708-02E0FD5F2314}" destId="{5A2BB121-DDEE-46A8-AC09-18496F773E62}" srcOrd="9"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912316"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Basic Principles</a:t>
          </a:r>
        </a:p>
      </dsp:txBody>
      <dsp:txXfrm>
        <a:off x="930188" y="18244"/>
        <a:ext cx="1184646" cy="574451"/>
      </dsp:txXfrm>
    </dsp:sp>
    <dsp:sp modelId="{360B229B-0F55-45E5-A55A-DDDBDBD1C921}">
      <dsp:nvSpPr>
        <dsp:cNvPr id="0" name=""/>
        <dsp:cNvSpPr/>
      </dsp:nvSpPr>
      <dsp:spPr>
        <a:xfrm>
          <a:off x="1034355" y="610567"/>
          <a:ext cx="141360" cy="431890"/>
        </a:xfrm>
        <a:custGeom>
          <a:avLst/>
          <a:gdLst/>
          <a:ahLst/>
          <a:cxnLst/>
          <a:rect l="0" t="0" r="0" b="0"/>
          <a:pathLst>
            <a:path>
              <a:moveTo>
                <a:pt x="0" y="0"/>
              </a:moveTo>
              <a:lnTo>
                <a:pt x="0" y="431890"/>
              </a:lnTo>
              <a:lnTo>
                <a:pt x="141360" y="4318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1175715" y="737359"/>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Designing Data</a:t>
          </a:r>
        </a:p>
      </dsp:txBody>
      <dsp:txXfrm>
        <a:off x="1193587" y="755231"/>
        <a:ext cx="940568" cy="574451"/>
      </dsp:txXfrm>
    </dsp:sp>
    <dsp:sp modelId="{BC1B1EA4-129C-44F6-935B-BA646A7A2AA3}">
      <dsp:nvSpPr>
        <dsp:cNvPr id="0" name=""/>
        <dsp:cNvSpPr/>
      </dsp:nvSpPr>
      <dsp:spPr>
        <a:xfrm>
          <a:off x="1034355"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1156394"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sp:txBody>
      <dsp:txXfrm>
        <a:off x="1174266" y="1543732"/>
        <a:ext cx="940568" cy="574451"/>
      </dsp:txXfrm>
    </dsp:sp>
    <dsp:sp modelId="{F5AE7053-0C33-481C-8BFB-D2DAFB4C4294}">
      <dsp:nvSpPr>
        <dsp:cNvPr id="0" name=""/>
        <dsp:cNvSpPr/>
      </dsp:nvSpPr>
      <dsp:spPr>
        <a:xfrm>
          <a:off x="1034355"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1156394"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sp:txBody>
      <dsp:txXfrm>
        <a:off x="1174266" y="2306476"/>
        <a:ext cx="940568" cy="574451"/>
      </dsp:txXfrm>
    </dsp:sp>
    <dsp:sp modelId="{F1C18E15-3E91-476D-8B13-25AD56BC4B13}">
      <dsp:nvSpPr>
        <dsp:cNvPr id="0" name=""/>
        <dsp:cNvSpPr/>
      </dsp:nvSpPr>
      <dsp:spPr>
        <a:xfrm>
          <a:off x="2437804"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and Techniques</a:t>
          </a:r>
        </a:p>
      </dsp:txBody>
      <dsp:txXfrm>
        <a:off x="2455676" y="18244"/>
        <a:ext cx="1184646" cy="574451"/>
      </dsp:txXfrm>
    </dsp:sp>
    <dsp:sp modelId="{2564A6E5-875B-4BC6-B983-AA12C064A019}">
      <dsp:nvSpPr>
        <dsp:cNvPr id="0" name=""/>
        <dsp:cNvSpPr/>
      </dsp:nvSpPr>
      <dsp:spPr>
        <a:xfrm>
          <a:off x="2559843"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81882"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Computing with Lists</a:t>
          </a:r>
        </a:p>
      </dsp:txBody>
      <dsp:txXfrm>
        <a:off x="2699754" y="780988"/>
        <a:ext cx="940568" cy="574451"/>
      </dsp:txXfrm>
    </dsp:sp>
    <dsp:sp modelId="{7DFA9A08-1F84-4CF2-9E63-7F6E7C219F76}">
      <dsp:nvSpPr>
        <dsp:cNvPr id="0" name=""/>
        <dsp:cNvSpPr/>
      </dsp:nvSpPr>
      <dsp:spPr>
        <a:xfrm>
          <a:off x="2559843"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81882"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sp:txBody>
      <dsp:txXfrm>
        <a:off x="2699754" y="1543732"/>
        <a:ext cx="940568" cy="574451"/>
      </dsp:txXfrm>
    </dsp:sp>
    <dsp:sp modelId="{35FE4D4C-3CA0-4CCA-8F9D-1668C574961B}">
      <dsp:nvSpPr>
        <dsp:cNvPr id="0" name=""/>
        <dsp:cNvSpPr/>
      </dsp:nvSpPr>
      <dsp:spPr>
        <a:xfrm>
          <a:off x="2559843"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5B2884-C079-4ABC-AF46-CC7B31EF2123}">
      <dsp:nvSpPr>
        <dsp:cNvPr id="0" name=""/>
        <dsp:cNvSpPr/>
      </dsp:nvSpPr>
      <dsp:spPr>
        <a:xfrm>
          <a:off x="2681882"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sp:txBody>
      <dsp:txXfrm>
        <a:off x="2699754" y="2306476"/>
        <a:ext cx="940568" cy="574451"/>
      </dsp:txXfrm>
    </dsp:sp>
    <dsp:sp modelId="{16CFAB30-3E6A-44D7-A45D-E3066E142053}">
      <dsp:nvSpPr>
        <dsp:cNvPr id="0" name=""/>
        <dsp:cNvSpPr/>
      </dsp:nvSpPr>
      <dsp:spPr>
        <a:xfrm>
          <a:off x="2559843"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81882" y="3051348"/>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Designing</a:t>
          </a:r>
          <a:r>
            <a:rPr lang="en-US" sz="1200" kern="1200" dirty="0"/>
            <a:t> with Invariants</a:t>
          </a:r>
        </a:p>
      </dsp:txBody>
      <dsp:txXfrm>
        <a:off x="2699754" y="3069220"/>
        <a:ext cx="940568" cy="574451"/>
      </dsp:txXfrm>
    </dsp:sp>
    <dsp:sp modelId="{0ECF28DA-9925-4B5B-97B1-BDA459502114}">
      <dsp:nvSpPr>
        <dsp:cNvPr id="0" name=""/>
        <dsp:cNvSpPr/>
      </dsp:nvSpPr>
      <dsp:spPr>
        <a:xfrm>
          <a:off x="2559843" y="610567"/>
          <a:ext cx="122039" cy="3556495"/>
        </a:xfrm>
        <a:custGeom>
          <a:avLst/>
          <a:gdLst/>
          <a:ahLst/>
          <a:cxnLst/>
          <a:rect l="0" t="0" r="0" b="0"/>
          <a:pathLst>
            <a:path>
              <a:moveTo>
                <a:pt x="0" y="0"/>
              </a:moveTo>
              <a:lnTo>
                <a:pt x="0" y="3556495"/>
              </a:lnTo>
              <a:lnTo>
                <a:pt x="122039" y="35564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81882" y="3814092"/>
          <a:ext cx="976312" cy="705941"/>
        </a:xfrm>
        <a:prstGeom prst="roundRect">
          <a:avLst>
            <a:gd name="adj" fmla="val 10000"/>
          </a:avLst>
        </a:prstGeom>
        <a:solidFill>
          <a:srgbClr val="C0504D">
            <a:lumMod val="60000"/>
            <a:lumOff val="40000"/>
            <a:alpha val="90000"/>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533400">
            <a:lnSpc>
              <a:spcPct val="90000"/>
            </a:lnSpc>
            <a:spcBef>
              <a:spcPct val="0"/>
            </a:spcBef>
            <a:spcAft>
              <a:spcPct val="35000"/>
            </a:spcAft>
            <a:buNone/>
          </a:pPr>
          <a:r>
            <a:rPr lang="en-US" sz="1200" kern="1200" dirty="0"/>
            <a:t>Thinking about Efficiency</a:t>
          </a:r>
        </a:p>
      </dsp:txBody>
      <dsp:txXfrm>
        <a:off x="2702558" y="3834768"/>
        <a:ext cx="934960" cy="664589"/>
      </dsp:txXfrm>
    </dsp:sp>
    <dsp:sp modelId="{3DB7ADFA-DCAB-4034-9F43-B860EBE864E8}">
      <dsp:nvSpPr>
        <dsp:cNvPr id="0" name=""/>
        <dsp:cNvSpPr/>
      </dsp:nvSpPr>
      <dsp:spPr>
        <a:xfrm>
          <a:off x="3963292"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Object-Oriented Programming</a:t>
          </a:r>
        </a:p>
      </dsp:txBody>
      <dsp:txXfrm>
        <a:off x="3981164" y="18244"/>
        <a:ext cx="1184646" cy="574451"/>
      </dsp:txXfrm>
    </dsp:sp>
    <dsp:sp modelId="{278D3975-9588-4A95-85BD-D062BB0AE1A4}">
      <dsp:nvSpPr>
        <dsp:cNvPr id="0" name=""/>
        <dsp:cNvSpPr/>
      </dsp:nvSpPr>
      <dsp:spPr>
        <a:xfrm>
          <a:off x="4085332"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207371"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Interfaces and Classes</a:t>
          </a:r>
        </a:p>
      </dsp:txBody>
      <dsp:txXfrm>
        <a:off x="4225243" y="780988"/>
        <a:ext cx="940568" cy="574451"/>
      </dsp:txXfrm>
    </dsp:sp>
    <dsp:sp modelId="{FF100697-267A-4BC5-8DA9-B1F7321DFE84}">
      <dsp:nvSpPr>
        <dsp:cNvPr id="0" name=""/>
        <dsp:cNvSpPr/>
      </dsp:nvSpPr>
      <dsp:spPr>
        <a:xfrm>
          <a:off x="4085332"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207371" y="1525860"/>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Inheritance</a:t>
          </a:r>
        </a:p>
      </dsp:txBody>
      <dsp:txXfrm>
        <a:off x="4225243" y="1543732"/>
        <a:ext cx="940568" cy="574451"/>
      </dsp:txXfrm>
    </dsp:sp>
    <dsp:sp modelId="{6B27DFF3-3021-4E99-BF73-829A6255425D}">
      <dsp:nvSpPr>
        <dsp:cNvPr id="0" name=""/>
        <dsp:cNvSpPr/>
      </dsp:nvSpPr>
      <dsp:spPr>
        <a:xfrm>
          <a:off x="4085332"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207371" y="2288604"/>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Objects with Mutable State</a:t>
          </a:r>
        </a:p>
      </dsp:txBody>
      <dsp:txXfrm>
        <a:off x="4225243" y="2306476"/>
        <a:ext cx="940568" cy="574451"/>
      </dsp:txXfrm>
    </dsp:sp>
    <dsp:sp modelId="{E8A2D34D-9B35-4804-BD08-DC4453907292}">
      <dsp:nvSpPr>
        <dsp:cNvPr id="0" name=""/>
        <dsp:cNvSpPr/>
      </dsp:nvSpPr>
      <dsp:spPr>
        <a:xfrm>
          <a:off x="4085332"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207371" y="3051348"/>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Efficiency, Part 2</a:t>
          </a:r>
        </a:p>
      </dsp:txBody>
      <dsp:txXfrm>
        <a:off x="4225243" y="3069220"/>
        <a:ext cx="940568" cy="5744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430751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i="1"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3611035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2478216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173882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4254273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1482103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138540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783862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34</a:t>
            </a:fld>
            <a:endParaRPr lang="en-US"/>
          </a:p>
        </p:txBody>
      </p:sp>
    </p:spTree>
    <p:extLst>
      <p:ext uri="{BB962C8B-B14F-4D97-AF65-F5344CB8AC3E}">
        <p14:creationId xmlns:p14="http://schemas.microsoft.com/office/powerpoint/2010/main" val="155492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99467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10/13/2017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10/13/2017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10/13/2017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3.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General Recursion</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8.1</a:t>
            </a:r>
          </a:p>
          <a:p>
            <a:endParaRPr lang="en-US" dirty="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sz="1000" dirty="0">
                  <a:hlinkClick r:id="rId5"/>
                </a:rPr>
                <a:t>Creative Commons Attribution-</a:t>
              </a:r>
              <a:r>
                <a:rPr lang="en-US" sz="1000" dirty="0" err="1">
                  <a:hlinkClick r:id="rId5"/>
                </a:rPr>
                <a:t>NonCommercial</a:t>
              </a:r>
              <a:r>
                <a:rPr lang="en-US" sz="1000" dirty="0">
                  <a:hlinkClick r:id="rId5"/>
                </a:rPr>
                <a:t> 3.0 </a:t>
              </a:r>
              <a:r>
                <a:rPr lang="en-US" sz="1000" dirty="0" err="1">
                  <a:hlinkClick r:id="rId5"/>
                </a:rPr>
                <a:t>Unported</a:t>
              </a:r>
              <a:r>
                <a:rPr lang="en-US" sz="1000" dirty="0">
                  <a:hlinkClick r:id="rId5"/>
                </a:rPr>
                <a:t>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merge</a:t>
            </a:r>
          </a:p>
        </p:txBody>
      </p:sp>
      <p:sp>
        <p:nvSpPr>
          <p:cNvPr id="3" name="Content Placeholder 2"/>
          <p:cNvSpPr>
            <a:spLocks noGrp="1"/>
          </p:cNvSpPr>
          <p:nvPr>
            <p:ph idx="1"/>
          </p:nvPr>
        </p:nvSpPr>
        <p:spPr>
          <a:xfrm>
            <a:off x="457200" y="1600200"/>
            <a:ext cx="8458200" cy="4525963"/>
          </a:xfrm>
        </p:spPr>
        <p:txBody>
          <a:bodyPr>
            <a:normAutofit fontScale="70000" lnSpcReduction="20000"/>
          </a:bodyPr>
          <a:lstStyle/>
          <a:p>
            <a:pPr>
              <a:buNone/>
            </a:pPr>
            <a:r>
              <a:rPr lang="en-US" b="1" dirty="0">
                <a:latin typeface="Consolas" pitchFamily="49" charset="0"/>
                <a:cs typeface="Consolas" pitchFamily="49" charset="0"/>
              </a:rPr>
              <a:t>;; merge : </a:t>
            </a:r>
            <a:r>
              <a:rPr lang="en-US" b="1" dirty="0" err="1">
                <a:latin typeface="Consolas" pitchFamily="49" charset="0"/>
                <a:cs typeface="Consolas" pitchFamily="49" charset="0"/>
              </a:rPr>
              <a:t>SortedList</a:t>
            </a:r>
            <a:r>
              <a:rPr lang="en-US" b="1" dirty="0">
                <a:latin typeface="Consolas" pitchFamily="49" charset="0"/>
                <a:cs typeface="Consolas" pitchFamily="49" charset="0"/>
              </a:rPr>
              <a:t> </a:t>
            </a:r>
            <a:r>
              <a:rPr lang="en-US" b="1" dirty="0" err="1">
                <a:latin typeface="Consolas" pitchFamily="49" charset="0"/>
                <a:cs typeface="Consolas" pitchFamily="49" charset="0"/>
              </a:rPr>
              <a:t>SortedList</a:t>
            </a:r>
            <a:r>
              <a:rPr lang="en-US" b="1" dirty="0">
                <a:latin typeface="Consolas" pitchFamily="49" charset="0"/>
                <a:cs typeface="Consolas" pitchFamily="49" charset="0"/>
              </a:rPr>
              <a:t> -&gt; </a:t>
            </a:r>
            <a:r>
              <a:rPr lang="en-US" b="1" dirty="0" err="1">
                <a:latin typeface="Consolas" pitchFamily="49" charset="0"/>
                <a:cs typeface="Consolas" pitchFamily="49" charset="0"/>
              </a:rPr>
              <a:t>SortedList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RETURNS: the sorted merge of its two arguments</a:t>
            </a:r>
          </a:p>
          <a:p>
            <a:pPr>
              <a:buNone/>
            </a:pPr>
            <a:r>
              <a:rPr lang="en-US" b="1" dirty="0">
                <a:latin typeface="Consolas" pitchFamily="49" charset="0"/>
                <a:cs typeface="Consolas" pitchFamily="49" charset="0"/>
              </a:rPr>
              <a:t>;; strategy: recur on (rest lst1) or (rest lst2)</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
        <p:nvSpPr>
          <p:cNvPr id="6" name="Rectangle 5"/>
          <p:cNvSpPr/>
          <p:nvPr/>
        </p:nvSpPr>
        <p:spPr>
          <a:xfrm>
            <a:off x="4191000" y="5604006"/>
            <a:ext cx="40386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If the lists are of length n, this function takes time proportional to </a:t>
            </a:r>
            <a:r>
              <a:rPr lang="en-US" b="1" dirty="0">
                <a:solidFill>
                  <a:schemeClr val="tx1"/>
                </a:solidFill>
              </a:rPr>
              <a:t>n</a:t>
            </a:r>
            <a:r>
              <a:rPr lang="en-US" dirty="0">
                <a:solidFill>
                  <a:schemeClr val="tx1"/>
                </a:solidFill>
              </a:rPr>
              <a:t>.  We say that the time is O(</a:t>
            </a:r>
            <a:r>
              <a:rPr lang="en-US" b="1" dirty="0">
                <a:solidFill>
                  <a:schemeClr val="tx1"/>
                </a:solidFill>
              </a:rPr>
              <a:t>n</a:t>
            </a:r>
            <a:r>
              <a:rPr lang="en-US" dirty="0">
                <a:solidFill>
                  <a:schemeClr val="tx1"/>
                </a:solidFill>
              </a:rPr>
              <a:t>).</a:t>
            </a:r>
          </a:p>
        </p:txBody>
      </p:sp>
    </p:spTree>
    <p:extLst>
      <p:ext uri="{BB962C8B-B14F-4D97-AF65-F5344CB8AC3E}">
        <p14:creationId xmlns:p14="http://schemas.microsoft.com/office/powerpoint/2010/main" val="4230327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56F2E-237B-49E7-91CA-1D14F4E1C5C0}"/>
              </a:ext>
            </a:extLst>
          </p:cNvPr>
          <p:cNvSpPr>
            <a:spLocks noGrp="1"/>
          </p:cNvSpPr>
          <p:nvPr>
            <p:ph type="title"/>
          </p:nvPr>
        </p:nvSpPr>
        <p:spPr/>
        <p:txBody>
          <a:bodyPr>
            <a:normAutofit/>
          </a:bodyPr>
          <a:lstStyle/>
          <a:p>
            <a:r>
              <a:rPr lang="en-US" dirty="0"/>
              <a:t>Why does this function halt?</a:t>
            </a:r>
          </a:p>
        </p:txBody>
      </p:sp>
      <p:sp>
        <p:nvSpPr>
          <p:cNvPr id="3" name="Content Placeholder 2">
            <a:extLst>
              <a:ext uri="{FF2B5EF4-FFF2-40B4-BE49-F238E27FC236}">
                <a16:creationId xmlns:a16="http://schemas.microsoft.com/office/drawing/2014/main" id="{04CB5783-5E5E-470F-A596-D0203991847B}"/>
              </a:ext>
            </a:extLst>
          </p:cNvPr>
          <p:cNvSpPr>
            <a:spLocks noGrp="1"/>
          </p:cNvSpPr>
          <p:nvPr>
            <p:ph idx="1"/>
          </p:nvPr>
        </p:nvSpPr>
        <p:spPr/>
        <p:txBody>
          <a:bodyPr/>
          <a:lstStyle/>
          <a:p>
            <a:r>
              <a:rPr lang="en-US" dirty="0"/>
              <a:t>Our standard argument is:  the input gets smaller at every recursive call, so eventually it can’t get any smaller.</a:t>
            </a:r>
          </a:p>
          <a:p>
            <a:r>
              <a:rPr lang="en-US" dirty="0"/>
              <a:t>But what’s the “input” here?  And what do we mean by “smaller”?</a:t>
            </a:r>
          </a:p>
          <a:p>
            <a:r>
              <a:rPr lang="en-US" dirty="0"/>
              <a:t>“smaller” is easy: we are recurring on the </a:t>
            </a:r>
            <a:r>
              <a:rPr lang="en-US" b="1" dirty="0"/>
              <a:t>rest</a:t>
            </a:r>
            <a:r>
              <a:rPr lang="en-US" dirty="0"/>
              <a:t> of a list, so probably “smaller” should mean “smaller length”</a:t>
            </a:r>
          </a:p>
          <a:p>
            <a:endParaRPr lang="en-US" dirty="0"/>
          </a:p>
        </p:txBody>
      </p:sp>
      <p:sp>
        <p:nvSpPr>
          <p:cNvPr id="4" name="Slide Number Placeholder 3">
            <a:extLst>
              <a:ext uri="{FF2B5EF4-FFF2-40B4-BE49-F238E27FC236}">
                <a16:creationId xmlns:a16="http://schemas.microsoft.com/office/drawing/2014/main" id="{FAF7710D-F259-4656-B682-006095074017}"/>
              </a:ext>
            </a:extLst>
          </p:cNvPr>
          <p:cNvSpPr>
            <a:spLocks noGrp="1"/>
          </p:cNvSpPr>
          <p:nvPr>
            <p:ph type="sldNum" sz="quarter" idx="12"/>
          </p:nvPr>
        </p:nvSpPr>
        <p:spPr/>
        <p:txBody>
          <a:bodyPr/>
          <a:lstStyle/>
          <a:p>
            <a:fld id="{2AF3B5EA-18B6-4040-9F78-6052AF49C681}" type="slidenum">
              <a:rPr lang="en-US" smtClean="0"/>
              <a:t>11</a:t>
            </a:fld>
            <a:endParaRPr lang="en-US"/>
          </a:p>
        </p:txBody>
      </p:sp>
    </p:spTree>
    <p:extLst>
      <p:ext uri="{BB962C8B-B14F-4D97-AF65-F5344CB8AC3E}">
        <p14:creationId xmlns:p14="http://schemas.microsoft.com/office/powerpoint/2010/main" val="108198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065E-6FCD-44E2-9569-C68024CCAC10}"/>
              </a:ext>
            </a:extLst>
          </p:cNvPr>
          <p:cNvSpPr>
            <a:spLocks noGrp="1"/>
          </p:cNvSpPr>
          <p:nvPr>
            <p:ph type="title"/>
          </p:nvPr>
        </p:nvSpPr>
        <p:spPr/>
        <p:txBody>
          <a:bodyPr/>
          <a:lstStyle/>
          <a:p>
            <a:r>
              <a:rPr lang="en-US" dirty="0"/>
              <a:t>Why does this function halt? (2)</a:t>
            </a:r>
          </a:p>
        </p:txBody>
      </p:sp>
      <p:sp>
        <p:nvSpPr>
          <p:cNvPr id="3" name="Content Placeholder 2">
            <a:extLst>
              <a:ext uri="{FF2B5EF4-FFF2-40B4-BE49-F238E27FC236}">
                <a16:creationId xmlns:a16="http://schemas.microsoft.com/office/drawing/2014/main" id="{21002A2C-E749-4948-9359-B1D5D5CF1C09}"/>
              </a:ext>
            </a:extLst>
          </p:cNvPr>
          <p:cNvSpPr>
            <a:spLocks noGrp="1"/>
          </p:cNvSpPr>
          <p:nvPr>
            <p:ph idx="1"/>
          </p:nvPr>
        </p:nvSpPr>
        <p:spPr/>
        <p:txBody>
          <a:bodyPr>
            <a:normAutofit lnSpcReduction="10000"/>
          </a:bodyPr>
          <a:lstStyle/>
          <a:p>
            <a:r>
              <a:rPr lang="en-US" b="1" dirty="0"/>
              <a:t>(length lst2) </a:t>
            </a:r>
            <a:r>
              <a:rPr lang="en-US" dirty="0"/>
              <a:t>doesn’t get smaller at every call</a:t>
            </a:r>
          </a:p>
          <a:p>
            <a:pPr lvl="1"/>
            <a:r>
              <a:rPr lang="en-US" dirty="0"/>
              <a:t>look at the first recursive call).</a:t>
            </a:r>
          </a:p>
          <a:p>
            <a:r>
              <a:rPr lang="en-US" b="1" dirty="0"/>
              <a:t>(length lst1) </a:t>
            </a:r>
            <a:r>
              <a:rPr lang="en-US" dirty="0"/>
              <a:t>doesn’t get smaller at every call</a:t>
            </a:r>
          </a:p>
          <a:p>
            <a:pPr lvl="1"/>
            <a:r>
              <a:rPr lang="en-US" dirty="0"/>
              <a:t>look at the second recursive call</a:t>
            </a:r>
          </a:p>
          <a:p>
            <a:r>
              <a:rPr lang="en-US" dirty="0"/>
              <a:t>But the </a:t>
            </a:r>
            <a:r>
              <a:rPr lang="en-US" i="1" dirty="0"/>
              <a:t>sum</a:t>
            </a:r>
            <a:r>
              <a:rPr lang="en-US" dirty="0"/>
              <a:t> of </a:t>
            </a:r>
            <a:r>
              <a:rPr lang="en-US" b="1" dirty="0"/>
              <a:t>(length lst1) </a:t>
            </a:r>
            <a:r>
              <a:rPr lang="en-US" dirty="0"/>
              <a:t>and </a:t>
            </a:r>
            <a:r>
              <a:rPr lang="en-US" b="1" dirty="0"/>
              <a:t>(length lst2) </a:t>
            </a:r>
            <a:r>
              <a:rPr lang="en-US" dirty="0"/>
              <a:t>does get smaller at every call</a:t>
            </a:r>
          </a:p>
          <a:p>
            <a:pPr lvl="1"/>
            <a:r>
              <a:rPr lang="en-US" dirty="0"/>
              <a:t>at each call, either </a:t>
            </a:r>
            <a:r>
              <a:rPr lang="en-US" b="1" dirty="0"/>
              <a:t>(length lst1) </a:t>
            </a:r>
            <a:r>
              <a:rPr lang="en-US" dirty="0"/>
              <a:t>or </a:t>
            </a:r>
            <a:r>
              <a:rPr lang="en-US" b="1" dirty="0"/>
              <a:t>(length lst2)</a:t>
            </a:r>
            <a:r>
              <a:rPr lang="en-US" dirty="0"/>
              <a:t> decreases by 1, so their sum is guaranteed to decrease by 1!</a:t>
            </a:r>
          </a:p>
          <a:p>
            <a:endParaRPr lang="en-US" dirty="0"/>
          </a:p>
        </p:txBody>
      </p:sp>
      <p:sp>
        <p:nvSpPr>
          <p:cNvPr id="4" name="Slide Number Placeholder 3">
            <a:extLst>
              <a:ext uri="{FF2B5EF4-FFF2-40B4-BE49-F238E27FC236}">
                <a16:creationId xmlns:a16="http://schemas.microsoft.com/office/drawing/2014/main" id="{B69942C2-5E7A-4702-8206-40E499AC7EE3}"/>
              </a:ext>
            </a:extLst>
          </p:cNvPr>
          <p:cNvSpPr>
            <a:spLocks noGrp="1"/>
          </p:cNvSpPr>
          <p:nvPr>
            <p:ph type="sldNum" sz="quarter" idx="12"/>
          </p:nvPr>
        </p:nvSpPr>
        <p:spPr/>
        <p:txBody>
          <a:bodyPr/>
          <a:lstStyle/>
          <a:p>
            <a:fld id="{2AF3B5EA-18B6-4040-9F78-6052AF49C681}" type="slidenum">
              <a:rPr lang="en-US" smtClean="0"/>
              <a:t>12</a:t>
            </a:fld>
            <a:endParaRPr lang="en-US"/>
          </a:p>
        </p:txBody>
      </p:sp>
    </p:spTree>
    <p:extLst>
      <p:ext uri="{BB962C8B-B14F-4D97-AF65-F5344CB8AC3E}">
        <p14:creationId xmlns:p14="http://schemas.microsoft.com/office/powerpoint/2010/main" val="3473069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23E9-EA23-4CEC-88C3-CBB0190FD973}"/>
              </a:ext>
            </a:extLst>
          </p:cNvPr>
          <p:cNvSpPr>
            <a:spLocks noGrp="1"/>
          </p:cNvSpPr>
          <p:nvPr>
            <p:ph type="title"/>
          </p:nvPr>
        </p:nvSpPr>
        <p:spPr/>
        <p:txBody>
          <a:bodyPr/>
          <a:lstStyle/>
          <a:p>
            <a:r>
              <a:rPr lang="en-US" dirty="0"/>
              <a:t>Halting Measure (1)</a:t>
            </a:r>
          </a:p>
        </p:txBody>
      </p:sp>
      <p:sp>
        <p:nvSpPr>
          <p:cNvPr id="3" name="Content Placeholder 2">
            <a:extLst>
              <a:ext uri="{FF2B5EF4-FFF2-40B4-BE49-F238E27FC236}">
                <a16:creationId xmlns:a16="http://schemas.microsoft.com/office/drawing/2014/main" id="{56A4A4B3-3A25-44D1-990F-CDEB0C40C55B}"/>
              </a:ext>
            </a:extLst>
          </p:cNvPr>
          <p:cNvSpPr>
            <a:spLocks noGrp="1"/>
          </p:cNvSpPr>
          <p:nvPr>
            <p:ph idx="1"/>
          </p:nvPr>
        </p:nvSpPr>
        <p:spPr/>
        <p:txBody>
          <a:bodyPr>
            <a:normAutofit fontScale="85000" lnSpcReduction="10000"/>
          </a:bodyPr>
          <a:lstStyle/>
          <a:p>
            <a:r>
              <a:rPr lang="en-US" dirty="0"/>
              <a:t>Remember, part of design is getting knowledge out of our heads and on to a piece of paper.  How do we document our knowledge about why our function halts?</a:t>
            </a:r>
          </a:p>
          <a:p>
            <a:r>
              <a:rPr lang="en-US" dirty="0"/>
              <a:t>We document this knowledge as a </a:t>
            </a:r>
            <a:r>
              <a:rPr lang="en-US" i="1" dirty="0">
                <a:solidFill>
                  <a:srgbClr val="FF0000"/>
                </a:solidFill>
              </a:rPr>
              <a:t>halting measure.</a:t>
            </a:r>
          </a:p>
          <a:p>
            <a:r>
              <a:rPr lang="en-US" dirty="0"/>
              <a:t>A halting measure is an integer-valued quantity that can't be less than zero, and which </a:t>
            </a:r>
            <a:r>
              <a:rPr lang="en-US" dirty="0">
                <a:solidFill>
                  <a:srgbClr val="FF0000"/>
                </a:solidFill>
              </a:rPr>
              <a:t>decreases</a:t>
            </a:r>
            <a:r>
              <a:rPr lang="en-US" dirty="0"/>
              <a:t> at each recursive call in your function.</a:t>
            </a:r>
            <a:endParaRPr lang="en-US" i="1" dirty="0">
              <a:solidFill>
                <a:srgbClr val="FF0000"/>
              </a:solidFill>
            </a:endParaRPr>
          </a:p>
          <a:p>
            <a:r>
              <a:rPr lang="en-US" dirty="0"/>
              <a:t>The halting measure is a way of explaining how each of the subproblems are easier than the original.</a:t>
            </a:r>
          </a:p>
        </p:txBody>
      </p:sp>
      <p:sp>
        <p:nvSpPr>
          <p:cNvPr id="4" name="Slide Number Placeholder 3">
            <a:extLst>
              <a:ext uri="{FF2B5EF4-FFF2-40B4-BE49-F238E27FC236}">
                <a16:creationId xmlns:a16="http://schemas.microsoft.com/office/drawing/2014/main" id="{D383A75C-30AC-4820-A818-114E287732A3}"/>
              </a:ext>
            </a:extLst>
          </p:cNvPr>
          <p:cNvSpPr>
            <a:spLocks noGrp="1"/>
          </p:cNvSpPr>
          <p:nvPr>
            <p:ph type="sldNum" sz="quarter" idx="12"/>
          </p:nvPr>
        </p:nvSpPr>
        <p:spPr/>
        <p:txBody>
          <a:bodyPr/>
          <a:lstStyle/>
          <a:p>
            <a:fld id="{2AF3B5EA-18B6-4040-9F78-6052AF49C681}" type="slidenum">
              <a:rPr lang="en-US" smtClean="0"/>
              <a:t>13</a:t>
            </a:fld>
            <a:endParaRPr lang="en-US"/>
          </a:p>
        </p:txBody>
      </p:sp>
    </p:spTree>
    <p:extLst>
      <p:ext uri="{BB962C8B-B14F-4D97-AF65-F5344CB8AC3E}">
        <p14:creationId xmlns:p14="http://schemas.microsoft.com/office/powerpoint/2010/main" val="150970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 (2)</a:t>
            </a:r>
          </a:p>
        </p:txBody>
      </p:sp>
      <p:sp>
        <p:nvSpPr>
          <p:cNvPr id="3" name="Content Placeholder 2"/>
          <p:cNvSpPr>
            <a:spLocks noGrp="1"/>
          </p:cNvSpPr>
          <p:nvPr>
            <p:ph idx="1"/>
          </p:nvPr>
        </p:nvSpPr>
        <p:spPr/>
        <p:txBody>
          <a:bodyPr>
            <a:normAutofit/>
          </a:bodyPr>
          <a:lstStyle/>
          <a:p>
            <a:r>
              <a:rPr lang="en-US" dirty="0"/>
              <a:t>Since the measure is integer-valued, and it decreases at every recursive call, your function can't make more recursive calls than what the halting measure says.</a:t>
            </a:r>
          </a:p>
          <a:p>
            <a:r>
              <a:rPr lang="en-US" dirty="0"/>
              <a:t>In particular, it must halt!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3222346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halting measures</a:t>
            </a:r>
          </a:p>
        </p:txBody>
      </p:sp>
      <p:sp>
        <p:nvSpPr>
          <p:cNvPr id="3" name="Content Placeholder 2"/>
          <p:cNvSpPr>
            <a:spLocks noGrp="1"/>
          </p:cNvSpPr>
          <p:nvPr>
            <p:ph idx="1"/>
          </p:nvPr>
        </p:nvSpPr>
        <p:spPr/>
        <p:txBody>
          <a:bodyPr/>
          <a:lstStyle/>
          <a:p>
            <a:r>
              <a:rPr lang="en-US" dirty="0"/>
              <a:t>the value of a </a:t>
            </a:r>
            <a:r>
              <a:rPr lang="en-US" dirty="0" err="1"/>
              <a:t>NonNegInt</a:t>
            </a:r>
            <a:r>
              <a:rPr lang="en-US" dirty="0"/>
              <a:t> argument</a:t>
            </a:r>
          </a:p>
          <a:p>
            <a:r>
              <a:rPr lang="en-US" dirty="0"/>
              <a:t>the size of an s-expression</a:t>
            </a:r>
          </a:p>
          <a:p>
            <a:r>
              <a:rPr lang="en-US" dirty="0"/>
              <a:t>the length of a list</a:t>
            </a:r>
          </a:p>
          <a:p>
            <a:r>
              <a:rPr lang="en-US" dirty="0"/>
              <a:t>the number of elements of some set</a:t>
            </a:r>
          </a:p>
          <a:p>
            <a:r>
              <a:rPr lang="en-US" dirty="0"/>
              <a:t>a non-negative integer quantity that depends on one of the quantities above</a:t>
            </a:r>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Tree>
    <p:extLst>
      <p:ext uri="{BB962C8B-B14F-4D97-AF65-F5344CB8AC3E}">
        <p14:creationId xmlns:p14="http://schemas.microsoft.com/office/powerpoint/2010/main" val="1985636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 for </a:t>
            </a:r>
            <a:r>
              <a:rPr lang="en-US" b="1" dirty="0"/>
              <a:t>merge</a:t>
            </a:r>
            <a:r>
              <a:rPr lang="en-US" dirty="0"/>
              <a:t>, we write:</a:t>
            </a:r>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
        <p:nvSpPr>
          <p:cNvPr id="9"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merge : </a:t>
            </a:r>
            <a:r>
              <a:rPr lang="en-US" b="1" dirty="0" err="1">
                <a:latin typeface="Consolas" pitchFamily="49" charset="0"/>
                <a:cs typeface="Consolas" pitchFamily="49" charset="0"/>
              </a:rPr>
              <a:t>SortedList</a:t>
            </a:r>
            <a:r>
              <a:rPr lang="en-US" b="1" dirty="0">
                <a:latin typeface="Consolas" pitchFamily="49" charset="0"/>
                <a:cs typeface="Consolas" pitchFamily="49" charset="0"/>
              </a:rPr>
              <a:t> </a:t>
            </a:r>
            <a:r>
              <a:rPr lang="en-US" b="1" dirty="0" err="1">
                <a:latin typeface="Consolas" pitchFamily="49" charset="0"/>
                <a:cs typeface="Consolas" pitchFamily="49" charset="0"/>
              </a:rPr>
              <a:t>SortedList</a:t>
            </a:r>
            <a:r>
              <a:rPr lang="en-US" b="1" dirty="0">
                <a:latin typeface="Consolas" pitchFamily="49" charset="0"/>
                <a:cs typeface="Consolas" pitchFamily="49" charset="0"/>
              </a:rPr>
              <a:t> -&gt; </a:t>
            </a:r>
            <a:r>
              <a:rPr lang="en-US" b="1" dirty="0" err="1">
                <a:latin typeface="Consolas" pitchFamily="49" charset="0"/>
                <a:cs typeface="Consolas" pitchFamily="49" charset="0"/>
              </a:rPr>
              <a:t>SortedList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merges its two arguments</a:t>
            </a:r>
          </a:p>
          <a:p>
            <a:pPr>
              <a:buNone/>
            </a:pPr>
            <a:r>
              <a:rPr lang="en-US" b="1" dirty="0">
                <a:latin typeface="Consolas" pitchFamily="49" charset="0"/>
                <a:cs typeface="Consolas" pitchFamily="49" charset="0"/>
              </a:rPr>
              <a:t>;; strategy: recur on (rest lst1) or (rest lst2)</a:t>
            </a:r>
          </a:p>
          <a:p>
            <a:r>
              <a:rPr lang="en-US" b="1" dirty="0">
                <a:solidFill>
                  <a:schemeClr val="accent6"/>
                </a:solidFill>
                <a:latin typeface="Consolas" pitchFamily="49" charset="0"/>
                <a:cs typeface="Consolas" pitchFamily="49" charset="0"/>
              </a:rPr>
              <a:t>;; HALTING MEASURE: </a:t>
            </a:r>
            <a:r>
              <a:rPr lang="en-US" sz="3100" dirty="0">
                <a:solidFill>
                  <a:schemeClr val="accent6"/>
                </a:solidFill>
              </a:rPr>
              <a:t>(length lst1) + (length lst2) </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p>
        </p:txBody>
      </p:sp>
    </p:spTree>
    <p:extLst>
      <p:ext uri="{BB962C8B-B14F-4D97-AF65-F5344CB8AC3E}">
        <p14:creationId xmlns:p14="http://schemas.microsoft.com/office/powerpoint/2010/main" val="1045491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the halting measure for </a:t>
            </a:r>
            <a:r>
              <a:rPr lang="en-US" b="1" dirty="0"/>
              <a:t>merge</a:t>
            </a:r>
          </a:p>
        </p:txBody>
      </p:sp>
      <p:sp>
        <p:nvSpPr>
          <p:cNvPr id="3" name="Content Placeholder 2"/>
          <p:cNvSpPr>
            <a:spLocks noGrp="1"/>
          </p:cNvSpPr>
          <p:nvPr>
            <p:ph idx="1"/>
          </p:nvPr>
        </p:nvSpPr>
        <p:spPr/>
        <p:txBody>
          <a:bodyPr>
            <a:normAutofit fontScale="92500" lnSpcReduction="10000"/>
          </a:bodyPr>
          <a:lstStyle/>
          <a:p>
            <a:r>
              <a:rPr lang="en-US" dirty="0"/>
              <a:t>Proposed halting measure: </a:t>
            </a:r>
          </a:p>
          <a:p>
            <a:pPr lvl="1"/>
            <a:r>
              <a:rPr lang="en-US" b="1" dirty="0">
                <a:latin typeface="Consolas" panose="020B0609020204030204" pitchFamily="49" charset="0"/>
                <a:cs typeface="Consolas" panose="020B0609020204030204" pitchFamily="49" charset="0"/>
              </a:rPr>
              <a:t>(length lst1) + (length lst2)</a:t>
            </a:r>
          </a:p>
          <a:p>
            <a:r>
              <a:rPr lang="en-US" dirty="0"/>
              <a:t>Justification:</a:t>
            </a:r>
          </a:p>
          <a:p>
            <a:pPr lvl="1"/>
            <a:r>
              <a:rPr lang="en-US" b="1" dirty="0">
                <a:solidFill>
                  <a:srgbClr val="FF0000"/>
                </a:solidFill>
                <a:latin typeface="Consolas" panose="020B0609020204030204" pitchFamily="49" charset="0"/>
                <a:cs typeface="Consolas" panose="020B0609020204030204" pitchFamily="49" charset="0"/>
              </a:rPr>
              <a:t>(length lst1) </a:t>
            </a:r>
            <a:r>
              <a:rPr lang="en-US" dirty="0">
                <a:solidFill>
                  <a:srgbClr val="FF0000"/>
                </a:solidFill>
              </a:rPr>
              <a:t>and </a:t>
            </a:r>
            <a:r>
              <a:rPr lang="en-US" b="1" dirty="0">
                <a:solidFill>
                  <a:srgbClr val="FF0000"/>
                </a:solidFill>
                <a:latin typeface="Consolas" panose="020B0609020204030204" pitchFamily="49" charset="0"/>
                <a:cs typeface="Consolas" panose="020B0609020204030204" pitchFamily="49" charset="0"/>
              </a:rPr>
              <a:t>(length lst2) </a:t>
            </a:r>
            <a:r>
              <a:rPr lang="en-US" dirty="0">
                <a:solidFill>
                  <a:srgbClr val="FF0000"/>
                </a:solidFill>
              </a:rPr>
              <a:t>are both always non-negative, so their sum is non-negative.</a:t>
            </a:r>
          </a:p>
          <a:p>
            <a:pPr lvl="1"/>
            <a:r>
              <a:rPr lang="en-US" dirty="0">
                <a:solidFill>
                  <a:srgbClr val="FF0000"/>
                </a:solidFill>
              </a:rPr>
              <a:t>At each recursive call, either </a:t>
            </a:r>
            <a:r>
              <a:rPr lang="en-US" b="1" dirty="0">
                <a:solidFill>
                  <a:srgbClr val="FF0000"/>
                </a:solidFill>
                <a:latin typeface="Consolas" panose="020B0609020204030204" pitchFamily="49" charset="0"/>
                <a:cs typeface="Consolas" panose="020B0609020204030204" pitchFamily="49" charset="0"/>
              </a:rPr>
              <a:t>lst1</a:t>
            </a:r>
            <a:r>
              <a:rPr lang="en-US" dirty="0">
                <a:solidFill>
                  <a:srgbClr val="FF0000"/>
                </a:solidFill>
              </a:rPr>
              <a:t> or </a:t>
            </a:r>
            <a:r>
              <a:rPr lang="en-US" b="1" dirty="0">
                <a:solidFill>
                  <a:srgbClr val="FF0000"/>
                </a:solidFill>
                <a:latin typeface="Consolas" panose="020B0609020204030204" pitchFamily="49" charset="0"/>
                <a:cs typeface="Consolas" panose="020B0609020204030204" pitchFamily="49" charset="0"/>
              </a:rPr>
              <a:t>lst2</a:t>
            </a:r>
            <a:r>
              <a:rPr lang="en-US" dirty="0">
                <a:solidFill>
                  <a:srgbClr val="FF0000"/>
                </a:solidFill>
              </a:rPr>
              <a:t> becomes shorter, so either way the sum of their lengths is shorter.</a:t>
            </a:r>
          </a:p>
          <a:p>
            <a:r>
              <a:rPr lang="en-US" dirty="0"/>
              <a:t>So </a:t>
            </a:r>
            <a:r>
              <a:rPr lang="en-US" b="1" dirty="0">
                <a:latin typeface="Consolas" panose="020B0609020204030204" pitchFamily="49" charset="0"/>
                <a:cs typeface="Consolas" panose="020B0609020204030204" pitchFamily="49" charset="0"/>
              </a:rPr>
              <a:t>(length lst1) + (length lst2) </a:t>
            </a:r>
            <a:r>
              <a:rPr lang="en-US" dirty="0"/>
              <a:t>is a halting measure for </a:t>
            </a:r>
            <a:r>
              <a:rPr lang="en-US" b="1" dirty="0"/>
              <a:t>merge</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17</a:t>
            </a:fld>
            <a:endParaRPr lang="en-US"/>
          </a:p>
        </p:txBody>
      </p:sp>
    </p:spTree>
    <p:extLst>
      <p:ext uri="{BB962C8B-B14F-4D97-AF65-F5344CB8AC3E}">
        <p14:creationId xmlns:p14="http://schemas.microsoft.com/office/powerpoint/2010/main" val="251867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a:t>merge-sort</a:t>
            </a:r>
          </a:p>
        </p:txBody>
      </p:sp>
      <p:sp>
        <p:nvSpPr>
          <p:cNvPr id="3" name="Content Placeholder 2"/>
          <p:cNvSpPr>
            <a:spLocks noGrp="1"/>
          </p:cNvSpPr>
          <p:nvPr>
            <p:ph idx="1"/>
          </p:nvPr>
        </p:nvSpPr>
        <p:spPr/>
        <p:txBody>
          <a:bodyPr>
            <a:noAutofit/>
          </a:bodyPr>
          <a:lstStyle/>
          <a:p>
            <a:pPr>
              <a:buNone/>
            </a:pPr>
            <a:r>
              <a:rPr lang="en-US" sz="2000" b="1" dirty="0">
                <a:latin typeface="Consolas" pitchFamily="49" charset="0"/>
                <a:cs typeface="Consolas" pitchFamily="49" charset="0"/>
              </a:rPr>
              <a:t>;; merge-sort : </a:t>
            </a:r>
            <a:r>
              <a:rPr lang="en-US" sz="2000" b="1" dirty="0" err="1">
                <a:latin typeface="Consolas" pitchFamily="49" charset="0"/>
                <a:cs typeface="Consolas" pitchFamily="49" charset="0"/>
              </a:rPr>
              <a:t>RealList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SortedList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(merge-sort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[(empty?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a:t>
            </a:r>
          </a:p>
          <a:p>
            <a:pPr>
              <a:buNone/>
            </a:pPr>
            <a:r>
              <a:rPr lang="en-US" sz="2000" b="1" dirty="0">
                <a:latin typeface="Consolas" pitchFamily="49" charset="0"/>
                <a:cs typeface="Consolas" pitchFamily="49" charset="0"/>
              </a:rPr>
              <a:t>      (local</a:t>
            </a:r>
          </a:p>
          <a:p>
            <a:pPr>
              <a:buNone/>
            </a:pPr>
            <a:r>
              <a:rPr lang="en-US" sz="2000" b="1" dirty="0">
                <a:latin typeface="Consolas" pitchFamily="49" charset="0"/>
                <a:cs typeface="Consolas" pitchFamily="49" charset="0"/>
              </a:rPr>
              <a:t>       ((define evens (even-elements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(define odds  (odd-elements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(merge </a:t>
            </a:r>
          </a:p>
          <a:p>
            <a:pPr>
              <a:buNone/>
            </a:pPr>
            <a:r>
              <a:rPr lang="en-US" sz="2000" b="1" dirty="0">
                <a:latin typeface="Consolas" pitchFamily="49" charset="0"/>
                <a:cs typeface="Consolas" pitchFamily="49" charset="0"/>
              </a:rPr>
              <a:t>        (merge-sort evens)</a:t>
            </a:r>
          </a:p>
          <a:p>
            <a:pPr>
              <a:buNone/>
            </a:pPr>
            <a:r>
              <a:rPr lang="en-US" sz="2000" b="1" dirty="0">
                <a:latin typeface="Consolas" pitchFamily="49" charset="0"/>
                <a:cs typeface="Consolas" pitchFamily="49" charset="0"/>
              </a:rPr>
              <a:t>        (merge-sort odds)))]))</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6" name="Rectangle 5"/>
          <p:cNvSpPr/>
          <p:nvPr/>
        </p:nvSpPr>
        <p:spPr>
          <a:xfrm>
            <a:off x="6477000" y="1981200"/>
            <a:ext cx="2743200" cy="3810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Now we can write merge-sort.  merge-sort takes its input and divides it into two approximately equal-sized pieces.  </a:t>
            </a:r>
          </a:p>
          <a:p>
            <a:endParaRPr lang="en-US" sz="1600" dirty="0"/>
          </a:p>
          <a:p>
            <a:r>
              <a:rPr lang="en-US" sz="1600" dirty="0"/>
              <a:t>Depending on the data structures we use, this can be done in different ways.  We are using lists, so the easiest way is to take every other element of the list, so the list </a:t>
            </a:r>
            <a:r>
              <a:rPr lang="en-US" sz="1600" b="1" dirty="0"/>
              <a:t>(10 20 30 40 50)</a:t>
            </a:r>
            <a:r>
              <a:rPr lang="en-US" sz="1600" dirty="0"/>
              <a:t> would be split into </a:t>
            </a:r>
            <a:r>
              <a:rPr lang="en-US" sz="1600" b="1" dirty="0"/>
              <a:t>(10 30 50) </a:t>
            </a:r>
            <a:r>
              <a:rPr lang="en-US" sz="1600" dirty="0"/>
              <a:t>and </a:t>
            </a:r>
            <a:r>
              <a:rPr lang="en-US" sz="1600" b="1" dirty="0"/>
              <a:t>(20 40) </a:t>
            </a:r>
            <a:r>
              <a:rPr lang="en-US" sz="1600" dirty="0"/>
              <a:t>.</a:t>
            </a:r>
          </a:p>
          <a:p>
            <a:endParaRPr lang="en-US" sz="1600" dirty="0"/>
          </a:p>
        </p:txBody>
      </p:sp>
      <p:sp>
        <p:nvSpPr>
          <p:cNvPr id="7" name="Rectangle 6"/>
          <p:cNvSpPr/>
          <p:nvPr/>
        </p:nvSpPr>
        <p:spPr>
          <a:xfrm>
            <a:off x="6477000" y="5943600"/>
            <a:ext cx="26670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We sort each of the pieces, and then merge the sorted results</a:t>
            </a:r>
            <a:r>
              <a:rPr lang="en-US" sz="2000" dirty="0"/>
              <a:t>.</a:t>
            </a:r>
          </a:p>
        </p:txBody>
      </p:sp>
    </p:spTree>
    <p:extLst>
      <p:ext uri="{BB962C8B-B14F-4D97-AF65-F5344CB8AC3E}">
        <p14:creationId xmlns:p14="http://schemas.microsoft.com/office/powerpoint/2010/main" val="2221509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a:t>
            </a:r>
            <a:r>
              <a:rPr lang="en-US" i="1" dirty="0"/>
              <a:t>really</a:t>
            </a:r>
            <a:r>
              <a:rPr lang="en-US" dirty="0"/>
              <a:t> different</a:t>
            </a:r>
          </a:p>
        </p:txBody>
      </p:sp>
      <p:sp>
        <p:nvSpPr>
          <p:cNvPr id="3" name="Content Placeholder 2"/>
          <p:cNvSpPr>
            <a:spLocks noGrp="1"/>
          </p:cNvSpPr>
          <p:nvPr>
            <p:ph idx="1"/>
          </p:nvPr>
        </p:nvSpPr>
        <p:spPr/>
        <p:txBody>
          <a:bodyPr>
            <a:normAutofit fontScale="92500" lnSpcReduction="20000"/>
          </a:bodyPr>
          <a:lstStyle/>
          <a:p>
            <a:r>
              <a:rPr lang="en-US" dirty="0"/>
              <a:t>Merge-sort just did something very different from anything we’ve seen before: it recurred on two things, neither of which is </a:t>
            </a:r>
            <a:r>
              <a:rPr lang="en-US" b="1" dirty="0"/>
              <a:t>(rest </a:t>
            </a:r>
            <a:r>
              <a:rPr lang="en-US" b="1" dirty="0" err="1"/>
              <a:t>lst</a:t>
            </a:r>
            <a:r>
              <a:rPr lang="en-US" b="1" dirty="0"/>
              <a:t>)</a:t>
            </a:r>
            <a:r>
              <a:rPr lang="en-US" dirty="0"/>
              <a:t> .</a:t>
            </a:r>
          </a:p>
          <a:p>
            <a:r>
              <a:rPr lang="en-US" dirty="0"/>
              <a:t>We recurred on </a:t>
            </a:r>
          </a:p>
          <a:p>
            <a:pPr lvl="1"/>
            <a:r>
              <a:rPr lang="en-US" b="1" dirty="0">
                <a:latin typeface="Consolas" pitchFamily="49" charset="0"/>
                <a:cs typeface="Consolas" pitchFamily="49" charset="0"/>
              </a:rPr>
              <a:t>(even-elements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lvl="1"/>
            <a:r>
              <a:rPr lang="en-US" b="1" dirty="0">
                <a:latin typeface="Consolas" pitchFamily="49" charset="0"/>
                <a:cs typeface="Consolas" pitchFamily="49" charset="0"/>
              </a:rPr>
              <a:t>(odd-elements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r>
              <a:rPr lang="en-US" dirty="0"/>
              <a:t>Neither of these is a </a:t>
            </a:r>
            <a:r>
              <a:rPr lang="en-US" dirty="0" err="1"/>
              <a:t>sublist</a:t>
            </a:r>
            <a:r>
              <a:rPr lang="en-US" dirty="0"/>
              <a:t> of </a:t>
            </a:r>
            <a:r>
              <a:rPr lang="en-US" dirty="0" err="1"/>
              <a:t>lst</a:t>
            </a:r>
            <a:r>
              <a:rPr lang="en-US" b="1" dirty="0"/>
              <a:t> .</a:t>
            </a:r>
          </a:p>
          <a:p>
            <a:r>
              <a:rPr lang="en-US" dirty="0"/>
              <a:t>But each of these is guaranteed to be shorter than </a:t>
            </a:r>
            <a:r>
              <a:rPr lang="en-US" dirty="0" err="1"/>
              <a:t>lst</a:t>
            </a:r>
            <a:r>
              <a:rPr lang="en-US" dirty="0"/>
              <a:t>.</a:t>
            </a:r>
          </a:p>
          <a:p>
            <a:pPr lvl="1"/>
            <a:r>
              <a:rPr lang="en-US" dirty="0"/>
              <a:t>Really?? Let's check it...</a:t>
            </a:r>
          </a:p>
          <a:p>
            <a:pPr lvl="1"/>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754172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0F36-B15F-42DA-AF42-2E876C511546}"/>
              </a:ext>
            </a:extLst>
          </p:cNvPr>
          <p:cNvSpPr>
            <a:spLocks noGrp="1"/>
          </p:cNvSpPr>
          <p:nvPr>
            <p:ph type="title"/>
          </p:nvPr>
        </p:nvSpPr>
        <p:spPr/>
        <p:txBody>
          <a:bodyPr/>
          <a:lstStyle/>
          <a:p>
            <a:r>
              <a:rPr lang="en-US" dirty="0"/>
              <a:t>Module Introduction (1)</a:t>
            </a:r>
          </a:p>
        </p:txBody>
      </p:sp>
      <p:sp>
        <p:nvSpPr>
          <p:cNvPr id="3" name="Content Placeholder 2">
            <a:extLst>
              <a:ext uri="{FF2B5EF4-FFF2-40B4-BE49-F238E27FC236}">
                <a16:creationId xmlns:a16="http://schemas.microsoft.com/office/drawing/2014/main" id="{DB4F97F8-D177-412E-A36F-E1208502CEDF}"/>
              </a:ext>
            </a:extLst>
          </p:cNvPr>
          <p:cNvSpPr>
            <a:spLocks noGrp="1"/>
          </p:cNvSpPr>
          <p:nvPr>
            <p:ph idx="1"/>
          </p:nvPr>
        </p:nvSpPr>
        <p:spPr/>
        <p:txBody>
          <a:bodyPr>
            <a:normAutofit lnSpcReduction="10000"/>
          </a:bodyPr>
          <a:lstStyle/>
          <a:p>
            <a:r>
              <a:rPr lang="en-US" dirty="0"/>
              <a:t>This module covers two topics</a:t>
            </a:r>
          </a:p>
          <a:p>
            <a:r>
              <a:rPr lang="en-US" dirty="0"/>
              <a:t>First, we talk about </a:t>
            </a:r>
            <a:r>
              <a:rPr lang="en-US" i="1" dirty="0">
                <a:solidFill>
                  <a:srgbClr val="FF0000"/>
                </a:solidFill>
              </a:rPr>
              <a:t>general recursion</a:t>
            </a:r>
            <a:r>
              <a:rPr lang="en-US" dirty="0"/>
              <a:t>, in which our functions recur not on a sub-piece of the input data, but on a sub-problem of the original problem.</a:t>
            </a:r>
          </a:p>
          <a:p>
            <a:pPr lvl="1"/>
            <a:r>
              <a:rPr lang="en-US" dirty="0"/>
              <a:t>We talk about how to determine whether a sub-problem is simpler than the original, and how to document that fact in our design.</a:t>
            </a:r>
          </a:p>
          <a:p>
            <a:pPr lvl="1"/>
            <a:r>
              <a:rPr lang="en-US" dirty="0"/>
              <a:t>General Recursion and Invariants make a powerful combination</a:t>
            </a:r>
          </a:p>
        </p:txBody>
      </p:sp>
      <p:sp>
        <p:nvSpPr>
          <p:cNvPr id="4" name="Slide Number Placeholder 3">
            <a:extLst>
              <a:ext uri="{FF2B5EF4-FFF2-40B4-BE49-F238E27FC236}">
                <a16:creationId xmlns:a16="http://schemas.microsoft.com/office/drawing/2014/main" id="{AB6D8C22-C9DC-4BED-AAE8-37DA97614BA2}"/>
              </a:ext>
            </a:extLst>
          </p:cNvPr>
          <p:cNvSpPr>
            <a:spLocks noGrp="1"/>
          </p:cNvSpPr>
          <p:nvPr>
            <p:ph type="sldNum" sz="quarter" idx="12"/>
          </p:nvPr>
        </p:nvSpPr>
        <p:spPr/>
        <p:txBody>
          <a:bodyPr/>
          <a:lstStyle/>
          <a:p>
            <a:fld id="{2AF3B5EA-18B6-4040-9F78-6052AF49C681}" type="slidenum">
              <a:rPr lang="en-US" smtClean="0"/>
              <a:t>2</a:t>
            </a:fld>
            <a:endParaRPr lang="en-US"/>
          </a:p>
        </p:txBody>
      </p:sp>
    </p:spTree>
    <p:extLst>
      <p:ext uri="{BB962C8B-B14F-4D97-AF65-F5344CB8AC3E}">
        <p14:creationId xmlns:p14="http://schemas.microsoft.com/office/powerpoint/2010/main" val="1690510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E5A8-F36D-4FDE-BEC5-2807B144C160}"/>
              </a:ext>
            </a:extLst>
          </p:cNvPr>
          <p:cNvSpPr>
            <a:spLocks noGrp="1"/>
          </p:cNvSpPr>
          <p:nvPr>
            <p:ph type="title"/>
          </p:nvPr>
        </p:nvSpPr>
        <p:spPr/>
        <p:txBody>
          <a:bodyPr>
            <a:normAutofit fontScale="90000"/>
          </a:bodyPr>
          <a:lstStyle/>
          <a:p>
            <a:r>
              <a:rPr lang="en-US" dirty="0"/>
              <a:t>Is </a:t>
            </a:r>
            <a:r>
              <a:rPr lang="en-US" b="1" dirty="0"/>
              <a:t>(even-elements </a:t>
            </a:r>
            <a:r>
              <a:rPr lang="en-US" b="1" dirty="0" err="1"/>
              <a:t>lst</a:t>
            </a:r>
            <a:r>
              <a:rPr lang="en-US" b="1" dirty="0"/>
              <a:t>) </a:t>
            </a:r>
            <a:r>
              <a:rPr lang="en-US" dirty="0"/>
              <a:t>really always shorter than </a:t>
            </a:r>
            <a:r>
              <a:rPr lang="en-US" dirty="0" err="1"/>
              <a:t>lst</a:t>
            </a:r>
            <a:r>
              <a:rPr lang="en-US" dirty="0"/>
              <a:t> ?</a:t>
            </a:r>
          </a:p>
        </p:txBody>
      </p:sp>
      <p:sp>
        <p:nvSpPr>
          <p:cNvPr id="3" name="Content Placeholder 2">
            <a:extLst>
              <a:ext uri="{FF2B5EF4-FFF2-40B4-BE49-F238E27FC236}">
                <a16:creationId xmlns:a16="http://schemas.microsoft.com/office/drawing/2014/main" id="{C9BCFCE6-AC5D-4703-891E-FCC0F68ED339}"/>
              </a:ext>
            </a:extLst>
          </p:cNvPr>
          <p:cNvSpPr>
            <a:spLocks noGrp="1"/>
          </p:cNvSpPr>
          <p:nvPr>
            <p:ph idx="1"/>
          </p:nvPr>
        </p:nvSpPr>
        <p:spPr/>
        <p:txBody>
          <a:bodyPr/>
          <a:lstStyle/>
          <a:p>
            <a:r>
              <a:rPr lang="en-US" dirty="0"/>
              <a:t>Hmm, we’d better look at even-elements and odd-elements a little more closely.</a:t>
            </a:r>
          </a:p>
          <a:p>
            <a:r>
              <a:rPr lang="en-US" dirty="0"/>
              <a:t>We didn’t write formal purpose statement for these functions, but we can look at some plausible examples:</a:t>
            </a:r>
          </a:p>
        </p:txBody>
      </p:sp>
      <p:sp>
        <p:nvSpPr>
          <p:cNvPr id="4" name="Slide Number Placeholder 3">
            <a:extLst>
              <a:ext uri="{FF2B5EF4-FFF2-40B4-BE49-F238E27FC236}">
                <a16:creationId xmlns:a16="http://schemas.microsoft.com/office/drawing/2014/main" id="{E78B2877-980F-425A-891E-380765A2A423}"/>
              </a:ext>
            </a:extLst>
          </p:cNvPr>
          <p:cNvSpPr>
            <a:spLocks noGrp="1"/>
          </p:cNvSpPr>
          <p:nvPr>
            <p:ph type="sldNum" sz="quarter" idx="12"/>
          </p:nvPr>
        </p:nvSpPr>
        <p:spPr/>
        <p:txBody>
          <a:bodyPr/>
          <a:lstStyle/>
          <a:p>
            <a:fld id="{2AF3B5EA-18B6-4040-9F78-6052AF49C681}" type="slidenum">
              <a:rPr lang="en-US" smtClean="0"/>
              <a:t>20</a:t>
            </a:fld>
            <a:endParaRPr lang="en-US"/>
          </a:p>
        </p:txBody>
      </p:sp>
    </p:spTree>
    <p:extLst>
      <p:ext uri="{BB962C8B-B14F-4D97-AF65-F5344CB8AC3E}">
        <p14:creationId xmlns:p14="http://schemas.microsoft.com/office/powerpoint/2010/main" val="746145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C39FAE-DE6C-47D4-8D48-F355F2A1EE94}"/>
              </a:ext>
            </a:extLst>
          </p:cNvPr>
          <p:cNvSpPr>
            <a:spLocks noGrp="1"/>
          </p:cNvSpPr>
          <p:nvPr>
            <p:ph type="title"/>
          </p:nvPr>
        </p:nvSpPr>
        <p:spPr/>
        <p:txBody>
          <a:bodyPr>
            <a:normAutofit fontScale="90000"/>
          </a:bodyPr>
          <a:lstStyle/>
          <a:p>
            <a:r>
              <a:rPr lang="en-US" dirty="0"/>
              <a:t>Examples for even-elements and odd-elements</a:t>
            </a:r>
          </a:p>
        </p:txBody>
      </p:sp>
      <p:sp>
        <p:nvSpPr>
          <p:cNvPr id="6" name="Content Placeholder 5">
            <a:extLst>
              <a:ext uri="{FF2B5EF4-FFF2-40B4-BE49-F238E27FC236}">
                <a16:creationId xmlns:a16="http://schemas.microsoft.com/office/drawing/2014/main" id="{947A932C-F579-4ED0-9E42-0F1A7C517FDD}"/>
              </a:ext>
            </a:extLst>
          </p:cNvPr>
          <p:cNvSpPr>
            <a:spLocks noGrp="1"/>
          </p:cNvSpPr>
          <p:nvPr>
            <p:ph idx="1"/>
          </p:nvPr>
        </p:nvSpPr>
        <p:spPr/>
        <p:txBody>
          <a:bodyPr/>
          <a:lstStyle/>
          <a:p>
            <a:r>
              <a:rPr lang="en-US" dirty="0"/>
              <a:t>(even-elements (list 10 20 30 40)) </a:t>
            </a:r>
          </a:p>
          <a:p>
            <a:r>
              <a:rPr lang="en-US" dirty="0"/>
              <a:t>  = (list 20 40)</a:t>
            </a:r>
          </a:p>
          <a:p>
            <a:endParaRPr lang="en-US" dirty="0"/>
          </a:p>
          <a:p>
            <a:endParaRPr lang="en-US" dirty="0"/>
          </a:p>
          <a:p>
            <a:r>
              <a:rPr lang="en-US" dirty="0"/>
              <a:t>(even-elements empty) = empty</a:t>
            </a:r>
          </a:p>
        </p:txBody>
      </p:sp>
      <p:sp>
        <p:nvSpPr>
          <p:cNvPr id="4" name="Slide Number Placeholder 3">
            <a:extLst>
              <a:ext uri="{FF2B5EF4-FFF2-40B4-BE49-F238E27FC236}">
                <a16:creationId xmlns:a16="http://schemas.microsoft.com/office/drawing/2014/main" id="{3306CC15-814B-4655-A9F9-C496340CF427}"/>
              </a:ext>
            </a:extLst>
          </p:cNvPr>
          <p:cNvSpPr>
            <a:spLocks noGrp="1"/>
          </p:cNvSpPr>
          <p:nvPr>
            <p:ph type="sldNum" sz="quarter" idx="12"/>
          </p:nvPr>
        </p:nvSpPr>
        <p:spPr/>
        <p:txBody>
          <a:bodyPr/>
          <a:lstStyle/>
          <a:p>
            <a:fld id="{2AF3B5EA-18B6-4040-9F78-6052AF49C681}" type="slidenum">
              <a:rPr lang="en-US" smtClean="0"/>
              <a:t>21</a:t>
            </a:fld>
            <a:endParaRPr lang="en-US"/>
          </a:p>
        </p:txBody>
      </p:sp>
      <p:sp>
        <p:nvSpPr>
          <p:cNvPr id="7" name="TextBox 6">
            <a:extLst>
              <a:ext uri="{FF2B5EF4-FFF2-40B4-BE49-F238E27FC236}">
                <a16:creationId xmlns:a16="http://schemas.microsoft.com/office/drawing/2014/main" id="{90322E09-74C9-46C7-B764-094C40FA9408}"/>
              </a:ext>
            </a:extLst>
          </p:cNvPr>
          <p:cNvSpPr txBox="1"/>
          <p:nvPr/>
        </p:nvSpPr>
        <p:spPr>
          <a:xfrm>
            <a:off x="1905000" y="2857500"/>
            <a:ext cx="6781800" cy="1143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t>We didn’t specify whether the elements of the list should be counted from 0 or 1.  Let’s choose to count from 1.</a:t>
            </a:r>
          </a:p>
        </p:txBody>
      </p:sp>
      <p:sp>
        <p:nvSpPr>
          <p:cNvPr id="8" name="TextBox 7">
            <a:extLst>
              <a:ext uri="{FF2B5EF4-FFF2-40B4-BE49-F238E27FC236}">
                <a16:creationId xmlns:a16="http://schemas.microsoft.com/office/drawing/2014/main" id="{450CAB76-02FD-425A-8133-8F479BE5A587}"/>
              </a:ext>
            </a:extLst>
          </p:cNvPr>
          <p:cNvSpPr txBox="1"/>
          <p:nvPr/>
        </p:nvSpPr>
        <p:spPr>
          <a:xfrm>
            <a:off x="3581400" y="4572000"/>
            <a:ext cx="4953000" cy="173672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t>No doubt about this one!   But wait:  this already falsifies our hypothesis that </a:t>
            </a:r>
            <a:r>
              <a:rPr lang="en-US" sz="2400" b="1" dirty="0"/>
              <a:t>(even-elements </a:t>
            </a:r>
            <a:r>
              <a:rPr lang="en-US" sz="2400" b="1" dirty="0" err="1"/>
              <a:t>lst</a:t>
            </a:r>
            <a:r>
              <a:rPr lang="en-US" sz="2400" b="1" dirty="0"/>
              <a:t>) </a:t>
            </a:r>
            <a:r>
              <a:rPr lang="en-US" sz="2400" dirty="0"/>
              <a:t>is always shorter than </a:t>
            </a:r>
            <a:r>
              <a:rPr lang="en-US" sz="2400" dirty="0" err="1"/>
              <a:t>lst</a:t>
            </a:r>
            <a:endParaRPr lang="en-US" sz="2400" b="1" dirty="0"/>
          </a:p>
        </p:txBody>
      </p:sp>
    </p:spTree>
    <p:extLst>
      <p:ext uri="{BB962C8B-B14F-4D97-AF65-F5344CB8AC3E}">
        <p14:creationId xmlns:p14="http://schemas.microsoft.com/office/powerpoint/2010/main" val="1900888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3156-3487-4C9A-B3C1-A79219CB012C}"/>
              </a:ext>
            </a:extLst>
          </p:cNvPr>
          <p:cNvSpPr>
            <a:spLocks noGrp="1"/>
          </p:cNvSpPr>
          <p:nvPr>
            <p:ph type="title"/>
          </p:nvPr>
        </p:nvSpPr>
        <p:spPr/>
        <p:txBody>
          <a:bodyPr>
            <a:normAutofit fontScale="90000"/>
          </a:bodyPr>
          <a:lstStyle/>
          <a:p>
            <a:r>
              <a:rPr lang="en-US" dirty="0"/>
              <a:t>When is </a:t>
            </a:r>
            <a:r>
              <a:rPr lang="en-US" b="1" dirty="0"/>
              <a:t>(even-elements </a:t>
            </a:r>
            <a:r>
              <a:rPr lang="en-US" b="1" dirty="0" err="1"/>
              <a:t>lst</a:t>
            </a:r>
            <a:r>
              <a:rPr lang="en-US" b="1" dirty="0"/>
              <a:t>) </a:t>
            </a:r>
            <a:r>
              <a:rPr lang="en-US" dirty="0"/>
              <a:t>shorter than </a:t>
            </a:r>
            <a:r>
              <a:rPr lang="en-US" b="1" dirty="0" err="1"/>
              <a:t>lst</a:t>
            </a:r>
            <a:r>
              <a:rPr lang="en-US" dirty="0"/>
              <a:t>?</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DF6F5CC-0B1B-439B-B3AE-453B71D8D821}"/>
                  </a:ext>
                </a:extLst>
              </p:cNvPr>
              <p:cNvSpPr>
                <a:spLocks noGrp="1"/>
              </p:cNvSpPr>
              <p:nvPr>
                <p:ph idx="1"/>
              </p:nvPr>
            </p:nvSpPr>
            <p:spPr/>
            <p:txBody>
              <a:bodyPr>
                <a:normAutofit fontScale="85000" lnSpcReduction="10000"/>
              </a:bodyPr>
              <a:lstStyle/>
              <a:p>
                <a:r>
                  <a:rPr lang="en-US" dirty="0"/>
                  <a:t>When </a:t>
                </a:r>
                <a:r>
                  <a:rPr lang="en-US" b="1" dirty="0"/>
                  <a:t>(even-elements </a:t>
                </a:r>
                <a:r>
                  <a:rPr lang="en-US" b="1" dirty="0" err="1"/>
                  <a:t>lst</a:t>
                </a:r>
                <a:r>
                  <a:rPr lang="en-US" b="1" dirty="0"/>
                  <a:t>) </a:t>
                </a:r>
                <a:r>
                  <a:rPr lang="en-US" dirty="0"/>
                  <a:t>and </a:t>
                </a:r>
                <a:r>
                  <a:rPr lang="en-US" b="1" dirty="0"/>
                  <a:t>(odd-elements </a:t>
                </a:r>
                <a:r>
                  <a:rPr lang="en-US" b="1" dirty="0" err="1"/>
                  <a:t>lst</a:t>
                </a:r>
                <a:r>
                  <a:rPr lang="en-US" b="1" dirty="0"/>
                  <a:t>) </a:t>
                </a:r>
                <a:r>
                  <a:rPr lang="en-US" dirty="0"/>
                  <a:t>are called, we know that </a:t>
                </a:r>
                <a:r>
                  <a:rPr lang="en-US" b="1" dirty="0" err="1"/>
                  <a:t>lst</a:t>
                </a:r>
                <a:r>
                  <a:rPr lang="en-US" dirty="0"/>
                  <a:t> has length at least 2.</a:t>
                </a:r>
              </a:p>
              <a:p>
                <a:r>
                  <a:rPr lang="en-US" dirty="0"/>
                  <a:t>That means the first element of </a:t>
                </a:r>
                <a:r>
                  <a:rPr lang="en-US" b="1" dirty="0" err="1"/>
                  <a:t>lst</a:t>
                </a:r>
                <a:r>
                  <a:rPr lang="en-US" dirty="0"/>
                  <a:t> is NOT in </a:t>
                </a:r>
                <a:r>
                  <a:rPr lang="en-US" b="1" dirty="0"/>
                  <a:t>(even-elements </a:t>
                </a:r>
                <a:r>
                  <a:rPr lang="en-US" b="1" dirty="0" err="1"/>
                  <a:t>lst</a:t>
                </a:r>
                <a:r>
                  <a:rPr lang="en-US" b="1" dirty="0"/>
                  <a:t>)</a:t>
                </a:r>
                <a:r>
                  <a:rPr lang="en-US" dirty="0"/>
                  <a:t>.  So </a:t>
                </a:r>
                <a:r>
                  <a:rPr lang="en-US" b="1" dirty="0"/>
                  <a:t>(even-elements </a:t>
                </a:r>
                <a:r>
                  <a:rPr lang="en-US" b="1" dirty="0" err="1"/>
                  <a:t>lst</a:t>
                </a:r>
                <a:r>
                  <a:rPr lang="en-US" b="1" dirty="0"/>
                  <a:t>) </a:t>
                </a:r>
                <a:r>
                  <a:rPr lang="en-US" dirty="0"/>
                  <a:t>is shorter than </a:t>
                </a:r>
                <a:r>
                  <a:rPr lang="en-US" b="1" dirty="0" err="1"/>
                  <a:t>lst</a:t>
                </a:r>
                <a:r>
                  <a:rPr lang="en-US" dirty="0"/>
                  <a:t>.</a:t>
                </a:r>
                <a:endParaRPr lang="en-US" b="1" dirty="0"/>
              </a:p>
              <a:p>
                <a:r>
                  <a:rPr lang="en-US" dirty="0"/>
                  <a:t>Furthermore, the second element of </a:t>
                </a:r>
                <a:r>
                  <a:rPr lang="en-US" dirty="0" err="1"/>
                  <a:t>lst</a:t>
                </a:r>
                <a:r>
                  <a:rPr lang="en-US" dirty="0"/>
                  <a:t> is NOT in </a:t>
                </a:r>
                <a:r>
                  <a:rPr lang="en-US" b="1" dirty="0"/>
                  <a:t>(odd-elements </a:t>
                </a:r>
                <a:r>
                  <a:rPr lang="en-US" b="1" dirty="0" err="1"/>
                  <a:t>lst</a:t>
                </a:r>
                <a:r>
                  <a:rPr lang="en-US" b="1" dirty="0"/>
                  <a:t>) </a:t>
                </a:r>
                <a:r>
                  <a:rPr lang="en-US" dirty="0"/>
                  <a:t>. So </a:t>
                </a:r>
                <a:r>
                  <a:rPr lang="en-US" b="1" dirty="0"/>
                  <a:t>(odd-elements </a:t>
                </a:r>
                <a:r>
                  <a:rPr lang="en-US" b="1" dirty="0" err="1"/>
                  <a:t>lst</a:t>
                </a:r>
                <a:r>
                  <a:rPr lang="en-US" b="1" dirty="0"/>
                  <a:t>) </a:t>
                </a:r>
                <a:r>
                  <a:rPr lang="en-US" dirty="0"/>
                  <a:t>is shorter than </a:t>
                </a:r>
                <a:r>
                  <a:rPr lang="en-US" b="1" dirty="0" err="1"/>
                  <a:t>lst</a:t>
                </a:r>
                <a:r>
                  <a:rPr lang="en-US" dirty="0"/>
                  <a:t>.</a:t>
                </a:r>
              </a:p>
              <a:p>
                <a:r>
                  <a:rPr lang="en-US" dirty="0"/>
                  <a:t>Summary: if </a:t>
                </a:r>
                <a:r>
                  <a:rPr lang="en-US" b="1" dirty="0"/>
                  <a:t>(length </a:t>
                </a:r>
                <a:r>
                  <a:rPr lang="en-US" b="1" dirty="0" err="1"/>
                  <a:t>lst</a:t>
                </a:r>
                <a:r>
                  <a:rPr lang="en-US" b="1" dirty="0"/>
                  <a:t>) </a:t>
                </a:r>
                <a14:m>
                  <m:oMath xmlns:m="http://schemas.openxmlformats.org/officeDocument/2006/math">
                    <m:r>
                      <a:rPr lang="en-US" b="0" i="1" smtClean="0">
                        <a:latin typeface="Cambria Math" panose="02040503050406030204" pitchFamily="18" charset="0"/>
                      </a:rPr>
                      <m:t>≥2</m:t>
                    </m:r>
                  </m:oMath>
                </a14:m>
                <a:r>
                  <a:rPr lang="en-US" dirty="0"/>
                  <a:t>, </a:t>
                </a:r>
                <a:r>
                  <a:rPr lang="en-US" b="1" dirty="0"/>
                  <a:t>(even-elements </a:t>
                </a:r>
                <a:r>
                  <a:rPr lang="en-US" b="1" dirty="0" err="1"/>
                  <a:t>lst</a:t>
                </a:r>
                <a:r>
                  <a:rPr lang="en-US" b="1" dirty="0"/>
                  <a:t>) </a:t>
                </a:r>
                <a:r>
                  <a:rPr lang="en-US" dirty="0"/>
                  <a:t>and </a:t>
                </a:r>
                <a:r>
                  <a:rPr lang="en-US" b="1" dirty="0"/>
                  <a:t>(odd-elements </a:t>
                </a:r>
                <a:r>
                  <a:rPr lang="en-US" b="1" dirty="0" err="1"/>
                  <a:t>lst</a:t>
                </a:r>
                <a:r>
                  <a:rPr lang="en-US" b="1" dirty="0"/>
                  <a:t>) </a:t>
                </a:r>
                <a:r>
                  <a:rPr lang="en-US" dirty="0"/>
                  <a:t>are both strictly shorter than </a:t>
                </a:r>
                <a:r>
                  <a:rPr lang="en-US" b="1" dirty="0" err="1"/>
                  <a:t>lst</a:t>
                </a:r>
                <a:endParaRPr lang="en-US" b="1" dirty="0"/>
              </a:p>
              <a:p>
                <a:r>
                  <a:rPr lang="en-US" dirty="0"/>
                  <a:t>Luckily, that’s all we need!</a:t>
                </a:r>
              </a:p>
            </p:txBody>
          </p:sp>
        </mc:Choice>
        <mc:Fallback xmlns="">
          <p:sp>
            <p:nvSpPr>
              <p:cNvPr id="5" name="Content Placeholder 4">
                <a:extLst>
                  <a:ext uri="{FF2B5EF4-FFF2-40B4-BE49-F238E27FC236}">
                    <a16:creationId xmlns:a16="http://schemas.microsoft.com/office/drawing/2014/main" id="{CDF6F5CC-0B1B-439B-B3AE-453B71D8D821}"/>
                  </a:ext>
                </a:extLst>
              </p:cNvPr>
              <p:cNvSpPr>
                <a:spLocks noGrp="1" noRot="1" noChangeAspect="1" noMove="1" noResize="1" noEditPoints="1" noAdjustHandles="1" noChangeArrowheads="1" noChangeShapeType="1" noTextEdit="1"/>
              </p:cNvSpPr>
              <p:nvPr>
                <p:ph idx="1"/>
              </p:nvPr>
            </p:nvSpPr>
            <p:spPr>
              <a:blipFill>
                <a:blip r:embed="rId2"/>
                <a:stretch>
                  <a:fillRect l="-1259" t="-2156" r="-118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F6EC370-72B9-448B-A29D-EF9C858C43FA}"/>
              </a:ext>
            </a:extLst>
          </p:cNvPr>
          <p:cNvSpPr>
            <a:spLocks noGrp="1"/>
          </p:cNvSpPr>
          <p:nvPr>
            <p:ph type="sldNum" sz="quarter" idx="12"/>
          </p:nvPr>
        </p:nvSpPr>
        <p:spPr/>
        <p:txBody>
          <a:bodyPr/>
          <a:lstStyle/>
          <a:p>
            <a:fld id="{2AF3B5EA-18B6-4040-9F78-6052AF49C681}" type="slidenum">
              <a:rPr lang="en-US" smtClean="0"/>
              <a:t>22</a:t>
            </a:fld>
            <a:endParaRPr lang="en-US"/>
          </a:p>
        </p:txBody>
      </p:sp>
      <p:sp>
        <p:nvSpPr>
          <p:cNvPr id="6" name="TextBox 5">
            <a:extLst>
              <a:ext uri="{FF2B5EF4-FFF2-40B4-BE49-F238E27FC236}">
                <a16:creationId xmlns:a16="http://schemas.microsoft.com/office/drawing/2014/main" id="{7AB2325A-4D16-4484-90D5-D69DFC7BA8AC}"/>
              </a:ext>
            </a:extLst>
          </p:cNvPr>
          <p:cNvSpPr txBox="1"/>
          <p:nvPr/>
        </p:nvSpPr>
        <p:spPr>
          <a:xfrm>
            <a:off x="5105400" y="5257800"/>
            <a:ext cx="3505200" cy="1524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Also need to confirm that our implementations of </a:t>
            </a:r>
            <a:r>
              <a:rPr lang="en-US" sz="2000" b="1" dirty="0"/>
              <a:t>odd-elements</a:t>
            </a:r>
            <a:r>
              <a:rPr lang="en-US" sz="2000" dirty="0"/>
              <a:t> and </a:t>
            </a:r>
            <a:r>
              <a:rPr lang="en-US" sz="2000" b="1" dirty="0"/>
              <a:t>even-elements</a:t>
            </a:r>
            <a:r>
              <a:rPr lang="en-US" sz="2000" dirty="0"/>
              <a:t> satisfies this.  (Demonstration deferred)</a:t>
            </a:r>
          </a:p>
        </p:txBody>
      </p:sp>
    </p:spTree>
    <p:extLst>
      <p:ext uri="{BB962C8B-B14F-4D97-AF65-F5344CB8AC3E}">
        <p14:creationId xmlns:p14="http://schemas.microsoft.com/office/powerpoint/2010/main" val="671767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Halting measure for </a:t>
            </a:r>
            <a:r>
              <a:rPr lang="en-US" b="1" dirty="0">
                <a:latin typeface="Consolas" pitchFamily="49" charset="0"/>
                <a:cs typeface="Consolas" pitchFamily="49" charset="0"/>
              </a:rPr>
              <a:t>merge-sort</a:t>
            </a:r>
          </a:p>
        </p:txBody>
      </p:sp>
      <p:sp>
        <p:nvSpPr>
          <p:cNvPr id="3" name="Content Placeholder 2"/>
          <p:cNvSpPr>
            <a:spLocks noGrp="1"/>
          </p:cNvSpPr>
          <p:nvPr>
            <p:ph idx="1"/>
          </p:nvPr>
        </p:nvSpPr>
        <p:spPr/>
        <p:txBody>
          <a:bodyPr>
            <a:normAutofit fontScale="77500" lnSpcReduction="20000"/>
          </a:bodyPr>
          <a:lstStyle/>
          <a:p>
            <a:r>
              <a:rPr lang="en-US" sz="3300" dirty="0">
                <a:latin typeface="+mj-lt"/>
                <a:cs typeface="Consolas" pitchFamily="49" charset="0"/>
              </a:rPr>
              <a:t>Proposed halting measure:  </a:t>
            </a:r>
            <a:r>
              <a:rPr lang="en-US" sz="3300" b="1" dirty="0">
                <a:latin typeface="+mj-lt"/>
                <a:cs typeface="Consolas" pitchFamily="49" charset="0"/>
              </a:rPr>
              <a:t>(length </a:t>
            </a:r>
            <a:r>
              <a:rPr lang="en-US" sz="3300" b="1" dirty="0" err="1">
                <a:latin typeface="+mj-lt"/>
                <a:cs typeface="Consolas" pitchFamily="49" charset="0"/>
              </a:rPr>
              <a:t>lst</a:t>
            </a:r>
            <a:r>
              <a:rPr lang="en-US" sz="3300" b="1" dirty="0">
                <a:latin typeface="+mj-lt"/>
                <a:cs typeface="Consolas" pitchFamily="49" charset="0"/>
              </a:rPr>
              <a:t>)</a:t>
            </a:r>
          </a:p>
          <a:p>
            <a:r>
              <a:rPr lang="en-US" sz="3300" dirty="0">
                <a:cs typeface="Consolas" pitchFamily="49" charset="0"/>
              </a:rPr>
              <a:t>Justification of halting measure:</a:t>
            </a:r>
          </a:p>
          <a:p>
            <a:pPr lvl="1"/>
            <a:r>
              <a:rPr lang="en-US" sz="3300" b="1" dirty="0">
                <a:latin typeface="Consolas" pitchFamily="49" charset="0"/>
                <a:cs typeface="Consolas" pitchFamily="49" charset="0"/>
              </a:rPr>
              <a:t>(length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t>is always  a non-negative integer.</a:t>
            </a:r>
          </a:p>
          <a:p>
            <a:pPr lvl="1"/>
            <a:r>
              <a:rPr lang="en-US" sz="3300" dirty="0">
                <a:solidFill>
                  <a:srgbClr val="FF0000"/>
                </a:solidFill>
              </a:rPr>
              <a:t>At each recursive call,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a:t>
            </a:r>
          </a:p>
          <a:p>
            <a:pPr lvl="1"/>
            <a:r>
              <a:rPr lang="en-US" sz="3300" dirty="0">
                <a:solidFill>
                  <a:srgbClr val="FF0000"/>
                </a:solidFill>
              </a:rPr>
              <a:t>If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 then </a:t>
            </a:r>
          </a:p>
          <a:p>
            <a:pPr marL="57150" indent="0">
              <a:buNone/>
            </a:pPr>
            <a:r>
              <a:rPr lang="en-US" sz="3300" b="1" dirty="0">
                <a:solidFill>
                  <a:srgbClr val="FF0000"/>
                </a:solidFill>
                <a:latin typeface="Consolas" pitchFamily="49" charset="0"/>
                <a:cs typeface="Consolas" pitchFamily="49" charset="0"/>
              </a:rPr>
              <a:t>  	(length (even-elements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r>
              <a:rPr lang="en-US" sz="3300" dirty="0">
                <a:solidFill>
                  <a:srgbClr val="FF0000"/>
                </a:solidFill>
              </a:rPr>
              <a:t> and </a:t>
            </a:r>
          </a:p>
          <a:p>
            <a:pPr marL="57150" indent="0">
              <a:buNone/>
            </a:pPr>
            <a:r>
              <a:rPr lang="en-US" sz="3300" b="1" dirty="0">
                <a:solidFill>
                  <a:srgbClr val="FF0000"/>
                </a:solidFill>
                <a:latin typeface="Consolas" pitchFamily="49" charset="0"/>
                <a:cs typeface="Consolas" pitchFamily="49" charset="0"/>
              </a:rPr>
              <a:t> 	 (length (odd-elements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57150" indent="0">
              <a:buNone/>
            </a:pPr>
            <a:r>
              <a:rPr lang="en-US" sz="3300" dirty="0">
                <a:solidFill>
                  <a:srgbClr val="FF0000"/>
                </a:solidFill>
              </a:rPr>
              <a:t>   	are both </a:t>
            </a:r>
            <a:r>
              <a:rPr lang="en-US" sz="3300" b="1" i="1" dirty="0">
                <a:solidFill>
                  <a:schemeClr val="accent3">
                    <a:lumMod val="50000"/>
                  </a:schemeClr>
                </a:solidFill>
              </a:rPr>
              <a:t>strictly less </a:t>
            </a:r>
            <a:r>
              <a:rPr lang="en-US" sz="3300" dirty="0">
                <a:solidFill>
                  <a:srgbClr val="FF0000"/>
                </a:solidFill>
              </a:rPr>
              <a:t>than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p>
          <a:p>
            <a:pPr lvl="2"/>
            <a:r>
              <a:rPr lang="en-US" sz="2500" b="1" dirty="0">
                <a:solidFill>
                  <a:srgbClr val="FF0000"/>
                </a:solidFill>
                <a:latin typeface="Consolas" pitchFamily="49" charset="0"/>
                <a:cs typeface="Consolas" pitchFamily="49" charset="0"/>
              </a:rPr>
              <a:t>[As shown on Preceding slide]</a:t>
            </a:r>
          </a:p>
          <a:p>
            <a:pPr marL="800100" lvl="1" indent="-342900"/>
            <a:r>
              <a:rPr lang="en-US" sz="3300" dirty="0">
                <a:cs typeface="Consolas" pitchFamily="49" charset="0"/>
              </a:rPr>
              <a:t>So</a:t>
            </a:r>
            <a:r>
              <a:rPr lang="en-US" sz="3300" b="1" dirty="0">
                <a:latin typeface="Consolas" pitchFamily="49" charset="0"/>
                <a:cs typeface="Consolas" pitchFamily="49" charset="0"/>
              </a:rPr>
              <a:t> (length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cs typeface="Consolas" pitchFamily="49" charset="0"/>
              </a:rPr>
              <a:t>is a halting measure for </a:t>
            </a:r>
            <a:r>
              <a:rPr lang="en-US" sz="3300" b="1" dirty="0">
                <a:latin typeface="Consolas" pitchFamily="49" charset="0"/>
                <a:cs typeface="Consolas" pitchFamily="49" charset="0"/>
              </a:rPr>
              <a:t>merge-sort</a:t>
            </a:r>
            <a:r>
              <a:rPr lang="en-US" sz="3300" dirty="0">
                <a:cs typeface="Consolas" pitchFamily="49" charset="0"/>
              </a:rPr>
              <a:t>.</a:t>
            </a:r>
            <a:endParaRPr lang="en-US" sz="3300" b="1" dirty="0">
              <a:latin typeface="Consolas" pitchFamily="49" charset="0"/>
              <a:cs typeface="Consolas" pitchFamily="49" charset="0"/>
            </a:endParaRPr>
          </a:p>
          <a:p>
            <a:pPr marL="457200" lvl="1" indent="0">
              <a:buNone/>
            </a:pPr>
            <a:r>
              <a:rPr lang="en-US" b="1" dirty="0">
                <a:solidFill>
                  <a:srgbClr val="FF0000"/>
                </a:solidFill>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3044579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for merge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dirty="0"/>
                  <a:t>Splitting the list in this way takes time proportional to the length n of the list.  The call to merge likewise takes time proportional to </a:t>
                </a:r>
                <a:r>
                  <a:rPr lang="en-US" b="1" dirty="0"/>
                  <a:t>n</a:t>
                </a:r>
                <a:r>
                  <a:rPr lang="en-US" dirty="0"/>
                  <a:t>.  We say this time is </a:t>
                </a:r>
                <a:r>
                  <a:rPr lang="en-US" b="1" dirty="0"/>
                  <a:t>O(n)</a:t>
                </a:r>
                <a:r>
                  <a:rPr lang="en-US" dirty="0"/>
                  <a:t>.</a:t>
                </a:r>
              </a:p>
              <a:p>
                <a:r>
                  <a:rPr lang="en-US" dirty="0"/>
                  <a:t>If </a:t>
                </a:r>
                <a:r>
                  <a:rPr lang="en-US" b="1" dirty="0"/>
                  <a:t>T(n) </a:t>
                </a:r>
                <a:r>
                  <a:rPr lang="en-US" dirty="0"/>
                  <a:t>is the time to sort a list of length </a:t>
                </a:r>
                <a:r>
                  <a:rPr lang="en-US" b="1" dirty="0"/>
                  <a:t>n</a:t>
                </a:r>
                <a:r>
                  <a:rPr lang="en-US" dirty="0"/>
                  <a:t>, then </a:t>
                </a:r>
                <a:r>
                  <a:rPr lang="en-US" b="1" dirty="0"/>
                  <a:t>T(n) </a:t>
                </a:r>
                <a:r>
                  <a:rPr lang="en-US" dirty="0"/>
                  <a:t>is equal to the time </a:t>
                </a:r>
                <a:r>
                  <a:rPr lang="en-US" b="1" dirty="0"/>
                  <a:t>2*T(n/2) </a:t>
                </a:r>
                <a:r>
                  <a:rPr lang="en-US" dirty="0"/>
                  <a:t>that it takes to sort the two </a:t>
                </a:r>
                <a:r>
                  <a:rPr lang="en-US" dirty="0" err="1"/>
                  <a:t>sublists</a:t>
                </a:r>
                <a:r>
                  <a:rPr lang="en-US" dirty="0"/>
                  <a:t>, plus the time </a:t>
                </a:r>
                <a:r>
                  <a:rPr lang="en-US" b="1" dirty="0"/>
                  <a:t>O(n) </a:t>
                </a:r>
                <a:r>
                  <a:rPr lang="en-US" dirty="0"/>
                  <a:t>of splitting the list and merging the two results:</a:t>
                </a:r>
              </a:p>
              <a:p>
                <a:r>
                  <a:rPr lang="en-US" dirty="0"/>
                  <a:t>So the overall time is</a:t>
                </a:r>
              </a:p>
              <a:p>
                <a:pPr marL="0" indent="0" algn="ctr">
                  <a:buNone/>
                </a:pPr>
                <a:r>
                  <a:rPr lang="en-US" b="1" dirty="0"/>
                  <a:t>T(n) = 2*T(n/2) + O(n)</a:t>
                </a:r>
              </a:p>
              <a:p>
                <a:r>
                  <a:rPr lang="en-US" dirty="0"/>
                  <a:t>When you take algorithms, you will learn that all this implies that </a:t>
                </a:r>
                <a:r>
                  <a:rPr lang="en-US" b="1" dirty="0"/>
                  <a:t>T(n) = O(n log n).  </a:t>
                </a:r>
                <a:r>
                  <a:rPr lang="en-US" dirty="0"/>
                  <a:t>This is better than a selection sort, which takes </a:t>
                </a:r>
                <a:r>
                  <a:rPr lang="en-US" b="1" dirty="0"/>
                  <a:t>O(</a:t>
                </a: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𝒏</m:t>
                        </m:r>
                      </m:e>
                      <m:sup>
                        <m:r>
                          <a:rPr lang="en-US" b="1" i="1" dirty="0" smtClean="0">
                            <a:latin typeface="Cambria Math" panose="02040503050406030204" pitchFamily="18" charset="0"/>
                          </a:rPr>
                          <m:t>𝟐</m:t>
                        </m:r>
                      </m:sup>
                    </m:sSup>
                  </m:oMath>
                </a14:m>
                <a:r>
                  <a:rPr lang="en-US" b="1" dirty="0"/>
                  <a:t>)</a:t>
                </a:r>
                <a:r>
                  <a:rPr lang="en-US" dirty="0"/>
                  <a:t>. </a:t>
                </a:r>
              </a:p>
              <a:p>
                <a:r>
                  <a:rPr lang="en-US" dirty="0"/>
                  <a:t>This is all for the worst case: we will talk about all this more precisely in the second half of this module.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15" t="-22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F4492BD-6A9C-48FC-AC76-0B4FE11194A1}" type="slidenum">
              <a:rPr lang="en-US" smtClean="0"/>
              <a:pPr/>
              <a:t>24</a:t>
            </a:fld>
            <a:endParaRPr lang="en-US"/>
          </a:p>
        </p:txBody>
      </p:sp>
    </p:spTree>
    <p:extLst>
      <p:ext uri="{BB962C8B-B14F-4D97-AF65-F5344CB8AC3E}">
        <p14:creationId xmlns:p14="http://schemas.microsoft.com/office/powerpoint/2010/main" val="2427729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Numeric Example</a:t>
            </a:r>
          </a:p>
        </p:txBody>
      </p:sp>
      <p:sp>
        <p:nvSpPr>
          <p:cNvPr id="4" name="Content Placeholder 3"/>
          <p:cNvSpPr>
            <a:spLocks noGrp="1"/>
          </p:cNvSpPr>
          <p:nvPr>
            <p:ph idx="1"/>
          </p:nvPr>
        </p:nvSpPr>
        <p:spPr/>
        <p:txBody>
          <a:bodyPr/>
          <a:lstStyle/>
          <a:p>
            <a:r>
              <a:rPr lang="en-US" dirty="0"/>
              <a:t>fib : </a:t>
            </a:r>
            <a:r>
              <a:rPr lang="en-US" dirty="0" err="1"/>
              <a:t>NonNegInt</a:t>
            </a:r>
            <a:r>
              <a:rPr lang="en-US" dirty="0"/>
              <a:t> -&gt; </a:t>
            </a:r>
            <a:r>
              <a:rPr lang="en-US" dirty="0" err="1"/>
              <a:t>NonNegInt</a:t>
            </a:r>
            <a:endParaRPr lang="en-US" dirty="0"/>
          </a:p>
          <a:p>
            <a:r>
              <a:rPr lang="en-US" dirty="0"/>
              <a:t>(define (fib n)</a:t>
            </a:r>
          </a:p>
          <a:p>
            <a:r>
              <a:rPr lang="en-US" dirty="0"/>
              <a:t>  (</a:t>
            </a:r>
            <a:r>
              <a:rPr lang="en-US" dirty="0" err="1"/>
              <a:t>cond</a:t>
            </a:r>
            <a:endParaRPr lang="en-US" dirty="0"/>
          </a:p>
          <a:p>
            <a:r>
              <a:rPr lang="en-US" dirty="0"/>
              <a:t>   [(= n 0) 1]</a:t>
            </a:r>
          </a:p>
          <a:p>
            <a:r>
              <a:rPr lang="en-US" dirty="0"/>
              <a:t>   [(= n 1) 1]</a:t>
            </a:r>
          </a:p>
          <a:p>
            <a:r>
              <a:rPr lang="en-US" dirty="0"/>
              <a:t>   [else (+ (fib (- n 1))</a:t>
            </a:r>
          </a:p>
          <a:p>
            <a:r>
              <a:rPr lang="en-US" dirty="0"/>
              <a:t>            (fib (- n 2)))]))</a:t>
            </a:r>
          </a:p>
        </p:txBody>
      </p:sp>
      <p:sp>
        <p:nvSpPr>
          <p:cNvPr id="5" name="Rectangle 4"/>
          <p:cNvSpPr/>
          <p:nvPr/>
        </p:nvSpPr>
        <p:spPr>
          <a:xfrm>
            <a:off x="4604657" y="3048000"/>
            <a:ext cx="40386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the standard recursive definition of the </a:t>
            </a:r>
            <a:r>
              <a:rPr lang="en-US" dirty="0" err="1">
                <a:solidFill>
                  <a:schemeClr val="tx1"/>
                </a:solidFill>
              </a:rPr>
              <a:t>fibonacci</a:t>
            </a:r>
            <a:r>
              <a:rPr lang="en-US" dirty="0">
                <a:solidFill>
                  <a:schemeClr val="tx1"/>
                </a:solidFill>
              </a:rPr>
              <a:t> function</a:t>
            </a:r>
          </a:p>
        </p:txBody>
      </p:sp>
    </p:spTree>
    <p:extLst>
      <p:ext uri="{BB962C8B-B14F-4D97-AF65-F5344CB8AC3E}">
        <p14:creationId xmlns:p14="http://schemas.microsoft.com/office/powerpoint/2010/main" val="3169154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Numeric Example (2)</a:t>
            </a:r>
          </a:p>
        </p:txBody>
      </p:sp>
      <p:sp>
        <p:nvSpPr>
          <p:cNvPr id="4" name="Content Placeholder 3"/>
          <p:cNvSpPr>
            <a:spLocks noGrp="1"/>
          </p:cNvSpPr>
          <p:nvPr>
            <p:ph idx="1"/>
          </p:nvPr>
        </p:nvSpPr>
        <p:spPr/>
        <p:txBody>
          <a:bodyPr/>
          <a:lstStyle/>
          <a:p>
            <a:r>
              <a:rPr lang="en-US" dirty="0"/>
              <a:t>fib : </a:t>
            </a:r>
            <a:r>
              <a:rPr lang="en-US" dirty="0" err="1"/>
              <a:t>NonNegInt</a:t>
            </a:r>
            <a:r>
              <a:rPr lang="en-US" dirty="0"/>
              <a:t> -&gt; </a:t>
            </a:r>
            <a:r>
              <a:rPr lang="en-US" dirty="0" err="1"/>
              <a:t>NonNegInt</a:t>
            </a:r>
            <a:endParaRPr lang="en-US" dirty="0"/>
          </a:p>
          <a:p>
            <a:r>
              <a:rPr lang="en-US" dirty="0"/>
              <a:t>(define (fib n)</a:t>
            </a:r>
          </a:p>
          <a:p>
            <a:r>
              <a:rPr lang="en-US" dirty="0"/>
              <a:t>  (</a:t>
            </a:r>
            <a:r>
              <a:rPr lang="en-US" dirty="0" err="1"/>
              <a:t>cond</a:t>
            </a:r>
            <a:endParaRPr lang="en-US" dirty="0"/>
          </a:p>
          <a:p>
            <a:r>
              <a:rPr lang="en-US" dirty="0"/>
              <a:t>   [(= n 0) 1]</a:t>
            </a:r>
          </a:p>
          <a:p>
            <a:r>
              <a:rPr lang="en-US" dirty="0"/>
              <a:t>   [(= n 1) 1]</a:t>
            </a:r>
          </a:p>
          <a:p>
            <a:r>
              <a:rPr lang="en-US" dirty="0"/>
              <a:t>   [else (+ (fib (- n 1))</a:t>
            </a:r>
          </a:p>
          <a:p>
            <a:r>
              <a:rPr lang="en-US" dirty="0"/>
              <a:t>            (fib (- n 2)))]))</a:t>
            </a:r>
          </a:p>
        </p:txBody>
      </p:sp>
      <p:sp>
        <p:nvSpPr>
          <p:cNvPr id="3" name="Rectangle 2"/>
          <p:cNvSpPr/>
          <p:nvPr/>
        </p:nvSpPr>
        <p:spPr>
          <a:xfrm>
            <a:off x="4169229" y="2394857"/>
            <a:ext cx="4953000" cy="2057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Let's check to see that the recursive calls obey the contract.</a:t>
            </a:r>
          </a:p>
          <a:p>
            <a:endParaRPr lang="en-US" dirty="0">
              <a:solidFill>
                <a:schemeClr val="tx1"/>
              </a:solidFill>
            </a:endParaRPr>
          </a:p>
          <a:p>
            <a:r>
              <a:rPr lang="en-US" dirty="0">
                <a:solidFill>
                  <a:schemeClr val="tx1"/>
                </a:solidFill>
              </a:rPr>
              <a:t>When we get to the recursive calls, if </a:t>
            </a:r>
            <a:r>
              <a:rPr lang="en-US" b="1" dirty="0">
                <a:solidFill>
                  <a:schemeClr val="tx1"/>
                </a:solidFill>
              </a:rPr>
              <a:t>n </a:t>
            </a:r>
            <a:r>
              <a:rPr lang="en-US" dirty="0">
                <a:solidFill>
                  <a:schemeClr val="tx1"/>
                </a:solidFill>
              </a:rPr>
              <a:t>is a </a:t>
            </a:r>
            <a:r>
              <a:rPr lang="en-US" dirty="0" err="1">
                <a:solidFill>
                  <a:schemeClr val="tx1"/>
                </a:solidFill>
              </a:rPr>
              <a:t>NonNegInt</a:t>
            </a:r>
            <a:r>
              <a:rPr lang="en-US" dirty="0">
                <a:solidFill>
                  <a:schemeClr val="tx1"/>
                </a:solidFill>
              </a:rPr>
              <a:t>, and it is not 0 or 1, then it must be greater than or equal to 2, so </a:t>
            </a:r>
            <a:r>
              <a:rPr lang="en-US" b="1" dirty="0">
                <a:solidFill>
                  <a:schemeClr val="tx1"/>
                </a:solidFill>
              </a:rPr>
              <a:t>n-1</a:t>
            </a:r>
            <a:r>
              <a:rPr lang="en-US" dirty="0">
                <a:solidFill>
                  <a:schemeClr val="tx1"/>
                </a:solidFill>
              </a:rPr>
              <a:t> and </a:t>
            </a:r>
            <a:r>
              <a:rPr lang="en-US" b="1" dirty="0">
                <a:solidFill>
                  <a:schemeClr val="tx1"/>
                </a:solidFill>
              </a:rPr>
              <a:t>n-2</a:t>
            </a:r>
            <a:r>
              <a:rPr lang="en-US" dirty="0">
                <a:solidFill>
                  <a:schemeClr val="tx1"/>
                </a:solidFill>
              </a:rPr>
              <a:t> are both </a:t>
            </a:r>
            <a:r>
              <a:rPr lang="en-US" dirty="0" err="1">
                <a:solidFill>
                  <a:schemeClr val="tx1"/>
                </a:solidFill>
              </a:rPr>
              <a:t>NonNegInt's</a:t>
            </a:r>
            <a:r>
              <a:rPr lang="en-US" dirty="0">
                <a:solidFill>
                  <a:schemeClr val="tx1"/>
                </a:solidFill>
              </a:rPr>
              <a:t>.</a:t>
            </a:r>
          </a:p>
        </p:txBody>
      </p:sp>
      <p:sp>
        <p:nvSpPr>
          <p:cNvPr id="6" name="Rectangle 5"/>
          <p:cNvSpPr/>
          <p:nvPr/>
        </p:nvSpPr>
        <p:spPr>
          <a:xfrm>
            <a:off x="4201886" y="5943600"/>
            <a:ext cx="4953000" cy="5715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So the recursive calls don't violate the contract.</a:t>
            </a:r>
          </a:p>
        </p:txBody>
      </p:sp>
    </p:spTree>
    <p:extLst>
      <p:ext uri="{BB962C8B-B14F-4D97-AF65-F5344CB8AC3E}">
        <p14:creationId xmlns:p14="http://schemas.microsoft.com/office/powerpoint/2010/main" val="3047608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Halting measure for </a:t>
            </a:r>
            <a:r>
              <a:rPr lang="en-US" b="1" dirty="0"/>
              <a:t>fib</a:t>
            </a:r>
          </a:p>
        </p:txBody>
      </p:sp>
      <p:sp>
        <p:nvSpPr>
          <p:cNvPr id="6" name="Content Placeholder 5"/>
          <p:cNvSpPr>
            <a:spLocks noGrp="1"/>
          </p:cNvSpPr>
          <p:nvPr>
            <p:ph idx="1"/>
          </p:nvPr>
        </p:nvSpPr>
        <p:spPr/>
        <p:txBody>
          <a:bodyPr/>
          <a:lstStyle/>
          <a:p>
            <a:r>
              <a:rPr lang="en-US" dirty="0"/>
              <a:t>Proposed halting measure: </a:t>
            </a:r>
            <a:r>
              <a:rPr lang="en-US" b="1" dirty="0"/>
              <a:t>n </a:t>
            </a:r>
          </a:p>
          <a:p>
            <a:r>
              <a:rPr lang="en-US" dirty="0"/>
              <a:t>Justification for halting measure:</a:t>
            </a:r>
          </a:p>
          <a:p>
            <a:pPr lvl="1"/>
            <a:r>
              <a:rPr lang="en-US" b="1" dirty="0">
                <a:solidFill>
                  <a:srgbClr val="FF0000"/>
                </a:solidFill>
              </a:rPr>
              <a:t>n </a:t>
            </a:r>
            <a:r>
              <a:rPr lang="en-US" dirty="0">
                <a:solidFill>
                  <a:srgbClr val="FF0000"/>
                </a:solidFill>
              </a:rPr>
              <a:t>is always a non-negative integer (by the contract)</a:t>
            </a:r>
          </a:p>
          <a:p>
            <a:pPr lvl="1"/>
            <a:r>
              <a:rPr lang="en-US" dirty="0">
                <a:solidFill>
                  <a:srgbClr val="FF0000"/>
                </a:solidFill>
              </a:rPr>
              <a:t>At each recursive  call, </a:t>
            </a:r>
            <a:r>
              <a:rPr lang="en-US" b="1" dirty="0">
                <a:solidFill>
                  <a:srgbClr val="FF0000"/>
                </a:solidFill>
              </a:rPr>
              <a:t>n-1</a:t>
            </a:r>
            <a:r>
              <a:rPr lang="en-US" dirty="0">
                <a:solidFill>
                  <a:srgbClr val="FF0000"/>
                </a:solidFill>
              </a:rPr>
              <a:t>  and </a:t>
            </a:r>
            <a:r>
              <a:rPr lang="en-US" b="1" dirty="0">
                <a:solidFill>
                  <a:srgbClr val="FF0000"/>
                </a:solidFill>
              </a:rPr>
              <a:t>n-2 </a:t>
            </a:r>
            <a:r>
              <a:rPr lang="en-US" dirty="0">
                <a:solidFill>
                  <a:srgbClr val="FF0000"/>
                </a:solidFill>
              </a:rPr>
              <a:t>are both non-negative  integers,  and each is strictly smaller than </a:t>
            </a:r>
            <a:r>
              <a:rPr lang="en-US" b="1" dirty="0">
                <a:solidFill>
                  <a:srgbClr val="FF0000"/>
                </a:solidFill>
              </a:rPr>
              <a:t>n. </a:t>
            </a:r>
            <a:r>
              <a:rPr lang="en-US" dirty="0">
                <a:solidFill>
                  <a:srgbClr val="FF0000"/>
                </a:solidFill>
              </a:rPr>
              <a:t>So</a:t>
            </a:r>
            <a:r>
              <a:rPr lang="en-US" b="1" dirty="0">
                <a:solidFill>
                  <a:srgbClr val="FF0000"/>
                </a:solidFill>
              </a:rPr>
              <a:t> n</a:t>
            </a:r>
            <a:r>
              <a:rPr lang="en-US" dirty="0">
                <a:solidFill>
                  <a:srgbClr val="FF0000"/>
                </a:solidFill>
              </a:rPr>
              <a:t> decreases at each recursive call.</a:t>
            </a:r>
          </a:p>
          <a:p>
            <a:r>
              <a:rPr lang="en-US" dirty="0"/>
              <a:t>So </a:t>
            </a:r>
            <a:r>
              <a:rPr lang="en-US" b="1" dirty="0"/>
              <a:t>n</a:t>
            </a:r>
            <a:r>
              <a:rPr lang="en-US" dirty="0"/>
              <a:t> is a halting measure for fib.</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Tree>
    <p:extLst>
      <p:ext uri="{BB962C8B-B14F-4D97-AF65-F5344CB8AC3E}">
        <p14:creationId xmlns:p14="http://schemas.microsoft.com/office/powerpoint/2010/main" val="2143448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about (fib -1)?</a:t>
            </a:r>
          </a:p>
        </p:txBody>
      </p:sp>
      <p:sp>
        <p:nvSpPr>
          <p:cNvPr id="5" name="Content Placeholder 4"/>
          <p:cNvSpPr>
            <a:spLocks noGrp="1"/>
          </p:cNvSpPr>
          <p:nvPr>
            <p:ph idx="1"/>
          </p:nvPr>
        </p:nvSpPr>
        <p:spPr/>
        <p:txBody>
          <a:bodyPr/>
          <a:lstStyle/>
          <a:p>
            <a:r>
              <a:rPr lang="en-US" dirty="0"/>
              <a:t>(fib -1)</a:t>
            </a:r>
          </a:p>
          <a:p>
            <a:r>
              <a:rPr lang="en-US" dirty="0"/>
              <a:t>= (+ (fib -2) (fib -3))</a:t>
            </a:r>
          </a:p>
          <a:p>
            <a:r>
              <a:rPr lang="en-US" dirty="0"/>
              <a:t>= (+ (+ (fib -3) (fib -4))</a:t>
            </a:r>
          </a:p>
          <a:p>
            <a:r>
              <a:rPr lang="en-US" dirty="0"/>
              <a:t>     (+ (fib -4) (fib -5))</a:t>
            </a:r>
          </a:p>
          <a:p>
            <a:r>
              <a:rPr lang="en-US" dirty="0"/>
              <a:t>= etc.</a:t>
            </a:r>
          </a:p>
          <a:p>
            <a:r>
              <a:rPr lang="en-US" b="0" dirty="0">
                <a:latin typeface="+mn-lt"/>
              </a:rPr>
              <a:t>Oops!  This doesn't terminate!</a:t>
            </a:r>
          </a:p>
        </p:txBody>
      </p:sp>
    </p:spTree>
    <p:extLst>
      <p:ext uri="{BB962C8B-B14F-4D97-AF65-F5344CB8AC3E}">
        <p14:creationId xmlns:p14="http://schemas.microsoft.com/office/powerpoint/2010/main" val="3127810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this tell us?</a:t>
            </a:r>
          </a:p>
        </p:txBody>
      </p:sp>
      <p:sp>
        <p:nvSpPr>
          <p:cNvPr id="4" name="Content Placeholder 3"/>
          <p:cNvSpPr>
            <a:spLocks noGrp="1"/>
          </p:cNvSpPr>
          <p:nvPr>
            <p:ph idx="1"/>
          </p:nvPr>
        </p:nvSpPr>
        <p:spPr/>
        <p:txBody>
          <a:bodyPr>
            <a:normAutofit fontScale="92500" lnSpcReduction="20000"/>
          </a:bodyPr>
          <a:lstStyle/>
          <a:p>
            <a:r>
              <a:rPr lang="en-US" dirty="0"/>
              <a:t>First, it tells us that using general recursion we can write functions that may not terminate.</a:t>
            </a:r>
          </a:p>
          <a:p>
            <a:r>
              <a:rPr lang="en-US" dirty="0"/>
              <a:t>Is there something wrong with our termination argument?</a:t>
            </a:r>
          </a:p>
          <a:p>
            <a:r>
              <a:rPr lang="en-US" dirty="0"/>
              <a:t>No, because the termination argument only says what happens when </a:t>
            </a:r>
            <a:r>
              <a:rPr lang="en-US" b="1" dirty="0"/>
              <a:t>n</a:t>
            </a:r>
            <a:r>
              <a:rPr lang="en-US" dirty="0"/>
              <a:t> is a </a:t>
            </a:r>
            <a:r>
              <a:rPr lang="en-US" dirty="0" err="1"/>
              <a:t>NonNegInt</a:t>
            </a:r>
            <a:endParaRPr lang="en-US" dirty="0"/>
          </a:p>
          <a:p>
            <a:r>
              <a:rPr lang="en-US" dirty="0"/>
              <a:t>-1 is a contract violation, so anything could happen.</a:t>
            </a:r>
          </a:p>
          <a:p>
            <a:r>
              <a:rPr lang="en-US" dirty="0"/>
              <a:t>If we want to make the contract </a:t>
            </a:r>
            <a:r>
              <a:rPr lang="en-US" dirty="0" err="1"/>
              <a:t>Int</a:t>
            </a:r>
            <a:r>
              <a:rPr lang="en-US" dirty="0"/>
              <a:t> -&gt; </a:t>
            </a:r>
            <a:r>
              <a:rPr lang="en-US" dirty="0" err="1"/>
              <a:t>Int</a:t>
            </a:r>
            <a:r>
              <a:rPr lang="en-US" dirty="0"/>
              <a:t> , then we need to document the non-termination behavior:</a:t>
            </a:r>
          </a:p>
        </p:txBody>
      </p:sp>
      <p:sp>
        <p:nvSpPr>
          <p:cNvPr id="3" name="Slide Number Placeholder 2"/>
          <p:cNvSpPr>
            <a:spLocks noGrp="1"/>
          </p:cNvSpPr>
          <p:nvPr>
            <p:ph type="sldNum" sz="quarter" idx="12"/>
          </p:nvPr>
        </p:nvSpPr>
        <p:spPr/>
        <p:txBody>
          <a:bodyPr/>
          <a:lstStyle/>
          <a:p>
            <a:fld id="{9F4492BD-6A9C-48FC-AC76-0B4FE11194A1}" type="slidenum">
              <a:rPr lang="en-US" smtClean="0"/>
              <a:pPr/>
              <a:t>29</a:t>
            </a:fld>
            <a:endParaRPr lang="en-US"/>
          </a:p>
        </p:txBody>
      </p:sp>
    </p:spTree>
    <p:extLst>
      <p:ext uri="{BB962C8B-B14F-4D97-AF65-F5344CB8AC3E}">
        <p14:creationId xmlns:p14="http://schemas.microsoft.com/office/powerpoint/2010/main" val="30764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A4C1-5469-4A38-B3A5-8A24FAC3B8E7}"/>
              </a:ext>
            </a:extLst>
          </p:cNvPr>
          <p:cNvSpPr>
            <a:spLocks noGrp="1"/>
          </p:cNvSpPr>
          <p:nvPr>
            <p:ph type="title"/>
          </p:nvPr>
        </p:nvSpPr>
        <p:spPr/>
        <p:txBody>
          <a:bodyPr/>
          <a:lstStyle/>
          <a:p>
            <a:r>
              <a:rPr lang="en-US" dirty="0"/>
              <a:t>Module Introduction (2)</a:t>
            </a:r>
          </a:p>
        </p:txBody>
      </p:sp>
      <p:sp>
        <p:nvSpPr>
          <p:cNvPr id="3" name="Content Placeholder 2">
            <a:extLst>
              <a:ext uri="{FF2B5EF4-FFF2-40B4-BE49-F238E27FC236}">
                <a16:creationId xmlns:a16="http://schemas.microsoft.com/office/drawing/2014/main" id="{8261694A-2DEC-4552-9A40-47B6E6D5B795}"/>
              </a:ext>
            </a:extLst>
          </p:cNvPr>
          <p:cNvSpPr>
            <a:spLocks noGrp="1"/>
          </p:cNvSpPr>
          <p:nvPr>
            <p:ph idx="1"/>
          </p:nvPr>
        </p:nvSpPr>
        <p:spPr/>
        <p:txBody>
          <a:bodyPr>
            <a:normAutofit fontScale="92500" lnSpcReduction="10000"/>
          </a:bodyPr>
          <a:lstStyle/>
          <a:p>
            <a:r>
              <a:rPr lang="en-US" dirty="0"/>
              <a:t>Then, we talk about the important topic of </a:t>
            </a:r>
            <a:r>
              <a:rPr lang="en-US" i="1" dirty="0">
                <a:solidFill>
                  <a:srgbClr val="FF0000"/>
                </a:solidFill>
              </a:rPr>
              <a:t>algorithmic complexity</a:t>
            </a:r>
            <a:r>
              <a:rPr lang="en-US" dirty="0"/>
              <a:t>.</a:t>
            </a:r>
          </a:p>
          <a:p>
            <a:pPr lvl="1"/>
            <a:r>
              <a:rPr lang="en-US" dirty="0"/>
              <a:t>We talk about how to describe the time your algorithm will take on a given input</a:t>
            </a:r>
          </a:p>
          <a:p>
            <a:pPr lvl="1"/>
            <a:r>
              <a:rPr lang="en-US" dirty="0"/>
              <a:t>We talk about what things are worth optimizing for efficiency</a:t>
            </a:r>
          </a:p>
          <a:p>
            <a:pPr lvl="2"/>
            <a:r>
              <a:rPr lang="en-US" dirty="0"/>
              <a:t>Spoiler alert: the answer is very, very few</a:t>
            </a:r>
          </a:p>
          <a:p>
            <a:r>
              <a:rPr lang="en-US" dirty="0"/>
              <a:t>We’ll also introduce more Java examples, to show you how these ideas apply to conventional programs with assignment statements. </a:t>
            </a:r>
          </a:p>
        </p:txBody>
      </p:sp>
      <p:sp>
        <p:nvSpPr>
          <p:cNvPr id="4" name="Slide Number Placeholder 3">
            <a:extLst>
              <a:ext uri="{FF2B5EF4-FFF2-40B4-BE49-F238E27FC236}">
                <a16:creationId xmlns:a16="http://schemas.microsoft.com/office/drawing/2014/main" id="{2816C0B4-DCB9-43C3-9DE2-53D4D7C23894}"/>
              </a:ext>
            </a:extLst>
          </p:cNvPr>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4179566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Documenting non-termination</a:t>
            </a:r>
          </a:p>
        </p:txBody>
      </p:sp>
      <p:sp>
        <p:nvSpPr>
          <p:cNvPr id="3" name="Content Placeholder 2"/>
          <p:cNvSpPr>
            <a:spLocks noGrp="1"/>
          </p:cNvSpPr>
          <p:nvPr>
            <p:ph idx="1"/>
          </p:nvPr>
        </p:nvSpPr>
        <p:spPr/>
        <p:txBody>
          <a:bodyPr/>
          <a:lstStyle/>
          <a:p>
            <a:pPr>
              <a:spcBef>
                <a:spcPts val="0"/>
              </a:spcBef>
            </a:pPr>
            <a:r>
              <a:rPr lang="en-US" dirty="0"/>
              <a:t>fib : Integer -&gt; Integer</a:t>
            </a:r>
          </a:p>
          <a:p>
            <a:pPr>
              <a:spcBef>
                <a:spcPts val="0"/>
              </a:spcBef>
            </a:pPr>
            <a:r>
              <a:rPr lang="en-US" dirty="0"/>
              <a:t>Halting Measure: </a:t>
            </a:r>
          </a:p>
          <a:p>
            <a:pPr>
              <a:spcBef>
                <a:spcPts val="0"/>
              </a:spcBef>
            </a:pPr>
            <a:r>
              <a:rPr lang="en-US" dirty="0"/>
              <a:t>  If n is non-negative, then n is a halting measure.  </a:t>
            </a:r>
          </a:p>
          <a:p>
            <a:pPr>
              <a:spcBef>
                <a:spcPts val="0"/>
              </a:spcBef>
            </a:pPr>
            <a:r>
              <a:rPr lang="en-US" dirty="0"/>
              <a:t>  If n is negative, the function fails to halt.</a:t>
            </a:r>
          </a:p>
        </p:txBody>
      </p:sp>
      <p:sp>
        <p:nvSpPr>
          <p:cNvPr id="4" name="Slide Number Placeholder 3"/>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565036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I need to deliver?</a:t>
            </a:r>
          </a:p>
        </p:txBody>
      </p:sp>
      <p:sp>
        <p:nvSpPr>
          <p:cNvPr id="3" name="Content Placeholder 2"/>
          <p:cNvSpPr>
            <a:spLocks noGrp="1"/>
          </p:cNvSpPr>
          <p:nvPr>
            <p:ph idx="1"/>
          </p:nvPr>
        </p:nvSpPr>
        <p:spPr/>
        <p:txBody>
          <a:bodyPr>
            <a:normAutofit lnSpcReduction="10000"/>
          </a:bodyPr>
          <a:lstStyle/>
          <a:p>
            <a:r>
              <a:rPr lang="en-US" dirty="0"/>
              <a:t>You must write down a halting measure for each function that uses general recursion.</a:t>
            </a:r>
          </a:p>
          <a:p>
            <a:r>
              <a:rPr lang="en-US" dirty="0"/>
              <a:t>You don't have to write down a justification for halting measure but you should be prepared to explain it at </a:t>
            </a:r>
            <a:r>
              <a:rPr lang="en-US" dirty="0" err="1"/>
              <a:t>codewalk</a:t>
            </a:r>
            <a:r>
              <a:rPr lang="en-US" dirty="0"/>
              <a:t>.</a:t>
            </a:r>
          </a:p>
          <a:p>
            <a:r>
              <a:rPr lang="en-US" dirty="0"/>
              <a:t>If your function does not terminate on some input problems, you should write down a description of the inputs on which your program fails to halt.</a:t>
            </a:r>
            <a:endParaRPr lang="en-US" i="1" dirty="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31</a:t>
            </a:fld>
            <a:endParaRPr lang="en-US"/>
          </a:p>
        </p:txBody>
      </p:sp>
    </p:spTree>
    <p:extLst>
      <p:ext uri="{BB962C8B-B14F-4D97-AF65-F5344CB8AC3E}">
        <p14:creationId xmlns:p14="http://schemas.microsoft.com/office/powerpoint/2010/main" val="2042454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DD6C-7CDF-4117-8FFC-6F4FF218FFCE}"/>
              </a:ext>
            </a:extLst>
          </p:cNvPr>
          <p:cNvSpPr>
            <a:spLocks noGrp="1"/>
          </p:cNvSpPr>
          <p:nvPr>
            <p:ph type="title"/>
          </p:nvPr>
        </p:nvSpPr>
        <p:spPr/>
        <p:txBody>
          <a:bodyPr/>
          <a:lstStyle/>
          <a:p>
            <a:r>
              <a:rPr lang="en-US" dirty="0"/>
              <a:t>Wait, isn’t that a lot of work?</a:t>
            </a:r>
          </a:p>
        </p:txBody>
      </p:sp>
      <p:sp>
        <p:nvSpPr>
          <p:cNvPr id="3" name="Content Placeholder 2">
            <a:extLst>
              <a:ext uri="{FF2B5EF4-FFF2-40B4-BE49-F238E27FC236}">
                <a16:creationId xmlns:a16="http://schemas.microsoft.com/office/drawing/2014/main" id="{BADE37E2-C30D-43B1-ABCD-EB9A957621F4}"/>
              </a:ext>
            </a:extLst>
          </p:cNvPr>
          <p:cNvSpPr>
            <a:spLocks noGrp="1"/>
          </p:cNvSpPr>
          <p:nvPr>
            <p:ph idx="1"/>
          </p:nvPr>
        </p:nvSpPr>
        <p:spPr/>
        <p:txBody>
          <a:bodyPr/>
          <a:lstStyle/>
          <a:p>
            <a:r>
              <a:rPr lang="en-US" dirty="0"/>
              <a:t>Most of your functions will recur on a substructure of the input data.  We call this structural recursion.</a:t>
            </a:r>
          </a:p>
          <a:p>
            <a:r>
              <a:rPr lang="en-US" dirty="0"/>
              <a:t>If you just use structural recursion, you don’t need to supply a halting measure, because structural recursions always halt. (See Lesson 5.5)</a:t>
            </a:r>
          </a:p>
        </p:txBody>
      </p:sp>
      <p:sp>
        <p:nvSpPr>
          <p:cNvPr id="4" name="Slide Number Placeholder 3">
            <a:extLst>
              <a:ext uri="{FF2B5EF4-FFF2-40B4-BE49-F238E27FC236}">
                <a16:creationId xmlns:a16="http://schemas.microsoft.com/office/drawing/2014/main" id="{133EF22F-CF8E-4961-9BF6-545B2E471C22}"/>
              </a:ext>
            </a:extLst>
          </p:cNvPr>
          <p:cNvSpPr>
            <a:spLocks noGrp="1"/>
          </p:cNvSpPr>
          <p:nvPr>
            <p:ph type="sldNum" sz="quarter" idx="12"/>
          </p:nvPr>
        </p:nvSpPr>
        <p:spPr/>
        <p:txBody>
          <a:bodyPr/>
          <a:lstStyle/>
          <a:p>
            <a:fld id="{2AF3B5EA-18B6-4040-9F78-6052AF49C681}" type="slidenum">
              <a:rPr lang="en-US" smtClean="0"/>
              <a:t>32</a:t>
            </a:fld>
            <a:endParaRPr lang="en-US"/>
          </a:p>
        </p:txBody>
      </p:sp>
    </p:spTree>
    <p:extLst>
      <p:ext uri="{BB962C8B-B14F-4D97-AF65-F5344CB8AC3E}">
        <p14:creationId xmlns:p14="http://schemas.microsoft.com/office/powerpoint/2010/main" val="3590306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9122-3CFD-45B5-9DED-2386CF02209D}"/>
              </a:ext>
            </a:extLst>
          </p:cNvPr>
          <p:cNvSpPr>
            <a:spLocks noGrp="1"/>
          </p:cNvSpPr>
          <p:nvPr>
            <p:ph type="title"/>
          </p:nvPr>
        </p:nvSpPr>
        <p:spPr/>
        <p:txBody>
          <a:bodyPr>
            <a:normAutofit fontScale="90000"/>
          </a:bodyPr>
          <a:lstStyle/>
          <a:p>
            <a:r>
              <a:rPr lang="en-US" dirty="0"/>
              <a:t>Most of the time, identifying the halting measure is easy</a:t>
            </a:r>
          </a:p>
        </p:txBody>
      </p:sp>
      <p:sp>
        <p:nvSpPr>
          <p:cNvPr id="3" name="Content Placeholder 2">
            <a:extLst>
              <a:ext uri="{FF2B5EF4-FFF2-40B4-BE49-F238E27FC236}">
                <a16:creationId xmlns:a16="http://schemas.microsoft.com/office/drawing/2014/main" id="{95420470-D83C-490C-98A0-2499F5C342D4}"/>
              </a:ext>
            </a:extLst>
          </p:cNvPr>
          <p:cNvSpPr>
            <a:spLocks noGrp="1"/>
          </p:cNvSpPr>
          <p:nvPr>
            <p:ph idx="1"/>
          </p:nvPr>
        </p:nvSpPr>
        <p:spPr/>
        <p:txBody>
          <a:bodyPr/>
          <a:lstStyle/>
          <a:p>
            <a:r>
              <a:rPr lang="en-US" dirty="0"/>
              <a:t>It’s usually something like</a:t>
            </a:r>
          </a:p>
          <a:p>
            <a:pPr lvl="1"/>
            <a:r>
              <a:rPr lang="en-US" dirty="0"/>
              <a:t>“The value of </a:t>
            </a:r>
            <a:r>
              <a:rPr lang="en-US" b="1" dirty="0"/>
              <a:t>n</a:t>
            </a:r>
            <a:r>
              <a:rPr lang="en-US" dirty="0"/>
              <a:t>” (a </a:t>
            </a:r>
            <a:r>
              <a:rPr lang="en-US" dirty="0" err="1"/>
              <a:t>NonNegInt</a:t>
            </a:r>
            <a:r>
              <a:rPr lang="en-US" dirty="0"/>
              <a:t>)</a:t>
            </a:r>
          </a:p>
          <a:p>
            <a:pPr lvl="1"/>
            <a:r>
              <a:rPr lang="en-US" dirty="0"/>
              <a:t>“the length of </a:t>
            </a:r>
            <a:r>
              <a:rPr lang="en-US" b="1" dirty="0" err="1"/>
              <a:t>lst</a:t>
            </a:r>
            <a:r>
              <a:rPr lang="en-US" dirty="0"/>
              <a:t>” </a:t>
            </a:r>
          </a:p>
          <a:p>
            <a:pPr lvl="1"/>
            <a:r>
              <a:rPr lang="en-US" dirty="0"/>
              <a:t>“the size of the unknown region” (see Lesson 8.3 on Binary Search)</a:t>
            </a:r>
          </a:p>
          <a:p>
            <a:r>
              <a:rPr lang="en-US" dirty="0"/>
              <a:t>Only rarely will be it be something more complicated.</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C1F833BE-6672-41ED-A430-79480090C36B}"/>
              </a:ext>
            </a:extLst>
          </p:cNvPr>
          <p:cNvSpPr>
            <a:spLocks noGrp="1"/>
          </p:cNvSpPr>
          <p:nvPr>
            <p:ph type="sldNum" sz="quarter" idx="12"/>
          </p:nvPr>
        </p:nvSpPr>
        <p:spPr/>
        <p:txBody>
          <a:bodyPr/>
          <a:lstStyle/>
          <a:p>
            <a:fld id="{2AF3B5EA-18B6-4040-9F78-6052AF49C681}" type="slidenum">
              <a:rPr lang="en-US" smtClean="0"/>
              <a:t>33</a:t>
            </a:fld>
            <a:endParaRPr lang="en-US"/>
          </a:p>
        </p:txBody>
      </p:sp>
    </p:spTree>
    <p:extLst>
      <p:ext uri="{BB962C8B-B14F-4D97-AF65-F5344CB8AC3E}">
        <p14:creationId xmlns:p14="http://schemas.microsoft.com/office/powerpoint/2010/main" val="3168989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Structural Recursion vs. General Recursion</a:t>
            </a:r>
          </a:p>
        </p:txBody>
      </p:sp>
      <p:sp>
        <p:nvSpPr>
          <p:cNvPr id="3" name="Content Placeholder 2"/>
          <p:cNvSpPr>
            <a:spLocks noGrp="1"/>
          </p:cNvSpPr>
          <p:nvPr>
            <p:ph idx="1"/>
          </p:nvPr>
        </p:nvSpPr>
        <p:spPr/>
        <p:txBody>
          <a:bodyPr/>
          <a:lstStyle/>
          <a:p>
            <a:pPr marL="0" indent="0">
              <a:buNone/>
            </a:pPr>
            <a:r>
              <a:rPr lang="en-US" b="1" dirty="0">
                <a:latin typeface="Consolas" pitchFamily="49" charset="0"/>
                <a:cs typeface="Consolas" pitchFamily="49" charset="0"/>
              </a:rPr>
              <a:t>(... (f (rest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r>
              <a:rPr lang="en-US" dirty="0"/>
              <a:t> is structural</a:t>
            </a:r>
          </a:p>
          <a:p>
            <a:pPr marL="0" indent="0">
              <a:buNone/>
            </a:pPr>
            <a:r>
              <a:rPr lang="en-US" b="1" dirty="0">
                <a:latin typeface="Consolas" pitchFamily="49" charset="0"/>
                <a:cs typeface="Consolas" pitchFamily="49" charset="0"/>
              </a:rPr>
              <a:t>(f (... (rest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r>
              <a:rPr lang="en-US" dirty="0"/>
              <a:t> is general</a:t>
            </a:r>
          </a:p>
        </p:txBody>
      </p:sp>
      <p:sp>
        <p:nvSpPr>
          <p:cNvPr id="5" name="Slide Number Placeholder 4"/>
          <p:cNvSpPr>
            <a:spLocks noGrp="1"/>
          </p:cNvSpPr>
          <p:nvPr>
            <p:ph type="sldNum" sz="quarter" idx="12"/>
          </p:nvPr>
        </p:nvSpPr>
        <p:spPr/>
        <p:txBody>
          <a:bodyPr/>
          <a:lstStyle/>
          <a:p>
            <a:fld id="{9F4492BD-6A9C-48FC-AC76-0B4FE11194A1}" type="slidenum">
              <a:rPr lang="en-US" smtClean="0"/>
              <a:pPr/>
              <a:t>34</a:t>
            </a:fld>
            <a:endParaRPr lang="en-US"/>
          </a:p>
        </p:txBody>
      </p:sp>
      <p:sp>
        <p:nvSpPr>
          <p:cNvPr id="4" name="Rectangle 3"/>
          <p:cNvSpPr/>
          <p:nvPr/>
        </p:nvSpPr>
        <p:spPr>
          <a:xfrm>
            <a:off x="898392" y="2819400"/>
            <a:ext cx="7347217" cy="3811587"/>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dirty="0"/>
              <a:t>You can usually tell just from the function definition whether it is structural or general recursion. </a:t>
            </a:r>
          </a:p>
          <a:p>
            <a:pPr algn="just"/>
            <a:endParaRPr lang="en-US" dirty="0"/>
          </a:p>
          <a:p>
            <a:pPr algn="just"/>
            <a:r>
              <a:rPr lang="en-US" dirty="0"/>
              <a:t>In the first example here, </a:t>
            </a:r>
            <a:r>
              <a:rPr lang="en-US" b="1" dirty="0"/>
              <a:t>f</a:t>
            </a:r>
            <a:r>
              <a:rPr lang="en-US" dirty="0"/>
              <a:t> is called on </a:t>
            </a:r>
            <a:r>
              <a:rPr lang="en-US" b="1" dirty="0"/>
              <a:t>(rest </a:t>
            </a:r>
            <a:r>
              <a:rPr lang="en-US" b="1" dirty="0" err="1"/>
              <a:t>lst</a:t>
            </a:r>
            <a:r>
              <a:rPr lang="en-US" b="1" dirty="0"/>
              <a:t>)</a:t>
            </a:r>
            <a:r>
              <a:rPr lang="en-US" dirty="0"/>
              <a:t>, which is a component of the list, and is therefore smaller than </a:t>
            </a:r>
            <a:r>
              <a:rPr lang="en-US" b="1" dirty="0" err="1"/>
              <a:t>lst</a:t>
            </a:r>
            <a:r>
              <a:rPr lang="en-US" dirty="0"/>
              <a:t>. This is what the observer template for lists tells us.</a:t>
            </a:r>
          </a:p>
          <a:p>
            <a:pPr algn="just"/>
            <a:endParaRPr lang="en-US" dirty="0"/>
          </a:p>
          <a:p>
            <a:pPr algn="just"/>
            <a:r>
              <a:rPr lang="en-US" dirty="0"/>
              <a:t>In the second example, </a:t>
            </a:r>
            <a:r>
              <a:rPr lang="en-US" b="1" dirty="0"/>
              <a:t>f</a:t>
            </a:r>
            <a:r>
              <a:rPr lang="en-US" dirty="0"/>
              <a:t> is being called some other value that happens to be computed from </a:t>
            </a:r>
            <a:r>
              <a:rPr lang="en-US" b="1" dirty="0"/>
              <a:t>(rest </a:t>
            </a:r>
            <a:r>
              <a:rPr lang="en-US" b="1" dirty="0" err="1"/>
              <a:t>lst</a:t>
            </a:r>
            <a:r>
              <a:rPr lang="en-US" b="1" dirty="0"/>
              <a:t>)</a:t>
            </a:r>
            <a:r>
              <a:rPr lang="en-US" dirty="0"/>
              <a:t>, but that’s not the same as </a:t>
            </a:r>
            <a:r>
              <a:rPr lang="en-US" b="1" dirty="0"/>
              <a:t>(rest </a:t>
            </a:r>
            <a:r>
              <a:rPr lang="en-US" b="1" dirty="0" err="1"/>
              <a:t>lst</a:t>
            </a:r>
            <a:r>
              <a:rPr lang="en-US" b="1" dirty="0"/>
              <a:t>)</a:t>
            </a:r>
            <a:r>
              <a:rPr lang="en-US" dirty="0"/>
              <a:t>.  So this example is general recursion.  There’s no telling how big </a:t>
            </a:r>
            <a:r>
              <a:rPr lang="en-US" b="1" dirty="0">
                <a:latin typeface="Consolas" pitchFamily="49" charset="0"/>
                <a:cs typeface="Consolas" pitchFamily="49" charset="0"/>
              </a:rPr>
              <a:t>(... (rest </a:t>
            </a:r>
            <a:r>
              <a:rPr lang="en-US" b="1" dirty="0" err="1">
                <a:latin typeface="Consolas" pitchFamily="49" charset="0"/>
                <a:cs typeface="Consolas" pitchFamily="49" charset="0"/>
              </a:rPr>
              <a:t>lst</a:t>
            </a:r>
            <a:r>
              <a:rPr lang="en-US" b="1" dirty="0">
                <a:latin typeface="Consolas" pitchFamily="49" charset="0"/>
                <a:cs typeface="Consolas" pitchFamily="49" charset="0"/>
              </a:rPr>
              <a:t>)) </a:t>
            </a:r>
            <a:r>
              <a:rPr lang="en-US" dirty="0">
                <a:cs typeface="Consolas" pitchFamily="49" charset="0"/>
              </a:rPr>
              <a:t>is. If we call </a:t>
            </a:r>
            <a:r>
              <a:rPr lang="en-US" b="1" dirty="0">
                <a:cs typeface="Consolas" pitchFamily="49" charset="0"/>
              </a:rPr>
              <a:t>f</a:t>
            </a:r>
            <a:r>
              <a:rPr lang="en-US" dirty="0">
                <a:cs typeface="Consolas" pitchFamily="49" charset="0"/>
              </a:rPr>
              <a:t> on it, we’d better have a halting measure and a justification to ensure that the measure of </a:t>
            </a:r>
            <a:r>
              <a:rPr lang="en-US" b="1" dirty="0">
                <a:latin typeface="Consolas" pitchFamily="49" charset="0"/>
                <a:cs typeface="Consolas" pitchFamily="49" charset="0"/>
              </a:rPr>
              <a:t>(... (rest </a:t>
            </a:r>
            <a:r>
              <a:rPr lang="en-US" b="1" dirty="0" err="1">
                <a:latin typeface="Consolas" pitchFamily="49" charset="0"/>
                <a:cs typeface="Consolas" pitchFamily="49" charset="0"/>
              </a:rPr>
              <a:t>lst</a:t>
            </a:r>
            <a:r>
              <a:rPr lang="en-US" b="1" dirty="0">
                <a:latin typeface="Consolas" pitchFamily="49" charset="0"/>
                <a:cs typeface="Consolas" pitchFamily="49" charset="0"/>
              </a:rPr>
              <a:t>)) </a:t>
            </a:r>
            <a:r>
              <a:rPr lang="en-US" dirty="0">
                <a:cs typeface="Consolas" pitchFamily="49" charset="0"/>
              </a:rPr>
              <a:t>is smaller than the measure of </a:t>
            </a:r>
            <a:r>
              <a:rPr lang="en-US" b="1" dirty="0" err="1">
                <a:cs typeface="Consolas" pitchFamily="49" charset="0"/>
              </a:rPr>
              <a:t>lst</a:t>
            </a:r>
            <a:r>
              <a:rPr lang="en-US" dirty="0">
                <a:cs typeface="Consolas" pitchFamily="49" charset="0"/>
              </a:rPr>
              <a:t> .</a:t>
            </a:r>
            <a:endParaRPr lang="en-US" dirty="0"/>
          </a:p>
        </p:txBody>
      </p:sp>
    </p:spTree>
    <p:extLst>
      <p:ext uri="{BB962C8B-B14F-4D97-AF65-F5344CB8AC3E}">
        <p14:creationId xmlns:p14="http://schemas.microsoft.com/office/powerpoint/2010/main" val="3731043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write down the design strategy</a:t>
            </a:r>
          </a:p>
        </p:txBody>
      </p:sp>
      <p:sp>
        <p:nvSpPr>
          <p:cNvPr id="3" name="Content Placeholder 2"/>
          <p:cNvSpPr>
            <a:spLocks noGrp="1"/>
          </p:cNvSpPr>
          <p:nvPr>
            <p:ph idx="1"/>
          </p:nvPr>
        </p:nvSpPr>
        <p:spPr>
          <a:xfrm>
            <a:off x="457200" y="1600200"/>
            <a:ext cx="8534400" cy="4525963"/>
          </a:xfrm>
        </p:spPr>
        <p:txBody>
          <a:bodyPr>
            <a:normAutofit fontScale="92500" lnSpcReduction="10000"/>
          </a:bodyPr>
          <a:lstStyle/>
          <a:p>
            <a:pPr marL="0" indent="0">
              <a:buNone/>
            </a:pPr>
            <a:r>
              <a:rPr lang="en-US" sz="2600" dirty="0"/>
              <a:t>You can write down a general-recursion strategy as something like</a:t>
            </a:r>
          </a:p>
          <a:p>
            <a:pPr marL="0" indent="0">
              <a:buNone/>
            </a:pPr>
            <a:r>
              <a:rPr lang="en-US" sz="2600" b="1" dirty="0">
                <a:latin typeface="Consolas" panose="020B0609020204030204" pitchFamily="49" charset="0"/>
                <a:cs typeface="Consolas" panose="020B0609020204030204" pitchFamily="49" charset="0"/>
              </a:rPr>
              <a:t> STRATEGY: Recur on &lt;value&gt;</a:t>
            </a:r>
          </a:p>
          <a:p>
            <a:pPr marL="0" indent="0">
              <a:buNone/>
            </a:pPr>
            <a:r>
              <a:rPr lang="en-US" sz="2600" dirty="0">
                <a:cs typeface="Consolas" panose="020B0609020204030204" pitchFamily="49" charset="0"/>
              </a:rPr>
              <a:t>or</a:t>
            </a:r>
          </a:p>
          <a:p>
            <a:pPr marL="0" indent="0">
              <a:buNone/>
            </a:pPr>
            <a:r>
              <a:rPr lang="en-US" sz="2600" b="1" dirty="0"/>
              <a:t>  STRATEGY: Recur on &lt;value&gt;; halt when  &lt;condition&gt;</a:t>
            </a:r>
          </a:p>
          <a:p>
            <a:pPr marL="0" indent="0">
              <a:buNone/>
            </a:pPr>
            <a:r>
              <a:rPr lang="en-US" sz="2600" dirty="0">
                <a:cs typeface="Consolas" panose="020B0609020204030204" pitchFamily="49" charset="0"/>
              </a:rPr>
              <a:t>or</a:t>
            </a:r>
          </a:p>
          <a:p>
            <a:pPr marL="0" indent="0">
              <a:buNone/>
            </a:pPr>
            <a:r>
              <a:rPr lang="en-US" sz="2600" b="1" dirty="0">
                <a:latin typeface="Consolas" panose="020B0609020204030204" pitchFamily="49" charset="0"/>
                <a:cs typeface="Consolas" panose="020B0609020204030204" pitchFamily="49" charset="0"/>
              </a:rPr>
              <a:t> STRATEGY: Recur on &lt;values&gt;; &lt;describe how answers are combined&gt;</a:t>
            </a:r>
          </a:p>
          <a:p>
            <a:pPr marL="0" indent="0">
              <a:buNone/>
            </a:pPr>
            <a:r>
              <a:rPr lang="en-US" sz="2600" dirty="0">
                <a:cs typeface="Consolas" panose="020B0609020204030204" pitchFamily="49" charset="0"/>
              </a:rPr>
              <a:t>These are just patterns; in general, </a:t>
            </a:r>
            <a:r>
              <a:rPr lang="en-US" sz="2600" dirty="0"/>
              <a:t>a strategy is a tweet-sized description of how the function works.  At this point in the course, we'll give you a lot of freedom in doing this.  There’s no hard-and-fast right and wrong for these:  the question is whether the description is likely to be useful to the reader.</a:t>
            </a:r>
          </a:p>
          <a:p>
            <a:pPr marL="0" indent="0">
              <a:buNone/>
            </a:pPr>
            <a:endParaRPr lang="en-US" sz="2400" dirty="0">
              <a:cs typeface="Consolas" panose="020B0609020204030204" pitchFamily="49" charset="0"/>
            </a:endParaRPr>
          </a:p>
          <a:p>
            <a:pPr marL="0" indent="0">
              <a:buNone/>
            </a:pPr>
            <a:endParaRPr lang="en-US" b="1"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35</a:t>
            </a:fld>
            <a:endParaRPr lang="en-US"/>
          </a:p>
        </p:txBody>
      </p:sp>
    </p:spTree>
    <p:extLst>
      <p:ext uri="{BB962C8B-B14F-4D97-AF65-F5344CB8AC3E}">
        <p14:creationId xmlns:p14="http://schemas.microsoft.com/office/powerpoint/2010/main" val="737079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I need to deliver?</a:t>
            </a:r>
          </a:p>
        </p:txBody>
      </p:sp>
      <p:sp>
        <p:nvSpPr>
          <p:cNvPr id="3" name="Content Placeholder 2"/>
          <p:cNvSpPr>
            <a:spLocks noGrp="1"/>
          </p:cNvSpPr>
          <p:nvPr>
            <p:ph idx="1"/>
          </p:nvPr>
        </p:nvSpPr>
        <p:spPr/>
        <p:txBody>
          <a:bodyPr>
            <a:normAutofit lnSpcReduction="10000"/>
          </a:bodyPr>
          <a:lstStyle/>
          <a:p>
            <a:r>
              <a:rPr lang="en-US" dirty="0"/>
              <a:t>You must write down a halting measure for each function that uses general recursion.</a:t>
            </a:r>
          </a:p>
          <a:p>
            <a:r>
              <a:rPr lang="en-US" dirty="0"/>
              <a:t>You don't have to write down justification for your halting measure, but you should be prepared to explain it at </a:t>
            </a:r>
            <a:r>
              <a:rPr lang="en-US" dirty="0" err="1"/>
              <a:t>codewalk</a:t>
            </a:r>
            <a:r>
              <a:rPr lang="en-US" dirty="0"/>
              <a:t>.</a:t>
            </a:r>
          </a:p>
          <a:p>
            <a:r>
              <a:rPr lang="en-US" dirty="0"/>
              <a:t>If your function does not terminate on some input problems, you should write down a description of the inputs on which your program fails to halt.</a:t>
            </a:r>
            <a:endParaRPr lang="en-US" i="1" dirty="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36</a:t>
            </a:fld>
            <a:endParaRPr lang="en-US"/>
          </a:p>
        </p:txBody>
      </p:sp>
    </p:spTree>
    <p:extLst>
      <p:ext uri="{BB962C8B-B14F-4D97-AF65-F5344CB8AC3E}">
        <p14:creationId xmlns:p14="http://schemas.microsoft.com/office/powerpoint/2010/main" val="3720940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Summary</a:t>
            </a:r>
          </a:p>
        </p:txBody>
      </p:sp>
      <p:sp>
        <p:nvSpPr>
          <p:cNvPr id="3" name="Content Placeholder 2"/>
          <p:cNvSpPr>
            <a:spLocks noGrp="1"/>
          </p:cNvSpPr>
          <p:nvPr>
            <p:ph idx="1"/>
          </p:nvPr>
        </p:nvSpPr>
        <p:spPr/>
        <p:txBody>
          <a:bodyPr>
            <a:normAutofit fontScale="77500" lnSpcReduction="20000"/>
          </a:bodyPr>
          <a:lstStyle/>
          <a:p>
            <a:r>
              <a:rPr lang="en-US" dirty="0"/>
              <a:t>We've introduced </a:t>
            </a:r>
            <a:r>
              <a:rPr lang="en-US" i="1" dirty="0">
                <a:solidFill>
                  <a:srgbClr val="FF0000"/>
                </a:solidFill>
              </a:rPr>
              <a:t>general recursion, </a:t>
            </a:r>
            <a:r>
              <a:rPr lang="en-US" dirty="0"/>
              <a:t>also known as </a:t>
            </a:r>
            <a:r>
              <a:rPr lang="en-US" i="1" dirty="0">
                <a:solidFill>
                  <a:srgbClr val="FF0000"/>
                </a:solidFill>
              </a:rPr>
              <a:t>divide-and-conquer </a:t>
            </a:r>
            <a:r>
              <a:rPr lang="en-US" i="1" dirty="0"/>
              <a:t>.</a:t>
            </a:r>
          </a:p>
          <a:p>
            <a:r>
              <a:rPr lang="en-US" dirty="0"/>
              <a:t>In general recursion, we solve the problem by combining solutions to easier subproblems.</a:t>
            </a:r>
          </a:p>
          <a:p>
            <a:r>
              <a:rPr lang="en-US" dirty="0"/>
              <a:t>In each use of general recursion, you must propose a </a:t>
            </a:r>
            <a:r>
              <a:rPr lang="en-US" i="1" dirty="0">
                <a:solidFill>
                  <a:srgbClr val="FF0000"/>
                </a:solidFill>
              </a:rPr>
              <a:t>halting measure </a:t>
            </a:r>
            <a:r>
              <a:rPr lang="en-US" dirty="0"/>
              <a:t>that documents the "difficulty" of each instance of the problem.</a:t>
            </a:r>
          </a:p>
          <a:p>
            <a:r>
              <a:rPr lang="en-US" dirty="0"/>
              <a:t>You must be able to justify the proposed halting measure by explaining why the measure of each subproblem is smaller than the measure of the original problem. </a:t>
            </a:r>
          </a:p>
          <a:p>
            <a:r>
              <a:rPr lang="en-US" dirty="0"/>
              <a:t>Structural decomposition is a special case where the data definition guarantees the subproblem is easier, so it’s not necessary to document a halting measure.</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37</a:t>
            </a:fld>
            <a:endParaRPr lang="en-US"/>
          </a:p>
        </p:txBody>
      </p:sp>
    </p:spTree>
    <p:extLst>
      <p:ext uri="{BB962C8B-B14F-4D97-AF65-F5344CB8AC3E}">
        <p14:creationId xmlns:p14="http://schemas.microsoft.com/office/powerpoint/2010/main" val="1241193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files </a:t>
            </a:r>
            <a:r>
              <a:rPr lang="en-US"/>
              <a:t>08-1-decode.rkt and 08-2-merge-sort.rkt in </a:t>
            </a:r>
            <a:r>
              <a:rPr lang="en-US" dirty="0"/>
              <a:t>the Examples folder.</a:t>
            </a:r>
          </a:p>
          <a:p>
            <a:r>
              <a:rPr lang="en-US" dirty="0"/>
              <a:t>Do Guided Practice 8.1</a:t>
            </a:r>
          </a:p>
          <a:p>
            <a:r>
              <a:rPr lang="en-US" dirty="0"/>
              <a:t>If you have questions about this lesson, ask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38</a:t>
            </a:fld>
            <a:endParaRPr lang="en-US"/>
          </a:p>
        </p:txBody>
      </p:sp>
    </p:spTree>
    <p:extLst>
      <p:ext uri="{BB962C8B-B14F-4D97-AF65-F5344CB8AC3E}">
        <p14:creationId xmlns:p14="http://schemas.microsoft.com/office/powerpoint/2010/main" val="1034615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08</a:t>
            </a:r>
          </a:p>
        </p:txBody>
      </p:sp>
      <p:sp>
        <p:nvSpPr>
          <p:cNvPr id="3" name="Slide Number Placeholder 2"/>
          <p:cNvSpPr>
            <a:spLocks noGrp="1"/>
          </p:cNvSpPr>
          <p:nvPr>
            <p:ph type="sldNum" sz="quarter" idx="12"/>
          </p:nvPr>
        </p:nvSpPr>
        <p:spPr/>
        <p:txBody>
          <a:bodyPr/>
          <a:lstStyle/>
          <a:p>
            <a:fld id="{2AF3B5EA-18B6-4040-9F78-6052AF49C681}" type="slidenum">
              <a:rPr lang="en-US" smtClean="0"/>
              <a:t>4</a:t>
            </a:fld>
            <a:endParaRPr lang="en-US"/>
          </a:p>
        </p:txBody>
      </p:sp>
      <p:graphicFrame>
        <p:nvGraphicFramePr>
          <p:cNvPr id="6" name="Diagram 5"/>
          <p:cNvGraphicFramePr/>
          <p:nvPr>
            <p:extLst>
              <p:ext uri="{D42A27DB-BD31-4B8C-83A1-F6EECF244321}">
                <p14:modId xmlns:p14="http://schemas.microsoft.com/office/powerpoint/2010/main" val="339275175"/>
              </p:ext>
            </p:extLst>
          </p:nvPr>
        </p:nvGraphicFramePr>
        <p:xfrm>
          <a:off x="1524000" y="1727994"/>
          <a:ext cx="6096000" cy="4520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3379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Recursion</a:t>
            </a:r>
          </a:p>
        </p:txBody>
      </p:sp>
      <p:sp>
        <p:nvSpPr>
          <p:cNvPr id="3" name="Content Placeholder 2"/>
          <p:cNvSpPr>
            <a:spLocks noGrp="1"/>
          </p:cNvSpPr>
          <p:nvPr>
            <p:ph idx="1"/>
          </p:nvPr>
        </p:nvSpPr>
        <p:spPr/>
        <p:txBody>
          <a:bodyPr>
            <a:normAutofit fontScale="92500" lnSpcReduction="10000"/>
          </a:bodyPr>
          <a:lstStyle/>
          <a:p>
            <a:r>
              <a:rPr lang="en-US" dirty="0"/>
              <a:t>So far, we've written our functions using the destructor template to recur on the sub-pieces of the data.  We sometimes call this </a:t>
            </a:r>
            <a:r>
              <a:rPr lang="en-US" i="1" dirty="0">
                <a:solidFill>
                  <a:srgbClr val="FF0000"/>
                </a:solidFill>
              </a:rPr>
              <a:t>structural recursion.</a:t>
            </a:r>
          </a:p>
          <a:p>
            <a:r>
              <a:rPr lang="en-US" dirty="0"/>
              <a:t>In this module, we'll see some examples of problems that don't fit neatly into this pattern.</a:t>
            </a:r>
          </a:p>
          <a:p>
            <a:r>
              <a:rPr lang="en-US" dirty="0"/>
              <a:t>We'll introduce a new family of strategies, called </a:t>
            </a:r>
            <a:r>
              <a:rPr lang="en-US" i="1" dirty="0">
                <a:solidFill>
                  <a:srgbClr val="FF0000"/>
                </a:solidFill>
              </a:rPr>
              <a:t>general recursion</a:t>
            </a:r>
            <a:r>
              <a:rPr lang="en-US" dirty="0"/>
              <a:t>, to describe these examples.</a:t>
            </a:r>
          </a:p>
          <a:p>
            <a:r>
              <a:rPr lang="en-US" dirty="0"/>
              <a:t>General recursion and invariants together provide a powerful combination.</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103324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Recursion</a:t>
            </a:r>
          </a:p>
        </p:txBody>
      </p:sp>
      <p:sp>
        <p:nvSpPr>
          <p:cNvPr id="4" name="Content Placeholder 3"/>
          <p:cNvSpPr>
            <a:spLocks noGrp="1"/>
          </p:cNvSpPr>
          <p:nvPr>
            <p:ph idx="1"/>
          </p:nvPr>
        </p:nvSpPr>
        <p:spPr/>
        <p:txBody>
          <a:bodyPr/>
          <a:lstStyle/>
          <a:p>
            <a:r>
              <a:rPr lang="en-US" dirty="0"/>
              <a:t>Our observer templates always recurred on the sub-pieces of our structure.</a:t>
            </a:r>
          </a:p>
          <a:p>
            <a:r>
              <a:rPr lang="en-US" dirty="0"/>
              <a:t>This is sometimes called </a:t>
            </a:r>
            <a:r>
              <a:rPr lang="en-US" i="1" dirty="0">
                <a:solidFill>
                  <a:srgbClr val="FF0000"/>
                </a:solidFill>
              </a:rPr>
              <a:t>structural</a:t>
            </a:r>
            <a:r>
              <a:rPr lang="en-US" dirty="0">
                <a:solidFill>
                  <a:srgbClr val="FF0000"/>
                </a:solidFill>
              </a:rPr>
              <a:t> </a:t>
            </a:r>
            <a:r>
              <a:rPr lang="en-US" i="1" dirty="0">
                <a:solidFill>
                  <a:srgbClr val="FF0000"/>
                </a:solidFill>
              </a:rPr>
              <a:t>recursion</a:t>
            </a:r>
            <a:r>
              <a:rPr lang="en-US" i="1" dirty="0"/>
              <a:t>.</a:t>
            </a:r>
          </a:p>
          <a:p>
            <a:r>
              <a:rPr lang="en-US" dirty="0"/>
              <a:t>But that’s not the only way to use recursion.</a:t>
            </a:r>
          </a:p>
          <a:p>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6</a:t>
            </a:fld>
            <a:endParaRPr lang="en-US"/>
          </a:p>
        </p:txBody>
      </p:sp>
    </p:spTree>
    <p:extLst>
      <p:ext uri="{BB962C8B-B14F-4D97-AF65-F5344CB8AC3E}">
        <p14:creationId xmlns:p14="http://schemas.microsoft.com/office/powerpoint/2010/main" val="1890707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Divide-and-Conquer </a:t>
            </a:r>
            <a:br>
              <a:rPr lang="en-US" dirty="0"/>
            </a:br>
            <a:r>
              <a:rPr lang="en-US" dirty="0"/>
              <a:t>(General Recursion)</a:t>
            </a:r>
          </a:p>
        </p:txBody>
      </p:sp>
      <p:sp>
        <p:nvSpPr>
          <p:cNvPr id="3" name="Content Placeholder 2"/>
          <p:cNvSpPr>
            <a:spLocks noGrp="1"/>
          </p:cNvSpPr>
          <p:nvPr>
            <p:ph idx="1"/>
          </p:nvPr>
        </p:nvSpPr>
        <p:spPr/>
        <p:txBody>
          <a:bodyPr>
            <a:normAutofit/>
          </a:bodyPr>
          <a:lstStyle/>
          <a:p>
            <a:r>
              <a:rPr lang="en-US" dirty="0"/>
              <a:t>How to solve the problem:</a:t>
            </a:r>
          </a:p>
          <a:p>
            <a:pPr lvl="1"/>
            <a:r>
              <a:rPr lang="en-US" dirty="0"/>
              <a:t>If it's easy, solve it immediately</a:t>
            </a:r>
          </a:p>
          <a:p>
            <a:pPr lvl="1"/>
            <a:r>
              <a:rPr lang="en-US" dirty="0"/>
              <a:t>If it's hard:</a:t>
            </a:r>
          </a:p>
          <a:p>
            <a:pPr lvl="2"/>
            <a:r>
              <a:rPr lang="en-US" dirty="0"/>
              <a:t>Find one or more easier problems whose solutions will help you find the solution to the original problem.</a:t>
            </a:r>
          </a:p>
          <a:p>
            <a:pPr lvl="2"/>
            <a:r>
              <a:rPr lang="en-US" dirty="0"/>
              <a:t>Solve each of them</a:t>
            </a:r>
          </a:p>
          <a:p>
            <a:pPr lvl="2"/>
            <a:r>
              <a:rPr lang="en-US" dirty="0"/>
              <a:t>Then combine the solutions to get the solution to your original problem</a:t>
            </a:r>
          </a:p>
          <a:p>
            <a:pPr lvl="2"/>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Tree>
    <p:extLst>
      <p:ext uri="{BB962C8B-B14F-4D97-AF65-F5344CB8AC3E}">
        <p14:creationId xmlns:p14="http://schemas.microsoft.com/office/powerpoint/2010/main" val="4265525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merge sort</a:t>
            </a:r>
          </a:p>
        </p:txBody>
      </p:sp>
      <p:sp>
        <p:nvSpPr>
          <p:cNvPr id="3" name="Content Placeholder 2"/>
          <p:cNvSpPr>
            <a:spLocks noGrp="1"/>
          </p:cNvSpPr>
          <p:nvPr>
            <p:ph idx="1"/>
          </p:nvPr>
        </p:nvSpPr>
        <p:spPr/>
        <p:txBody>
          <a:bodyPr/>
          <a:lstStyle/>
          <a:p>
            <a:r>
              <a:rPr lang="en-US" dirty="0"/>
              <a:t>Let's turn to a different example:  merge sort, which you should know from your undergraduate data structures or algorithms course.</a:t>
            </a:r>
          </a:p>
          <a:p>
            <a:r>
              <a:rPr lang="en-US" dirty="0"/>
              <a:t>Divide the list in half, sort each half, and then merge two sorted lists.</a:t>
            </a:r>
          </a:p>
          <a:p>
            <a:r>
              <a:rPr lang="en-US" dirty="0"/>
              <a:t>First we write </a:t>
            </a:r>
            <a:r>
              <a:rPr lang="en-US" b="1" dirty="0"/>
              <a:t>merge</a:t>
            </a:r>
            <a:r>
              <a:rPr lang="en-US" dirty="0"/>
              <a:t>, which merges two sorted lists.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extLst>
      <p:ext uri="{BB962C8B-B14F-4D97-AF65-F5344CB8AC3E}">
        <p14:creationId xmlns:p14="http://schemas.microsoft.com/office/powerpoint/2010/main" val="2294458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053C54-4E21-4092-8A08-954F18B2A648}"/>
              </a:ext>
            </a:extLst>
          </p:cNvPr>
          <p:cNvSpPr>
            <a:spLocks noGrp="1"/>
          </p:cNvSpPr>
          <p:nvPr>
            <p:ph type="title"/>
          </p:nvPr>
        </p:nvSpPr>
        <p:spPr/>
        <p:txBody>
          <a:bodyPr/>
          <a:lstStyle/>
          <a:p>
            <a:r>
              <a:rPr lang="en-US" dirty="0"/>
              <a:t>But first, a data definition</a:t>
            </a:r>
          </a:p>
        </p:txBody>
      </p:sp>
      <p:sp>
        <p:nvSpPr>
          <p:cNvPr id="6" name="Content Placeholder 5">
            <a:extLst>
              <a:ext uri="{FF2B5EF4-FFF2-40B4-BE49-F238E27FC236}">
                <a16:creationId xmlns:a16="http://schemas.microsoft.com/office/drawing/2014/main" id="{2B3C64A8-DE29-4DBE-A43F-DDC4FE80E35C}"/>
              </a:ext>
            </a:extLst>
          </p:cNvPr>
          <p:cNvSpPr>
            <a:spLocks noGrp="1"/>
          </p:cNvSpPr>
          <p:nvPr>
            <p:ph idx="1"/>
          </p:nvPr>
        </p:nvSpPr>
        <p:spPr/>
        <p:txBody>
          <a:bodyPr/>
          <a:lstStyle/>
          <a:p>
            <a:r>
              <a:rPr lang="en-US" dirty="0"/>
              <a:t>;; A </a:t>
            </a:r>
            <a:r>
              <a:rPr lang="en-US" dirty="0" err="1"/>
              <a:t>SortedList</a:t>
            </a:r>
            <a:r>
              <a:rPr lang="en-US" dirty="0"/>
              <a:t> is a list of Reals, </a:t>
            </a:r>
          </a:p>
          <a:p>
            <a:r>
              <a:rPr lang="en-US" dirty="0"/>
              <a:t>;;  sorted by &lt;.  Duplicates are</a:t>
            </a:r>
          </a:p>
          <a:p>
            <a:r>
              <a:rPr lang="en-US" dirty="0"/>
              <a:t>;;  allowed.</a:t>
            </a:r>
          </a:p>
        </p:txBody>
      </p:sp>
      <p:sp>
        <p:nvSpPr>
          <p:cNvPr id="4" name="Slide Number Placeholder 3">
            <a:extLst>
              <a:ext uri="{FF2B5EF4-FFF2-40B4-BE49-F238E27FC236}">
                <a16:creationId xmlns:a16="http://schemas.microsoft.com/office/drawing/2014/main" id="{D7A2943D-8181-487C-BD5F-D58BB648BF56}"/>
              </a:ext>
            </a:extLst>
          </p:cNvPr>
          <p:cNvSpPr>
            <a:spLocks noGrp="1"/>
          </p:cNvSpPr>
          <p:nvPr>
            <p:ph type="sldNum" sz="quarter" idx="12"/>
          </p:nvPr>
        </p:nvSpPr>
        <p:spPr/>
        <p:txBody>
          <a:bodyPr/>
          <a:lstStyle/>
          <a:p>
            <a:fld id="{2AF3B5EA-18B6-4040-9F78-6052AF49C681}" type="slidenum">
              <a:rPr lang="en-US" smtClean="0"/>
              <a:t>9</a:t>
            </a:fld>
            <a:endParaRPr lang="en-US"/>
          </a:p>
        </p:txBody>
      </p:sp>
      <p:sp>
        <p:nvSpPr>
          <p:cNvPr id="7" name="TextBox 6">
            <a:extLst>
              <a:ext uri="{FF2B5EF4-FFF2-40B4-BE49-F238E27FC236}">
                <a16:creationId xmlns:a16="http://schemas.microsoft.com/office/drawing/2014/main" id="{16DB81E3-64D0-4039-93BB-7EA858456B36}"/>
              </a:ext>
            </a:extLst>
          </p:cNvPr>
          <p:cNvSpPr txBox="1"/>
          <p:nvPr/>
        </p:nvSpPr>
        <p:spPr>
          <a:xfrm>
            <a:off x="5334000" y="4419600"/>
            <a:ext cx="2438400" cy="87958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400" dirty="0"/>
              <a:t>Just following the Recipe….</a:t>
            </a:r>
          </a:p>
        </p:txBody>
      </p:sp>
    </p:spTree>
    <p:extLst>
      <p:ext uri="{BB962C8B-B14F-4D97-AF65-F5344CB8AC3E}">
        <p14:creationId xmlns:p14="http://schemas.microsoft.com/office/powerpoint/2010/main" val="28344160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2000" dirty="0"/>
        </a:defPPr>
      </a:lstStyle>
      <a:style>
        <a:lnRef idx="2">
          <a:schemeClr val="accent1"/>
        </a:lnRef>
        <a:fillRef idx="1">
          <a:schemeClr val="lt1"/>
        </a:fillRef>
        <a:effectRef idx="0">
          <a:schemeClr val="accent1"/>
        </a:effectRef>
        <a:fontRef idx="minor">
          <a:schemeClr val="dk1"/>
        </a:fontRef>
      </a:style>
    </a:spDef>
    <a:tx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2400" dirty="0"/>
        </a:defPPr>
      </a:lstStyle>
      <a:style>
        <a:lnRef idx="2">
          <a:schemeClr val="accent1"/>
        </a:lnRef>
        <a:fillRef idx="1">
          <a:schemeClr val="lt1"/>
        </a:fillRef>
        <a:effectRef idx="0">
          <a:schemeClr val="accent1"/>
        </a:effectRef>
        <a:fontRef idx="minor">
          <a:schemeClr val="dk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17749</TotalTime>
  <Words>2990</Words>
  <Application>Microsoft Office PowerPoint</Application>
  <PresentationFormat>On-screen Show (4:3)</PresentationFormat>
  <Paragraphs>312</Paragraphs>
  <Slides>38</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Cambria Math</vt:lpstr>
      <vt:lpstr>CMMI10</vt:lpstr>
      <vt:lpstr>CMR10</vt:lpstr>
      <vt:lpstr>CMSY10ORIG</vt:lpstr>
      <vt:lpstr>Consolas</vt:lpstr>
      <vt:lpstr>Courier New</vt:lpstr>
      <vt:lpstr>1_Office Theme</vt:lpstr>
      <vt:lpstr>General Recursion</vt:lpstr>
      <vt:lpstr>Module Introduction (1)</vt:lpstr>
      <vt:lpstr>Module Introduction (2)</vt:lpstr>
      <vt:lpstr>Module 08</vt:lpstr>
      <vt:lpstr>General Recursion</vt:lpstr>
      <vt:lpstr>Structural Recursion</vt:lpstr>
      <vt:lpstr>Divide-and-Conquer  (General Recursion)</vt:lpstr>
      <vt:lpstr>An example: merge sort</vt:lpstr>
      <vt:lpstr>But first, a data definition</vt:lpstr>
      <vt:lpstr>merge</vt:lpstr>
      <vt:lpstr>Why does this function halt?</vt:lpstr>
      <vt:lpstr>Why does this function halt? (2)</vt:lpstr>
      <vt:lpstr>Halting Measure (1)</vt:lpstr>
      <vt:lpstr>Halting Measure (2)</vt:lpstr>
      <vt:lpstr>Possible halting measures</vt:lpstr>
      <vt:lpstr>So for merge, we write:</vt:lpstr>
      <vt:lpstr>Checking the halting measure for merge</vt:lpstr>
      <vt:lpstr>merge-sort</vt:lpstr>
      <vt:lpstr>This is really different</vt:lpstr>
      <vt:lpstr>Is (even-elements lst) really always shorter than lst ?</vt:lpstr>
      <vt:lpstr>Examples for even-elements and odd-elements</vt:lpstr>
      <vt:lpstr>When is (even-elements lst) shorter than lst?</vt:lpstr>
      <vt:lpstr>Halting measure for merge-sort</vt:lpstr>
      <vt:lpstr>Running time for merge sort</vt:lpstr>
      <vt:lpstr>A Numeric Example</vt:lpstr>
      <vt:lpstr>A Numeric Example (2)</vt:lpstr>
      <vt:lpstr>Halting measure for fib</vt:lpstr>
      <vt:lpstr>What about (fib -1)?</vt:lpstr>
      <vt:lpstr>What does this tell us?</vt:lpstr>
      <vt:lpstr>Documenting non-termination</vt:lpstr>
      <vt:lpstr>What do I need to deliver?</vt:lpstr>
      <vt:lpstr>Wait, isn’t that a lot of work?</vt:lpstr>
      <vt:lpstr>Most of the time, identifying the halting measure is easy</vt:lpstr>
      <vt:lpstr>Structural Recursion vs. General Recursion</vt:lpstr>
      <vt:lpstr>How to write down the design strategy</vt:lpstr>
      <vt:lpstr>What do I need to deliver?</vt:lpstr>
      <vt:lpstr>Lesson 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196</cp:revision>
  <dcterms:created xsi:type="dcterms:W3CDTF">2010-06-24T16:22:15Z</dcterms:created>
  <dcterms:modified xsi:type="dcterms:W3CDTF">2017-10-13T15:17:23Z</dcterms:modified>
</cp:coreProperties>
</file>