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7" r:id="rId2"/>
    <p:sldId id="280" r:id="rId3"/>
    <p:sldId id="320" r:id="rId4"/>
    <p:sldId id="340" r:id="rId5"/>
    <p:sldId id="322" r:id="rId6"/>
    <p:sldId id="323" r:id="rId7"/>
    <p:sldId id="324" r:id="rId8"/>
    <p:sldId id="341" r:id="rId9"/>
    <p:sldId id="325" r:id="rId10"/>
    <p:sldId id="328" r:id="rId11"/>
    <p:sldId id="329" r:id="rId12"/>
    <p:sldId id="330" r:id="rId13"/>
    <p:sldId id="355" r:id="rId14"/>
    <p:sldId id="332" r:id="rId15"/>
    <p:sldId id="333" r:id="rId16"/>
    <p:sldId id="342" r:id="rId17"/>
    <p:sldId id="334" r:id="rId18"/>
    <p:sldId id="335" r:id="rId19"/>
    <p:sldId id="344" r:id="rId20"/>
    <p:sldId id="343" r:id="rId21"/>
    <p:sldId id="336" r:id="rId22"/>
    <p:sldId id="349" r:id="rId23"/>
    <p:sldId id="337" r:id="rId24"/>
    <p:sldId id="350" r:id="rId25"/>
    <p:sldId id="338" r:id="rId26"/>
    <p:sldId id="351" r:id="rId27"/>
    <p:sldId id="345" r:id="rId28"/>
    <p:sldId id="354" r:id="rId29"/>
    <p:sldId id="347" r:id="rId30"/>
    <p:sldId id="346" r:id="rId31"/>
    <p:sldId id="352" r:id="rId32"/>
    <p:sldId id="353" r:id="rId33"/>
    <p:sldId id="293" r:id="rId34"/>
    <p:sldId id="294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513" autoAdjust="0"/>
  </p:normalViewPr>
  <p:slideViewPr>
    <p:cSldViewPr>
      <p:cViewPr varScale="1">
        <p:scale>
          <a:sx n="100" d="100"/>
          <a:sy n="100" d="100"/>
        </p:scale>
        <p:origin x="1806" y="36"/>
      </p:cViewPr>
      <p:guideLst>
        <p:guide orient="horz" pos="1104"/>
        <p:guide pos="5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WzBt8637-uM" TargetMode="External"/><Relationship Id="rId5" Type="http://schemas.openxmlformats.org/officeDocument/2006/relationships/hyperlink" Target="http://youtu.be/WzBt8637-uM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g0X6OKvUB40" TargetMode="External"/><Relationship Id="rId4" Type="http://schemas.openxmlformats.org/officeDocument/2006/relationships/hyperlink" Target="http://youtu.be/g0X6OKvUB4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Rewriting your function using map and </a:t>
            </a:r>
            <a:r>
              <a:rPr lang="en-US" dirty="0" err="1"/>
              <a:t>foldr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6.5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/>
              <a:t>map</a:t>
            </a:r>
            <a:r>
              <a:rPr lang="en-US" dirty="0"/>
              <a:t> or </a:t>
            </a:r>
            <a:r>
              <a:rPr lang="en-US" b="1" dirty="0" err="1"/>
              <a:t>foldr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22098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takes a list and some other arguments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5410200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 on the rest of the list; other arguments don't change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082570"/>
            <a:ext cx="47244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 are the things that make your use of a template a candidate for one of the list abstractions.</a:t>
            </a: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4419600" y="4495800"/>
            <a:ext cx="217170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4419600" y="1905000"/>
            <a:ext cx="19050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candidate for </a:t>
            </a:r>
            <a:r>
              <a:rPr lang="en-US" b="1" dirty="0"/>
              <a:t>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 -&gt;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ListOfY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298688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empty</a:t>
            </a:r>
            <a:r>
              <a:rPr lang="en-US" dirty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137150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4648200" y="3352800"/>
            <a:ext cx="1524000" cy="9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638300" y="3962400"/>
            <a:ext cx="723900" cy="1174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1647825"/>
            <a:ext cx="2063292" cy="1066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Consolas" pitchFamily="49" charset="0"/>
              </a:rPr>
              <a:t>Function takes a list and some other arguments, and  returns a list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101892" y="2022465"/>
            <a:ext cx="679908" cy="1587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-&gt; Bool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419600" y="3208641"/>
            <a:ext cx="1791878" cy="129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1"/>
            <a:ext cx="9525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11478" y="1456426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411378" y="1900306"/>
            <a:ext cx="800100" cy="88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9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-&gt; Bool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False </a:t>
            </a:r>
            <a:r>
              <a:rPr lang="en-US" dirty="0"/>
              <a:t>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or </a:t>
            </a:r>
            <a:r>
              <a:rPr lang="en-US" dirty="0"/>
              <a:t>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572000" y="3208641"/>
            <a:ext cx="1639478" cy="69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0"/>
            <a:ext cx="800100" cy="762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5411378" y="1900306"/>
            <a:ext cx="800100" cy="1522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11478" y="1520118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9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-&gt; ??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415381"/>
            <a:ext cx="39624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none of the above patterns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400" dirty="0"/>
              <a:t>) apply. </a:t>
            </a:r>
          </a:p>
        </p:txBody>
      </p:sp>
    </p:spTree>
    <p:extLst>
      <p:ext uri="{BB962C8B-B14F-4D97-AF65-F5344CB8AC3E}">
        <p14:creationId xmlns:p14="http://schemas.microsoft.com/office/powerpoint/2010/main" val="154038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-&gt;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empty]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(if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(cons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(f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(f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3722" y="5916614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 on the rest of the list; other arguments don't change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04901" y="273261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makes a decision based on the first element of the 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6957" y="4063319"/>
            <a:ext cx="2286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test is true, includes the first element in the answer</a:t>
            </a:r>
          </a:p>
        </p:txBody>
      </p:sp>
      <p:sp>
        <p:nvSpPr>
          <p:cNvPr id="16" name="Freeform 15"/>
          <p:cNvSpPr/>
          <p:nvPr/>
        </p:nvSpPr>
        <p:spPr>
          <a:xfrm>
            <a:off x="1551853" y="5263471"/>
            <a:ext cx="1580606" cy="666206"/>
          </a:xfrm>
          <a:custGeom>
            <a:avLst/>
            <a:gdLst>
              <a:gd name="connsiteX0" fmla="*/ 0 w 1580606"/>
              <a:gd name="connsiteY0" fmla="*/ 666206 h 666206"/>
              <a:gd name="connsiteX1" fmla="*/ 522515 w 1580606"/>
              <a:gd name="connsiteY1" fmla="*/ 222069 h 666206"/>
              <a:gd name="connsiteX2" fmla="*/ 1580606 w 1580606"/>
              <a:gd name="connsiteY2" fmla="*/ 0 h 6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606" h="666206">
                <a:moveTo>
                  <a:pt x="0" y="666206"/>
                </a:moveTo>
                <a:cubicBezTo>
                  <a:pt x="129540" y="499654"/>
                  <a:pt x="259081" y="333103"/>
                  <a:pt x="522515" y="222069"/>
                </a:cubicBezTo>
                <a:cubicBezTo>
                  <a:pt x="785949" y="111035"/>
                  <a:pt x="1183277" y="55517"/>
                  <a:pt x="15806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56802" y="5635763"/>
            <a:ext cx="875211" cy="293914"/>
          </a:xfrm>
          <a:custGeom>
            <a:avLst/>
            <a:gdLst>
              <a:gd name="connsiteX0" fmla="*/ 0 w 875211"/>
              <a:gd name="connsiteY0" fmla="*/ 293914 h 293914"/>
              <a:gd name="connsiteX1" fmla="*/ 431074 w 875211"/>
              <a:gd name="connsiteY1" fmla="*/ 32657 h 293914"/>
              <a:gd name="connsiteX2" fmla="*/ 875211 w 875211"/>
              <a:gd name="connsiteY2" fmla="*/ 97971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11" h="293914">
                <a:moveTo>
                  <a:pt x="0" y="293914"/>
                </a:moveTo>
                <a:cubicBezTo>
                  <a:pt x="142603" y="179614"/>
                  <a:pt x="285206" y="65314"/>
                  <a:pt x="431074" y="32657"/>
                </a:cubicBezTo>
                <a:cubicBezTo>
                  <a:pt x="576942" y="0"/>
                  <a:pt x="726076" y="48985"/>
                  <a:pt x="875211" y="97971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9800" y="1456426"/>
            <a:ext cx="2667000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list of the same type.</a:t>
            </a:r>
          </a:p>
        </p:txBody>
      </p:sp>
      <p:cxnSp>
        <p:nvCxnSpPr>
          <p:cNvPr id="9" name="Elbow Connector 8"/>
          <p:cNvCxnSpPr>
            <a:stCxn id="11" idx="1"/>
          </p:cNvCxnSpPr>
          <p:nvPr/>
        </p:nvCxnSpPr>
        <p:spPr>
          <a:xfrm rot="10800000" flipV="1">
            <a:off x="4953001" y="3189810"/>
            <a:ext cx="2051901" cy="315390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2432957" y="4520519"/>
            <a:ext cx="754380" cy="1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9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Patterns for using 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We've looked at which uses of the list template might be rewritten using higher-order functions.</a:t>
            </a:r>
          </a:p>
          <a:p>
            <a:r>
              <a:rPr lang="en-US" dirty="0"/>
              <a:t>Next we'll look at what the function will look like when it's rewritten.</a:t>
            </a:r>
          </a:p>
          <a:p>
            <a:r>
              <a:rPr lang="en-US" dirty="0"/>
              <a:t>The exact form of the rewritten definition will be different for each of the abstraction functions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etc.).  Lets look at each of those.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pattern for using a HOF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(list-fn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contract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(combiner ...)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(abstraction combiner ...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200" y="4136571"/>
            <a:ext cx="5209311" cy="728561"/>
            <a:chOff x="457200" y="4136571"/>
            <a:chExt cx="5209311" cy="728561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4495800"/>
              <a:ext cx="52093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Choose your abstraction from the ones in Chapter 18.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667000" y="4136571"/>
              <a:ext cx="174171" cy="348343"/>
            </a:xfrm>
            <a:custGeom>
              <a:avLst/>
              <a:gdLst>
                <a:gd name="connsiteX0" fmla="*/ 174171 w 174171"/>
                <a:gd name="connsiteY0" fmla="*/ 348343 h 348343"/>
                <a:gd name="connsiteX1" fmla="*/ 0 w 174171"/>
                <a:gd name="connsiteY1" fmla="*/ 0 h 348343"/>
                <a:gd name="connsiteX2" fmla="*/ 0 w 174171"/>
                <a:gd name="connsiteY2" fmla="*/ 0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71" h="348343">
                  <a:moveTo>
                    <a:pt x="174171" y="3483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7988" y="1752600"/>
            <a:ext cx="6129841" cy="3860631"/>
            <a:chOff x="2077988" y="1752600"/>
            <a:chExt cx="6129841" cy="3860631"/>
          </a:xfrm>
        </p:grpSpPr>
        <p:sp>
          <p:nvSpPr>
            <p:cNvPr id="5" name="TextBox 4"/>
            <p:cNvSpPr txBox="1"/>
            <p:nvPr/>
          </p:nvSpPr>
          <p:spPr>
            <a:xfrm>
              <a:off x="2077988" y="4966900"/>
              <a:ext cx="48768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contract for your combiner depends on which abstraction you choose.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780314" y="1752600"/>
              <a:ext cx="2427515" cy="3211286"/>
            </a:xfrm>
            <a:custGeom>
              <a:avLst/>
              <a:gdLst>
                <a:gd name="connsiteX0" fmla="*/ 0 w 2427515"/>
                <a:gd name="connsiteY0" fmla="*/ 3211286 h 3211286"/>
                <a:gd name="connsiteX1" fmla="*/ 2340429 w 2427515"/>
                <a:gd name="connsiteY1" fmla="*/ 381000 h 3211286"/>
                <a:gd name="connsiteX2" fmla="*/ 522515 w 2427515"/>
                <a:gd name="connsiteY2" fmla="*/ 925286 h 321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515" h="3211286">
                  <a:moveTo>
                    <a:pt x="0" y="3211286"/>
                  </a:moveTo>
                  <a:cubicBezTo>
                    <a:pt x="1126671" y="1986643"/>
                    <a:pt x="2253343" y="762000"/>
                    <a:pt x="2340429" y="381000"/>
                  </a:cubicBezTo>
                  <a:cubicBezTo>
                    <a:pt x="2427515" y="0"/>
                    <a:pt x="1475015" y="462643"/>
                    <a:pt x="522515" y="92528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72063" y="4071257"/>
            <a:ext cx="5671937" cy="2290074"/>
            <a:chOff x="3472063" y="4071257"/>
            <a:chExt cx="5671937" cy="2290074"/>
          </a:xfrm>
        </p:grpSpPr>
        <p:sp>
          <p:nvSpPr>
            <p:cNvPr id="6" name="TextBox 5"/>
            <p:cNvSpPr txBox="1"/>
            <p:nvPr/>
          </p:nvSpPr>
          <p:spPr>
            <a:xfrm>
              <a:off x="3472063" y="5715000"/>
              <a:ext cx="5671937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arguments for  the different abstractions are different.</a:t>
              </a:r>
            </a:p>
            <a:p>
              <a:r>
                <a:rPr lang="en-US" dirty="0"/>
                <a:t>If this were </a:t>
              </a:r>
              <a:r>
                <a:rPr lang="en-US" dirty="0" err="1"/>
                <a:t>foldr</a:t>
              </a:r>
              <a:r>
                <a:rPr lang="en-US" dirty="0"/>
                <a:t>, the base would go here.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96000" y="4071257"/>
              <a:ext cx="2126343" cy="1654629"/>
            </a:xfrm>
            <a:custGeom>
              <a:avLst/>
              <a:gdLst>
                <a:gd name="connsiteX0" fmla="*/ 1785257 w 2126343"/>
                <a:gd name="connsiteY0" fmla="*/ 1654629 h 1654629"/>
                <a:gd name="connsiteX1" fmla="*/ 1828800 w 2126343"/>
                <a:gd name="connsiteY1" fmla="*/ 707572 h 1654629"/>
                <a:gd name="connsiteX2" fmla="*/ 0 w 2126343"/>
                <a:gd name="connsiteY2" fmla="*/ 0 h 165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6343" h="1654629">
                  <a:moveTo>
                    <a:pt x="1785257" y="1654629"/>
                  </a:moveTo>
                  <a:cubicBezTo>
                    <a:pt x="1955800" y="1318986"/>
                    <a:pt x="2126343" y="983343"/>
                    <a:pt x="1828800" y="707572"/>
                  </a:cubicBezTo>
                  <a:cubicBezTo>
                    <a:pt x="1531257" y="431801"/>
                    <a:pt x="765628" y="215900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8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an HOF: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ListOfY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operator : X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operator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(operator x)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(map operator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81534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 is the pattern for a use of </a:t>
            </a:r>
            <a:r>
              <a:rPr lang="en-US" sz="2400" b="1" dirty="0"/>
              <a:t>map</a:t>
            </a:r>
            <a:r>
              <a:rPr lang="en-US" sz="2400" dirty="0"/>
              <a:t>.  It is necessary to fill in the right data definitions for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  <a:r>
              <a:rPr lang="en-US" sz="2400" dirty="0"/>
              <a:t>. It isn’t necessary to make the operator a local function or lambda, but if you do, you must write a contract and purpose statement (also examples if they are needed to clarify purpose).</a:t>
            </a:r>
          </a:p>
        </p:txBody>
      </p:sp>
    </p:spTree>
    <p:extLst>
      <p:ext uri="{BB962C8B-B14F-4D97-AF65-F5344CB8AC3E}">
        <p14:creationId xmlns:p14="http://schemas.microsoft.com/office/powerpoint/2010/main" val="173750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 you could use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ListOfY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(map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-&gt; Y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operator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(x) ...))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we will learn to recognize when your function is suitable for replacement by one of the built-in HOFs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STRATEGY: Use template for </a:t>
            </a:r>
            <a:r>
              <a:rPr lang="en-US" dirty="0" err="1"/>
              <a:t>ListOfNumber</a:t>
            </a:r>
            <a:r>
              <a:rPr lang="en-US" dirty="0"/>
              <a:t> on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(define (add-x-to-each x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[(empty? </a:t>
            </a:r>
            <a:r>
              <a:rPr lang="en-US" dirty="0" err="1"/>
              <a:t>lon</a:t>
            </a:r>
            <a:r>
              <a:rPr lang="en-US" dirty="0"/>
              <a:t>) empty]</a:t>
            </a:r>
          </a:p>
          <a:p>
            <a:r>
              <a:rPr lang="en-US" dirty="0"/>
              <a:t>      [(else (cons</a:t>
            </a:r>
          </a:p>
          <a:p>
            <a:r>
              <a:rPr lang="en-US" dirty="0"/>
              <a:t>               (</a:t>
            </a:r>
            <a:r>
              <a:rPr lang="en-US" dirty="0">
                <a:solidFill>
                  <a:srgbClr val="92D050"/>
                </a:solidFill>
              </a:rPr>
              <a:t>+ x </a:t>
            </a:r>
            <a:r>
              <a:rPr lang="en-US" dirty="0"/>
              <a:t>(first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r>
              <a:rPr lang="en-US" dirty="0"/>
              <a:t>               (add1-to-each x (rest </a:t>
            </a:r>
            <a:r>
              <a:rPr lang="en-US" dirty="0" err="1"/>
              <a:t>lon</a:t>
            </a:r>
            <a:r>
              <a:rPr lang="en-US" dirty="0"/>
              <a:t>))))]))</a:t>
            </a:r>
          </a:p>
          <a:p>
            <a:endParaRPr lang="en-US" dirty="0"/>
          </a:p>
          <a:p>
            <a:r>
              <a:rPr lang="en-US" dirty="0"/>
              <a:t>;; strategy: Use HOF map on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r>
              <a:rPr lang="en-US" dirty="0"/>
              <a:t>(define (add-x-to-each x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(map</a:t>
            </a:r>
          </a:p>
          <a:p>
            <a:r>
              <a:rPr lang="en-US" dirty="0"/>
              <a:t>     ;; Number -&gt; Number</a:t>
            </a:r>
          </a:p>
          <a:p>
            <a:r>
              <a:rPr lang="en-US" dirty="0"/>
              <a:t>     (lambda (n) (+ x n))</a:t>
            </a:r>
          </a:p>
          <a:p>
            <a:r>
              <a:rPr lang="en-US" dirty="0"/>
              <a:t>    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0318" y="4648200"/>
            <a:ext cx="38862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Here's an original function, and  what we get after we've converted it to use map.  Here I've used lambda, but that isn't necessary.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52610"/>
            <a:ext cx="4572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one is so simple you don't need a purpose statement for the </a:t>
            </a:r>
            <a:r>
              <a:rPr lang="en-US" b="1" dirty="0"/>
              <a:t>lambda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96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 HOF: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test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(filter test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5181600"/>
            <a:ext cx="48768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Similarly, here is the pattern for a use of </a:t>
            </a:r>
            <a:r>
              <a:rPr lang="en-US" sz="2400" b="1" dirty="0"/>
              <a:t>filter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33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you could use lambda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</a:t>
            </a:r>
            <a:r>
              <a:rPr lang="en-US" sz="2800" dirty="0" err="1"/>
              <a:t>ListOfX</a:t>
            </a:r>
            <a:r>
              <a:rPr lang="en-US" sz="2800" dirty="0"/>
              <a:t> -&gt; </a:t>
            </a:r>
            <a:r>
              <a:rPr lang="en-US" sz="2800" dirty="0" err="1"/>
              <a:t>ListOfX</a:t>
            </a:r>
            <a:endParaRPr lang="en-US" sz="2800" dirty="0"/>
          </a:p>
          <a:p>
            <a:r>
              <a:rPr lang="en-US" sz="2800" dirty="0"/>
              <a:t>(define (list-</a:t>
            </a:r>
            <a:r>
              <a:rPr lang="en-US" sz="2800" dirty="0" err="1"/>
              <a:t>fn</a:t>
            </a:r>
            <a:r>
              <a:rPr lang="en-US" sz="2800" dirty="0"/>
              <a:t>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(filter</a:t>
            </a:r>
          </a:p>
          <a:p>
            <a:r>
              <a:rPr lang="en-US" sz="2800" dirty="0"/>
              <a:t>    ; X -&gt; Boolean</a:t>
            </a:r>
          </a:p>
          <a:p>
            <a:r>
              <a:rPr lang="en-US" sz="2800" dirty="0"/>
              <a:t>    ; purpose statement for the test</a:t>
            </a:r>
          </a:p>
          <a:p>
            <a:r>
              <a:rPr lang="en-US" sz="2800" dirty="0"/>
              <a:t>    (lambda (x) ...)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lst</a:t>
            </a:r>
            <a:r>
              <a:rPr lang="en-US" sz="2800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for using an HOF: </a:t>
            </a:r>
            <a:r>
              <a:rPr lang="en-US" b="1" dirty="0" err="1"/>
              <a:t>andmap</a:t>
            </a:r>
            <a:r>
              <a:rPr lang="en-US" dirty="0"/>
              <a:t>/</a:t>
            </a:r>
            <a:r>
              <a:rPr lang="en-US" b="1" dirty="0" err="1"/>
              <a:t>ormap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test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5331766"/>
            <a:ext cx="343025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 </a:t>
            </a:r>
            <a:r>
              <a:rPr lang="en-US" sz="2400" b="1" dirty="0" err="1"/>
              <a:t>andmap</a:t>
            </a:r>
            <a:r>
              <a:rPr lang="en-US" sz="2400" dirty="0"/>
              <a:t> or </a:t>
            </a:r>
            <a:r>
              <a:rPr lang="en-US" sz="2400" b="1" dirty="0" err="1"/>
              <a:t>ormap</a:t>
            </a:r>
            <a:r>
              <a:rPr lang="en-US" sz="2400" dirty="0"/>
              <a:t>.</a:t>
            </a:r>
          </a:p>
        </p:txBody>
      </p:sp>
      <p:cxnSp>
        <p:nvCxnSpPr>
          <p:cNvPr id="5" name="Straight Arrow Connector 4"/>
          <p:cNvCxnSpPr>
            <a:stCxn id="9" idx="0"/>
          </p:cNvCxnSpPr>
          <p:nvPr/>
        </p:nvCxnSpPr>
        <p:spPr>
          <a:xfrm flipH="1" flipV="1">
            <a:off x="2667000" y="4724400"/>
            <a:ext cx="495925" cy="607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2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 an HOF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 : </a:t>
            </a:r>
            <a:r>
              <a:rPr lang="en-US" b="1" dirty="0" err="1"/>
              <a:t>andmap</a:t>
            </a:r>
            <a:r>
              <a:rPr lang="en-US" dirty="0"/>
              <a:t>/</a:t>
            </a:r>
            <a:r>
              <a:rPr lang="en-US" b="1" dirty="0" err="1"/>
              <a:t>ormap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ormap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the test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(x)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an HOF: </a:t>
            </a:r>
            <a:r>
              <a:rPr lang="en-US" b="1" dirty="0" err="1"/>
              <a:t>foldr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(combiner x y)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combiner base-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438931"/>
            <a:ext cx="565289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Finally, here is the pattern for a use of </a:t>
            </a:r>
            <a:r>
              <a:rPr lang="en-US" sz="2400" b="1" dirty="0" err="1"/>
              <a:t>foldr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77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for using an HOF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: </a:t>
            </a:r>
            <a:r>
              <a:rPr lang="en-US" b="1" dirty="0" err="1"/>
              <a:t>foldr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&lt;X&gt;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foldr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(first-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-for-rest)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base-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val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         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5728602"/>
            <a:ext cx="39624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variable names remind you where the values come from.</a:t>
            </a:r>
          </a:p>
        </p:txBody>
      </p:sp>
      <p:sp>
        <p:nvSpPr>
          <p:cNvPr id="7" name="Freeform 6"/>
          <p:cNvSpPr/>
          <p:nvPr/>
        </p:nvSpPr>
        <p:spPr>
          <a:xfrm>
            <a:off x="4557713" y="4757738"/>
            <a:ext cx="1385887" cy="971550"/>
          </a:xfrm>
          <a:custGeom>
            <a:avLst/>
            <a:gdLst>
              <a:gd name="connsiteX0" fmla="*/ 1385887 w 1385887"/>
              <a:gd name="connsiteY0" fmla="*/ 971550 h 971550"/>
              <a:gd name="connsiteX1" fmla="*/ 0 w 1385887"/>
              <a:gd name="connsiteY1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5887" h="971550">
                <a:moveTo>
                  <a:pt x="1385887" y="9715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29313" y="4743450"/>
            <a:ext cx="514350" cy="971550"/>
          </a:xfrm>
          <a:custGeom>
            <a:avLst/>
            <a:gdLst>
              <a:gd name="connsiteX0" fmla="*/ 0 w 514350"/>
              <a:gd name="connsiteY0" fmla="*/ 971550 h 971550"/>
              <a:gd name="connsiteX1" fmla="*/ 514350 w 514350"/>
              <a:gd name="connsiteY1" fmla="*/ 28575 h 971550"/>
              <a:gd name="connsiteX2" fmla="*/ 514350 w 514350"/>
              <a:gd name="connsiteY2" fmla="*/ 28575 h 971550"/>
              <a:gd name="connsiteX3" fmla="*/ 514350 w 514350"/>
              <a:gd name="connsiteY3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971550">
                <a:moveTo>
                  <a:pt x="0" y="971550"/>
                </a:moveTo>
                <a:lnTo>
                  <a:pt x="514350" y="28575"/>
                </a:lnTo>
                <a:lnTo>
                  <a:pt x="514350" y="28575"/>
                </a:lnTo>
                <a:lnTo>
                  <a:pt x="51435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Recognizing Opportunities for using HOF's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you get the idea, you can anticipate when you can use an HOF, and apply it directly.</a:t>
            </a:r>
          </a:p>
          <a:p>
            <a:r>
              <a:rPr lang="en-US" dirty="0"/>
              <a:t>If your function treats all members of the list in the same way, then your function is a candidate.</a:t>
            </a:r>
          </a:p>
          <a:p>
            <a:pPr lvl="1"/>
            <a:r>
              <a:rPr lang="en-US" dirty="0"/>
              <a:t>remove-evens        --Yes, all elements are included if they are even.</a:t>
            </a:r>
          </a:p>
          <a:p>
            <a:pPr lvl="1"/>
            <a:r>
              <a:rPr lang="en-US" dirty="0"/>
              <a:t>count-trues             --Yes, all elements are counted if they are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remove-first-even  --No, elements after the first even are treated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now on, you can use HOFs anywhere.  </a:t>
            </a:r>
          </a:p>
          <a:p>
            <a:r>
              <a:rPr lang="en-US" dirty="0"/>
              <a:t>So you could write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(filter some-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fcn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(robot-history r))</a:t>
            </a:r>
          </a:p>
          <a:p>
            <a:r>
              <a:rPr lang="en-US" dirty="0"/>
              <a:t>For your strategy you could write</a:t>
            </a:r>
          </a:p>
          <a:p>
            <a:pPr lvl="1"/>
            <a:r>
              <a:rPr lang="en-US" dirty="0"/>
              <a:t>Use template for Robot on r   OR</a:t>
            </a:r>
          </a:p>
          <a:p>
            <a:pPr lvl="1"/>
            <a:r>
              <a:rPr lang="en-US" dirty="0"/>
              <a:t>Use HOF filter on (robot-history r)</a:t>
            </a:r>
          </a:p>
          <a:p>
            <a:r>
              <a:rPr lang="en-US" dirty="0"/>
              <a:t>Either would be OK.  Use whichever one best describes how your whole function works.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HOF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look at the contracts</a:t>
            </a:r>
          </a:p>
          <a:p>
            <a:r>
              <a:rPr lang="en-US" dirty="0"/>
              <a:t>Here's a recipe, followed by a video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Use the built-in HOFs for processing lists found in ISL.</a:t>
            </a:r>
          </a:p>
          <a:p>
            <a:pPr lvl="1"/>
            <a:r>
              <a:rPr lang="en-US" dirty="0"/>
              <a:t>Recognize the HOF that's appropriate for your function.</a:t>
            </a:r>
          </a:p>
          <a:p>
            <a:pPr lvl="1"/>
            <a:r>
              <a:rPr lang="en-US" dirty="0"/>
              <a:t>Follow a recipe for converting your use of a template into a use of a HOF.</a:t>
            </a:r>
          </a:p>
          <a:p>
            <a:pPr lvl="1"/>
            <a:r>
              <a:rPr lang="en-US" dirty="0"/>
              <a:t>Follow a recipe for defining a new function using  a HOF.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20955"/>
              </p:ext>
            </p:extLst>
          </p:nvPr>
        </p:nvGraphicFramePr>
        <p:xfrm>
          <a:off x="914400" y="777240"/>
          <a:ext cx="73152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Recipe for Using a Higher-Order Function to process a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Write the contract,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purpose statement, and examples for your function.  Does your function process a list?  Does it treat all members of the list in</a:t>
                      </a:r>
                      <a:r>
                        <a:rPr lang="en-US" sz="2400" baseline="0" dirty="0"/>
                        <a:t> more or less the same way?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2. C</a:t>
                      </a:r>
                      <a:r>
                        <a:rPr lang="en-US" sz="2400" baseline="0" dirty="0"/>
                        <a:t>hoose a function from Chapter 18 whose contract matches yours.  What choices for X, Y, etc. match your contract?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3. Create a copy of the pattern for the function. What</a:t>
                      </a:r>
                      <a:r>
                        <a:rPr lang="en-US" sz="2400" baseline="0" dirty="0"/>
                        <a:t> is the contract for the combiner?  What is its purpose?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 Define the combiner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  Test as usual.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 Demonstration: Using an HOF (part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WzBt8637-u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6667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78562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YouTube link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6096000"/>
            <a:ext cx="5029200" cy="6442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Remember: We don't write </a:t>
            </a:r>
            <a:r>
              <a:rPr lang="en-US" b="1" dirty="0" err="1">
                <a:solidFill>
                  <a:schemeClr val="tx1"/>
                </a:solidFill>
              </a:rPr>
              <a:t>ListOf</a:t>
            </a:r>
            <a:r>
              <a:rPr lang="en-US" b="1" dirty="0">
                <a:solidFill>
                  <a:schemeClr val="tx1"/>
                </a:solidFill>
              </a:rPr>
              <a:t>&lt;X&gt; </a:t>
            </a:r>
            <a:r>
              <a:rPr lang="en-US" dirty="0">
                <a:solidFill>
                  <a:schemeClr val="tx1"/>
                </a:solidFill>
              </a:rPr>
              <a:t>any more; we write </a:t>
            </a:r>
            <a:r>
              <a:rPr lang="en-US" b="1" dirty="0" err="1">
                <a:solidFill>
                  <a:schemeClr val="tx1"/>
                </a:solidFill>
              </a:rPr>
              <a:t>ListOfX</a:t>
            </a:r>
            <a:r>
              <a:rPr lang="en-US" dirty="0">
                <a:solidFill>
                  <a:schemeClr val="tx1"/>
                </a:solidFill>
              </a:rPr>
              <a:t> instead.  </a:t>
            </a:r>
          </a:p>
        </p:txBody>
      </p:sp>
    </p:spTree>
    <p:extLst>
      <p:ext uri="{BB962C8B-B14F-4D97-AF65-F5344CB8AC3E}">
        <p14:creationId xmlns:p14="http://schemas.microsoft.com/office/powerpoint/2010/main" val="382235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Demonstration: Using an HOF (part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g0X6OKvUB4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356350"/>
            <a:ext cx="1752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YouTube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9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Use pre-built HOFs for processing lists found in ISL.</a:t>
            </a:r>
          </a:p>
          <a:p>
            <a:pPr lvl="1"/>
            <a:r>
              <a:rPr lang="en-US" dirty="0"/>
              <a:t>Recognize the pre-built HOF that's appropriate for your function.</a:t>
            </a:r>
          </a:p>
          <a:p>
            <a:pPr lvl="1"/>
            <a:r>
              <a:rPr lang="en-US" dirty="0"/>
              <a:t>Follow the recipe for converting your use of a template into a use of an HOF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05-4-sets.rkt in the Examples folder.</a:t>
            </a:r>
          </a:p>
          <a:p>
            <a:r>
              <a:rPr lang="en-US" dirty="0"/>
              <a:t>If you have questions about this lesson, ask them on the </a:t>
            </a:r>
            <a:r>
              <a:rPr lang="en-US"/>
              <a:t>Discussion Board.</a:t>
            </a:r>
            <a:endParaRPr lang="en-US" dirty="0"/>
          </a:p>
          <a:p>
            <a:r>
              <a:rPr lang="en-US" dirty="0"/>
              <a:t>Do Guided Practice 5.5</a:t>
            </a:r>
          </a:p>
          <a:p>
            <a:r>
              <a:rPr lang="en-US" dirty="0"/>
              <a:t>Do Problem Set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ways to generalize functions built using the </a:t>
            </a:r>
            <a:r>
              <a:rPr lang="en-US" b="1" dirty="0" err="1"/>
              <a:t>ListOfX</a:t>
            </a:r>
            <a:r>
              <a:rPr lang="en-US" dirty="0"/>
              <a:t> template.  The textbook refers to these as </a:t>
            </a:r>
            <a:r>
              <a:rPr lang="en-US" i="1" dirty="0"/>
              <a:t>the list abstractions</a:t>
            </a:r>
            <a:r>
              <a:rPr lang="en-US" dirty="0"/>
              <a:t>.  </a:t>
            </a:r>
          </a:p>
          <a:p>
            <a:r>
              <a:rPr lang="en-US" dirty="0"/>
              <a:t>We prefer the word </a:t>
            </a:r>
            <a:r>
              <a:rPr lang="en-US" i="1" dirty="0"/>
              <a:t>generalization</a:t>
            </a:r>
            <a:r>
              <a:rPr lang="en-US" dirty="0"/>
              <a:t>, since abstraction can mean many things.</a:t>
            </a:r>
          </a:p>
          <a:p>
            <a:r>
              <a:rPr lang="en-US" dirty="0"/>
              <a:t>Chapter 18 of </a:t>
            </a:r>
            <a:r>
              <a:rPr lang="en-US" dirty="0" err="1"/>
              <a:t>HtDP</a:t>
            </a:r>
            <a:r>
              <a:rPr lang="en-US" dirty="0"/>
              <a:t>/2e gives a helpful list of the built-in list abstractions in ISL.  </a:t>
            </a:r>
          </a:p>
          <a:p>
            <a:r>
              <a:rPr lang="en-US" dirty="0"/>
              <a:t>We've seen most of these before, but let's look at them all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map : (X -&gt; Y)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 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ListOfY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construct a list by applying f to each item of the given ;; list.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that is, (map f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         = (list (f x_1) ... (f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(map 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 -&gt; Y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apply f on the elements of the given list from right to ;; left, starting with base.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base))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 base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(1)</a:t>
            </a:r>
            <a:br>
              <a:rPr lang="en-US" dirty="0"/>
            </a:br>
            <a:r>
              <a:rPr lang="en-US" dirty="0"/>
              <a:t>(Chapter 18)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0301" y="4800600"/>
            <a:ext cx="3557499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book doesn't use the GIVEN/RETURNS form for purpose statements.  But you still need to do so for the functions you write!</a:t>
            </a:r>
          </a:p>
        </p:txBody>
      </p:sp>
    </p:spTree>
    <p:extLst>
      <p:ext uri="{BB962C8B-B14F-4D97-AF65-F5344CB8AC3E}">
        <p14:creationId xmlns:p14="http://schemas.microsoft.com/office/powerpoint/2010/main" val="8511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build-list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X) -&gt; 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construct (list (f 0) ... (f (- n 1)))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(build-list n f) ...)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filter : (X -&gt; Boolean)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construct the list from all items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for which p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holds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(filter p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(2)</a:t>
            </a:r>
            <a:br>
              <a:rPr lang="en-US" dirty="0"/>
            </a:br>
            <a:r>
              <a:rPr lang="en-US" dirty="0"/>
              <a:t>(Chapter 18)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050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(X -&gt; Boolean)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 Boolean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determine whether p holds for every item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          = (and (p x_1) ... (p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(X -&gt; Boolean)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Boolean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determine whether p holds for at least one item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(3)</a:t>
            </a:r>
            <a:br>
              <a:rPr lang="en-US" dirty="0"/>
            </a:br>
            <a:r>
              <a:rPr lang="en-US" dirty="0"/>
              <a:t>(Chapter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recipe to help you decide which of these functions to use, if 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02964"/>
              </p:ext>
            </p:extLst>
          </p:nvPr>
        </p:nvGraphicFramePr>
        <p:xfrm>
          <a:off x="914400" y="18288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Rewriting</a:t>
                      </a:r>
                      <a:r>
                        <a:rPr lang="en-US" sz="2400" baseline="0" dirty="0"/>
                        <a:t> your function to use</a:t>
                      </a:r>
                      <a:r>
                        <a:rPr lang="en-US" sz="2400" dirty="0"/>
                        <a:t> the Pre-Built</a:t>
                      </a:r>
                      <a:r>
                        <a:rPr lang="en-US" sz="2400" baseline="0" dirty="0"/>
                        <a:t> HOFs for lists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  <a:r>
                        <a:rPr lang="en-US" sz="2400" baseline="0" dirty="0"/>
                        <a:t> Start with your function definition, written using the template for some list data.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2. Determine whether</a:t>
                      </a:r>
                      <a:r>
                        <a:rPr lang="en-US" sz="2400" baseline="0" dirty="0"/>
                        <a:t> the function is a candidate for using one of the built-in HOFs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34">
                <a:tc>
                  <a:txBody>
                    <a:bodyPr/>
                    <a:lstStyle/>
                    <a:p>
                      <a:r>
                        <a:rPr lang="en-US" sz="2400" dirty="0"/>
                        <a:t>3. Determine which built-in HOF is appropriate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4. Rewrite your function using the built-in</a:t>
                      </a:r>
                      <a:r>
                        <a:rPr lang="en-US" sz="2400" baseline="0" dirty="0"/>
                        <a:t> abstraction.  The new strategy is "Use HOF ..."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5. Comment out the old definition.  Do not change the contract, purpose statement, examples, or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Recipe for Rewriting Your Function to Use the Pre-Built HOFs for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6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2c4153e5d9a12be7a8cf4b227354fb9174d462"/>
  <p:tag name="ISPRING_RESOURCE_PATHS_HASH_PRESENTER" val="5474cc24756e76b39569a77af92dc531fea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4464</TotalTime>
  <Words>2148</Words>
  <Application>Microsoft Office PowerPoint</Application>
  <PresentationFormat>On-screen Show (4:3)</PresentationFormat>
  <Paragraphs>314</Paragraphs>
  <Slides>34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Rewriting your function using map and foldr</vt:lpstr>
      <vt:lpstr>Introduction</vt:lpstr>
      <vt:lpstr>Learning Objectives</vt:lpstr>
      <vt:lpstr>Introduction</vt:lpstr>
      <vt:lpstr>Pre-built HOFs for lists (1) (Chapter 18)</vt:lpstr>
      <vt:lpstr>Pre-built HOFs for lists (2) (Chapter 18)</vt:lpstr>
      <vt:lpstr>Pre-built HOFs for lists (3) (Chapter 18)</vt:lpstr>
      <vt:lpstr>Which of these should I use?</vt:lpstr>
      <vt:lpstr>Recipe for Rewriting Your Function to Use the Pre-Built HOFs for lists</vt:lpstr>
      <vt:lpstr>A candidate for map or foldr looks like this:</vt:lpstr>
      <vt:lpstr>A candidate for map looks like this:</vt:lpstr>
      <vt:lpstr>A candidate for andmap looks like this:</vt:lpstr>
      <vt:lpstr>A candidate for ormap looks like this:</vt:lpstr>
      <vt:lpstr>A candidate for foldr looks like this:</vt:lpstr>
      <vt:lpstr>A candidate for filter looks like this:</vt:lpstr>
      <vt:lpstr>Patterns for using higher-order functions</vt:lpstr>
      <vt:lpstr>General pattern for using a HOF on lists</vt:lpstr>
      <vt:lpstr>Pattern for using an HOF: map </vt:lpstr>
      <vt:lpstr>Or you could use lambda</vt:lpstr>
      <vt:lpstr>Example</vt:lpstr>
      <vt:lpstr>Pattern for using a HOF: filter</vt:lpstr>
      <vt:lpstr>Or you could use lambda</vt:lpstr>
      <vt:lpstr>Pattern for using an HOF: andmap/ormap </vt:lpstr>
      <vt:lpstr>Using  an HOF with lambda : andmap/ormap </vt:lpstr>
      <vt:lpstr>Pattern for using an HOF: foldr </vt:lpstr>
      <vt:lpstr>Pattern for using an HOF with lambda: foldr </vt:lpstr>
      <vt:lpstr>Recognizing Opportunities for using HOF's</vt:lpstr>
      <vt:lpstr>What’s the strategy?</vt:lpstr>
      <vt:lpstr>Which HOF should I use?</vt:lpstr>
      <vt:lpstr>PowerPoint Presentation</vt:lpstr>
      <vt:lpstr>Video Demonstration: Using an HOF (part 1)</vt:lpstr>
      <vt:lpstr>Video Demonstration: Using an HOF (part 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198</cp:revision>
  <dcterms:created xsi:type="dcterms:W3CDTF">2010-06-24T16:22:15Z</dcterms:created>
  <dcterms:modified xsi:type="dcterms:W3CDTF">2017-09-06T15:28:41Z</dcterms:modified>
</cp:coreProperties>
</file>