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sldIdLst>
    <p:sldId id="257" r:id="rId2"/>
    <p:sldId id="258" r:id="rId3"/>
    <p:sldId id="259" r:id="rId4"/>
    <p:sldId id="362" r:id="rId5"/>
    <p:sldId id="404" r:id="rId6"/>
    <p:sldId id="365" r:id="rId7"/>
    <p:sldId id="367" r:id="rId8"/>
    <p:sldId id="364" r:id="rId9"/>
    <p:sldId id="368" r:id="rId10"/>
    <p:sldId id="370" r:id="rId11"/>
    <p:sldId id="363" r:id="rId12"/>
    <p:sldId id="371" r:id="rId13"/>
    <p:sldId id="372" r:id="rId14"/>
    <p:sldId id="373" r:id="rId15"/>
    <p:sldId id="374" r:id="rId16"/>
    <p:sldId id="405" r:id="rId17"/>
    <p:sldId id="406" r:id="rId18"/>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7A879D-3FE9-4588-80FC-A6293B47B9FE}">
          <p14:sldIdLst>
            <p14:sldId id="257"/>
            <p14:sldId id="258"/>
            <p14:sldId id="259"/>
            <p14:sldId id="362"/>
            <p14:sldId id="404"/>
            <p14:sldId id="365"/>
            <p14:sldId id="367"/>
            <p14:sldId id="364"/>
            <p14:sldId id="368"/>
            <p14:sldId id="370"/>
            <p14:sldId id="363"/>
            <p14:sldId id="371"/>
            <p14:sldId id="372"/>
            <p14:sldId id="373"/>
            <p14:sldId id="374"/>
            <p14:sldId id="405"/>
            <p14:sldId id="406"/>
          </p14:sldIdLst>
        </p14:section>
      </p14:sectionLst>
    </p:ext>
    <p:ext uri="{EFAFB233-063F-42B5-8137-9DF3F51BA10A}">
      <p15:sldGuideLst xmlns:p15="http://schemas.microsoft.com/office/powerpoint/2012/main">
        <p15:guide id="1" orient="horz" pos="100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63" autoAdjust="0"/>
    <p:restoredTop sz="94660"/>
  </p:normalViewPr>
  <p:slideViewPr>
    <p:cSldViewPr showGuides="1">
      <p:cViewPr varScale="1">
        <p:scale>
          <a:sx n="62" d="100"/>
          <a:sy n="62" d="100"/>
        </p:scale>
        <p:origin x="975" y="33"/>
      </p:cViewPr>
      <p:guideLst>
        <p:guide orient="horz" pos="1008"/>
        <p:guide pos="2880"/>
      </p:guideLst>
    </p:cSldViewPr>
  </p:slideViewPr>
  <p:notesTextViewPr>
    <p:cViewPr>
      <p:scale>
        <a:sx n="1" d="1"/>
        <a:sy n="1" d="1"/>
      </p:scale>
      <p:origin x="0" y="0"/>
    </p:cViewPr>
  </p:notesTextViewPr>
  <p:sorterViewPr>
    <p:cViewPr varScale="1">
      <p:scale>
        <a:sx n="100" d="100"/>
        <a:sy n="100" d="100"/>
      </p:scale>
      <p:origin x="0" y="-29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a:solidFill>
          <a:srgbClr val="C0504D">
            <a:lumMod val="60000"/>
            <a:lumOff val="40000"/>
            <a:alpha val="90000"/>
          </a:srgbClr>
        </a:solidFill>
        <a:ln w="25400" cap="flat" cmpd="sng" algn="ctr">
          <a:noFill/>
          <a:prstDash val="solid"/>
        </a:ln>
        <a:effectLst/>
      </dgm:spPr>
      <dgm:t>
        <a:bodyPr spcFirstLastPara="0" vert="horz" wrap="square" lIns="19050" tIns="12700" rIns="19050" bIns="12700" numCol="1" spcCol="1270" anchor="ctr" anchorCtr="0"/>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21C8EE31-AEBF-47B2-ADDE-34FDFA6BF6D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gm:t>
    </dgm:pt>
    <dgm:pt modelId="{08DF2FDD-3A60-4E03-8D9E-10C265EC9121}" type="parTrans" cxnId="{62C2F0F4-284D-4D02-8F32-BB76663AFA1F}">
      <dgm:prSet/>
      <dgm:spPr/>
      <dgm:t>
        <a:bodyPr/>
        <a:lstStyle/>
        <a:p>
          <a:endParaRPr lang="en-US"/>
        </a:p>
      </dgm:t>
    </dgm:pt>
    <dgm:pt modelId="{FFC06923-B3D1-4430-8195-28C90DC2D93A}" type="sibTrans" cxnId="{62C2F0F4-284D-4D02-8F32-BB76663AFA1F}">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2"/>
      <dgm:spPr/>
    </dgm:pt>
    <dgm:pt modelId="{7E3D7089-292B-46E8-B4F0-ADC3733C52BD}" type="pres">
      <dgm:prSet presAssocID="{DDB8B436-9528-434E-BD0F-6EB4D2ACB929}" presName="childText" presStyleLbl="bgAcc1" presStyleIdx="0" presStyleCnt="12" custLinFactNeighborX="1979" custLinFactNeighborY="-4221">
        <dgm:presLayoutVars>
          <dgm:bulletEnabled val="1"/>
        </dgm:presLayoutVars>
      </dgm:prSet>
      <dgm:spPr/>
    </dgm:pt>
    <dgm:pt modelId="{BC1B1EA4-129C-44F6-935B-BA646A7A2AA3}" type="pres">
      <dgm:prSet presAssocID="{03056A9D-BCBF-4181-B8D6-7E4ECCBD4D9E}" presName="Name13" presStyleLbl="parChTrans1D2" presStyleIdx="1" presStyleCnt="12"/>
      <dgm:spPr/>
    </dgm:pt>
    <dgm:pt modelId="{CF0B1CD2-0FC3-49A4-A520-B01A6C3CCB95}" type="pres">
      <dgm:prSet presAssocID="{F221EA58-7488-4550-B7A5-965344CA7EAE}" presName="childText" presStyleLbl="bgAcc1" presStyleIdx="1" presStyleCnt="12">
        <dgm:presLayoutVars>
          <dgm:bulletEnabled val="1"/>
        </dgm:presLayoutVars>
      </dgm:prSet>
      <dgm:spPr>
        <a:xfrm>
          <a:off x="1156394" y="1525860"/>
          <a:ext cx="976312" cy="610195"/>
        </a:xfrm>
        <a:prstGeom prst="roundRect">
          <a:avLst>
            <a:gd name="adj" fmla="val 10000"/>
          </a:avLst>
        </a:prstGeom>
      </dgm:spPr>
    </dgm:pt>
    <dgm:pt modelId="{F5AE7053-0C33-481C-8BFB-D2DAFB4C4294}" type="pres">
      <dgm:prSet presAssocID="{08AACE21-5FAD-4460-B120-67387C8F0F32}" presName="Name13" presStyleLbl="parChTrans1D2" presStyleIdx="2" presStyleCnt="12"/>
      <dgm:spPr/>
    </dgm:pt>
    <dgm:pt modelId="{C5878689-67F2-4E3D-8C9B-392F50C32024}" type="pres">
      <dgm:prSet presAssocID="{B1CEE35E-20B6-4A0B-B1E8-D4F40E3162E1}" presName="childText" presStyleLbl="bgAcc1" presStyleIdx="2" presStyleCnt="12">
        <dgm:presLayoutVars>
          <dgm:bulletEnabled val="1"/>
        </dgm:presLayoutVars>
      </dgm:prSet>
      <dgm:spPr>
        <a:xfrm>
          <a:off x="1156394" y="2288604"/>
          <a:ext cx="976312" cy="610195"/>
        </a:xfrm>
        <a:prstGeom prst="roundRect">
          <a:avLst>
            <a:gd name="adj" fmla="val 10000"/>
          </a:avLst>
        </a:prstGeom>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2"/>
      <dgm:spPr/>
    </dgm:pt>
    <dgm:pt modelId="{3B0CF9DF-CC55-47FF-BECE-903E70F9D2DE}" type="pres">
      <dgm:prSet presAssocID="{1CBBDDB5-026A-42BF-8805-ACAC57AA5DC3}" presName="childText" presStyleLbl="bgAcc1" presStyleIdx="3" presStyleCnt="12">
        <dgm:presLayoutVars>
          <dgm:bulletEnabled val="1"/>
        </dgm:presLayoutVars>
      </dgm:prSet>
      <dgm:spPr/>
    </dgm:pt>
    <dgm:pt modelId="{7DFA9A08-1F84-4CF2-9E63-7F6E7C219F76}" type="pres">
      <dgm:prSet presAssocID="{D39C6496-6307-4FC4-9D55-DB6DA94D051F}" presName="Name13" presStyleLbl="parChTrans1D2" presStyleIdx="4" presStyleCnt="12"/>
      <dgm:spPr/>
    </dgm:pt>
    <dgm:pt modelId="{9C3E65C4-9266-43CB-B08F-79811ABF047A}" type="pres">
      <dgm:prSet presAssocID="{A7945ECA-2D01-4C03-9AED-9E3EEAAF0F2C}" presName="childText" presStyleLbl="bgAcc1" presStyleIdx="4" presStyleCnt="12">
        <dgm:presLayoutVars>
          <dgm:bulletEnabled val="1"/>
        </dgm:presLayoutVars>
      </dgm:prSet>
      <dgm:spPr>
        <a:xfrm>
          <a:off x="2681882" y="1525860"/>
          <a:ext cx="976312" cy="610195"/>
        </a:xfrm>
        <a:prstGeom prst="roundRect">
          <a:avLst>
            <a:gd name="adj" fmla="val 10000"/>
          </a:avLst>
        </a:prstGeom>
      </dgm:spPr>
    </dgm:pt>
    <dgm:pt modelId="{35FE4D4C-3CA0-4CCA-8F9D-1668C574961B}" type="pres">
      <dgm:prSet presAssocID="{08DF2FDD-3A60-4E03-8D9E-10C265EC9121}" presName="Name13" presStyleLbl="parChTrans1D2" presStyleIdx="5" presStyleCnt="12"/>
      <dgm:spPr/>
    </dgm:pt>
    <dgm:pt modelId="{375B2884-C079-4ABC-AF46-CC7B31EF2123}" type="pres">
      <dgm:prSet presAssocID="{21C8EE31-AEBF-47B2-ADDE-34FDFA6BF6DC}" presName="childText" presStyleLbl="bgAcc1" presStyleIdx="5" presStyleCnt="12">
        <dgm:presLayoutVars>
          <dgm:bulletEnabled val="1"/>
        </dgm:presLayoutVars>
      </dgm:prSet>
      <dgm:spPr>
        <a:xfrm>
          <a:off x="2681882" y="2288604"/>
          <a:ext cx="976312" cy="610195"/>
        </a:xfrm>
        <a:prstGeom prst="roundRect">
          <a:avLst>
            <a:gd name="adj" fmla="val 10000"/>
          </a:avLst>
        </a:prstGeom>
      </dgm:spPr>
    </dgm:pt>
    <dgm:pt modelId="{16CFAB30-3E6A-44D7-A45D-E3066E142053}" type="pres">
      <dgm:prSet presAssocID="{FD74BA91-6D78-44B3-BF01-4D49723F4718}" presName="Name13" presStyleLbl="parChTrans1D2" presStyleIdx="6" presStyleCnt="12"/>
      <dgm:spPr/>
    </dgm:pt>
    <dgm:pt modelId="{5F9726AA-E8AD-4C5C-A0CA-2350C4F8CAFA}" type="pres">
      <dgm:prSet presAssocID="{B0B0FACC-C24A-4552-82AB-C8FE8246DEF8}" presName="childText" presStyleLbl="bgAcc1" presStyleIdx="6" presStyleCnt="12">
        <dgm:presLayoutVars>
          <dgm:bulletEnabled val="1"/>
        </dgm:presLayoutVars>
      </dgm:prSet>
      <dgm:spPr>
        <a:xfrm>
          <a:off x="2681882" y="3051348"/>
          <a:ext cx="976312" cy="610195"/>
        </a:xfrm>
        <a:prstGeom prst="roundRect">
          <a:avLst>
            <a:gd name="adj" fmla="val 10000"/>
          </a:avLst>
        </a:prstGeom>
      </dgm:spPr>
    </dgm:pt>
    <dgm:pt modelId="{0ECF28DA-9925-4B5B-97B1-BDA459502114}" type="pres">
      <dgm:prSet presAssocID="{FA010E1E-46BF-40DE-B386-14C19C329E38}" presName="Name13" presStyleLbl="parChTrans1D2" presStyleIdx="7" presStyleCnt="12"/>
      <dgm:spPr/>
    </dgm:pt>
    <dgm:pt modelId="{5A2BB121-DDEE-46A8-AC09-18496F773E62}" type="pres">
      <dgm:prSet presAssocID="{3C02419B-DA6A-4FDB-972F-4F8DC3AD08E3}" presName="childText" presStyleLbl="bgAcc1" presStyleIdx="7" presStyleCnt="12" custScaleY="11569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8" presStyleCnt="12"/>
      <dgm:spPr/>
    </dgm:pt>
    <dgm:pt modelId="{EDB6085A-8F2B-4B84-887D-9DD4BEC6E4E1}" type="pres">
      <dgm:prSet presAssocID="{C217CF6C-69F6-4F1F-BFEF-F03F51825445}" presName="childText" presStyleLbl="bgAcc1" presStyleIdx="8" presStyleCnt="12">
        <dgm:presLayoutVars>
          <dgm:bulletEnabled val="1"/>
        </dgm:presLayoutVars>
      </dgm:prSet>
      <dgm:spPr/>
    </dgm:pt>
    <dgm:pt modelId="{FF100697-267A-4BC5-8DA9-B1F7321DFE84}" type="pres">
      <dgm:prSet presAssocID="{4B64BF35-F3DD-46FA-A74B-C8F1391BB234}" presName="Name13" presStyleLbl="parChTrans1D2" presStyleIdx="9" presStyleCnt="12"/>
      <dgm:spPr/>
    </dgm:pt>
    <dgm:pt modelId="{291D5A65-BA4D-4BF4-8D0F-050F9D81FBB6}" type="pres">
      <dgm:prSet presAssocID="{D6553791-8532-4952-AC46-957A80E6F455}" presName="childText" presStyleLbl="bgAcc1" presStyleIdx="9" presStyleCnt="12">
        <dgm:presLayoutVars>
          <dgm:bulletEnabled val="1"/>
        </dgm:presLayoutVars>
      </dgm:prSet>
      <dgm:spPr/>
    </dgm:pt>
    <dgm:pt modelId="{6B27DFF3-3021-4E99-BF73-829A6255425D}" type="pres">
      <dgm:prSet presAssocID="{E8807DF0-38BE-4236-AFC9-03DFA18007AA}" presName="Name13" presStyleLbl="parChTrans1D2" presStyleIdx="10" presStyleCnt="12"/>
      <dgm:spPr/>
    </dgm:pt>
    <dgm:pt modelId="{88C17E61-7A2A-46D7-AC95-5E562286A33E}" type="pres">
      <dgm:prSet presAssocID="{23FBFCAF-D268-4C4D-8359-092F33A19BD5}" presName="childText" presStyleLbl="bgAcc1" presStyleIdx="10" presStyleCnt="12">
        <dgm:presLayoutVars>
          <dgm:bulletEnabled val="1"/>
        </dgm:presLayoutVars>
      </dgm:prSet>
      <dgm:spPr/>
    </dgm:pt>
    <dgm:pt modelId="{E8A2D34D-9B35-4804-BD08-DC4453907292}" type="pres">
      <dgm:prSet presAssocID="{E61F56D0-9360-46BF-8251-561CA9F726E8}" presName="Name13" presStyleLbl="parChTrans1D2" presStyleIdx="11" presStyleCnt="12"/>
      <dgm:spPr/>
    </dgm:pt>
    <dgm:pt modelId="{1B267FF2-7D4F-4C45-AA7C-4EA638A9F1C5}" type="pres">
      <dgm:prSet presAssocID="{BE7D634C-5542-4AE8-B044-37802A6A19BF}" presName="childText" presStyleLbl="bgAcc1" presStyleIdx="11" presStyleCnt="12">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052CFA2E-CA41-4AC1-AB22-4D2537CA2312}" type="presOf" srcId="{21C8EE31-AEBF-47B2-ADDE-34FDFA6BF6DC}" destId="{375B2884-C079-4ABC-AF46-CC7B31EF2123}"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91710C5C-CFE2-4A9F-AAD2-9CA95718FBE0}" type="presOf" srcId="{08DF2FDD-3A60-4E03-8D9E-10C265EC9121}" destId="{35FE4D4C-3CA0-4CCA-8F9D-1668C574961B}"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4"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62C2F0F4-284D-4D02-8F32-BB76663AFA1F}" srcId="{ED0B78BF-E006-4732-B48C-2ADC9E2EF39A}" destId="{21C8EE31-AEBF-47B2-ADDE-34FDFA6BF6DC}" srcOrd="2" destOrd="0" parTransId="{08DF2FDD-3A60-4E03-8D9E-10C265EC9121}" sibTransId="{FFC06923-B3D1-4430-8195-28C90DC2D93A}"/>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3"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1C9EC978-49C4-44B1-B7F0-A80918C3CC4C}" type="presParOf" srcId="{5E7F2D45-2508-495B-A708-02E0FD5F2314}" destId="{35FE4D4C-3CA0-4CCA-8F9D-1668C574961B}" srcOrd="4" destOrd="0" presId="urn:microsoft.com/office/officeart/2005/8/layout/hierarchy3"/>
    <dgm:cxn modelId="{B79D566C-42D9-42A8-9C46-AA22B87D15A7}" type="presParOf" srcId="{5E7F2D45-2508-495B-A708-02E0FD5F2314}" destId="{375B2884-C079-4ABC-AF46-CC7B31EF2123}" srcOrd="5" destOrd="0" presId="urn:microsoft.com/office/officeart/2005/8/layout/hierarchy3"/>
    <dgm:cxn modelId="{B64B3C35-7E92-47FF-A43C-7E75EABB7DE0}" type="presParOf" srcId="{5E7F2D45-2508-495B-A708-02E0FD5F2314}" destId="{16CFAB30-3E6A-44D7-A45D-E3066E142053}" srcOrd="6" destOrd="0" presId="urn:microsoft.com/office/officeart/2005/8/layout/hierarchy3"/>
    <dgm:cxn modelId="{86D49351-D3C9-48A1-88EA-44A93353F587}" type="presParOf" srcId="{5E7F2D45-2508-495B-A708-02E0FD5F2314}" destId="{5F9726AA-E8AD-4C5C-A0CA-2350C4F8CAFA}" srcOrd="7" destOrd="0" presId="urn:microsoft.com/office/officeart/2005/8/layout/hierarchy3"/>
    <dgm:cxn modelId="{91C1DB7D-DADE-48E1-9C3F-D33F6FC84386}" type="presParOf" srcId="{5E7F2D45-2508-495B-A708-02E0FD5F2314}" destId="{0ECF28DA-9925-4B5B-97B1-BDA459502114}" srcOrd="8" destOrd="0" presId="urn:microsoft.com/office/officeart/2005/8/layout/hierarchy3"/>
    <dgm:cxn modelId="{7A09BA7C-9EDC-496E-8A6D-4B0744B8C88D}" type="presParOf" srcId="{5E7F2D45-2508-495B-A708-02E0FD5F2314}" destId="{5A2BB121-DDEE-46A8-AC09-18496F773E62}" srcOrd="9"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912316"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Basic Principles</a:t>
          </a:r>
        </a:p>
      </dsp:txBody>
      <dsp:txXfrm>
        <a:off x="930188" y="18244"/>
        <a:ext cx="1184646" cy="574451"/>
      </dsp:txXfrm>
    </dsp:sp>
    <dsp:sp modelId="{360B229B-0F55-45E5-A55A-DDDBDBD1C921}">
      <dsp:nvSpPr>
        <dsp:cNvPr id="0" name=""/>
        <dsp:cNvSpPr/>
      </dsp:nvSpPr>
      <dsp:spPr>
        <a:xfrm>
          <a:off x="1034355" y="610567"/>
          <a:ext cx="141360" cy="431890"/>
        </a:xfrm>
        <a:custGeom>
          <a:avLst/>
          <a:gdLst/>
          <a:ahLst/>
          <a:cxnLst/>
          <a:rect l="0" t="0" r="0" b="0"/>
          <a:pathLst>
            <a:path>
              <a:moveTo>
                <a:pt x="0" y="0"/>
              </a:moveTo>
              <a:lnTo>
                <a:pt x="0" y="431890"/>
              </a:lnTo>
              <a:lnTo>
                <a:pt x="141360" y="4318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1175715" y="737359"/>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Designing Data</a:t>
          </a:r>
        </a:p>
      </dsp:txBody>
      <dsp:txXfrm>
        <a:off x="1193587" y="755231"/>
        <a:ext cx="940568" cy="574451"/>
      </dsp:txXfrm>
    </dsp:sp>
    <dsp:sp modelId="{BC1B1EA4-129C-44F6-935B-BA646A7A2AA3}">
      <dsp:nvSpPr>
        <dsp:cNvPr id="0" name=""/>
        <dsp:cNvSpPr/>
      </dsp:nvSpPr>
      <dsp:spPr>
        <a:xfrm>
          <a:off x="1034355"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1156394"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sp:txBody>
      <dsp:txXfrm>
        <a:off x="1174266" y="1543732"/>
        <a:ext cx="940568" cy="574451"/>
      </dsp:txXfrm>
    </dsp:sp>
    <dsp:sp modelId="{F5AE7053-0C33-481C-8BFB-D2DAFB4C4294}">
      <dsp:nvSpPr>
        <dsp:cNvPr id="0" name=""/>
        <dsp:cNvSpPr/>
      </dsp:nvSpPr>
      <dsp:spPr>
        <a:xfrm>
          <a:off x="1034355"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1156394"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sp:txBody>
      <dsp:txXfrm>
        <a:off x="1174266" y="2306476"/>
        <a:ext cx="940568" cy="574451"/>
      </dsp:txXfrm>
    </dsp:sp>
    <dsp:sp modelId="{F1C18E15-3E91-476D-8B13-25AD56BC4B13}">
      <dsp:nvSpPr>
        <dsp:cNvPr id="0" name=""/>
        <dsp:cNvSpPr/>
      </dsp:nvSpPr>
      <dsp:spPr>
        <a:xfrm>
          <a:off x="2437804"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and Techniques</a:t>
          </a:r>
        </a:p>
      </dsp:txBody>
      <dsp:txXfrm>
        <a:off x="2455676" y="18244"/>
        <a:ext cx="1184646" cy="574451"/>
      </dsp:txXfrm>
    </dsp:sp>
    <dsp:sp modelId="{2564A6E5-875B-4BC6-B983-AA12C064A019}">
      <dsp:nvSpPr>
        <dsp:cNvPr id="0" name=""/>
        <dsp:cNvSpPr/>
      </dsp:nvSpPr>
      <dsp:spPr>
        <a:xfrm>
          <a:off x="2559843"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81882"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Computing with Lists</a:t>
          </a:r>
        </a:p>
      </dsp:txBody>
      <dsp:txXfrm>
        <a:off x="2699754" y="780988"/>
        <a:ext cx="940568" cy="574451"/>
      </dsp:txXfrm>
    </dsp:sp>
    <dsp:sp modelId="{7DFA9A08-1F84-4CF2-9E63-7F6E7C219F76}">
      <dsp:nvSpPr>
        <dsp:cNvPr id="0" name=""/>
        <dsp:cNvSpPr/>
      </dsp:nvSpPr>
      <dsp:spPr>
        <a:xfrm>
          <a:off x="2559843"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81882"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sp:txBody>
      <dsp:txXfrm>
        <a:off x="2699754" y="1543732"/>
        <a:ext cx="940568" cy="574451"/>
      </dsp:txXfrm>
    </dsp:sp>
    <dsp:sp modelId="{35FE4D4C-3CA0-4CCA-8F9D-1668C574961B}">
      <dsp:nvSpPr>
        <dsp:cNvPr id="0" name=""/>
        <dsp:cNvSpPr/>
      </dsp:nvSpPr>
      <dsp:spPr>
        <a:xfrm>
          <a:off x="2559843"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B2884-C079-4ABC-AF46-CC7B31EF2123}">
      <dsp:nvSpPr>
        <dsp:cNvPr id="0" name=""/>
        <dsp:cNvSpPr/>
      </dsp:nvSpPr>
      <dsp:spPr>
        <a:xfrm>
          <a:off x="2681882"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sp:txBody>
      <dsp:txXfrm>
        <a:off x="2699754" y="2306476"/>
        <a:ext cx="940568" cy="574451"/>
      </dsp:txXfrm>
    </dsp:sp>
    <dsp:sp modelId="{16CFAB30-3E6A-44D7-A45D-E3066E142053}">
      <dsp:nvSpPr>
        <dsp:cNvPr id="0" name=""/>
        <dsp:cNvSpPr/>
      </dsp:nvSpPr>
      <dsp:spPr>
        <a:xfrm>
          <a:off x="2559843"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81882" y="3051348"/>
          <a:ext cx="976312" cy="610195"/>
        </a:xfrm>
        <a:prstGeom prst="roundRect">
          <a:avLst>
            <a:gd name="adj" fmla="val 10000"/>
          </a:avLst>
        </a:prstGeom>
        <a:solidFill>
          <a:srgbClr val="C0504D">
            <a:lumMod val="60000"/>
            <a:lumOff val="40000"/>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533400">
            <a:lnSpc>
              <a:spcPct val="90000"/>
            </a:lnSpc>
            <a:spcBef>
              <a:spcPct val="0"/>
            </a:spcBef>
            <a:spcAft>
              <a:spcPct val="35000"/>
            </a:spcAft>
            <a:buNone/>
          </a:pPr>
          <a:r>
            <a:rPr lang="en-US" sz="1200" kern="1200" dirty="0"/>
            <a:t>Designing with Invariants</a:t>
          </a:r>
        </a:p>
      </dsp:txBody>
      <dsp:txXfrm>
        <a:off x="2699754" y="3069220"/>
        <a:ext cx="940568" cy="574451"/>
      </dsp:txXfrm>
    </dsp:sp>
    <dsp:sp modelId="{0ECF28DA-9925-4B5B-97B1-BDA459502114}">
      <dsp:nvSpPr>
        <dsp:cNvPr id="0" name=""/>
        <dsp:cNvSpPr/>
      </dsp:nvSpPr>
      <dsp:spPr>
        <a:xfrm>
          <a:off x="2559843" y="610567"/>
          <a:ext cx="122039" cy="3556495"/>
        </a:xfrm>
        <a:custGeom>
          <a:avLst/>
          <a:gdLst/>
          <a:ahLst/>
          <a:cxnLst/>
          <a:rect l="0" t="0" r="0" b="0"/>
          <a:pathLst>
            <a:path>
              <a:moveTo>
                <a:pt x="0" y="0"/>
              </a:moveTo>
              <a:lnTo>
                <a:pt x="0" y="3556495"/>
              </a:lnTo>
              <a:lnTo>
                <a:pt x="122039" y="3556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81882" y="3814092"/>
          <a:ext cx="976312" cy="7059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Thinking about Efficiency</a:t>
          </a:r>
        </a:p>
      </dsp:txBody>
      <dsp:txXfrm>
        <a:off x="2702558" y="3834768"/>
        <a:ext cx="934960" cy="664589"/>
      </dsp:txXfrm>
    </dsp:sp>
    <dsp:sp modelId="{3DB7ADFA-DCAB-4034-9F43-B860EBE864E8}">
      <dsp:nvSpPr>
        <dsp:cNvPr id="0" name=""/>
        <dsp:cNvSpPr/>
      </dsp:nvSpPr>
      <dsp:spPr>
        <a:xfrm>
          <a:off x="3963292"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Object-Oriented Programming</a:t>
          </a:r>
        </a:p>
      </dsp:txBody>
      <dsp:txXfrm>
        <a:off x="3981164" y="18244"/>
        <a:ext cx="1184646" cy="574451"/>
      </dsp:txXfrm>
    </dsp:sp>
    <dsp:sp modelId="{278D3975-9588-4A95-85BD-D062BB0AE1A4}">
      <dsp:nvSpPr>
        <dsp:cNvPr id="0" name=""/>
        <dsp:cNvSpPr/>
      </dsp:nvSpPr>
      <dsp:spPr>
        <a:xfrm>
          <a:off x="4085332"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207371"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Interfaces and Classes</a:t>
          </a:r>
        </a:p>
      </dsp:txBody>
      <dsp:txXfrm>
        <a:off x="4225243" y="780988"/>
        <a:ext cx="940568" cy="574451"/>
      </dsp:txXfrm>
    </dsp:sp>
    <dsp:sp modelId="{FF100697-267A-4BC5-8DA9-B1F7321DFE84}">
      <dsp:nvSpPr>
        <dsp:cNvPr id="0" name=""/>
        <dsp:cNvSpPr/>
      </dsp:nvSpPr>
      <dsp:spPr>
        <a:xfrm>
          <a:off x="4085332"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207371"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Inheritance</a:t>
          </a:r>
        </a:p>
      </dsp:txBody>
      <dsp:txXfrm>
        <a:off x="4225243" y="1543732"/>
        <a:ext cx="940568" cy="574451"/>
      </dsp:txXfrm>
    </dsp:sp>
    <dsp:sp modelId="{6B27DFF3-3021-4E99-BF73-829A6255425D}">
      <dsp:nvSpPr>
        <dsp:cNvPr id="0" name=""/>
        <dsp:cNvSpPr/>
      </dsp:nvSpPr>
      <dsp:spPr>
        <a:xfrm>
          <a:off x="4085332"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207371"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Objects with Mutable State</a:t>
          </a:r>
        </a:p>
      </dsp:txBody>
      <dsp:txXfrm>
        <a:off x="4225243" y="2306476"/>
        <a:ext cx="940568" cy="574451"/>
      </dsp:txXfrm>
    </dsp:sp>
    <dsp:sp modelId="{E8A2D34D-9B35-4804-BD08-DC4453907292}">
      <dsp:nvSpPr>
        <dsp:cNvPr id="0" name=""/>
        <dsp:cNvSpPr/>
      </dsp:nvSpPr>
      <dsp:spPr>
        <a:xfrm>
          <a:off x="4085332"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207371" y="3051348"/>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Efficiency, Part 2</a:t>
          </a:r>
        </a:p>
      </dsp:txBody>
      <dsp:txXfrm>
        <a:off x="4225243" y="3069220"/>
        <a:ext cx="940568" cy="5744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085ED-56B4-45A6-801A-98AC77E76501}" type="datetimeFigureOut">
              <a:rPr lang="en-US" smtClean="0"/>
              <a:t>10/1/2017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872C-8A4C-45D2-AF62-240BF2DAD4C3}" type="slidenum">
              <a:rPr lang="en-US" smtClean="0"/>
              <a:t>‹#›</a:t>
            </a:fld>
            <a:endParaRPr lang="en-US"/>
          </a:p>
        </p:txBody>
      </p:sp>
    </p:spTree>
    <p:extLst>
      <p:ext uri="{BB962C8B-B14F-4D97-AF65-F5344CB8AC3E}">
        <p14:creationId xmlns:p14="http://schemas.microsoft.com/office/powerpoint/2010/main" val="305339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1</a:t>
            </a:fld>
            <a:endParaRPr lang="en-US"/>
          </a:p>
        </p:txBody>
      </p:sp>
    </p:spTree>
    <p:extLst>
      <p:ext uri="{BB962C8B-B14F-4D97-AF65-F5344CB8AC3E}">
        <p14:creationId xmlns:p14="http://schemas.microsoft.com/office/powerpoint/2010/main" val="4222587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2680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92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46038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3534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77503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0057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7831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598455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383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5453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237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131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7795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9171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9638296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Introduction to Invariants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7.1</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00299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WHERE-clause</a:t>
            </a:r>
          </a:p>
        </p:txBody>
      </p:sp>
      <p:sp>
        <p:nvSpPr>
          <p:cNvPr id="3" name="Content Placeholder 2"/>
          <p:cNvSpPr>
            <a:spLocks noGrp="1"/>
          </p:cNvSpPr>
          <p:nvPr>
            <p:ph idx="1"/>
          </p:nvPr>
        </p:nvSpPr>
        <p:spPr/>
        <p:txBody>
          <a:bodyPr/>
          <a:lstStyle/>
          <a:p>
            <a:r>
              <a:rPr lang="en-US" dirty="0"/>
              <a:t>The WHERE-clause is called an </a:t>
            </a:r>
            <a:r>
              <a:rPr lang="en-US" i="1" dirty="0">
                <a:solidFill>
                  <a:srgbClr val="FF0000"/>
                </a:solidFill>
              </a:rPr>
              <a:t>invariant</a:t>
            </a:r>
            <a:r>
              <a:rPr lang="en-US" dirty="0"/>
              <a:t> or </a:t>
            </a:r>
            <a:r>
              <a:rPr lang="en-US" i="1" dirty="0">
                <a:solidFill>
                  <a:srgbClr val="FF0000"/>
                </a:solidFill>
              </a:rPr>
              <a:t>precondition</a:t>
            </a:r>
            <a:r>
              <a:rPr lang="en-US" dirty="0"/>
              <a:t>.  We will use both words interchangeably.</a:t>
            </a:r>
          </a:p>
          <a:p>
            <a:r>
              <a:rPr lang="en-US" dirty="0"/>
              <a:t>It is an additional restriction (beyond the contract) on the inputs to the function.</a:t>
            </a:r>
          </a:p>
          <a:p>
            <a:r>
              <a:rPr lang="en-US" dirty="0"/>
              <a:t>Like the contract, it limits the responsibility of the function to only those inputs that satisfy both the contract and the precondition. </a:t>
            </a:r>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189560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Dividing Responsibilities</a:t>
            </a:r>
          </a:p>
        </p:txBody>
      </p:sp>
      <p:sp>
        <p:nvSpPr>
          <p:cNvPr id="3" name="Content Placeholder 2"/>
          <p:cNvSpPr>
            <a:spLocks noGrp="1"/>
          </p:cNvSpPr>
          <p:nvPr>
            <p:ph idx="1"/>
          </p:nvPr>
        </p:nvSpPr>
        <p:spPr/>
        <p:txBody>
          <a:bodyPr>
            <a:normAutofit fontScale="92500"/>
          </a:bodyPr>
          <a:lstStyle/>
          <a:p>
            <a:r>
              <a:rPr lang="en-US" dirty="0"/>
              <a:t>The invariant, along with the contract, sets down the assumptions that each function makes about the arguments that it processes</a:t>
            </a:r>
          </a:p>
          <a:p>
            <a:r>
              <a:rPr lang="en-US" dirty="0"/>
              <a:t>It is up to each caller of the function to make sure that the invariant is true at every call.</a:t>
            </a:r>
          </a:p>
          <a:p>
            <a:r>
              <a:rPr lang="en-US" dirty="0"/>
              <a:t>The function gets to assume that the invariant is true.  </a:t>
            </a:r>
          </a:p>
          <a:p>
            <a:r>
              <a:rPr lang="en-US" dirty="0"/>
              <a:t>The function does not need to check that the invariant is true– indeed, often that is impossible.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11</a:t>
            </a:fld>
            <a:endParaRPr lang="en-US"/>
          </a:p>
        </p:txBody>
      </p:sp>
    </p:spTree>
    <p:extLst>
      <p:ext uri="{BB962C8B-B14F-4D97-AF65-F5344CB8AC3E}">
        <p14:creationId xmlns:p14="http://schemas.microsoft.com/office/powerpoint/2010/main" val="3096118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isn't completely new:</a:t>
            </a:r>
          </a:p>
        </p:txBody>
      </p:sp>
      <p:sp>
        <p:nvSpPr>
          <p:cNvPr id="5" name="Content Placeholder 4"/>
          <p:cNvSpPr>
            <a:spLocks noGrp="1"/>
          </p:cNvSpPr>
          <p:nvPr>
            <p:ph idx="1"/>
          </p:nvPr>
        </p:nvSpPr>
        <p:spPr/>
        <p:txBody>
          <a:bodyPr>
            <a:normAutofit/>
          </a:bodyPr>
          <a:lstStyle/>
          <a:p>
            <a:r>
              <a:rPr lang="en-US" sz="2800" b="0" dirty="0">
                <a:latin typeface="+mj-lt"/>
              </a:rPr>
              <a:t>Here are some examples of </a:t>
            </a:r>
            <a:r>
              <a:rPr lang="en-US" sz="2800" dirty="0">
                <a:latin typeface="+mj-lt"/>
              </a:rPr>
              <a:t>WHERE</a:t>
            </a:r>
            <a:r>
              <a:rPr lang="en-US" sz="2800" b="0" dirty="0">
                <a:latin typeface="+mj-lt"/>
              </a:rPr>
              <a:t> clauses that we've seen (or might have seen) before:</a:t>
            </a:r>
          </a:p>
          <a:p>
            <a:endParaRPr lang="en-US" sz="2800" dirty="0"/>
          </a:p>
          <a:p>
            <a:r>
              <a:rPr lang="en-US" sz="2800" dirty="0"/>
              <a:t>-- A Ring is a (make-ring Real Real)</a:t>
            </a:r>
          </a:p>
          <a:p>
            <a:r>
              <a:rPr lang="en-US" sz="2800" dirty="0"/>
              <a:t>   WHERE inner &lt; outer</a:t>
            </a:r>
          </a:p>
          <a:p>
            <a:endParaRPr lang="en-US" sz="2800" dirty="0"/>
          </a:p>
          <a:p>
            <a:r>
              <a:rPr lang="en-US" sz="2800" dirty="0"/>
              <a:t>-- An </a:t>
            </a:r>
            <a:r>
              <a:rPr lang="en-US" sz="2800" dirty="0" err="1"/>
              <a:t>TelephoneBook</a:t>
            </a:r>
            <a:r>
              <a:rPr lang="en-US" sz="2800" dirty="0"/>
              <a:t> is a </a:t>
            </a:r>
            <a:r>
              <a:rPr lang="en-US" sz="2800" dirty="0" err="1"/>
              <a:t>ListOfEntries</a:t>
            </a:r>
            <a:endParaRPr lang="en-US" sz="2800" dirty="0"/>
          </a:p>
          <a:p>
            <a:r>
              <a:rPr lang="en-US" sz="2800" dirty="0"/>
              <a:t>   WHERE the entries are sorted by name</a:t>
            </a:r>
          </a:p>
        </p:txBody>
      </p:sp>
      <p:sp>
        <p:nvSpPr>
          <p:cNvPr id="4" name="Slide Number Placeholder 3"/>
          <p:cNvSpPr>
            <a:spLocks noGrp="1"/>
          </p:cNvSpPr>
          <p:nvPr>
            <p:ph type="sldNum" sz="quarter" idx="12"/>
          </p:nvPr>
        </p:nvSpPr>
        <p:spPr/>
        <p:txBody>
          <a:bodyPr/>
          <a:lstStyle/>
          <a:p>
            <a:fld id="{E4A74525-021D-496D-B39D-9668564A137C}" type="slidenum">
              <a:rPr lang="en-US" smtClean="0"/>
              <a:t>12</a:t>
            </a:fld>
            <a:endParaRPr lang="en-US"/>
          </a:p>
        </p:txBody>
      </p:sp>
    </p:spTree>
    <p:extLst>
      <p:ext uri="{BB962C8B-B14F-4D97-AF65-F5344CB8AC3E}">
        <p14:creationId xmlns:p14="http://schemas.microsoft.com/office/powerpoint/2010/main" val="183055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of </a:t>
            </a:r>
            <a:r>
              <a:rPr lang="en-US" b="1" dirty="0"/>
              <a:t>WHERE</a:t>
            </a:r>
            <a:r>
              <a:rPr lang="en-US" dirty="0"/>
              <a:t> clauses</a:t>
            </a:r>
          </a:p>
        </p:txBody>
      </p:sp>
      <p:sp>
        <p:nvSpPr>
          <p:cNvPr id="3" name="Content Placeholder 2"/>
          <p:cNvSpPr>
            <a:spLocks noGrp="1"/>
          </p:cNvSpPr>
          <p:nvPr>
            <p:ph idx="1"/>
          </p:nvPr>
        </p:nvSpPr>
        <p:spPr/>
        <p:txBody>
          <a:bodyPr>
            <a:normAutofit/>
          </a:bodyPr>
          <a:lstStyle/>
          <a:p>
            <a:pPr>
              <a:spcBef>
                <a:spcPts val="0"/>
              </a:spcBef>
            </a:pPr>
            <a:r>
              <a:rPr lang="en-US" sz="2000" dirty="0" err="1"/>
              <a:t>unpaused</a:t>
            </a:r>
            <a:r>
              <a:rPr lang="en-US" sz="2000" dirty="0"/>
              <a:t>-world-after-tick </a:t>
            </a:r>
          </a:p>
          <a:p>
            <a:pPr>
              <a:spcBef>
                <a:spcPts val="0"/>
              </a:spcBef>
            </a:pPr>
            <a:r>
              <a:rPr lang="en-US" sz="2000" dirty="0"/>
              <a:t>  : World -&gt; World</a:t>
            </a:r>
          </a:p>
          <a:p>
            <a:pPr>
              <a:spcBef>
                <a:spcPts val="0"/>
              </a:spcBef>
            </a:pPr>
            <a:r>
              <a:rPr lang="en-US" sz="2000" dirty="0"/>
              <a:t>GIVEN: a World</a:t>
            </a:r>
          </a:p>
          <a:p>
            <a:pPr>
              <a:spcBef>
                <a:spcPts val="0"/>
              </a:spcBef>
            </a:pPr>
            <a:r>
              <a:rPr lang="en-US" sz="2000" dirty="0"/>
              <a:t>WHERE: the world is not paused</a:t>
            </a:r>
          </a:p>
          <a:p>
            <a:pPr>
              <a:spcBef>
                <a:spcPts val="0"/>
              </a:spcBef>
            </a:pPr>
            <a:r>
              <a:rPr lang="en-US" sz="2000" dirty="0"/>
              <a:t>RETURNS: the state of the world after the next tick</a:t>
            </a:r>
          </a:p>
          <a:p>
            <a:pPr>
              <a:spcBef>
                <a:spcPts val="0"/>
              </a:spcBef>
            </a:pPr>
            <a:endParaRPr lang="en-US" sz="2000" dirty="0"/>
          </a:p>
          <a:p>
            <a:pPr>
              <a:spcBef>
                <a:spcPts val="0"/>
              </a:spcBef>
            </a:pPr>
            <a:r>
              <a:rPr lang="en-US" sz="2000" dirty="0"/>
              <a:t>ball-bounce-motion </a:t>
            </a:r>
          </a:p>
          <a:p>
            <a:pPr>
              <a:spcBef>
                <a:spcPts val="0"/>
              </a:spcBef>
            </a:pPr>
            <a:r>
              <a:rPr lang="en-US" sz="2000" dirty="0"/>
              <a:t>  : Ball -&gt; Ball</a:t>
            </a:r>
          </a:p>
          <a:p>
            <a:pPr>
              <a:spcBef>
                <a:spcPts val="0"/>
              </a:spcBef>
            </a:pPr>
            <a:r>
              <a:rPr lang="en-US" sz="2000" dirty="0"/>
              <a:t>GIVEN: a Ball</a:t>
            </a:r>
          </a:p>
          <a:p>
            <a:pPr>
              <a:spcBef>
                <a:spcPts val="0"/>
              </a:spcBef>
            </a:pPr>
            <a:r>
              <a:rPr lang="en-US" sz="2000" dirty="0"/>
              <a:t>WHERE: we know the ball will hit the wall on the next</a:t>
            </a:r>
          </a:p>
          <a:p>
            <a:pPr>
              <a:spcBef>
                <a:spcPts val="0"/>
              </a:spcBef>
            </a:pPr>
            <a:r>
              <a:rPr lang="en-US" sz="2000" dirty="0"/>
              <a:t>       tick</a:t>
            </a:r>
          </a:p>
          <a:p>
            <a:pPr>
              <a:spcBef>
                <a:spcPts val="0"/>
              </a:spcBef>
            </a:pPr>
            <a:r>
              <a:rPr lang="en-US" sz="2000" dirty="0"/>
              <a:t>RETURNS: the state of the ball after the next tick.</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
        <p:nvSpPr>
          <p:cNvPr id="5" name="Rectangle 4"/>
          <p:cNvSpPr/>
          <p:nvPr/>
        </p:nvSpPr>
        <p:spPr>
          <a:xfrm>
            <a:off x="685800" y="5543396"/>
            <a:ext cx="38100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each case, it is the responsibility of the caller to make sure the invariant is satisfied before the function is called.</a:t>
            </a:r>
          </a:p>
        </p:txBody>
      </p:sp>
      <p:sp>
        <p:nvSpPr>
          <p:cNvPr id="6" name="Rectangle 5"/>
          <p:cNvSpPr/>
          <p:nvPr/>
        </p:nvSpPr>
        <p:spPr>
          <a:xfrm>
            <a:off x="5105400" y="5543396"/>
            <a:ext cx="3200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conversely, the function gets to assume that the invariant is satisfied.</a:t>
            </a:r>
          </a:p>
        </p:txBody>
      </p:sp>
    </p:spTree>
    <p:extLst>
      <p:ext uri="{BB962C8B-B14F-4D97-AF65-F5344CB8AC3E}">
        <p14:creationId xmlns:p14="http://schemas.microsoft.com/office/powerpoint/2010/main" val="268782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Invariants can help us keep track of our assumptions </a:t>
            </a:r>
          </a:p>
        </p:txBody>
      </p:sp>
      <p:sp>
        <p:nvSpPr>
          <p:cNvPr id="3" name="Content Placeholder 2"/>
          <p:cNvSpPr>
            <a:spLocks noGrp="1"/>
          </p:cNvSpPr>
          <p:nvPr>
            <p:ph idx="1"/>
          </p:nvPr>
        </p:nvSpPr>
        <p:spPr>
          <a:xfrm>
            <a:off x="2667000" y="1610565"/>
            <a:ext cx="8229600" cy="4525963"/>
          </a:xfrm>
        </p:spPr>
        <p:txBody>
          <a:bodyPr>
            <a:normAutofit/>
          </a:bodyPr>
          <a:lstStyle/>
          <a:p>
            <a:r>
              <a:rPr lang="en-US" sz="2400" dirty="0"/>
              <a:t>;; ball-after-tick : Ball -&gt; Ball</a:t>
            </a:r>
          </a:p>
          <a:p>
            <a:r>
              <a:rPr lang="en-US" sz="2400" dirty="0"/>
              <a:t>;; GIVEN: the state of a ball</a:t>
            </a:r>
          </a:p>
          <a:p>
            <a:r>
              <a:rPr lang="en-US" sz="2400" dirty="0"/>
              <a:t>;; RETURNS: the state of the ball</a:t>
            </a:r>
          </a:p>
          <a:p>
            <a:r>
              <a:rPr lang="en-US" sz="2400" dirty="0"/>
              <a:t>;; after the next tick</a:t>
            </a:r>
          </a:p>
          <a:p>
            <a:r>
              <a:rPr lang="en-US" sz="2400" dirty="0"/>
              <a:t>(define (ball-after-tick b)</a:t>
            </a:r>
          </a:p>
          <a:p>
            <a:r>
              <a:rPr lang="en-US" sz="2400" dirty="0"/>
              <a:t>  (if (ball-would-hit-wall? b)</a:t>
            </a:r>
          </a:p>
          <a:p>
            <a:r>
              <a:rPr lang="en-US" sz="2400" dirty="0"/>
              <a:t>      (ball-after-bounce b)</a:t>
            </a:r>
          </a:p>
          <a:p>
            <a:r>
              <a:rPr lang="en-US" sz="2400" dirty="0"/>
              <a:t>      (ball-normal-motion b)))</a:t>
            </a:r>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dirty="0"/>
          </a:p>
        </p:txBody>
      </p:sp>
      <p:sp>
        <p:nvSpPr>
          <p:cNvPr id="5" name="TextBox 4"/>
          <p:cNvSpPr txBox="1"/>
          <p:nvPr/>
        </p:nvSpPr>
        <p:spPr>
          <a:xfrm>
            <a:off x="457200" y="1616328"/>
            <a:ext cx="1924850" cy="2308324"/>
          </a:xfrm>
          <a:prstGeom prst="rect">
            <a:avLst/>
          </a:prstGeom>
          <a:solidFill>
            <a:schemeClr val="accent1">
              <a:lumMod val="20000"/>
              <a:lumOff val="80000"/>
            </a:schemeClr>
          </a:solidFill>
        </p:spPr>
        <p:txBody>
          <a:bodyPr wrap="square" rtlCol="0">
            <a:spAutoFit/>
          </a:bodyPr>
          <a:lstStyle/>
          <a:p>
            <a:r>
              <a:rPr lang="en-US" sz="2400" dirty="0"/>
              <a:t>Consider our ball again.  We might write something like this:</a:t>
            </a:r>
          </a:p>
        </p:txBody>
      </p:sp>
    </p:spTree>
    <p:extLst>
      <p:ext uri="{BB962C8B-B14F-4D97-AF65-F5344CB8AC3E}">
        <p14:creationId xmlns:p14="http://schemas.microsoft.com/office/powerpoint/2010/main" val="615108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Purpose statements for our helper functions</a:t>
            </a:r>
          </a:p>
        </p:txBody>
      </p:sp>
      <p:sp>
        <p:nvSpPr>
          <p:cNvPr id="3" name="Content Placeholder 2"/>
          <p:cNvSpPr>
            <a:spLocks noGrp="1"/>
          </p:cNvSpPr>
          <p:nvPr>
            <p:ph idx="1"/>
          </p:nvPr>
        </p:nvSpPr>
        <p:spPr/>
        <p:txBody>
          <a:bodyPr>
            <a:noAutofit/>
          </a:bodyPr>
          <a:lstStyle/>
          <a:p>
            <a:r>
              <a:rPr lang="en-US" sz="1600" dirty="0"/>
              <a:t>;; ball-would-hit-wall? : Ball -&gt; Boolean</a:t>
            </a:r>
          </a:p>
          <a:p>
            <a:r>
              <a:rPr lang="en-US" sz="1600" dirty="0"/>
              <a:t>;; GIVEN: the state of a Ball</a:t>
            </a:r>
          </a:p>
          <a:p>
            <a:r>
              <a:rPr lang="en-US" sz="1600" dirty="0"/>
              <a:t>;; RETURNS: true </a:t>
            </a:r>
            <a:r>
              <a:rPr lang="en-US" sz="1600" dirty="0" err="1"/>
              <a:t>iff</a:t>
            </a:r>
            <a:r>
              <a:rPr lang="en-US" sz="1600" dirty="0"/>
              <a:t> the ball, in its normal motion, would hit the</a:t>
            </a:r>
          </a:p>
          <a:p>
            <a:r>
              <a:rPr lang="en-US" sz="1600" dirty="0"/>
              <a:t>;; wall on the next tick</a:t>
            </a:r>
          </a:p>
          <a:p>
            <a:endParaRPr lang="en-US" sz="1600" dirty="0"/>
          </a:p>
          <a:p>
            <a:r>
              <a:rPr lang="en-US" sz="1600" dirty="0"/>
              <a:t>;; ball-after-bounce : Ball -&gt; Ball</a:t>
            </a:r>
          </a:p>
          <a:p>
            <a:r>
              <a:rPr lang="en-US" sz="1600" dirty="0"/>
              <a:t>;; GIVEN: the state of a Ball</a:t>
            </a:r>
          </a:p>
          <a:p>
            <a:r>
              <a:rPr lang="en-US" sz="1600" dirty="0">
                <a:solidFill>
                  <a:srgbClr val="FF0000"/>
                </a:solidFill>
              </a:rPr>
              <a:t>;; WHERE: the ball, in its normal motion, would hit the wall on the</a:t>
            </a:r>
          </a:p>
          <a:p>
            <a:r>
              <a:rPr lang="en-US" sz="1600" dirty="0">
                <a:solidFill>
                  <a:srgbClr val="FF0000"/>
                </a:solidFill>
              </a:rPr>
              <a:t>;; next tick</a:t>
            </a:r>
          </a:p>
          <a:p>
            <a:r>
              <a:rPr lang="en-US" sz="1600" dirty="0"/>
              <a:t>;; RETURNS: the state of the ball after the next tick</a:t>
            </a:r>
          </a:p>
          <a:p>
            <a:endParaRPr lang="en-US" sz="1600" dirty="0"/>
          </a:p>
          <a:p>
            <a:r>
              <a:rPr lang="en-US" sz="1600" dirty="0"/>
              <a:t>;; ball-normal-motion : Ball -&gt; Ball</a:t>
            </a:r>
          </a:p>
          <a:p>
            <a:r>
              <a:rPr lang="en-US" sz="1600" dirty="0"/>
              <a:t>;; GIVEN: the state of a Ball</a:t>
            </a:r>
          </a:p>
          <a:p>
            <a:r>
              <a:rPr lang="en-US" sz="1600" dirty="0">
                <a:solidFill>
                  <a:srgbClr val="FF0000"/>
                </a:solidFill>
              </a:rPr>
              <a:t>;; WHERE: the ball, in its normal motion, would </a:t>
            </a:r>
            <a:r>
              <a:rPr lang="en-US" sz="1600" i="1" dirty="0">
                <a:solidFill>
                  <a:srgbClr val="FF0000"/>
                </a:solidFill>
              </a:rPr>
              <a:t>not</a:t>
            </a:r>
            <a:r>
              <a:rPr lang="en-US" sz="1600" dirty="0">
                <a:solidFill>
                  <a:srgbClr val="FF0000"/>
                </a:solidFill>
              </a:rPr>
              <a:t> hit the wall on the</a:t>
            </a:r>
          </a:p>
          <a:p>
            <a:r>
              <a:rPr lang="en-US" sz="1600" dirty="0">
                <a:solidFill>
                  <a:srgbClr val="FF0000"/>
                </a:solidFill>
              </a:rPr>
              <a:t>;; next tick</a:t>
            </a:r>
          </a:p>
          <a:p>
            <a:r>
              <a:rPr lang="en-US" sz="1600" dirty="0"/>
              <a:t>;; RETURNS: the state of the ball after the next tick</a:t>
            </a:r>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dirty="0"/>
          </a:p>
        </p:txBody>
      </p:sp>
      <p:grpSp>
        <p:nvGrpSpPr>
          <p:cNvPr id="8" name="Group 7"/>
          <p:cNvGrpSpPr/>
          <p:nvPr/>
        </p:nvGrpSpPr>
        <p:grpSpPr>
          <a:xfrm>
            <a:off x="4343400" y="2590800"/>
            <a:ext cx="4191000" cy="1066800"/>
            <a:chOff x="4343400" y="2590800"/>
            <a:chExt cx="4191000" cy="1066800"/>
          </a:xfrm>
        </p:grpSpPr>
        <p:sp>
          <p:nvSpPr>
            <p:cNvPr id="5" name="TextBox 4"/>
            <p:cNvSpPr txBox="1"/>
            <p:nvPr/>
          </p:nvSpPr>
          <p:spPr>
            <a:xfrm>
              <a:off x="5029200" y="2590800"/>
              <a:ext cx="3505200" cy="923330"/>
            </a:xfrm>
            <a:prstGeom prst="rect">
              <a:avLst/>
            </a:prstGeom>
            <a:solidFill>
              <a:schemeClr val="accent1">
                <a:lumMod val="20000"/>
                <a:lumOff val="80000"/>
              </a:schemeClr>
            </a:solidFill>
          </p:spPr>
          <p:txBody>
            <a:bodyPr wrap="square" rtlCol="0">
              <a:spAutoFit/>
            </a:bodyPr>
            <a:lstStyle/>
            <a:p>
              <a:r>
                <a:rPr lang="en-US" dirty="0"/>
                <a:t>The invariant documents the fact that </a:t>
              </a:r>
              <a:r>
                <a:rPr lang="en-US" b="1" dirty="0"/>
                <a:t>ball-after-bounce</a:t>
              </a:r>
              <a:r>
                <a:rPr lang="en-US" dirty="0"/>
                <a:t> is only called if </a:t>
              </a:r>
              <a:r>
                <a:rPr lang="en-US" b="1" dirty="0"/>
                <a:t>ball-would-hit-wall</a:t>
              </a:r>
              <a:r>
                <a:rPr lang="en-US" dirty="0"/>
                <a:t>? returns </a:t>
              </a:r>
              <a:r>
                <a:rPr lang="en-US" b="1" dirty="0"/>
                <a:t>true</a:t>
              </a:r>
              <a:r>
                <a:rPr lang="en-US" dirty="0"/>
                <a:t>.  </a:t>
              </a:r>
            </a:p>
          </p:txBody>
        </p:sp>
        <p:cxnSp>
          <p:nvCxnSpPr>
            <p:cNvPr id="7" name="Straight Arrow Connector 6"/>
            <p:cNvCxnSpPr>
              <a:stCxn id="5" idx="1"/>
            </p:cNvCxnSpPr>
            <p:nvPr/>
          </p:nvCxnSpPr>
          <p:spPr>
            <a:xfrm flipH="1">
              <a:off x="4343400" y="3052465"/>
              <a:ext cx="685800" cy="605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471467" y="4504730"/>
            <a:ext cx="4672534" cy="923330"/>
            <a:chOff x="4355711" y="2737049"/>
            <a:chExt cx="4178688" cy="923330"/>
          </a:xfrm>
        </p:grpSpPr>
        <p:sp>
          <p:nvSpPr>
            <p:cNvPr id="11" name="TextBox 10"/>
            <p:cNvSpPr txBox="1"/>
            <p:nvPr/>
          </p:nvSpPr>
          <p:spPr>
            <a:xfrm>
              <a:off x="4764589" y="2737049"/>
              <a:ext cx="3769810" cy="923330"/>
            </a:xfrm>
            <a:prstGeom prst="rect">
              <a:avLst/>
            </a:prstGeom>
            <a:solidFill>
              <a:schemeClr val="accent1">
                <a:lumMod val="20000"/>
                <a:lumOff val="80000"/>
              </a:schemeClr>
            </a:solidFill>
          </p:spPr>
          <p:txBody>
            <a:bodyPr wrap="square" rtlCol="0">
              <a:spAutoFit/>
            </a:bodyPr>
            <a:lstStyle/>
            <a:p>
              <a:r>
                <a:rPr lang="en-US" dirty="0"/>
                <a:t>Similarly, the invariant documents the fact that </a:t>
              </a:r>
              <a:r>
                <a:rPr lang="en-US" b="1" dirty="0"/>
                <a:t>ball-normal-motion </a:t>
              </a:r>
              <a:r>
                <a:rPr lang="en-US" dirty="0"/>
                <a:t>is only called if </a:t>
              </a:r>
              <a:r>
                <a:rPr lang="en-US" b="1" dirty="0"/>
                <a:t>ball-would-hit-wall</a:t>
              </a:r>
              <a:r>
                <a:rPr lang="en-US" dirty="0"/>
                <a:t>? returns </a:t>
              </a:r>
              <a:r>
                <a:rPr lang="en-US" b="1" dirty="0"/>
                <a:t>false.</a:t>
              </a:r>
              <a:r>
                <a:rPr lang="en-US" dirty="0"/>
                <a:t>  </a:t>
              </a:r>
            </a:p>
          </p:txBody>
        </p:sp>
        <p:cxnSp>
          <p:nvCxnSpPr>
            <p:cNvPr id="12" name="Straight Arrow Connector 11"/>
            <p:cNvCxnSpPr>
              <a:stCxn id="11" idx="1"/>
            </p:cNvCxnSpPr>
            <p:nvPr/>
          </p:nvCxnSpPr>
          <p:spPr>
            <a:xfrm flipH="1">
              <a:off x="4355711" y="3198714"/>
              <a:ext cx="408878" cy="46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2335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C381B2-D8BB-4EE1-8E00-7E0540D43AD5}"/>
              </a:ext>
            </a:extLst>
          </p:cNvPr>
          <p:cNvSpPr>
            <a:spLocks noGrp="1"/>
          </p:cNvSpPr>
          <p:nvPr>
            <p:ph type="title"/>
          </p:nvPr>
        </p:nvSpPr>
        <p:spPr/>
        <p:txBody>
          <a:bodyPr/>
          <a:lstStyle/>
          <a:p>
            <a:r>
              <a:rPr lang="en-US" dirty="0"/>
              <a:t>Lesson Summary</a:t>
            </a:r>
          </a:p>
        </p:txBody>
      </p:sp>
      <p:sp>
        <p:nvSpPr>
          <p:cNvPr id="5" name="Content Placeholder 4">
            <a:extLst>
              <a:ext uri="{FF2B5EF4-FFF2-40B4-BE49-F238E27FC236}">
                <a16:creationId xmlns:a16="http://schemas.microsoft.com/office/drawing/2014/main" id="{C23807C1-A5B3-4AD5-AE07-6B53F6FF9BD8}"/>
              </a:ext>
            </a:extLst>
          </p:cNvPr>
          <p:cNvSpPr>
            <a:spLocks noGrp="1"/>
          </p:cNvSpPr>
          <p:nvPr>
            <p:ph idx="1"/>
          </p:nvPr>
        </p:nvSpPr>
        <p:spPr/>
        <p:txBody>
          <a:bodyPr/>
          <a:lstStyle/>
          <a:p>
            <a:r>
              <a:rPr lang="en-US" dirty="0"/>
              <a:t>You should now be able to</a:t>
            </a:r>
          </a:p>
          <a:p>
            <a:pPr lvl="1"/>
            <a:r>
              <a:rPr lang="en-US" dirty="0"/>
              <a:t>explain how invariants divide responsibility between a function and its callers</a:t>
            </a:r>
          </a:p>
          <a:p>
            <a:pPr lvl="1"/>
            <a:r>
              <a:rPr lang="en-US" dirty="0"/>
              <a:t>Use invariants to document how a function fits into the call tree of your program</a:t>
            </a:r>
          </a:p>
          <a:p>
            <a:endParaRPr lang="en-US" dirty="0"/>
          </a:p>
        </p:txBody>
      </p:sp>
      <p:sp>
        <p:nvSpPr>
          <p:cNvPr id="3" name="Slide Number Placeholder 2">
            <a:extLst>
              <a:ext uri="{FF2B5EF4-FFF2-40B4-BE49-F238E27FC236}">
                <a16:creationId xmlns:a16="http://schemas.microsoft.com/office/drawing/2014/main" id="{07DD67FC-4472-4070-A738-BC9CD8344225}"/>
              </a:ext>
            </a:extLst>
          </p:cNvPr>
          <p:cNvSpPr>
            <a:spLocks noGrp="1"/>
          </p:cNvSpPr>
          <p:nvPr>
            <p:ph type="sldNum" sz="quarter" idx="12"/>
          </p:nvPr>
        </p:nvSpPr>
        <p:spPr/>
        <p:txBody>
          <a:bodyPr/>
          <a:lstStyle/>
          <a:p>
            <a:fld id="{2AF3B5EA-18B6-4040-9F78-6052AF49C681}" type="slidenum">
              <a:rPr lang="en-US" smtClean="0"/>
              <a:t>16</a:t>
            </a:fld>
            <a:endParaRPr lang="en-US"/>
          </a:p>
        </p:txBody>
      </p:sp>
    </p:spTree>
    <p:extLst>
      <p:ext uri="{BB962C8B-B14F-4D97-AF65-F5344CB8AC3E}">
        <p14:creationId xmlns:p14="http://schemas.microsoft.com/office/powerpoint/2010/main" val="3375421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6A70-2D35-417D-BDCA-9CBA16896761}"/>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A9CB7ED-755C-43D4-84CF-3D8A2C022926}"/>
              </a:ext>
            </a:extLst>
          </p:cNvPr>
          <p:cNvSpPr>
            <a:spLocks noGrp="1"/>
          </p:cNvSpPr>
          <p:nvPr>
            <p:ph idx="1"/>
          </p:nvPr>
        </p:nvSpPr>
        <p:spPr/>
        <p:txBody>
          <a:bodyPr/>
          <a:lstStyle/>
          <a:p>
            <a:r>
              <a:rPr lang="en-US" dirty="0"/>
              <a:t>Study 07-1-1-bouncing-ball.rkt in the Examples folder.</a:t>
            </a:r>
          </a:p>
          <a:p>
            <a:r>
              <a:rPr lang="en-US" dirty="0"/>
              <a:t>If you have questions about this lesson, ask them on Piazza.</a:t>
            </a:r>
          </a:p>
          <a:p>
            <a:r>
              <a:rPr lang="en-US" dirty="0"/>
              <a:t>Go on to the next lesson.</a:t>
            </a:r>
          </a:p>
        </p:txBody>
      </p:sp>
      <p:sp>
        <p:nvSpPr>
          <p:cNvPr id="4" name="Slide Number Placeholder 3">
            <a:extLst>
              <a:ext uri="{FF2B5EF4-FFF2-40B4-BE49-F238E27FC236}">
                <a16:creationId xmlns:a16="http://schemas.microsoft.com/office/drawing/2014/main" id="{A152B20C-0727-4265-8CA6-DF55CB1B9109}"/>
              </a:ext>
            </a:extLst>
          </p:cNvPr>
          <p:cNvSpPr>
            <a:spLocks noGrp="1"/>
          </p:cNvSpPr>
          <p:nvPr>
            <p:ph type="sldNum" sz="quarter" idx="12"/>
          </p:nvPr>
        </p:nvSpPr>
        <p:spPr/>
        <p:txBody>
          <a:bodyPr/>
          <a:lstStyle/>
          <a:p>
            <a:fld id="{2AF3B5EA-18B6-4040-9F78-6052AF49C681}" type="slidenum">
              <a:rPr lang="en-US" smtClean="0"/>
              <a:t>17</a:t>
            </a:fld>
            <a:endParaRPr lang="en-US"/>
          </a:p>
        </p:txBody>
      </p:sp>
    </p:spTree>
    <p:extLst>
      <p:ext uri="{BB962C8B-B14F-4D97-AF65-F5344CB8AC3E}">
        <p14:creationId xmlns:p14="http://schemas.microsoft.com/office/powerpoint/2010/main" val="146458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normAutofit/>
          </a:bodyPr>
          <a:lstStyle/>
          <a:p>
            <a:r>
              <a:rPr lang="en-US" dirty="0"/>
              <a:t>We introduce </a:t>
            </a:r>
            <a:r>
              <a:rPr lang="en-US" i="1" dirty="0">
                <a:solidFill>
                  <a:srgbClr val="FF0000"/>
                </a:solidFill>
              </a:rPr>
              <a:t>invariants</a:t>
            </a:r>
            <a:r>
              <a:rPr lang="en-US" dirty="0">
                <a:solidFill>
                  <a:srgbClr val="FF0000"/>
                </a:solidFill>
              </a:rPr>
              <a:t> </a:t>
            </a:r>
            <a:r>
              <a:rPr lang="en-US" dirty="0"/>
              <a:t>as a way of recording the assumptions that a function makes about its arguments.</a:t>
            </a:r>
          </a:p>
          <a:p>
            <a:r>
              <a:rPr lang="en-US" dirty="0"/>
              <a:t>Invariants divide the responsibility for guaranteeing the truth of these assumptions between the function and its callers.</a:t>
            </a:r>
          </a:p>
          <a:p>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a:t>
            </a:fld>
            <a:endParaRPr lang="en-US"/>
          </a:p>
        </p:txBody>
      </p:sp>
    </p:spTree>
    <p:extLst>
      <p:ext uri="{BB962C8B-B14F-4D97-AF65-F5344CB8AC3E}">
        <p14:creationId xmlns:p14="http://schemas.microsoft.com/office/powerpoint/2010/main" val="20056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 for this Module</a:t>
            </a:r>
          </a:p>
        </p:txBody>
      </p:sp>
      <p:sp>
        <p:nvSpPr>
          <p:cNvPr id="3" name="Content Placeholder 2"/>
          <p:cNvSpPr>
            <a:spLocks noGrp="1"/>
          </p:cNvSpPr>
          <p:nvPr>
            <p:ph idx="1"/>
          </p:nvPr>
        </p:nvSpPr>
        <p:spPr/>
        <p:txBody>
          <a:bodyPr>
            <a:normAutofit/>
          </a:bodyPr>
          <a:lstStyle/>
          <a:p>
            <a:r>
              <a:rPr lang="en-US" dirty="0"/>
              <a:t>At the end of this module, you should be able to</a:t>
            </a:r>
          </a:p>
          <a:p>
            <a:pPr lvl="1"/>
            <a:r>
              <a:rPr lang="en-US" dirty="0"/>
              <a:t>Determine from the purpose statement of a function whether an invariant is necessary.</a:t>
            </a:r>
          </a:p>
          <a:p>
            <a:pPr lvl="1"/>
            <a:r>
              <a:rPr lang="en-US" dirty="0"/>
              <a:t>write invariants to document the assumptions that a function makes about its arguments.</a:t>
            </a:r>
          </a:p>
          <a:p>
            <a:pPr lvl="1"/>
            <a:r>
              <a:rPr lang="en-US" dirty="0"/>
              <a:t>explain how invariants divide responsibility between a function and its callers.</a:t>
            </a:r>
          </a:p>
        </p:txBody>
      </p:sp>
      <p:sp>
        <p:nvSpPr>
          <p:cNvPr id="4" name="Slide Number Placeholder 3"/>
          <p:cNvSpPr>
            <a:spLocks noGrp="1"/>
          </p:cNvSpPr>
          <p:nvPr>
            <p:ph type="sldNum" sz="quarter" idx="12"/>
          </p:nvPr>
        </p:nvSpPr>
        <p:spPr/>
        <p:txBody>
          <a:bodyPr/>
          <a:lstStyle/>
          <a:p>
            <a:fld id="{E4A74525-021D-496D-B39D-9668564A137C}" type="slidenum">
              <a:rPr lang="en-US" smtClean="0"/>
              <a:t>3</a:t>
            </a:fld>
            <a:endParaRPr lang="en-US"/>
          </a:p>
        </p:txBody>
      </p:sp>
    </p:spTree>
    <p:extLst>
      <p:ext uri="{BB962C8B-B14F-4D97-AF65-F5344CB8AC3E}">
        <p14:creationId xmlns:p14="http://schemas.microsoft.com/office/powerpoint/2010/main" val="418115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07</a:t>
            </a:r>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graphicFrame>
        <p:nvGraphicFramePr>
          <p:cNvPr id="6" name="Diagram 5"/>
          <p:cNvGraphicFramePr/>
          <p:nvPr>
            <p:extLst>
              <p:ext uri="{D42A27DB-BD31-4B8C-83A1-F6EECF244321}">
                <p14:modId xmlns:p14="http://schemas.microsoft.com/office/powerpoint/2010/main" val="3957966568"/>
              </p:ext>
            </p:extLst>
          </p:nvPr>
        </p:nvGraphicFramePr>
        <p:xfrm>
          <a:off x="1524000" y="1727994"/>
          <a:ext cx="6096000" cy="452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337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C381B2-D8BB-4EE1-8E00-7E0540D43AD5}"/>
              </a:ext>
            </a:extLst>
          </p:cNvPr>
          <p:cNvSpPr>
            <a:spLocks noGrp="1"/>
          </p:cNvSpPr>
          <p:nvPr>
            <p:ph type="title"/>
          </p:nvPr>
        </p:nvSpPr>
        <p:spPr/>
        <p:txBody>
          <a:bodyPr/>
          <a:lstStyle/>
          <a:p>
            <a:r>
              <a:rPr lang="en-US" dirty="0"/>
              <a:t>Learning Outcomes for Lesson 7.1</a:t>
            </a:r>
          </a:p>
        </p:txBody>
      </p:sp>
      <p:sp>
        <p:nvSpPr>
          <p:cNvPr id="5" name="Content Placeholder 4">
            <a:extLst>
              <a:ext uri="{FF2B5EF4-FFF2-40B4-BE49-F238E27FC236}">
                <a16:creationId xmlns:a16="http://schemas.microsoft.com/office/drawing/2014/main" id="{C23807C1-A5B3-4AD5-AE07-6B53F6FF9BD8}"/>
              </a:ext>
            </a:extLst>
          </p:cNvPr>
          <p:cNvSpPr>
            <a:spLocks noGrp="1"/>
          </p:cNvSpPr>
          <p:nvPr>
            <p:ph idx="1"/>
          </p:nvPr>
        </p:nvSpPr>
        <p:spPr/>
        <p:txBody>
          <a:bodyPr/>
          <a:lstStyle/>
          <a:p>
            <a:r>
              <a:rPr lang="en-US" dirty="0"/>
              <a:t>At the end of this lesson, you should be able to</a:t>
            </a:r>
          </a:p>
          <a:p>
            <a:pPr lvl="1"/>
            <a:r>
              <a:rPr lang="en-US" dirty="0"/>
              <a:t>explain how invariants divide responsibility between a function and its callers</a:t>
            </a:r>
          </a:p>
          <a:p>
            <a:pPr lvl="1"/>
            <a:r>
              <a:rPr lang="en-US" dirty="0"/>
              <a:t>Use invariants to document how a function fits into the call tree of your program</a:t>
            </a:r>
          </a:p>
          <a:p>
            <a:endParaRPr lang="en-US" dirty="0"/>
          </a:p>
        </p:txBody>
      </p:sp>
      <p:sp>
        <p:nvSpPr>
          <p:cNvPr id="3" name="Slide Number Placeholder 2">
            <a:extLst>
              <a:ext uri="{FF2B5EF4-FFF2-40B4-BE49-F238E27FC236}">
                <a16:creationId xmlns:a16="http://schemas.microsoft.com/office/drawing/2014/main" id="{07DD67FC-4472-4070-A738-BC9CD8344225}"/>
              </a:ext>
            </a:extLst>
          </p:cNvPr>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3485770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Review: What does a contract mean?</a:t>
            </a:r>
          </a:p>
        </p:txBody>
      </p:sp>
      <p:sp>
        <p:nvSpPr>
          <p:cNvPr id="5" name="Content Placeholder 4"/>
          <p:cNvSpPr>
            <a:spLocks noGrp="1"/>
          </p:cNvSpPr>
          <p:nvPr>
            <p:ph idx="1"/>
          </p:nvPr>
        </p:nvSpPr>
        <p:spPr/>
        <p:txBody>
          <a:bodyPr/>
          <a:lstStyle/>
          <a:p>
            <a:r>
              <a:rPr lang="en-US" dirty="0"/>
              <a:t>A function always gets to assume that its arguments satisfy its contract.</a:t>
            </a:r>
          </a:p>
          <a:p>
            <a:r>
              <a:rPr lang="en-US" dirty="0"/>
              <a:t>It’s up to the callers of the function to guarantee that the function’s contract is satisfied at every call.</a:t>
            </a:r>
          </a:p>
        </p:txBody>
      </p:sp>
      <p:sp>
        <p:nvSpPr>
          <p:cNvPr id="3" name="Slide Number Placeholder 2"/>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1312168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Sometimes a function needs more information than is available in a contract.</a:t>
            </a:r>
          </a:p>
          <a:p>
            <a:r>
              <a:rPr lang="en-US" dirty="0"/>
              <a:t>We need to write down the additional information that the function needs.</a:t>
            </a:r>
          </a:p>
        </p:txBody>
      </p:sp>
      <p:sp>
        <p:nvSpPr>
          <p:cNvPr id="5" name="Title 4"/>
          <p:cNvSpPr>
            <a:spLocks noGrp="1"/>
          </p:cNvSpPr>
          <p:nvPr>
            <p:ph type="title"/>
          </p:nvPr>
        </p:nvSpPr>
        <p:spPr/>
        <p:txBody>
          <a:bodyPr>
            <a:normAutofit fontScale="90000"/>
          </a:bodyPr>
          <a:lstStyle/>
          <a:p>
            <a:r>
              <a:rPr lang="en-US" dirty="0"/>
              <a:t>Sometimes the contract isn’t enough</a:t>
            </a:r>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
        <p:nvSpPr>
          <p:cNvPr id="7" name="TextBox 6"/>
          <p:cNvSpPr txBox="1"/>
          <p:nvPr/>
        </p:nvSpPr>
        <p:spPr>
          <a:xfrm>
            <a:off x="4824292" y="3962400"/>
            <a:ext cx="3886200" cy="1200329"/>
          </a:xfrm>
          <a:prstGeom prst="rect">
            <a:avLst/>
          </a:prstGeom>
          <a:solidFill>
            <a:schemeClr val="accent1">
              <a:lumMod val="20000"/>
              <a:lumOff val="80000"/>
            </a:schemeClr>
          </a:solidFill>
        </p:spPr>
        <p:txBody>
          <a:bodyPr wrap="square" rtlCol="0">
            <a:spAutoFit/>
          </a:bodyPr>
          <a:lstStyle/>
          <a:p>
            <a:r>
              <a:rPr lang="en-US" sz="2400" dirty="0"/>
              <a:t>Remember: one of our goals is to get information out of your head and onto the page.</a:t>
            </a:r>
          </a:p>
        </p:txBody>
      </p:sp>
    </p:spTree>
    <p:extLst>
      <p:ext uri="{BB962C8B-B14F-4D97-AF65-F5344CB8AC3E}">
        <p14:creationId xmlns:p14="http://schemas.microsoft.com/office/powerpoint/2010/main" val="365002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0"/>
            <a:ext cx="8229600" cy="4525963"/>
          </a:xfrm>
        </p:spPr>
        <p:txBody>
          <a:bodyPr>
            <a:normAutofit lnSpcReduction="10000"/>
          </a:bodyPr>
          <a:lstStyle/>
          <a:p>
            <a:r>
              <a:rPr lang="en-US" sz="2800" dirty="0"/>
              <a:t>;; ball-normal-motion : Ball -&gt; Ball</a:t>
            </a:r>
          </a:p>
          <a:p>
            <a:r>
              <a:rPr lang="en-US" sz="2800" dirty="0"/>
              <a:t>;; GIVEN: a Ball</a:t>
            </a:r>
          </a:p>
          <a:p>
            <a:r>
              <a:rPr lang="en-US" sz="2800" dirty="0">
                <a:solidFill>
                  <a:srgbClr val="FF0000"/>
                </a:solidFill>
              </a:rPr>
              <a:t> </a:t>
            </a:r>
          </a:p>
          <a:p>
            <a:r>
              <a:rPr lang="en-US" sz="2800" dirty="0">
                <a:solidFill>
                  <a:srgbClr val="FF0000"/>
                </a:solidFill>
              </a:rPr>
              <a:t> </a:t>
            </a:r>
          </a:p>
          <a:p>
            <a:r>
              <a:rPr lang="en-US" sz="2800" dirty="0"/>
              <a:t>;; RETURNS: the state of the ball after a</a:t>
            </a:r>
          </a:p>
          <a:p>
            <a:r>
              <a:rPr lang="en-US" sz="2800" dirty="0"/>
              <a:t>;; tick.</a:t>
            </a:r>
          </a:p>
          <a:p>
            <a:r>
              <a:rPr lang="en-US" sz="2800" dirty="0"/>
              <a:t>(define (ball-normal-motion b)</a:t>
            </a:r>
          </a:p>
          <a:p>
            <a:r>
              <a:rPr lang="en-US" sz="2800" dirty="0"/>
              <a:t>  (make-ball </a:t>
            </a:r>
          </a:p>
          <a:p>
            <a:r>
              <a:rPr lang="en-US" sz="2800" dirty="0"/>
              <a:t>    (+ (ball-x-</a:t>
            </a:r>
            <a:r>
              <a:rPr lang="en-US" sz="2800" dirty="0" err="1"/>
              <a:t>pos</a:t>
            </a:r>
            <a:r>
              <a:rPr lang="en-US" sz="2800" dirty="0"/>
              <a:t> b) BALLSPEED)))</a:t>
            </a:r>
          </a:p>
        </p:txBody>
      </p:sp>
      <p:sp>
        <p:nvSpPr>
          <p:cNvPr id="2" name="Title 1"/>
          <p:cNvSpPr>
            <a:spLocks noGrp="1"/>
          </p:cNvSpPr>
          <p:nvPr>
            <p:ph type="title"/>
          </p:nvPr>
        </p:nvSpPr>
        <p:spPr/>
        <p:txBody>
          <a:bodyPr/>
          <a:lstStyle/>
          <a:p>
            <a:r>
              <a:rPr lang="en-US" dirty="0"/>
              <a:t>Example </a:t>
            </a:r>
          </a:p>
        </p:txBody>
      </p:sp>
      <p:sp>
        <p:nvSpPr>
          <p:cNvPr id="3" name="Slide Number Placeholder 2"/>
          <p:cNvSpPr>
            <a:spLocks noGrp="1"/>
          </p:cNvSpPr>
          <p:nvPr>
            <p:ph type="sldNum" sz="quarter" idx="12"/>
          </p:nvPr>
        </p:nvSpPr>
        <p:spPr/>
        <p:txBody>
          <a:bodyPr/>
          <a:lstStyle/>
          <a:p>
            <a:fld id="{4FF46DE1-096B-4EDD-A00F-DA0292705DA0}" type="slidenum">
              <a:rPr lang="en-US" smtClean="0"/>
              <a:t>8</a:t>
            </a:fld>
            <a:endParaRPr lang="en-US"/>
          </a:p>
        </p:txBody>
      </p:sp>
      <p:sp>
        <p:nvSpPr>
          <p:cNvPr id="8" name="TextBox 7"/>
          <p:cNvSpPr txBox="1"/>
          <p:nvPr/>
        </p:nvSpPr>
        <p:spPr>
          <a:xfrm>
            <a:off x="5638800" y="384473"/>
            <a:ext cx="3352800" cy="1200329"/>
          </a:xfrm>
          <a:prstGeom prst="rect">
            <a:avLst/>
          </a:prstGeom>
          <a:solidFill>
            <a:schemeClr val="accent1">
              <a:lumMod val="20000"/>
              <a:lumOff val="80000"/>
            </a:schemeClr>
          </a:solidFill>
        </p:spPr>
        <p:txBody>
          <a:bodyPr wrap="square" rtlCol="0">
            <a:spAutoFit/>
          </a:bodyPr>
          <a:lstStyle/>
          <a:p>
            <a:r>
              <a:rPr lang="en-US" dirty="0"/>
              <a:t>Imagine a ball bouncing back and forth in a closed box in the x direction. We might write something like this: </a:t>
            </a:r>
          </a:p>
        </p:txBody>
      </p:sp>
      <p:sp>
        <p:nvSpPr>
          <p:cNvPr id="9" name="TextBox 8"/>
          <p:cNvSpPr txBox="1"/>
          <p:nvPr/>
        </p:nvSpPr>
        <p:spPr>
          <a:xfrm>
            <a:off x="4267200" y="2133600"/>
            <a:ext cx="4724400" cy="1200329"/>
          </a:xfrm>
          <a:prstGeom prst="rect">
            <a:avLst/>
          </a:prstGeom>
          <a:solidFill>
            <a:schemeClr val="accent1">
              <a:lumMod val="20000"/>
              <a:lumOff val="80000"/>
            </a:schemeClr>
          </a:solidFill>
        </p:spPr>
        <p:txBody>
          <a:bodyPr wrap="square" rtlCol="0">
            <a:spAutoFit/>
          </a:bodyPr>
          <a:lstStyle/>
          <a:p>
            <a:r>
              <a:rPr lang="en-US" dirty="0"/>
              <a:t>But if the ball is about to bounce off the wall, this code does NOT return the correct state of the ball after the next tick– it doesn’t account for the bouncing.</a:t>
            </a:r>
          </a:p>
        </p:txBody>
      </p:sp>
      <p:sp>
        <p:nvSpPr>
          <p:cNvPr id="10" name="TextBox 9"/>
          <p:cNvSpPr txBox="1"/>
          <p:nvPr/>
        </p:nvSpPr>
        <p:spPr>
          <a:xfrm>
            <a:off x="4343400" y="5847060"/>
            <a:ext cx="4064854" cy="923330"/>
          </a:xfrm>
          <a:prstGeom prst="rect">
            <a:avLst/>
          </a:prstGeom>
          <a:solidFill>
            <a:schemeClr val="accent1">
              <a:lumMod val="20000"/>
              <a:lumOff val="80000"/>
            </a:schemeClr>
          </a:solidFill>
        </p:spPr>
        <p:txBody>
          <a:bodyPr wrap="square" rtlCol="0">
            <a:spAutoFit/>
          </a:bodyPr>
          <a:lstStyle/>
          <a:p>
            <a:r>
              <a:rPr lang="en-US" dirty="0"/>
              <a:t>This function only fulfills its purpose statement if it is given a ball that doesn’t bounce on the next tick.</a:t>
            </a:r>
          </a:p>
        </p:txBody>
      </p:sp>
    </p:spTree>
    <p:extLst>
      <p:ext uri="{BB962C8B-B14F-4D97-AF65-F5344CB8AC3E}">
        <p14:creationId xmlns:p14="http://schemas.microsoft.com/office/powerpoint/2010/main" val="208082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2800" dirty="0"/>
              <a:t>;; ball-normal-motion : Ball -&gt; Ball</a:t>
            </a:r>
          </a:p>
          <a:p>
            <a:r>
              <a:rPr lang="en-US" sz="2800" dirty="0"/>
              <a:t>;; GIVEN: a Ball</a:t>
            </a:r>
          </a:p>
          <a:p>
            <a:r>
              <a:rPr lang="en-US" sz="2800" dirty="0">
                <a:solidFill>
                  <a:srgbClr val="FF0000"/>
                </a:solidFill>
              </a:rPr>
              <a:t>;; WHERE: the Ball is not going to</a:t>
            </a:r>
          </a:p>
          <a:p>
            <a:r>
              <a:rPr lang="en-US" sz="2800" dirty="0">
                <a:solidFill>
                  <a:srgbClr val="FF0000"/>
                </a:solidFill>
              </a:rPr>
              <a:t>;; collide with a wall on this tick</a:t>
            </a:r>
          </a:p>
          <a:p>
            <a:r>
              <a:rPr lang="en-US" sz="2800" dirty="0"/>
              <a:t>;; RETURNS: the state of the ball after a</a:t>
            </a:r>
          </a:p>
          <a:p>
            <a:r>
              <a:rPr lang="en-US" sz="2800" dirty="0"/>
              <a:t>;; tick.</a:t>
            </a:r>
          </a:p>
          <a:p>
            <a:r>
              <a:rPr lang="en-US" sz="2800" dirty="0"/>
              <a:t>(define (ball-normal-motion b)</a:t>
            </a:r>
          </a:p>
          <a:p>
            <a:r>
              <a:rPr lang="en-US" sz="2800" dirty="0"/>
              <a:t>  (make-ball </a:t>
            </a:r>
          </a:p>
          <a:p>
            <a:r>
              <a:rPr lang="en-US" sz="2800" dirty="0"/>
              <a:t>    (+ (ball-x-</a:t>
            </a:r>
            <a:r>
              <a:rPr lang="en-US" sz="2800" dirty="0" err="1"/>
              <a:t>pos</a:t>
            </a:r>
            <a:r>
              <a:rPr lang="en-US" sz="2800" dirty="0"/>
              <a:t> b) BALLSPEED)))</a:t>
            </a:r>
          </a:p>
        </p:txBody>
      </p:sp>
      <p:sp>
        <p:nvSpPr>
          <p:cNvPr id="2" name="Title 1"/>
          <p:cNvSpPr>
            <a:spLocks noGrp="1"/>
          </p:cNvSpPr>
          <p:nvPr>
            <p:ph type="title"/>
          </p:nvPr>
        </p:nvSpPr>
        <p:spPr/>
        <p:txBody>
          <a:bodyPr>
            <a:normAutofit fontScale="90000"/>
          </a:bodyPr>
          <a:lstStyle/>
          <a:p>
            <a:r>
              <a:rPr lang="en-US" dirty="0"/>
              <a:t>Here’s how to document the assumptions that this function makes  </a:t>
            </a:r>
          </a:p>
        </p:txBody>
      </p:sp>
      <p:sp>
        <p:nvSpPr>
          <p:cNvPr id="3" name="Slide Number Placeholder 2"/>
          <p:cNvSpPr>
            <a:spLocks noGrp="1"/>
          </p:cNvSpPr>
          <p:nvPr>
            <p:ph type="sldNum" sz="quarter" idx="12"/>
          </p:nvPr>
        </p:nvSpPr>
        <p:spPr/>
        <p:txBody>
          <a:bodyPr/>
          <a:lstStyle/>
          <a:p>
            <a:fld id="{4FF46DE1-096B-4EDD-A00F-DA0292705DA0}" type="slidenum">
              <a:rPr lang="en-US" smtClean="0"/>
              <a:t>9</a:t>
            </a:fld>
            <a:endParaRPr lang="en-US"/>
          </a:p>
        </p:txBody>
      </p:sp>
    </p:spTree>
    <p:extLst>
      <p:ext uri="{BB962C8B-B14F-4D97-AF65-F5344CB8AC3E}">
        <p14:creationId xmlns:p14="http://schemas.microsoft.com/office/powerpoint/2010/main" val="9853524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ed8e5f86a24a618b135fd687619d7df3b8323"/>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25400">
          <a:solidFill>
            <a:schemeClr val="accent1"/>
          </a:solidFill>
          <a:tailEnd type="triangle"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20000"/>
            <a:lumOff val="80000"/>
          </a:schemeClr>
        </a:solid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1847</TotalTime>
  <Words>1116</Words>
  <Application>Microsoft Office PowerPoint</Application>
  <PresentationFormat>On-screen Show (4:3)</PresentationFormat>
  <Paragraphs>150</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Helvetica Neue</vt:lpstr>
      <vt:lpstr>1_Office Theme</vt:lpstr>
      <vt:lpstr>Introduction to Invariants</vt:lpstr>
      <vt:lpstr>Module Introduction</vt:lpstr>
      <vt:lpstr>Learning Outcomes for this Module</vt:lpstr>
      <vt:lpstr>Module 07</vt:lpstr>
      <vt:lpstr>Learning Outcomes for Lesson 7.1</vt:lpstr>
      <vt:lpstr>Review: What does a contract mean?</vt:lpstr>
      <vt:lpstr>Sometimes the contract isn’t enough</vt:lpstr>
      <vt:lpstr>Example </vt:lpstr>
      <vt:lpstr>Here’s how to document the assumptions that this function makes  </vt:lpstr>
      <vt:lpstr>The WHERE-clause</vt:lpstr>
      <vt:lpstr>Dividing Responsibilities</vt:lpstr>
      <vt:lpstr>This isn't completely new:</vt:lpstr>
      <vt:lpstr>More examples of WHERE clauses</vt:lpstr>
      <vt:lpstr>Invariants can help us keep track of our assumptions </vt:lpstr>
      <vt:lpstr>Purpose statements for our helper functions</vt:lpstr>
      <vt:lpstr>Lesson 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69</cp:revision>
  <dcterms:created xsi:type="dcterms:W3CDTF">2013-10-11T15:09:54Z</dcterms:created>
  <dcterms:modified xsi:type="dcterms:W3CDTF">2017-10-02T02:39:39Z</dcterms:modified>
</cp:coreProperties>
</file>